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handoutMasterIdLst>
    <p:handoutMasterId r:id="rId95"/>
  </p:handoutMasterIdLst>
  <p:sldIdLst>
    <p:sldId id="302" r:id="rId2"/>
    <p:sldId id="331" r:id="rId3"/>
    <p:sldId id="313" r:id="rId4"/>
    <p:sldId id="314" r:id="rId5"/>
    <p:sldId id="315" r:id="rId6"/>
    <p:sldId id="316" r:id="rId7"/>
    <p:sldId id="317" r:id="rId8"/>
    <p:sldId id="318" r:id="rId9"/>
    <p:sldId id="319" r:id="rId10"/>
    <p:sldId id="320" r:id="rId11"/>
    <p:sldId id="321" r:id="rId12"/>
    <p:sldId id="323" r:id="rId13"/>
    <p:sldId id="324" r:id="rId14"/>
    <p:sldId id="325" r:id="rId15"/>
    <p:sldId id="326" r:id="rId16"/>
    <p:sldId id="327" r:id="rId17"/>
    <p:sldId id="328" r:id="rId18"/>
    <p:sldId id="329" r:id="rId19"/>
    <p:sldId id="263" r:id="rId20"/>
    <p:sldId id="280" r:id="rId21"/>
    <p:sldId id="279" r:id="rId22"/>
    <p:sldId id="312" r:id="rId23"/>
    <p:sldId id="264" r:id="rId24"/>
    <p:sldId id="332" r:id="rId25"/>
    <p:sldId id="333" r:id="rId26"/>
    <p:sldId id="307" r:id="rId27"/>
    <p:sldId id="306" r:id="rId28"/>
    <p:sldId id="305" r:id="rId29"/>
    <p:sldId id="303" r:id="rId30"/>
    <p:sldId id="322" r:id="rId31"/>
    <p:sldId id="349" r:id="rId32"/>
    <p:sldId id="350" r:id="rId33"/>
    <p:sldId id="351" r:id="rId34"/>
    <p:sldId id="352" r:id="rId35"/>
    <p:sldId id="353" r:id="rId36"/>
    <p:sldId id="354" r:id="rId37"/>
    <p:sldId id="379" r:id="rId38"/>
    <p:sldId id="334" r:id="rId39"/>
    <p:sldId id="267" r:id="rId40"/>
    <p:sldId id="268" r:id="rId41"/>
    <p:sldId id="273" r:id="rId42"/>
    <p:sldId id="311" r:id="rId43"/>
    <p:sldId id="345" r:id="rId44"/>
    <p:sldId id="346" r:id="rId45"/>
    <p:sldId id="274" r:id="rId46"/>
    <p:sldId id="282" r:id="rId47"/>
    <p:sldId id="281" r:id="rId48"/>
    <p:sldId id="284" r:id="rId49"/>
    <p:sldId id="283" r:id="rId50"/>
    <p:sldId id="357" r:id="rId51"/>
    <p:sldId id="383" r:id="rId52"/>
    <p:sldId id="396" r:id="rId53"/>
    <p:sldId id="384" r:id="rId54"/>
    <p:sldId id="385" r:id="rId55"/>
    <p:sldId id="358" r:id="rId56"/>
    <p:sldId id="359" r:id="rId57"/>
    <p:sldId id="340" r:id="rId58"/>
    <p:sldId id="341" r:id="rId59"/>
    <p:sldId id="380" r:id="rId60"/>
    <p:sldId id="342" r:id="rId61"/>
    <p:sldId id="392" r:id="rId62"/>
    <p:sldId id="381" r:id="rId63"/>
    <p:sldId id="393" r:id="rId64"/>
    <p:sldId id="394" r:id="rId65"/>
    <p:sldId id="343" r:id="rId66"/>
    <p:sldId id="382" r:id="rId67"/>
    <p:sldId id="361" r:id="rId68"/>
    <p:sldId id="366" r:id="rId69"/>
    <p:sldId id="390" r:id="rId70"/>
    <p:sldId id="386" r:id="rId71"/>
    <p:sldId id="387" r:id="rId72"/>
    <p:sldId id="388" r:id="rId73"/>
    <p:sldId id="389" r:id="rId74"/>
    <p:sldId id="369" r:id="rId75"/>
    <p:sldId id="344" r:id="rId76"/>
    <p:sldId id="391" r:id="rId77"/>
    <p:sldId id="371" r:id="rId78"/>
    <p:sldId id="362" r:id="rId79"/>
    <p:sldId id="363" r:id="rId80"/>
    <p:sldId id="370" r:id="rId81"/>
    <p:sldId id="395" r:id="rId82"/>
    <p:sldId id="364" r:id="rId83"/>
    <p:sldId id="372" r:id="rId84"/>
    <p:sldId id="374" r:id="rId85"/>
    <p:sldId id="377" r:id="rId86"/>
    <p:sldId id="378" r:id="rId87"/>
    <p:sldId id="373" r:id="rId88"/>
    <p:sldId id="375" r:id="rId89"/>
    <p:sldId id="360" r:id="rId90"/>
    <p:sldId id="286" r:id="rId91"/>
    <p:sldId id="287" r:id="rId92"/>
    <p:sldId id="285" r:id="rId9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60BC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B3E9754-69BE-4A7A-AEE9-401E7711E3F0}"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0E79A01-5B80-48F4-87B4-95A98A9D14DA}"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8308"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F02CAEE7-4546-4EB5-BA76-3BF8208A857A}" type="slidenum">
              <a:rPr lang="zh-CN" altLang="en-US" sz="1200">
                <a:latin typeface="Calibri" panose="020F0502020204030204" pitchFamily="34" charset="0"/>
              </a:rPr>
              <a:t>1</a:t>
            </a:fld>
            <a:endParaRPr lang="en-US" altLang="zh-CN" sz="1200">
              <a:latin typeface="Calibri" panose="020F0502020204030204" pitchFamily="34" charset="0"/>
            </a:endParaRPr>
          </a:p>
        </p:txBody>
      </p:sp>
      <p:sp>
        <p:nvSpPr>
          <p:cNvPr id="98309" name="页脚占位符 4"/>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latin typeface="Calibri" panose="020F0502020204030204" pitchFamily="34" charset="0"/>
              </a:rPr>
              <a:t>www.enteacher.cn</a:t>
            </a:r>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64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6500"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6501"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BE49F5B1-6AC2-49CB-A79C-3D4ADD68AC40}" type="slidenum">
              <a:rPr lang="zh-CN" altLang="en-US" sz="1200">
                <a:latin typeface="Calibri" panose="020F0502020204030204" pitchFamily="34" charset="0"/>
              </a:rPr>
              <a:t>90</a:t>
            </a:fld>
            <a:endParaRPr lang="en-US" altLang="zh-CN"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75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7524"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7525"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75030E3-F0D6-4A3D-A018-B129B696DE3F}" type="slidenum">
              <a:rPr lang="zh-CN" altLang="en-US" sz="1200">
                <a:latin typeface="Calibri" panose="020F0502020204030204" pitchFamily="34" charset="0"/>
              </a:rPr>
              <a:t>91</a:t>
            </a:fld>
            <a:endParaRPr lang="en-US" altLang="zh-CN"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85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8548"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8549"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86ECFCB4-99FB-4C39-A496-AF0C63753B1F}" type="slidenum">
              <a:rPr lang="zh-CN" altLang="en-US" sz="1200">
                <a:latin typeface="Calibri" panose="020F0502020204030204" pitchFamily="34" charset="0"/>
              </a:rPr>
              <a:t>92</a:t>
            </a:fld>
            <a:endParaRPr lang="en-US" altLang="zh-CN"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0E79A01-5B80-48F4-87B4-95A98A9D14DA}"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99332"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99333"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413E92-9D80-42B3-9FC8-CF6816F29A0E}" type="slidenum">
              <a:rPr lang="zh-CN" altLang="en-US" sz="1200">
                <a:latin typeface="Calibri" panose="020F0502020204030204" pitchFamily="34" charset="0"/>
              </a:rPr>
              <a:t>20</a:t>
            </a:fld>
            <a:endParaRPr lang="en-US" altLang="zh-CN"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0356"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0357"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4F4172C1-CD36-442C-8D8C-4E166FE2F649}" type="slidenum">
              <a:rPr lang="zh-CN" altLang="en-US" sz="1200">
                <a:latin typeface="Calibri" panose="020F0502020204030204" pitchFamily="34" charset="0"/>
              </a:rPr>
              <a:t>21</a:t>
            </a:fld>
            <a:endParaRPr lang="en-US" altLang="zh-CN"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1380"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1381"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66F19E58-BB85-4254-9344-87A7DDC37E09}" type="slidenum">
              <a:rPr lang="zh-CN" altLang="en-US" sz="1200">
                <a:latin typeface="Calibri" panose="020F0502020204030204" pitchFamily="34" charset="0"/>
              </a:rPr>
              <a:t>46</a:t>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2404"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2405"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0CD622A6-A02D-444C-9BEE-709BBDB5F928}" type="slidenum">
              <a:rPr lang="zh-CN" altLang="en-US" sz="1200">
                <a:latin typeface="Calibri" panose="020F0502020204030204" pitchFamily="34" charset="0"/>
              </a:rPr>
              <a:t>47</a:t>
            </a:fld>
            <a:endParaRPr lang="en-US" altLang="zh-CN"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3428"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3429"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9DF5A996-ED7B-4C0A-BB18-6528D184FBF7}" type="slidenum">
              <a:rPr lang="zh-CN" altLang="en-US" sz="1200">
                <a:latin typeface="Calibri" panose="020F0502020204030204" pitchFamily="34" charset="0"/>
              </a:rPr>
              <a:t>48</a:t>
            </a:fld>
            <a:endParaRPr lang="en-US" altLang="zh-CN"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44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04452" name="页脚占位符 3"/>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latin typeface="Calibri" panose="020F0502020204030204" pitchFamily="34" charset="0"/>
              </a:rPr>
              <a:t>中国英语教师网</a:t>
            </a:r>
          </a:p>
        </p:txBody>
      </p:sp>
      <p:sp>
        <p:nvSpPr>
          <p:cNvPr id="104453" name="灯片编号占位符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FB613884-5774-42D3-9DD9-2780FD731268}" type="slidenum">
              <a:rPr lang="zh-CN" altLang="en-US" sz="1200">
                <a:latin typeface="Calibri" panose="020F0502020204030204" pitchFamily="34" charset="0"/>
              </a:rPr>
              <a:t>49</a:t>
            </a:fld>
            <a:endParaRPr lang="en-US" altLang="zh-CN"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54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253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71234E0-0C0A-46B2-A80E-17EAE15915DC}" type="slidenum">
              <a:rPr lang="zh-CN" altLang="en-US" smtClean="0"/>
              <a:t>75</a:t>
            </a:fld>
            <a:endParaRPr lang="en-US" altLang="zh-CN" smtClean="0"/>
          </a:p>
        </p:txBody>
      </p:sp>
      <p:sp>
        <p:nvSpPr>
          <p:cNvPr id="22533" name="页脚占位符 4"/>
          <p:cNvSpPr>
            <a:spLocks noGrp="1"/>
          </p:cNvSpPr>
          <p:nvPr>
            <p:ph type="ftr" sz="quarter" idx="4"/>
          </p:nvPr>
        </p:nvSpPr>
        <p:spPr bwMode="auto">
          <a:ln>
            <a:miter lim="800000"/>
          </a:ln>
        </p:spPr>
        <p:txBody>
          <a:bodyPr wrap="square" numCol="1" anchorCtr="0" compatLnSpc="1"/>
          <a:lstStyle/>
          <a:p>
            <a:pPr fontAlgn="base">
              <a:spcBef>
                <a:spcPct val="0"/>
              </a:spcBef>
              <a:spcAft>
                <a:spcPct val="0"/>
              </a:spcAft>
              <a:defRPr/>
            </a:pPr>
            <a:r>
              <a:rPr lang="zh-CN" altLang="en-US" smtClean="0"/>
              <a:t>中国英语教师网</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9F7A477C-9933-4E56-8DE1-77A91C75596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68CBFD9-2D2B-4FEF-B44F-4BD268DC3DE2}"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8FB2819-5798-4165-AB2D-49E5E56E9D7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1282BE-8383-45A7-93D0-0C81C290A023}"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5912121-ECB4-4A0D-98F2-98B97B10F04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EFACA4-2272-4D7F-B8D5-FF8D3485945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9D47FC0-2778-43A3-B48A-0E91469278F3}"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7CC88C-3C6B-4DCE-B180-21995343FDF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F68A4B2-EA75-487E-94E3-3603AFDA0AD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1126BE-1C4B-4BDC-ABC4-E6358CE4BCB3}"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735A1F8-3ED0-4642-A90C-1612AF2044D6}"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A6B660-49DC-47CD-BF8D-873BEAF6132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FC0E42E-1131-4376-8EC6-77A82D57C163}"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9C8AF8F-E945-4CDC-AC9C-BA53879C76AB}"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B8FB897-C272-496F-AD0C-B412402106FF}"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C99A0B8-1FAD-4997-82F4-806D55D8FB10}"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5A3D55B-B9C4-47DB-9A3E-1E1094834CFC}"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DBA762D-59CA-4DBE-BBDA-467766953592}"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1170B3C-233A-4CE8-893A-CE1C30C4DAE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33D5FB-E928-4519-9004-43E6871A09FE}"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4A1B859-08F2-4297-8A7D-69D47B1D710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15533B-240A-40B2-B0C0-2C60A2535316}"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02C1DC0-B4FA-47BF-9BD6-679222370B17}"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57A103E-6244-47A6-9E2B-05F54C3000B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F:\&#21016;&#34067;&#20029;14-15&#26149;&#23395;&#25945;&#23398;&#20809;&#30424;\&#24352;&#32769;&#24072;\9%20&#24180;&#32423;&#22806;&#30740;&#26032;&#26631;&#20934;&#65288;&#19979;&#20876;&#65289;\Module%205\&#21516;&#27493;&#35838;&#20214;\Unit%202\U2.mp3" TargetMode="External"/><Relationship Id="rId1" Type="http://schemas.microsoft.com/office/2007/relationships/media" Target="file:///F:\&#21016;&#34067;&#20029;14-15&#26149;&#23395;&#25945;&#23398;&#20809;&#30424;\&#24352;&#32769;&#24072;\9%20&#24180;&#32423;&#22806;&#30740;&#26032;&#26631;&#20934;&#65288;&#19979;&#20876;&#65289;\Module%205\&#21516;&#27493;&#35838;&#20214;\Unit%202\U2.mp3" TargetMode="Externa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baidu.com/i?ct=503316480&amp;tn=baiduimagedetail&amp;cg=art&amp;ipn=d&amp;ic=0&amp;lm=-1&amp;word=%E6%99%A8%E7%BB%83&amp;ie=utf-8&amp;in=3354&amp;cl=2&amp;st=&amp;pn=0&amp;rn=1&amp;di=&amp;fr=&amp;&amp;fmq=1378374347070_R&amp;se=&amp;sme=0&amp;tab=&amp;face=&amp;&amp;istype=&amp;ist=&amp;jit=&amp;objurl=http%3A%2F%2Fimg1.cache.netease.com%2Fcatchpic%2FE%2FE6%2FE6F99DA4078CA82555DB3A778E55F8F2.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baidu.com/i?ct=503316480&amp;tn=baiduimagedetail&amp;cg=art&amp;ipn=d&amp;ic=0&amp;lm=-1&amp;word=%E9%80%9B%E8%A1%97%E8%B4%AD%E7%89%A9&amp;ie=utf-8&amp;in=3354&amp;cl=2&amp;st=&amp;pn=0&amp;rn=1&amp;di=&amp;fr=&amp;&amp;fmq=1378374347070_R&amp;se=&amp;sme=0&amp;tab=&amp;face=&amp;&amp;istype=&amp;ist=&amp;jit=&amp;objurl=http%3A%2F%2Fimage.rayliimg.cn%2F0018%2F2009-10-28%2Fimages%2F20091028195826665.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51520" y="2348880"/>
            <a:ext cx="8712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6000" b="1" dirty="0">
                <a:solidFill>
                  <a:srgbClr val="0000FF"/>
                </a:solidFill>
                <a:latin typeface="Times New Roman" panose="02020603050405020304" pitchFamily="18" charset="0"/>
              </a:rPr>
              <a:t>Unit </a:t>
            </a:r>
            <a:r>
              <a:rPr lang="en-US" altLang="zh-CN" sz="6000" b="1" dirty="0" smtClean="0">
                <a:solidFill>
                  <a:srgbClr val="0000FF"/>
                </a:solidFill>
                <a:latin typeface="Times New Roman" panose="02020603050405020304" pitchFamily="18" charset="0"/>
              </a:rPr>
              <a:t>2 Got </a:t>
            </a:r>
            <a:r>
              <a:rPr lang="en-US" altLang="zh-CN" sz="6000" b="1" dirty="0">
                <a:solidFill>
                  <a:srgbClr val="0000FF"/>
                </a:solidFill>
                <a:latin typeface="Times New Roman" panose="02020603050405020304" pitchFamily="18" charset="0"/>
              </a:rPr>
              <a:t>off the sofa!</a:t>
            </a:r>
          </a:p>
        </p:txBody>
      </p:sp>
      <p:sp>
        <p:nvSpPr>
          <p:cNvPr id="3075" name="WordArt 5"/>
          <p:cNvSpPr>
            <a:spLocks noChangeArrowheads="1" noChangeShapeType="1" noTextEdit="1"/>
          </p:cNvSpPr>
          <p:nvPr/>
        </p:nvSpPr>
        <p:spPr bwMode="auto">
          <a:xfrm>
            <a:off x="2087909" y="764704"/>
            <a:ext cx="4680520" cy="1224136"/>
          </a:xfrm>
          <a:prstGeom prst="rect">
            <a:avLst/>
          </a:prstGeom>
        </p:spPr>
        <p:txBody>
          <a:bodyPr wrap="none" fromWordArt="1">
            <a:prstTxWarp prst="textPlain">
              <a:avLst>
                <a:gd name="adj" fmla="val 50000"/>
              </a:avLst>
            </a:prstTxWarp>
          </a:bodyPr>
          <a:lstStyle/>
          <a:p>
            <a:pPr algn="ctr"/>
            <a:r>
              <a:rPr lang="en-US" altLang="zh-CN"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rPr>
              <a:t>Module 5</a:t>
            </a:r>
          </a:p>
          <a:p>
            <a:pPr algn="ctr"/>
            <a:r>
              <a:rPr lang="en-US" altLang="zh-CN"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rPr>
              <a:t>Look after yourself</a:t>
            </a:r>
            <a:endParaRPr lang="zh-CN" altLang="en-US"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endParaRPr>
          </a:p>
        </p:txBody>
      </p:sp>
      <p:sp>
        <p:nvSpPr>
          <p:cNvPr id="4" name="矩形 3"/>
          <p:cNvSpPr/>
          <p:nvPr/>
        </p:nvSpPr>
        <p:spPr>
          <a:xfrm>
            <a:off x="2651080" y="5713412"/>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西红柿500x375--20330939"/>
          <p:cNvPicPr>
            <a:picLocks noChangeAspect="1" noChangeArrowheads="1"/>
          </p:cNvPicPr>
          <p:nvPr/>
        </p:nvPicPr>
        <p:blipFill>
          <a:blip r:embed="rId2" cstate="email"/>
          <a:srcRect/>
          <a:stretch>
            <a:fillRect/>
          </a:stretch>
        </p:blipFill>
        <p:spPr bwMode="auto">
          <a:xfrm>
            <a:off x="5148263" y="1773238"/>
            <a:ext cx="2535237"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xinsrc_252110618085981205364"/>
          <p:cNvPicPr>
            <a:picLocks noChangeAspect="1" noChangeArrowheads="1"/>
          </p:cNvPicPr>
          <p:nvPr/>
        </p:nvPicPr>
        <p:blipFill>
          <a:blip r:embed="rId3" cstate="email"/>
          <a:srcRect/>
          <a:stretch>
            <a:fillRect/>
          </a:stretch>
        </p:blipFill>
        <p:spPr bwMode="auto">
          <a:xfrm>
            <a:off x="1476375" y="4149725"/>
            <a:ext cx="259238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10852428_928034"/>
          <p:cNvPicPr>
            <a:picLocks noChangeAspect="1" noChangeArrowheads="1"/>
          </p:cNvPicPr>
          <p:nvPr/>
        </p:nvPicPr>
        <p:blipFill>
          <a:blip r:embed="rId4" cstate="email"/>
          <a:srcRect/>
          <a:stretch>
            <a:fillRect/>
          </a:stretch>
        </p:blipFill>
        <p:spPr bwMode="auto">
          <a:xfrm>
            <a:off x="5003800" y="40767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5e67b48b0be72f3e"/>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1547813" y="1773238"/>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WordArt 34" descr="箭头075"/>
          <p:cNvSpPr>
            <a:spLocks noChangeArrowheads="1" noChangeShapeType="1" noTextEdit="1"/>
          </p:cNvSpPr>
          <p:nvPr/>
        </p:nvSpPr>
        <p:spPr bwMode="auto">
          <a:xfrm>
            <a:off x="1763713" y="549275"/>
            <a:ext cx="5334000" cy="1009650"/>
          </a:xfrm>
          <a:prstGeom prst="rect">
            <a:avLst/>
          </a:prstGeom>
        </p:spPr>
        <p:txBody>
          <a:bodyPr wrap="none" fromWordArt="1">
            <a:prstTxWarp prst="textPlain">
              <a:avLst>
                <a:gd name="adj" fmla="val 50000"/>
              </a:avLst>
            </a:prstTxWarp>
          </a:bodyPr>
          <a:lstStyle/>
          <a:p>
            <a:pPr algn="ctr"/>
            <a:r>
              <a:rPr lang="en-US" altLang="zh-CN"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rPr>
              <a:t>healthy or unhealthy</a:t>
            </a:r>
            <a:endParaRPr lang="zh-CN" altLang="en-US"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34" descr="箭头075"/>
          <p:cNvSpPr>
            <a:spLocks noChangeArrowheads="1" noChangeShapeType="1" noTextEdit="1"/>
          </p:cNvSpPr>
          <p:nvPr/>
        </p:nvSpPr>
        <p:spPr bwMode="auto">
          <a:xfrm>
            <a:off x="1835150" y="476250"/>
            <a:ext cx="5334000" cy="1009650"/>
          </a:xfrm>
          <a:prstGeom prst="rect">
            <a:avLst/>
          </a:prstGeom>
        </p:spPr>
        <p:txBody>
          <a:bodyPr wrap="none" fromWordArt="1">
            <a:prstTxWarp prst="textPlain">
              <a:avLst>
                <a:gd name="adj" fmla="val 50000"/>
              </a:avLst>
            </a:prstTxWarp>
          </a:bodyPr>
          <a:lstStyle/>
          <a:p>
            <a:pPr algn="ctr"/>
            <a:r>
              <a:rPr lang="en-US" altLang="zh-CN"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rPr>
              <a:t>healthy or unhealthy</a:t>
            </a:r>
            <a:endParaRPr lang="zh-CN" altLang="en-US"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endParaRPr>
          </a:p>
        </p:txBody>
      </p:sp>
      <p:pic>
        <p:nvPicPr>
          <p:cNvPr id="13315" name="Picture 13" descr="103945_4cc63f71ae098"/>
          <p:cNvPicPr>
            <a:picLocks noChangeAspect="1" noChangeArrowheads="1"/>
          </p:cNvPicPr>
          <p:nvPr/>
        </p:nvPicPr>
        <p:blipFill>
          <a:blip r:embed="rId2" cstate="email"/>
          <a:srcRect/>
          <a:stretch>
            <a:fillRect/>
          </a:stretch>
        </p:blipFill>
        <p:spPr bwMode="auto">
          <a:xfrm>
            <a:off x="4500563" y="1773238"/>
            <a:ext cx="316865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14261h430-0"/>
          <p:cNvPicPr>
            <a:picLocks noChangeAspect="1" noChangeArrowheads="1"/>
          </p:cNvPicPr>
          <p:nvPr/>
        </p:nvPicPr>
        <p:blipFill>
          <a:blip r:embed="rId3" cstate="email"/>
          <a:srcRect/>
          <a:stretch>
            <a:fillRect/>
          </a:stretch>
        </p:blipFill>
        <p:spPr bwMode="auto">
          <a:xfrm>
            <a:off x="4500563" y="4071938"/>
            <a:ext cx="29527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9" descr="51_110629175001_1"/>
          <p:cNvPicPr>
            <a:picLocks noChangeAspect="1" noChangeArrowheads="1"/>
          </p:cNvPicPr>
          <p:nvPr/>
        </p:nvPicPr>
        <p:blipFill>
          <a:blip r:embed="rId4" cstate="email"/>
          <a:srcRect/>
          <a:stretch>
            <a:fillRect/>
          </a:stretch>
        </p:blipFill>
        <p:spPr bwMode="auto">
          <a:xfrm>
            <a:off x="323850" y="2651125"/>
            <a:ext cx="345598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04111417263877"/>
          <p:cNvPicPr>
            <a:picLocks noChangeAspect="1" noChangeArrowheads="1"/>
          </p:cNvPicPr>
          <p:nvPr/>
        </p:nvPicPr>
        <p:blipFill>
          <a:blip r:embed="rId2"/>
          <a:srcRect/>
          <a:stretch>
            <a:fillRect/>
          </a:stretch>
        </p:blipFill>
        <p:spPr bwMode="auto">
          <a:xfrm>
            <a:off x="2590800" y="2209800"/>
            <a:ext cx="46799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714375" y="5072063"/>
            <a:ext cx="8050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 / must keep our bodies clean.</a:t>
            </a:r>
          </a:p>
        </p:txBody>
      </p:sp>
      <p:sp>
        <p:nvSpPr>
          <p:cNvPr id="14340" name="Rectangle 6"/>
          <p:cNvSpPr>
            <a:spLocks noChangeArrowheads="1"/>
          </p:cNvSpPr>
          <p:nvPr/>
        </p:nvSpPr>
        <p:spPr bwMode="auto">
          <a:xfrm>
            <a:off x="1066800" y="9906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latin typeface="Times New Roman" panose="02020603050405020304" pitchFamily="18" charset="0"/>
              </a:rPr>
              <a:t>What should we do to be healthy?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39"/>
                                        </p:tgtEl>
                                        <p:attrNameLst>
                                          <p:attrName>style.visibility</p:attrName>
                                        </p:attrNameLst>
                                      </p:cBhvr>
                                      <p:to>
                                        <p:strVal val="visible"/>
                                      </p:to>
                                    </p:set>
                                    <p:anim calcmode="discrete" valueType="clr">
                                      <p:cBhvr override="childStyle">
                                        <p:cTn id="7" dur="80"/>
                                        <p:tgtEl>
                                          <p:spTgt spid="911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9"/>
                                        </p:tgtEl>
                                        <p:attrNameLst>
                                          <p:attrName>fillcolor</p:attrName>
                                        </p:attrNameLst>
                                      </p:cBhvr>
                                      <p:tavLst>
                                        <p:tav tm="0">
                                          <p:val>
                                            <p:clrVal>
                                              <a:schemeClr val="accent2"/>
                                            </p:clrVal>
                                          </p:val>
                                        </p:tav>
                                        <p:tav tm="50000">
                                          <p:val>
                                            <p:clrVal>
                                              <a:schemeClr val="hlink"/>
                                            </p:clrVal>
                                          </p:val>
                                        </p:tav>
                                      </p:tavLst>
                                    </p:anim>
                                    <p:set>
                                      <p:cBhvr>
                                        <p:cTn id="9" dur="80"/>
                                        <p:tgtEl>
                                          <p:spTgt spid="911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066800" y="5029200"/>
            <a:ext cx="675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 / must sweep the floor.</a:t>
            </a:r>
          </a:p>
        </p:txBody>
      </p:sp>
      <p:pic>
        <p:nvPicPr>
          <p:cNvPr id="15363" name="Picture 3" descr="2385947_083546041_2"/>
          <p:cNvPicPr>
            <a:picLocks noChangeAspect="1" noChangeArrowheads="1"/>
          </p:cNvPicPr>
          <p:nvPr/>
        </p:nvPicPr>
        <p:blipFill>
          <a:blip r:embed="rId2" cstate="email"/>
          <a:srcRect/>
          <a:stretch>
            <a:fillRect/>
          </a:stretch>
        </p:blipFill>
        <p:spPr bwMode="auto">
          <a:xfrm>
            <a:off x="2286000" y="685800"/>
            <a:ext cx="31638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ppt_x"/>
                                          </p:val>
                                        </p:tav>
                                        <p:tav tm="100000">
                                          <p:val>
                                            <p:strVal val="#ppt_x"/>
                                          </p:val>
                                        </p:tav>
                                      </p:tavLst>
                                    </p:anim>
                                    <p:anim calcmode="lin" valueType="num">
                                      <p:cBhvr additive="base">
                                        <p:cTn id="8" dur="500" fill="hold"/>
                                        <p:tgtEl>
                                          <p:spTgt spid="92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371600" y="47244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shouldn’t / mustn’t keep fingernails long.</a:t>
            </a:r>
          </a:p>
        </p:txBody>
      </p:sp>
      <p:pic>
        <p:nvPicPr>
          <p:cNvPr id="16387" name="Picture 3" descr="2009083100484602"/>
          <p:cNvPicPr>
            <a:picLocks noChangeAspect="1" noChangeArrowheads="1"/>
          </p:cNvPicPr>
          <p:nvPr/>
        </p:nvPicPr>
        <p:blipFill>
          <a:blip r:embed="rId2"/>
          <a:srcRect/>
          <a:stretch>
            <a:fillRect/>
          </a:stretch>
        </p:blipFill>
        <p:spPr bwMode="auto">
          <a:xfrm>
            <a:off x="2000250" y="928688"/>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horizontal)">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 y="5334000"/>
            <a:ext cx="8223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000CC"/>
                </a:solidFill>
                <a:latin typeface="Times New Roman" panose="02020603050405020304" pitchFamily="18" charset="0"/>
              </a:rPr>
              <a:t> </a:t>
            </a:r>
            <a:r>
              <a:rPr lang="en-US" altLang="zh-CN" sz="3600" b="1">
                <a:solidFill>
                  <a:srgbClr val="0000CC"/>
                </a:solidFill>
                <a:latin typeface="Times New Roman" panose="02020603050405020304" pitchFamily="18" charset="0"/>
              </a:rPr>
              <a:t>We shouldn’t / mustn’t drink sour milk .</a:t>
            </a:r>
          </a:p>
        </p:txBody>
      </p:sp>
      <p:pic>
        <p:nvPicPr>
          <p:cNvPr id="17411" name="Picture 3" descr="u=1848716320,1975366840&amp;fm=0&amp;gp=22"/>
          <p:cNvPicPr>
            <a:picLocks noChangeAspect="1" noChangeArrowheads="1"/>
          </p:cNvPicPr>
          <p:nvPr/>
        </p:nvPicPr>
        <p:blipFill>
          <a:blip r:embed="rId2"/>
          <a:srcRect/>
          <a:stretch>
            <a:fillRect/>
          </a:stretch>
        </p:blipFill>
        <p:spPr bwMode="auto">
          <a:xfrm>
            <a:off x="2362200" y="1219200"/>
            <a:ext cx="45370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p:cNvSpPr>
            <a:spLocks noChangeArrowheads="1" noChangeShapeType="1" noTextEdit="1"/>
          </p:cNvSpPr>
          <p:nvPr/>
        </p:nvSpPr>
        <p:spPr bwMode="auto">
          <a:xfrm>
            <a:off x="3779838" y="3573463"/>
            <a:ext cx="1905000" cy="914400"/>
          </a:xfrm>
          <a:prstGeom prst="rect">
            <a:avLst/>
          </a:prstGeom>
        </p:spPr>
        <p:txBody>
          <a:bodyPr wrap="none" fromWordArt="1">
            <a:prstTxWarp prst="textPlain">
              <a:avLst>
                <a:gd name="adj" fmla="val 50000"/>
              </a:avLst>
            </a:prstTxWarp>
          </a:bodyPr>
          <a:lstStyle/>
          <a:p>
            <a:pPr algn="ctr"/>
            <a:r>
              <a:rPr lang="zh-CN" altLang="en-US" sz="3600" kern="10">
                <a:ln w="12700">
                  <a:solidFill>
                    <a:srgbClr val="3333CC"/>
                  </a:solidFill>
                  <a:roun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过期牛奶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checkerboard(across)">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禁止吸烟标志大图 点击还原"/>
          <p:cNvPicPr>
            <a:picLocks noChangeAspect="1" noChangeArrowheads="1"/>
          </p:cNvPicPr>
          <p:nvPr/>
        </p:nvPicPr>
        <p:blipFill>
          <a:blip r:embed="rId2" cstate="email"/>
          <a:srcRect/>
          <a:stretch>
            <a:fillRect/>
          </a:stretch>
        </p:blipFill>
        <p:spPr bwMode="auto">
          <a:xfrm>
            <a:off x="2339975" y="1557338"/>
            <a:ext cx="400208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928688" y="4929188"/>
            <a:ext cx="697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 / must give up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6259"/>
                                        </p:tgtEl>
                                        <p:attrNameLst>
                                          <p:attrName>style.visibility</p:attrName>
                                        </p:attrNameLst>
                                      </p:cBhvr>
                                      <p:to>
                                        <p:strVal val="visible"/>
                                      </p:to>
                                    </p:set>
                                    <p:anim calcmode="lin" valueType="num">
                                      <p:cBhvr>
                                        <p:cTn id="7" dur="1000" fill="hold"/>
                                        <p:tgtEl>
                                          <p:spTgt spid="96259"/>
                                        </p:tgtEl>
                                        <p:attrNameLst>
                                          <p:attrName>ppt_w</p:attrName>
                                        </p:attrNameLst>
                                      </p:cBhvr>
                                      <p:tavLst>
                                        <p:tav tm="0">
                                          <p:val>
                                            <p:fltVal val="0"/>
                                          </p:val>
                                        </p:tav>
                                        <p:tav tm="100000">
                                          <p:val>
                                            <p:strVal val="#ppt_w"/>
                                          </p:val>
                                        </p:tav>
                                      </p:tavLst>
                                    </p:anim>
                                    <p:anim calcmode="lin" valueType="num">
                                      <p:cBhvr>
                                        <p:cTn id="8" dur="1000" fill="hold"/>
                                        <p:tgtEl>
                                          <p:spTgt spid="96259"/>
                                        </p:tgtEl>
                                        <p:attrNameLst>
                                          <p:attrName>ppt_h</p:attrName>
                                        </p:attrNameLst>
                                      </p:cBhvr>
                                      <p:tavLst>
                                        <p:tav tm="0">
                                          <p:val>
                                            <p:fltVal val="0"/>
                                          </p:val>
                                        </p:tav>
                                        <p:tav tm="100000">
                                          <p:val>
                                            <p:strVal val="#ppt_h"/>
                                          </p:val>
                                        </p:tav>
                                      </p:tavLst>
                                    </p:anim>
                                    <p:anim calcmode="lin" valueType="num">
                                      <p:cBhvr>
                                        <p:cTn id="9" dur="1000" fill="hold"/>
                                        <p:tgtEl>
                                          <p:spTgt spid="96259"/>
                                        </p:tgtEl>
                                        <p:attrNameLst>
                                          <p:attrName>style.rotation</p:attrName>
                                        </p:attrNameLst>
                                      </p:cBhvr>
                                      <p:tavLst>
                                        <p:tav tm="0">
                                          <p:val>
                                            <p:fltVal val="90"/>
                                          </p:val>
                                        </p:tav>
                                        <p:tav tm="100000">
                                          <p:val>
                                            <p:fltVal val="0"/>
                                          </p:val>
                                        </p:tav>
                                      </p:tavLst>
                                    </p:anim>
                                    <p:animEffect transition="in" filter="fade">
                                      <p:cBhvr>
                                        <p:cTn id="10" dur="1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41325" y="52800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CC"/>
              </a:solidFill>
              <a:latin typeface="Times New Roman" panose="02020603050405020304" pitchFamily="18" charset="0"/>
            </a:endParaRPr>
          </a:p>
        </p:txBody>
      </p:sp>
      <p:sp>
        <p:nvSpPr>
          <p:cNvPr id="97283" name="Text Box 3"/>
          <p:cNvSpPr txBox="1">
            <a:spLocks noChangeArrowheads="1"/>
          </p:cNvSpPr>
          <p:nvPr/>
        </p:nvSpPr>
        <p:spPr bwMode="auto">
          <a:xfrm>
            <a:off x="838200" y="5105400"/>
            <a:ext cx="733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shouldn’t / mustn’t eat bad food.</a:t>
            </a:r>
          </a:p>
        </p:txBody>
      </p:sp>
      <p:pic>
        <p:nvPicPr>
          <p:cNvPr id="19460" name="Picture 4" descr="20090410113028"/>
          <p:cNvPicPr>
            <a:picLocks noChangeAspect="1" noChangeArrowheads="1"/>
          </p:cNvPicPr>
          <p:nvPr/>
        </p:nvPicPr>
        <p:blipFill>
          <a:blip r:embed="rId2"/>
          <a:srcRect/>
          <a:stretch>
            <a:fillRect/>
          </a:stretch>
        </p:blipFill>
        <p:spPr bwMode="auto">
          <a:xfrm>
            <a:off x="1828800" y="1371600"/>
            <a:ext cx="4762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3"/>
                                        </p:tgtEl>
                                        <p:attrNameLst>
                                          <p:attrName>style.visibility</p:attrName>
                                        </p:attrNameLst>
                                      </p:cBhvr>
                                      <p:to>
                                        <p:strVal val="visible"/>
                                      </p:to>
                                    </p:set>
                                    <p:anim calcmode="discrete" valueType="clr">
                                      <p:cBhvr override="childStyle">
                                        <p:cTn id="7" dur="80"/>
                                        <p:tgtEl>
                                          <p:spTgt spid="972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3"/>
                                        </p:tgtEl>
                                        <p:attrNameLst>
                                          <p:attrName>fillcolor</p:attrName>
                                        </p:attrNameLst>
                                      </p:cBhvr>
                                      <p:tavLst>
                                        <p:tav tm="0">
                                          <p:val>
                                            <p:clrVal>
                                              <a:schemeClr val="accent2"/>
                                            </p:clrVal>
                                          </p:val>
                                        </p:tav>
                                        <p:tav tm="50000">
                                          <p:val>
                                            <p:clrVal>
                                              <a:schemeClr val="hlink"/>
                                            </p:clrVal>
                                          </p:val>
                                        </p:tav>
                                      </p:tavLst>
                                    </p:anim>
                                    <p:set>
                                      <p:cBhvr>
                                        <p:cTn id="9" dur="80"/>
                                        <p:tgtEl>
                                          <p:spTgt spid="97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785813" y="5214938"/>
            <a:ext cx="746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000CC"/>
                </a:solidFill>
                <a:latin typeface="Times New Roman" panose="02020603050405020304" pitchFamily="18" charset="0"/>
              </a:rPr>
              <a:t>We shouldn’t / mustn’t spit in public.</a:t>
            </a:r>
          </a:p>
        </p:txBody>
      </p:sp>
      <p:pic>
        <p:nvPicPr>
          <p:cNvPr id="20483" name="Picture 3" descr="g1228112857687"/>
          <p:cNvPicPr>
            <a:picLocks noChangeAspect="1" noChangeArrowheads="1"/>
          </p:cNvPicPr>
          <p:nvPr/>
        </p:nvPicPr>
        <p:blipFill>
          <a:blip r:embed="rId2" cstate="email"/>
          <a:srcRect/>
          <a:stretch>
            <a:fillRect/>
          </a:stretch>
        </p:blipFill>
        <p:spPr bwMode="auto">
          <a:xfrm>
            <a:off x="2362200" y="914400"/>
            <a:ext cx="398145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edge">
                                      <p:cBhvr>
                                        <p:cTn id="7" dur="20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7"/>
          <p:cNvSpPr>
            <a:spLocks noChangeArrowheads="1"/>
          </p:cNvSpPr>
          <p:nvPr/>
        </p:nvSpPr>
        <p:spPr bwMode="auto">
          <a:xfrm>
            <a:off x="468313" y="404813"/>
            <a:ext cx="7993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cs typeface="Times New Roman" panose="02020603050405020304" pitchFamily="18" charset="0"/>
              </a:rPr>
              <a:t>Look at the pictures. P</a:t>
            </a:r>
            <a:r>
              <a:rPr lang="en-US" altLang="en-US" sz="3200" b="1" dirty="0">
                <a:latin typeface="Times New Roman" panose="02020603050405020304" pitchFamily="18" charset="0"/>
                <a:cs typeface="Times New Roman" panose="02020603050405020304" pitchFamily="18" charset="0"/>
              </a:rPr>
              <a:t>lease describe them in oral English.</a:t>
            </a:r>
            <a:r>
              <a:rPr lang="en-US" altLang="zh-CN" sz="3200" b="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And tell us what is your feeling when you see them.</a:t>
            </a:r>
          </a:p>
        </p:txBody>
      </p:sp>
      <p:pic>
        <p:nvPicPr>
          <p:cNvPr id="7175" name="Picture 7" descr="xinsrc_52210011108081872236639"/>
          <p:cNvPicPr>
            <a:picLocks noChangeAspect="1" noChangeArrowheads="1"/>
          </p:cNvPicPr>
          <p:nvPr/>
        </p:nvPicPr>
        <p:blipFill>
          <a:blip r:embed="rId2" cstate="email"/>
          <a:srcRect/>
          <a:stretch>
            <a:fillRect/>
          </a:stretch>
        </p:blipFill>
        <p:spPr bwMode="auto">
          <a:xfrm>
            <a:off x="5580063" y="2060575"/>
            <a:ext cx="28575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yjk0140"/>
          <p:cNvPicPr>
            <a:picLocks noChangeAspect="1" noChangeArrowheads="1"/>
          </p:cNvPicPr>
          <p:nvPr/>
        </p:nvPicPr>
        <p:blipFill>
          <a:blip r:embed="rId3"/>
          <a:srcRect/>
          <a:stretch>
            <a:fillRect/>
          </a:stretch>
        </p:blipFill>
        <p:spPr bwMode="auto">
          <a:xfrm>
            <a:off x="395288" y="2598738"/>
            <a:ext cx="453707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checkerboard(across)">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714875" y="1928813"/>
            <a:ext cx="3786188"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nSpc>
                <a:spcPts val="4500"/>
              </a:lnSpc>
            </a:pPr>
            <a:r>
              <a:rPr lang="en-US" altLang="zh-CN" sz="3200" b="1" dirty="0">
                <a:solidFill>
                  <a:srgbClr val="0000FF"/>
                </a:solidFill>
                <a:latin typeface="Times New Roman" panose="02020603050405020304" pitchFamily="18" charset="0"/>
              </a:rPr>
              <a:t>look after </a:t>
            </a:r>
          </a:p>
          <a:p>
            <a:pPr marL="514350" indent="-514350">
              <a:lnSpc>
                <a:spcPts val="4500"/>
              </a:lnSpc>
            </a:pPr>
            <a:r>
              <a:rPr lang="en-US" altLang="zh-CN" sz="3200" b="1" dirty="0">
                <a:solidFill>
                  <a:srgbClr val="0000FF"/>
                </a:solidFill>
                <a:latin typeface="Times New Roman" panose="02020603050405020304" pitchFamily="18" charset="0"/>
              </a:rPr>
              <a:t>catch up </a:t>
            </a:r>
          </a:p>
          <a:p>
            <a:pPr marL="514350" indent="-514350">
              <a:lnSpc>
                <a:spcPts val="4500"/>
              </a:lnSpc>
            </a:pPr>
            <a:r>
              <a:rPr lang="en-US" altLang="zh-CN" sz="3200" b="1" dirty="0">
                <a:solidFill>
                  <a:srgbClr val="0000FF"/>
                </a:solidFill>
                <a:latin typeface="Times New Roman" panose="02020603050405020304" pitchFamily="18" charset="0"/>
              </a:rPr>
              <a:t>fall over</a:t>
            </a:r>
          </a:p>
          <a:p>
            <a:pPr marL="514350" indent="-514350">
              <a:lnSpc>
                <a:spcPts val="4500"/>
              </a:lnSpc>
            </a:pPr>
            <a:r>
              <a:rPr lang="en-US" altLang="zh-CN" sz="3200" b="1" dirty="0">
                <a:solidFill>
                  <a:srgbClr val="0000FF"/>
                </a:solidFill>
                <a:latin typeface="Times New Roman" panose="02020603050405020304" pitchFamily="18" charset="0"/>
              </a:rPr>
              <a:t>go blind</a:t>
            </a:r>
          </a:p>
          <a:p>
            <a:pPr marL="514350" indent="-514350">
              <a:lnSpc>
                <a:spcPts val="4500"/>
              </a:lnSpc>
            </a:pPr>
            <a:r>
              <a:rPr lang="en-US" altLang="zh-CN" sz="3200" b="1" dirty="0">
                <a:solidFill>
                  <a:srgbClr val="0000FF"/>
                </a:solidFill>
                <a:latin typeface="Times New Roman" panose="02020603050405020304" pitchFamily="18" charset="0"/>
              </a:rPr>
              <a:t>call for help </a:t>
            </a:r>
          </a:p>
          <a:p>
            <a:pPr marL="514350" indent="-514350">
              <a:lnSpc>
                <a:spcPts val="4500"/>
              </a:lnSpc>
            </a:pPr>
            <a:r>
              <a:rPr lang="en-US" altLang="zh-CN" sz="3200" b="1" dirty="0">
                <a:solidFill>
                  <a:srgbClr val="0000FF"/>
                </a:solidFill>
                <a:latin typeface="Times New Roman" panose="02020603050405020304" pitchFamily="18" charset="0"/>
              </a:rPr>
              <a:t>nothing serious </a:t>
            </a:r>
          </a:p>
          <a:p>
            <a:pPr marL="514350" indent="-514350">
              <a:lnSpc>
                <a:spcPts val="4500"/>
              </a:lnSpc>
            </a:pPr>
            <a:r>
              <a:rPr lang="en-US" altLang="zh-CN" sz="3200" b="1" dirty="0">
                <a:solidFill>
                  <a:srgbClr val="0000FF"/>
                </a:solidFill>
                <a:latin typeface="Times New Roman" panose="02020603050405020304" pitchFamily="18" charset="0"/>
              </a:rPr>
              <a:t>call off</a:t>
            </a:r>
          </a:p>
        </p:txBody>
      </p:sp>
      <p:sp>
        <p:nvSpPr>
          <p:cNvPr id="4099" name="Text Box 8"/>
          <p:cNvSpPr txBox="1">
            <a:spLocks noChangeArrowheads="1"/>
          </p:cNvSpPr>
          <p:nvPr/>
        </p:nvSpPr>
        <p:spPr bwMode="auto">
          <a:xfrm>
            <a:off x="857250" y="1071563"/>
            <a:ext cx="7705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000000"/>
                </a:solidFill>
                <a:latin typeface="Times New Roman" panose="02020603050405020304" pitchFamily="18" charset="0"/>
              </a:rPr>
              <a:t>Translate the phrases into English.</a:t>
            </a:r>
          </a:p>
        </p:txBody>
      </p:sp>
      <p:sp>
        <p:nvSpPr>
          <p:cNvPr id="5" name="矩形 4"/>
          <p:cNvSpPr/>
          <p:nvPr/>
        </p:nvSpPr>
        <p:spPr>
          <a:xfrm>
            <a:off x="849288" y="302122"/>
            <a:ext cx="3214710" cy="769441"/>
          </a:xfrm>
          <a:prstGeom prst="rect">
            <a:avLst/>
          </a:prstGeom>
          <a:noFill/>
        </p:spPr>
        <p:txBody>
          <a:bodyPr>
            <a:spAutoFit/>
          </a:bodyPr>
          <a:lstStyle/>
          <a:p>
            <a:pPr algn="ctr">
              <a:defRPr/>
            </a:pPr>
            <a:r>
              <a:rPr lang="en-US" altLang="zh-CN" sz="44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latin typeface="Arial Black" panose="020B0A04020102020204" pitchFamily="34" charset="0"/>
              </a:rPr>
              <a:t>Revision</a:t>
            </a:r>
            <a:endParaRPr lang="zh-CN" altLang="en-US" sz="4400" b="1" spc="300" dirty="0">
              <a:ln w="11430" cmpd="sng">
                <a:solidFill>
                  <a:schemeClr val="accent1">
                    <a:tint val="10000"/>
                  </a:schemeClr>
                </a:solidFill>
                <a:prstDash val="solid"/>
                <a:miter lim="800000"/>
              </a:ln>
              <a:solidFill>
                <a:srgbClr val="622DE7"/>
              </a:solidFill>
              <a:effectLst>
                <a:glow rad="45500">
                  <a:schemeClr val="accent1">
                    <a:satMod val="220000"/>
                    <a:alpha val="35000"/>
                  </a:schemeClr>
                </a:glow>
              </a:effectLst>
            </a:endParaRPr>
          </a:p>
        </p:txBody>
      </p:sp>
      <p:sp>
        <p:nvSpPr>
          <p:cNvPr id="4101" name="Rectangle 4"/>
          <p:cNvSpPr>
            <a:spLocks noChangeArrowheads="1"/>
          </p:cNvSpPr>
          <p:nvPr/>
        </p:nvSpPr>
        <p:spPr bwMode="auto">
          <a:xfrm>
            <a:off x="1428750" y="1928813"/>
            <a:ext cx="3357563"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514350" indent="-514350">
              <a:lnSpc>
                <a:spcPts val="4500"/>
              </a:lnSpc>
            </a:pPr>
            <a:r>
              <a:rPr lang="zh-CN" altLang="en-US" sz="3200" b="1" dirty="0">
                <a:latin typeface="Times New Roman" panose="02020603050405020304" pitchFamily="18" charset="0"/>
              </a:rPr>
              <a:t>照顾，照料</a:t>
            </a:r>
            <a:endParaRPr lang="en-US" altLang="zh-CN" sz="3200" b="1" dirty="0">
              <a:latin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rPr>
              <a:t>追上，赶上</a:t>
            </a:r>
            <a:endParaRPr lang="en-US" altLang="zh-CN" sz="3200" b="1" dirty="0">
              <a:latin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rPr>
              <a:t>摔下来</a:t>
            </a:r>
            <a:endParaRPr lang="en-US" altLang="zh-CN" sz="3200" b="1" dirty="0">
              <a:latin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rPr>
              <a:t>失明</a:t>
            </a:r>
            <a:endParaRPr lang="en-US" altLang="zh-CN" sz="3200" b="1" dirty="0">
              <a:latin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cs typeface="Times New Roman" panose="02020603050405020304" pitchFamily="18" charset="0"/>
              </a:rPr>
              <a:t>打电话求助</a:t>
            </a:r>
            <a:endParaRPr lang="en-US" altLang="zh-CN" sz="3200" b="1" dirty="0">
              <a:latin typeface="Times New Roman" panose="02020603050405020304" pitchFamily="18" charset="0"/>
              <a:cs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rPr>
              <a:t>不很严重</a:t>
            </a:r>
            <a:endParaRPr lang="en-US" altLang="zh-CN" sz="3200" b="1" dirty="0">
              <a:latin typeface="Times New Roman" panose="02020603050405020304" pitchFamily="18" charset="0"/>
            </a:endParaRPr>
          </a:p>
          <a:p>
            <a:pPr marL="514350" indent="-514350">
              <a:lnSpc>
                <a:spcPts val="4500"/>
              </a:lnSpc>
            </a:pPr>
            <a:r>
              <a:rPr lang="zh-CN" altLang="en-US" sz="3200" b="1" dirty="0">
                <a:latin typeface="Times New Roman" panose="02020603050405020304" pitchFamily="18" charset="0"/>
              </a:rPr>
              <a:t>取消</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7" dur="5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32" dur="500"/>
                                        <p:tgtEl>
                                          <p:spTgt spid="245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8">
                                            <p:txEl>
                                              <p:pRg st="6" end="6"/>
                                            </p:txEl>
                                          </p:spTgt>
                                        </p:tgtEl>
                                        <p:attrNameLst>
                                          <p:attrName>style.visibility</p:attrName>
                                        </p:attrNameLst>
                                      </p:cBhvr>
                                      <p:to>
                                        <p:strVal val="visible"/>
                                      </p:to>
                                    </p:set>
                                    <p:animEffect transition="in" filter="blinds(horizontal)">
                                      <p:cBhvr>
                                        <p:cTn id="37"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49aab5c7dd453ad1d100608f"/>
          <p:cNvPicPr>
            <a:picLocks noChangeAspect="1" noChangeArrowheads="1"/>
          </p:cNvPicPr>
          <p:nvPr/>
        </p:nvPicPr>
        <p:blipFill>
          <a:blip r:embed="rId3" cstate="email"/>
          <a:srcRect/>
          <a:stretch>
            <a:fillRect/>
          </a:stretch>
        </p:blipFill>
        <p:spPr bwMode="auto">
          <a:xfrm>
            <a:off x="179388" y="908050"/>
            <a:ext cx="4321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20091130202910555"/>
          <p:cNvPicPr>
            <a:picLocks noChangeAspect="1" noChangeArrowheads="1"/>
          </p:cNvPicPr>
          <p:nvPr/>
        </p:nvPicPr>
        <p:blipFill>
          <a:blip r:embed="rId4" cstate="email"/>
          <a:srcRect/>
          <a:stretch>
            <a:fillRect/>
          </a:stretch>
        </p:blipFill>
        <p:spPr bwMode="auto">
          <a:xfrm>
            <a:off x="4572000" y="1916113"/>
            <a:ext cx="438626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ox(in)">
                                      <p:cBhvr>
                                        <p:cTn id="7" dur="5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0185"/>
                                        </p:tgtEl>
                                        <p:attrNameLst>
                                          <p:attrName>style.visibility</p:attrName>
                                        </p:attrNameLst>
                                      </p:cBhvr>
                                      <p:to>
                                        <p:strVal val="visible"/>
                                      </p:to>
                                    </p:set>
                                    <p:anim calcmode="lin" valueType="num">
                                      <p:cBhvr>
                                        <p:cTn id="12" dur="1000" fill="hold"/>
                                        <p:tgtEl>
                                          <p:spTgt spid="50185"/>
                                        </p:tgtEl>
                                        <p:attrNameLst>
                                          <p:attrName>ppt_w</p:attrName>
                                        </p:attrNameLst>
                                      </p:cBhvr>
                                      <p:tavLst>
                                        <p:tav tm="0">
                                          <p:val>
                                            <p:fltVal val="0"/>
                                          </p:val>
                                        </p:tav>
                                        <p:tav tm="100000">
                                          <p:val>
                                            <p:strVal val="#ppt_w"/>
                                          </p:val>
                                        </p:tav>
                                      </p:tavLst>
                                    </p:anim>
                                    <p:anim calcmode="lin" valueType="num">
                                      <p:cBhvr>
                                        <p:cTn id="13" dur="1000" fill="hold"/>
                                        <p:tgtEl>
                                          <p:spTgt spid="50185"/>
                                        </p:tgtEl>
                                        <p:attrNameLst>
                                          <p:attrName>ppt_h</p:attrName>
                                        </p:attrNameLst>
                                      </p:cBhvr>
                                      <p:tavLst>
                                        <p:tav tm="0">
                                          <p:val>
                                            <p:fltVal val="0"/>
                                          </p:val>
                                        </p:tav>
                                        <p:tav tm="100000">
                                          <p:val>
                                            <p:strVal val="#ppt_h"/>
                                          </p:val>
                                        </p:tav>
                                      </p:tavLst>
                                    </p:anim>
                                    <p:anim calcmode="lin" valueType="num">
                                      <p:cBhvr>
                                        <p:cTn id="14" dur="1000" fill="hold"/>
                                        <p:tgtEl>
                                          <p:spTgt spid="5018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01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2010628154227"/>
          <p:cNvPicPr>
            <a:picLocks noChangeAspect="1" noChangeArrowheads="1"/>
          </p:cNvPicPr>
          <p:nvPr/>
        </p:nvPicPr>
        <p:blipFill>
          <a:blip r:embed="rId3"/>
          <a:srcRect/>
          <a:stretch>
            <a:fillRect/>
          </a:stretch>
        </p:blipFill>
        <p:spPr bwMode="auto">
          <a:xfrm>
            <a:off x="323850" y="692150"/>
            <a:ext cx="4762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pic_63611"/>
          <p:cNvPicPr>
            <a:picLocks noChangeAspect="1" noChangeArrowheads="1"/>
          </p:cNvPicPr>
          <p:nvPr/>
        </p:nvPicPr>
        <p:blipFill>
          <a:blip r:embed="rId4"/>
          <a:srcRect/>
          <a:stretch>
            <a:fillRect/>
          </a:stretch>
        </p:blipFill>
        <p:spPr bwMode="auto">
          <a:xfrm>
            <a:off x="5435600" y="1412875"/>
            <a:ext cx="31734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decel="50000" fill="hold">
                                          <p:stCondLst>
                                            <p:cond delay="0"/>
                                          </p:stCondLst>
                                        </p:cTn>
                                        <p:tgtEl>
                                          <p:spTgt spid="5120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0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04"/>
                                        </p:tgtEl>
                                        <p:attrNameLst>
                                          <p:attrName>ppt_w</p:attrName>
                                        </p:attrNameLst>
                                      </p:cBhvr>
                                      <p:tavLst>
                                        <p:tav tm="0">
                                          <p:val>
                                            <p:strVal val="#ppt_w*.05"/>
                                          </p:val>
                                        </p:tav>
                                        <p:tav tm="100000">
                                          <p:val>
                                            <p:strVal val="#ppt_w"/>
                                          </p:val>
                                        </p:tav>
                                      </p:tavLst>
                                    </p:anim>
                                    <p:anim calcmode="lin" valueType="num">
                                      <p:cBhvr>
                                        <p:cTn id="10" dur="1000" fill="hold"/>
                                        <p:tgtEl>
                                          <p:spTgt spid="5120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0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0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0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0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1206"/>
                                        </p:tgtEl>
                                        <p:attrNameLst>
                                          <p:attrName>style.visibility</p:attrName>
                                        </p:attrNameLst>
                                      </p:cBhvr>
                                      <p:to>
                                        <p:strVal val="visible"/>
                                      </p:to>
                                    </p:set>
                                    <p:animEffect transition="in" filter="dissolve">
                                      <p:cBhvr>
                                        <p:cTn id="1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1391697_1334451784zpay"/>
          <p:cNvPicPr>
            <a:picLocks noChangeAspect="1" noChangeArrowheads="1"/>
          </p:cNvPicPr>
          <p:nvPr/>
        </p:nvPicPr>
        <p:blipFill>
          <a:blip r:embed="rId2" cstate="email"/>
          <a:srcRect/>
          <a:stretch>
            <a:fillRect/>
          </a:stretch>
        </p:blipFill>
        <p:spPr bwMode="auto">
          <a:xfrm>
            <a:off x="468313" y="1085850"/>
            <a:ext cx="43926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Img335544854"/>
          <p:cNvPicPr>
            <a:picLocks noChangeAspect="1" noChangeArrowheads="1"/>
          </p:cNvPicPr>
          <p:nvPr/>
        </p:nvPicPr>
        <p:blipFill>
          <a:blip r:embed="rId3" cstate="email"/>
          <a:srcRect/>
          <a:stretch>
            <a:fillRect/>
          </a:stretch>
        </p:blipFill>
        <p:spPr bwMode="auto">
          <a:xfrm>
            <a:off x="4859338" y="1989138"/>
            <a:ext cx="38163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ox(in)">
                                      <p:cBhvr>
                                        <p:cTn id="7" dur="500"/>
                                        <p:tgtEl>
                                          <p:spTgt spid="12595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 calcmode="lin" valueType="num">
                                      <p:cBhvr>
                                        <p:cTn id="12" dur="1000" fill="hold"/>
                                        <p:tgtEl>
                                          <p:spTgt spid="125957"/>
                                        </p:tgtEl>
                                        <p:attrNameLst>
                                          <p:attrName>ppt_w</p:attrName>
                                        </p:attrNameLst>
                                      </p:cBhvr>
                                      <p:tavLst>
                                        <p:tav tm="0">
                                          <p:val>
                                            <p:fltVal val="0"/>
                                          </p:val>
                                        </p:tav>
                                        <p:tav tm="100000">
                                          <p:val>
                                            <p:strVal val="#ppt_w"/>
                                          </p:val>
                                        </p:tav>
                                      </p:tavLst>
                                    </p:anim>
                                    <p:anim calcmode="lin" valueType="num">
                                      <p:cBhvr>
                                        <p:cTn id="13" dur="1000" fill="hold"/>
                                        <p:tgtEl>
                                          <p:spTgt spid="125957"/>
                                        </p:tgtEl>
                                        <p:attrNameLst>
                                          <p:attrName>ppt_h</p:attrName>
                                        </p:attrNameLst>
                                      </p:cBhvr>
                                      <p:tavLst>
                                        <p:tav tm="0">
                                          <p:val>
                                            <p:fltVal val="0"/>
                                          </p:val>
                                        </p:tav>
                                        <p:tav tm="100000">
                                          <p:val>
                                            <p:strVal val="#ppt_h"/>
                                          </p:val>
                                        </p:tav>
                                      </p:tavLst>
                                    </p:anim>
                                    <p:anim calcmode="lin" valueType="num">
                                      <p:cBhvr>
                                        <p:cTn id="14" dur="1000" fill="hold"/>
                                        <p:tgtEl>
                                          <p:spTgt spid="12595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59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矩形 15"/>
          <p:cNvSpPr>
            <a:spLocks noChangeArrowheads="1"/>
          </p:cNvSpPr>
          <p:nvPr/>
        </p:nvSpPr>
        <p:spPr bwMode="auto">
          <a:xfrm>
            <a:off x="2071688" y="2286000"/>
            <a:ext cx="50006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Picture a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Rule 2</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Picture b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Rule 4</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Picture c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Rule 3</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Picture d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Rule 5</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Picture e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Rule 1</a:t>
            </a:r>
          </a:p>
        </p:txBody>
      </p:sp>
      <p:sp>
        <p:nvSpPr>
          <p:cNvPr id="25603" name="矩形 12"/>
          <p:cNvSpPr>
            <a:spLocks noChangeArrowheads="1"/>
          </p:cNvSpPr>
          <p:nvPr/>
        </p:nvSpPr>
        <p:spPr bwMode="auto">
          <a:xfrm>
            <a:off x="1143000" y="714375"/>
            <a:ext cx="7715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cs typeface="Times New Roman" panose="02020603050405020304" pitchFamily="18" charset="0"/>
              </a:rPr>
              <a:t>Read the passage and match the rules with the pictures.</a:t>
            </a:r>
            <a:endParaRPr lang="zh-CN" altLang="en-US" sz="3600" b="1" dirty="0">
              <a:latin typeface="Times New Roman" panose="02020603050405020304" pitchFamily="18" charset="0"/>
              <a:cs typeface="Times New Roman" panose="02020603050405020304" pitchFamily="18" charset="0"/>
            </a:endParaRPr>
          </a:p>
        </p:txBody>
      </p:sp>
      <p:sp>
        <p:nvSpPr>
          <p:cNvPr id="4" name="椭圆 3"/>
          <p:cNvSpPr/>
          <p:nvPr/>
        </p:nvSpPr>
        <p:spPr>
          <a:xfrm>
            <a:off x="214313" y="7143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chemeClr val="tx1"/>
                </a:solidFill>
                <a:latin typeface="Arial Black" panose="020B0A04020102020204" pitchFamily="34" charset="0"/>
              </a:rPr>
              <a:t>2</a:t>
            </a:r>
            <a:endParaRPr lang="zh-CN" altLang="en-US" sz="3200" b="1" dirty="0">
              <a:solidFill>
                <a:schemeClr val="tx1"/>
              </a:solidFill>
              <a:latin typeface="Arial Black" panose="020B0A04020102020204" pitchFamily="34" charset="0"/>
            </a:endParaRPr>
          </a:p>
        </p:txBody>
      </p:sp>
      <p:pic>
        <p:nvPicPr>
          <p:cNvPr id="5" name="U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143750" y="1928813"/>
            <a:ext cx="6524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blinds(horizontal)">
                                      <p:cBhvr>
                                        <p:cTn id="7" dur="500"/>
                                        <p:tgtEl>
                                          <p:spTgt spid="8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2">
                                            <p:txEl>
                                              <p:pRg st="1" end="1"/>
                                            </p:txEl>
                                          </p:spTgt>
                                        </p:tgtEl>
                                        <p:attrNameLst>
                                          <p:attrName>style.visibility</p:attrName>
                                        </p:attrNameLst>
                                      </p:cBhvr>
                                      <p:to>
                                        <p:strVal val="visible"/>
                                      </p:to>
                                    </p:set>
                                    <p:animEffect transition="in" filter="blinds(horizontal)">
                                      <p:cBhvr>
                                        <p:cTn id="12" dur="500"/>
                                        <p:tgtEl>
                                          <p:spTgt spid="8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02">
                                            <p:txEl>
                                              <p:pRg st="2" end="2"/>
                                            </p:txEl>
                                          </p:spTgt>
                                        </p:tgtEl>
                                        <p:attrNameLst>
                                          <p:attrName>style.visibility</p:attrName>
                                        </p:attrNameLst>
                                      </p:cBhvr>
                                      <p:to>
                                        <p:strVal val="visible"/>
                                      </p:to>
                                    </p:set>
                                    <p:animEffect transition="in" filter="blinds(horizontal)">
                                      <p:cBhvr>
                                        <p:cTn id="17" dur="500"/>
                                        <p:tgtEl>
                                          <p:spTgt spid="8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202">
                                            <p:txEl>
                                              <p:pRg st="3" end="3"/>
                                            </p:txEl>
                                          </p:spTgt>
                                        </p:tgtEl>
                                        <p:attrNameLst>
                                          <p:attrName>style.visibility</p:attrName>
                                        </p:attrNameLst>
                                      </p:cBhvr>
                                      <p:to>
                                        <p:strVal val="visible"/>
                                      </p:to>
                                    </p:set>
                                    <p:animEffect transition="in" filter="blinds(horizontal)">
                                      <p:cBhvr>
                                        <p:cTn id="22" dur="500"/>
                                        <p:tgtEl>
                                          <p:spTgt spid="8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202">
                                            <p:txEl>
                                              <p:pRg st="4" end="4"/>
                                            </p:txEl>
                                          </p:spTgt>
                                        </p:tgtEl>
                                        <p:attrNameLst>
                                          <p:attrName>style.visibility</p:attrName>
                                        </p:attrNameLst>
                                      </p:cBhvr>
                                      <p:to>
                                        <p:strVal val="visible"/>
                                      </p:to>
                                    </p:set>
                                    <p:animEffect transition="in" filter="blinds(horizontal)">
                                      <p:cBhvr>
                                        <p:cTn id="27" dur="500"/>
                                        <p:tgtEl>
                                          <p:spTgt spid="82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95945" fill="hold"/>
                                        <p:tgtEl>
                                          <p:spTgt spid="5"/>
                                        </p:tgtEl>
                                      </p:cBhvr>
                                    </p:cmd>
                                  </p:childTnLst>
                                </p:cTn>
                              </p:par>
                            </p:childTnLst>
                          </p:cTn>
                        </p:par>
                      </p:childTnLst>
                    </p:cTn>
                  </p:par>
                </p:childTnLst>
              </p:cTn>
              <p:nextCondLst>
                <p:cond evt="onClick" delay="0">
                  <p:tgtEl>
                    <p:spTgt spid="5"/>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5"/>
          <p:cNvSpPr>
            <a:spLocks noChangeArrowheads="1"/>
          </p:cNvSpPr>
          <p:nvPr/>
        </p:nvSpPr>
        <p:spPr bwMode="auto">
          <a:xfrm>
            <a:off x="857250" y="285750"/>
            <a:ext cx="756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cs typeface="Times New Roman" panose="02020603050405020304" pitchFamily="18" charset="0"/>
              </a:rPr>
              <a:t>Read again and answer the questions.</a:t>
            </a:r>
            <a:endParaRPr lang="zh-CN" altLang="en-US" sz="3600" b="1" dirty="0">
              <a:latin typeface="Times New Roman" panose="02020603050405020304" pitchFamily="18" charset="0"/>
              <a:cs typeface="Times New Roman" panose="02020603050405020304" pitchFamily="18" charset="0"/>
            </a:endParaRPr>
          </a:p>
        </p:txBody>
      </p:sp>
      <p:sp>
        <p:nvSpPr>
          <p:cNvPr id="26627" name="Text Box 4"/>
          <p:cNvSpPr txBox="1">
            <a:spLocks noChangeArrowheads="1"/>
          </p:cNvSpPr>
          <p:nvPr/>
        </p:nvSpPr>
        <p:spPr bwMode="auto">
          <a:xfrm>
            <a:off x="571500" y="1000125"/>
            <a:ext cx="792162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1. What are the five rules for a healthy life according to the writer?</a:t>
            </a:r>
          </a:p>
          <a:p>
            <a:pPr eaLnBrk="1" hangingPunct="1">
              <a:lnSpc>
                <a:spcPts val="4400"/>
              </a:lnSpc>
            </a:pPr>
            <a:endParaRPr lang="en-US" altLang="zh-CN" sz="3200" b="1" dirty="0">
              <a:latin typeface="Times New Roman" panose="02020603050405020304" pitchFamily="18" charset="0"/>
            </a:endParaRPr>
          </a:p>
          <a:p>
            <a:pPr eaLnBrk="1" hangingPunct="1">
              <a:lnSpc>
                <a:spcPts val="4400"/>
              </a:lnSpc>
            </a:pPr>
            <a:endParaRPr lang="en-US" altLang="zh-CN" sz="3200" b="1" dirty="0">
              <a:latin typeface="Times New Roman" panose="02020603050405020304" pitchFamily="18" charset="0"/>
            </a:endParaRPr>
          </a:p>
          <a:p>
            <a:pPr eaLnBrk="1" hangingPunct="1">
              <a:lnSpc>
                <a:spcPts val="4400"/>
              </a:lnSpc>
            </a:pPr>
            <a:endParaRPr lang="en-US" altLang="zh-CN" sz="3200" b="1" dirty="0">
              <a:latin typeface="Times New Roman" panose="02020603050405020304" pitchFamily="18" charset="0"/>
            </a:endParaRPr>
          </a:p>
          <a:p>
            <a:pPr eaLnBrk="1" hangingPunct="1">
              <a:lnSpc>
                <a:spcPts val="4400"/>
              </a:lnSpc>
            </a:pPr>
            <a:r>
              <a:rPr lang="en-US" altLang="zh-CN" sz="3200" b="1" dirty="0">
                <a:latin typeface="Times New Roman" panose="02020603050405020304" pitchFamily="18" charset="0"/>
              </a:rPr>
              <a:t>2. Are people today getting the same amount of exercise as they did in the past? Why?</a:t>
            </a:r>
          </a:p>
        </p:txBody>
      </p:sp>
      <p:sp>
        <p:nvSpPr>
          <p:cNvPr id="7" name="矩形 6"/>
          <p:cNvSpPr>
            <a:spLocks noChangeArrowheads="1"/>
          </p:cNvSpPr>
          <p:nvPr/>
        </p:nvSpPr>
        <p:spPr bwMode="auto">
          <a:xfrm>
            <a:off x="642938" y="2000250"/>
            <a:ext cx="85010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ts val="3300"/>
              </a:lnSpc>
            </a:pPr>
            <a:r>
              <a:rPr lang="en-US" altLang="zh-CN" sz="3200" b="1" dirty="0">
                <a:solidFill>
                  <a:srgbClr val="0000FF"/>
                </a:solidFill>
                <a:latin typeface="Times New Roman" panose="02020603050405020304" pitchFamily="18" charset="0"/>
                <a:cs typeface="Times New Roman" panose="02020603050405020304" pitchFamily="18" charset="0"/>
              </a:rPr>
              <a:t>The five rules are: </a:t>
            </a:r>
          </a:p>
          <a:p>
            <a:pPr marL="514350" indent="-514350">
              <a:lnSpc>
                <a:spcPts val="3300"/>
              </a:lnSpc>
            </a:pPr>
            <a:r>
              <a:rPr lang="en-US" altLang="zh-CN" sz="3200" b="1" dirty="0">
                <a:solidFill>
                  <a:srgbClr val="0000FF"/>
                </a:solidFill>
                <a:latin typeface="Times New Roman" panose="02020603050405020304" pitchFamily="18" charset="0"/>
                <a:cs typeface="Times New Roman" panose="02020603050405020304" pitchFamily="18" charset="0"/>
              </a:rPr>
              <a:t>1. Take exercise; 2. Eat healthy food; </a:t>
            </a:r>
          </a:p>
          <a:p>
            <a:pPr marL="514350" indent="-514350">
              <a:lnSpc>
                <a:spcPts val="3300"/>
              </a:lnSpc>
            </a:pPr>
            <a:r>
              <a:rPr lang="en-US" altLang="zh-CN" sz="3200" b="1" dirty="0">
                <a:solidFill>
                  <a:srgbClr val="0000FF"/>
                </a:solidFill>
                <a:latin typeface="Times New Roman" panose="02020603050405020304" pitchFamily="18" charset="0"/>
                <a:cs typeface="Times New Roman" panose="02020603050405020304" pitchFamily="18" charset="0"/>
              </a:rPr>
              <a:t>3. Rest and sleep when you can; </a:t>
            </a:r>
          </a:p>
          <a:p>
            <a:pPr marL="514350" indent="-514350">
              <a:lnSpc>
                <a:spcPts val="3300"/>
              </a:lnSpc>
            </a:pPr>
            <a:r>
              <a:rPr lang="en-US" altLang="zh-CN" sz="3200" b="1" dirty="0">
                <a:solidFill>
                  <a:srgbClr val="0000FF"/>
                </a:solidFill>
                <a:latin typeface="Times New Roman" panose="02020603050405020304" pitchFamily="18" charset="0"/>
                <a:cs typeface="Times New Roman" panose="02020603050405020304" pitchFamily="18" charset="0"/>
              </a:rPr>
              <a:t>4. Do not worry. Be happy; 5. Don’t smoke.</a:t>
            </a:r>
            <a:endParaRPr lang="zh-CN" altLang="en-US" sz="1600" dirty="0">
              <a:solidFill>
                <a:srgbClr val="0000FF"/>
              </a:solidFill>
            </a:endParaRPr>
          </a:p>
        </p:txBody>
      </p:sp>
      <p:sp>
        <p:nvSpPr>
          <p:cNvPr id="8" name="矩形 7"/>
          <p:cNvSpPr>
            <a:spLocks noChangeArrowheads="1"/>
          </p:cNvSpPr>
          <p:nvPr/>
        </p:nvSpPr>
        <p:spPr bwMode="auto">
          <a:xfrm>
            <a:off x="785813" y="4786313"/>
            <a:ext cx="7643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No, they aren’t. People today get less exercise because their work requires less physical effort.</a:t>
            </a:r>
            <a:endParaRPr lang="zh-CN" altLang="en-US" sz="1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571500" y="1357313"/>
            <a:ext cx="79216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400"/>
              </a:lnSpc>
            </a:pPr>
            <a:r>
              <a:rPr lang="en-US" altLang="zh-CN" sz="3200" b="1" dirty="0">
                <a:latin typeface="Times New Roman" panose="02020603050405020304" pitchFamily="18" charset="0"/>
              </a:rPr>
              <a:t>3. Why is it sometimes difficult to be a teenager?</a:t>
            </a:r>
          </a:p>
          <a:p>
            <a:pPr eaLnBrk="1" hangingPunct="1">
              <a:lnSpc>
                <a:spcPts val="4400"/>
              </a:lnSpc>
            </a:pPr>
            <a:endParaRPr lang="en-US" altLang="zh-CN" sz="3200" b="1" dirty="0">
              <a:latin typeface="Times New Roman" panose="02020603050405020304" pitchFamily="18" charset="0"/>
            </a:endParaRPr>
          </a:p>
          <a:p>
            <a:pPr eaLnBrk="1" hangingPunct="1">
              <a:lnSpc>
                <a:spcPts val="4400"/>
              </a:lnSpc>
            </a:pPr>
            <a:endParaRPr lang="en-US" altLang="zh-CN" sz="3200" b="1" dirty="0">
              <a:latin typeface="Times New Roman" panose="02020603050405020304" pitchFamily="18" charset="0"/>
            </a:endParaRPr>
          </a:p>
          <a:p>
            <a:pPr eaLnBrk="1" hangingPunct="1">
              <a:lnSpc>
                <a:spcPts val="4400"/>
              </a:lnSpc>
            </a:pPr>
            <a:r>
              <a:rPr lang="en-US" altLang="zh-CN" sz="3200" b="1" dirty="0">
                <a:latin typeface="Times New Roman" panose="02020603050405020304" pitchFamily="18" charset="0"/>
              </a:rPr>
              <a:t>4. Who do you think the passage is written for?</a:t>
            </a:r>
          </a:p>
        </p:txBody>
      </p:sp>
      <p:sp>
        <p:nvSpPr>
          <p:cNvPr id="4" name="矩形 3"/>
          <p:cNvSpPr>
            <a:spLocks noChangeArrowheads="1"/>
          </p:cNvSpPr>
          <p:nvPr/>
        </p:nvSpPr>
        <p:spPr bwMode="auto">
          <a:xfrm>
            <a:off x="1000125" y="4857750"/>
            <a:ext cx="6665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The passage is written for teenagers.</a:t>
            </a:r>
            <a:endParaRPr lang="zh-CN" altLang="en-US" sz="1600" dirty="0">
              <a:solidFill>
                <a:srgbClr val="0000FF"/>
              </a:solidFill>
            </a:endParaRPr>
          </a:p>
        </p:txBody>
      </p:sp>
      <p:sp>
        <p:nvSpPr>
          <p:cNvPr id="7" name="矩形 6"/>
          <p:cNvSpPr>
            <a:spLocks noChangeArrowheads="1"/>
          </p:cNvSpPr>
          <p:nvPr/>
        </p:nvSpPr>
        <p:spPr bwMode="auto">
          <a:xfrm>
            <a:off x="928688" y="2643188"/>
            <a:ext cx="76438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000FF"/>
                </a:solidFill>
                <a:latin typeface="Times New Roman" panose="02020603050405020304" pitchFamily="18" charset="0"/>
                <a:cs typeface="Times New Roman" panose="02020603050405020304" pitchFamily="18" charset="0"/>
              </a:rPr>
              <a:t>Teenagers have difficulties with school, exams and friendships.</a:t>
            </a:r>
            <a:endParaRPr lang="zh-CN" altLang="en-US" sz="1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28625" y="571500"/>
            <a:ext cx="8064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dirty="0">
                <a:latin typeface="Times New Roman" panose="02020603050405020304" pitchFamily="18" charset="0"/>
              </a:rPr>
              <a:t>Read the first part carefully and choose the best answers.</a:t>
            </a:r>
          </a:p>
          <a:p>
            <a:pPr>
              <a:spcBef>
                <a:spcPct val="50000"/>
              </a:spcBef>
            </a:pPr>
            <a:r>
              <a:rPr lang="en-US" altLang="zh-CN" sz="3200" b="1" dirty="0">
                <a:latin typeface="Times New Roman" panose="02020603050405020304" pitchFamily="18" charset="0"/>
              </a:rPr>
              <a:t>(     ) 1. People who are born today can expect to live ______ years longer than those who were in the 19th century.</a:t>
            </a:r>
          </a:p>
          <a:p>
            <a:pPr>
              <a:spcBef>
                <a:spcPct val="50000"/>
              </a:spcBef>
            </a:pPr>
            <a:r>
              <a:rPr lang="en-US" altLang="zh-CN" sz="3200" b="1" dirty="0">
                <a:latin typeface="Times New Roman" panose="02020603050405020304" pitchFamily="18" charset="0"/>
              </a:rPr>
              <a:t>       A. 15            B. 25            C. 35</a:t>
            </a:r>
          </a:p>
          <a:p>
            <a:pPr>
              <a:spcBef>
                <a:spcPct val="50000"/>
              </a:spcBef>
            </a:pPr>
            <a:r>
              <a:rPr lang="en-US" altLang="zh-CN" sz="3200" b="1" dirty="0">
                <a:latin typeface="Times New Roman" panose="02020603050405020304" pitchFamily="18" charset="0"/>
              </a:rPr>
              <a:t>(      ) 2. There are more and more people celebrating their _______ birthday.</a:t>
            </a:r>
          </a:p>
          <a:p>
            <a:pPr>
              <a:spcBef>
                <a:spcPct val="50000"/>
              </a:spcBef>
            </a:pPr>
            <a:r>
              <a:rPr lang="en-US" altLang="zh-CN" sz="3200" b="1" dirty="0">
                <a:latin typeface="Times New Roman" panose="02020603050405020304" pitchFamily="18" charset="0"/>
              </a:rPr>
              <a:t>     A. 80th         B. 90th         C.100th</a:t>
            </a:r>
          </a:p>
        </p:txBody>
      </p:sp>
      <p:sp>
        <p:nvSpPr>
          <p:cNvPr id="117765" name="Text Box 5"/>
          <p:cNvSpPr txBox="1">
            <a:spLocks noChangeArrowheads="1"/>
          </p:cNvSpPr>
          <p:nvPr/>
        </p:nvSpPr>
        <p:spPr bwMode="auto">
          <a:xfrm>
            <a:off x="684213" y="1916113"/>
            <a:ext cx="477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hlink"/>
                </a:solidFill>
                <a:latin typeface="Times New Roman" panose="02020603050405020304" pitchFamily="18" charset="0"/>
              </a:rPr>
              <a:t>C</a:t>
            </a:r>
          </a:p>
        </p:txBody>
      </p:sp>
      <p:sp>
        <p:nvSpPr>
          <p:cNvPr id="117766" name="Text Box 6"/>
          <p:cNvSpPr txBox="1">
            <a:spLocks noChangeArrowheads="1"/>
          </p:cNvSpPr>
          <p:nvPr/>
        </p:nvSpPr>
        <p:spPr bwMode="auto">
          <a:xfrm>
            <a:off x="684213" y="4292600"/>
            <a:ext cx="477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hlink"/>
                </a:solidFill>
                <a:latin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strVal val="#ppt_w*0.05"/>
                                          </p:val>
                                        </p:tav>
                                        <p:tav tm="100000">
                                          <p:val>
                                            <p:strVal val="#ppt_w"/>
                                          </p:val>
                                        </p:tav>
                                      </p:tavLst>
                                    </p:anim>
                                    <p:anim calcmode="lin" valueType="num">
                                      <p:cBhvr>
                                        <p:cTn id="8" dur="500" fill="hold"/>
                                        <p:tgtEl>
                                          <p:spTgt spid="117765"/>
                                        </p:tgtEl>
                                        <p:attrNameLst>
                                          <p:attrName>ppt_h</p:attrName>
                                        </p:attrNameLst>
                                      </p:cBhvr>
                                      <p:tavLst>
                                        <p:tav tm="0">
                                          <p:val>
                                            <p:strVal val="#ppt_h"/>
                                          </p:val>
                                        </p:tav>
                                        <p:tav tm="100000">
                                          <p:val>
                                            <p:strVal val="#ppt_h"/>
                                          </p:val>
                                        </p:tav>
                                      </p:tavLst>
                                    </p:anim>
                                    <p:anim calcmode="lin" valueType="num">
                                      <p:cBhvr>
                                        <p:cTn id="9" dur="500" fill="hold"/>
                                        <p:tgtEl>
                                          <p:spTgt spid="117765"/>
                                        </p:tgtEl>
                                        <p:attrNameLst>
                                          <p:attrName>ppt_x</p:attrName>
                                        </p:attrNameLst>
                                      </p:cBhvr>
                                      <p:tavLst>
                                        <p:tav tm="0">
                                          <p:val>
                                            <p:strVal val="#ppt_x-.2"/>
                                          </p:val>
                                        </p:tav>
                                        <p:tav tm="100000">
                                          <p:val>
                                            <p:strVal val="#ppt_x"/>
                                          </p:val>
                                        </p:tav>
                                      </p:tavLst>
                                    </p:anim>
                                    <p:anim calcmode="lin" valueType="num">
                                      <p:cBhvr>
                                        <p:cTn id="10" dur="500" fill="hold"/>
                                        <p:tgtEl>
                                          <p:spTgt spid="117765"/>
                                        </p:tgtEl>
                                        <p:attrNameLst>
                                          <p:attrName>ppt_y</p:attrName>
                                        </p:attrNameLst>
                                      </p:cBhvr>
                                      <p:tavLst>
                                        <p:tav tm="0">
                                          <p:val>
                                            <p:strVal val="#ppt_y"/>
                                          </p:val>
                                        </p:tav>
                                        <p:tav tm="100000">
                                          <p:val>
                                            <p:strVal val="#ppt_y"/>
                                          </p:val>
                                        </p:tav>
                                      </p:tavLst>
                                    </p:anim>
                                    <p:animEffect transition="in" filter="fade">
                                      <p:cBhvr>
                                        <p:cTn id="11" dur="500"/>
                                        <p:tgtEl>
                                          <p:spTgt spid="11776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17766"/>
                                        </p:tgtEl>
                                        <p:attrNameLst>
                                          <p:attrName>style.visibility</p:attrName>
                                        </p:attrNameLst>
                                      </p:cBhvr>
                                      <p:to>
                                        <p:strVal val="visible"/>
                                      </p:to>
                                    </p:set>
                                    <p:anim calcmode="lin" valueType="num">
                                      <p:cBhvr>
                                        <p:cTn id="16" dur="500" fill="hold"/>
                                        <p:tgtEl>
                                          <p:spTgt spid="117766"/>
                                        </p:tgtEl>
                                        <p:attrNameLst>
                                          <p:attrName>ppt_w</p:attrName>
                                        </p:attrNameLst>
                                      </p:cBhvr>
                                      <p:tavLst>
                                        <p:tav tm="0">
                                          <p:val>
                                            <p:strVal val="#ppt_w*0.05"/>
                                          </p:val>
                                        </p:tav>
                                        <p:tav tm="100000">
                                          <p:val>
                                            <p:strVal val="#ppt_w"/>
                                          </p:val>
                                        </p:tav>
                                      </p:tavLst>
                                    </p:anim>
                                    <p:anim calcmode="lin" valueType="num">
                                      <p:cBhvr>
                                        <p:cTn id="17" dur="500" fill="hold"/>
                                        <p:tgtEl>
                                          <p:spTgt spid="117766"/>
                                        </p:tgtEl>
                                        <p:attrNameLst>
                                          <p:attrName>ppt_h</p:attrName>
                                        </p:attrNameLst>
                                      </p:cBhvr>
                                      <p:tavLst>
                                        <p:tav tm="0">
                                          <p:val>
                                            <p:strVal val="#ppt_h"/>
                                          </p:val>
                                        </p:tav>
                                        <p:tav tm="100000">
                                          <p:val>
                                            <p:strVal val="#ppt_h"/>
                                          </p:val>
                                        </p:tav>
                                      </p:tavLst>
                                    </p:anim>
                                    <p:anim calcmode="lin" valueType="num">
                                      <p:cBhvr>
                                        <p:cTn id="18" dur="500" fill="hold"/>
                                        <p:tgtEl>
                                          <p:spTgt spid="117766"/>
                                        </p:tgtEl>
                                        <p:attrNameLst>
                                          <p:attrName>ppt_x</p:attrName>
                                        </p:attrNameLst>
                                      </p:cBhvr>
                                      <p:tavLst>
                                        <p:tav tm="0">
                                          <p:val>
                                            <p:strVal val="#ppt_x-.2"/>
                                          </p:val>
                                        </p:tav>
                                        <p:tav tm="100000">
                                          <p:val>
                                            <p:strVal val="#ppt_x"/>
                                          </p:val>
                                        </p:tav>
                                      </p:tavLst>
                                    </p:anim>
                                    <p:anim calcmode="lin" valueType="num">
                                      <p:cBhvr>
                                        <p:cTn id="19" dur="500" fill="hold"/>
                                        <p:tgtEl>
                                          <p:spTgt spid="117766"/>
                                        </p:tgtEl>
                                        <p:attrNameLst>
                                          <p:attrName>ppt_y</p:attrName>
                                        </p:attrNameLst>
                                      </p:cBhvr>
                                      <p:tavLst>
                                        <p:tav tm="0">
                                          <p:val>
                                            <p:strVal val="#ppt_y"/>
                                          </p:val>
                                        </p:tav>
                                        <p:tav tm="100000">
                                          <p:val>
                                            <p:strVal val="#ppt_y"/>
                                          </p:val>
                                        </p:tav>
                                      </p:tavLst>
                                    </p:anim>
                                    <p:animEffect transition="in" filter="fade">
                                      <p:cBhvr>
                                        <p:cTn id="20"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68313" y="620713"/>
            <a:ext cx="7848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lang="en-US" altLang="zh-CN" sz="3200" b="1" dirty="0">
                <a:solidFill>
                  <a:srgbClr val="CC0000"/>
                </a:solidFill>
                <a:latin typeface="Times New Roman" panose="02020603050405020304" pitchFamily="18" charset="0"/>
              </a:rPr>
              <a:t>  </a:t>
            </a:r>
            <a:r>
              <a:rPr lang="en-US" altLang="zh-CN" sz="3600" b="1" dirty="0">
                <a:latin typeface="Times New Roman" panose="02020603050405020304" pitchFamily="18" charset="0"/>
              </a:rPr>
              <a:t>Read the second paragraph carefully. </a:t>
            </a:r>
          </a:p>
          <a:p>
            <a:pPr>
              <a:lnSpc>
                <a:spcPct val="125000"/>
              </a:lnSpc>
              <a:spcBef>
                <a:spcPct val="50000"/>
              </a:spcBef>
            </a:pPr>
            <a:r>
              <a:rPr lang="en-US" altLang="zh-CN" sz="3200" b="1" dirty="0">
                <a:latin typeface="Times New Roman" panose="02020603050405020304" pitchFamily="18" charset="0"/>
              </a:rPr>
              <a:t>  </a:t>
            </a:r>
            <a:r>
              <a:rPr lang="en-US" altLang="zh-CN" sz="3600" b="1" dirty="0">
                <a:latin typeface="Times New Roman" panose="02020603050405020304" pitchFamily="18" charset="0"/>
              </a:rPr>
              <a:t>Decide “T” or” F”. </a:t>
            </a:r>
          </a:p>
          <a:p>
            <a:pPr>
              <a:lnSpc>
                <a:spcPct val="125000"/>
              </a:lnSpc>
              <a:spcBef>
                <a:spcPct val="50000"/>
              </a:spcBef>
            </a:pPr>
            <a:r>
              <a:rPr lang="en-US" altLang="zh-CN" sz="3200" b="1" dirty="0">
                <a:latin typeface="Times New Roman" panose="02020603050405020304" pitchFamily="18" charset="0"/>
              </a:rPr>
              <a:t>1.You should walk 1000 steps every day if you keep fit.                                      (         )</a:t>
            </a:r>
          </a:p>
          <a:p>
            <a:pPr>
              <a:lnSpc>
                <a:spcPct val="125000"/>
              </a:lnSpc>
              <a:spcBef>
                <a:spcPct val="50000"/>
              </a:spcBef>
            </a:pPr>
            <a:r>
              <a:rPr lang="en-US" altLang="zh-CN" sz="3200" b="1" dirty="0">
                <a:latin typeface="Times New Roman" panose="02020603050405020304" pitchFamily="18" charset="0"/>
              </a:rPr>
              <a:t>2.People get the same exercise today as they used to.                                               (        )</a:t>
            </a:r>
          </a:p>
        </p:txBody>
      </p:sp>
      <p:sp>
        <p:nvSpPr>
          <p:cNvPr id="118788" name="Text Box 4"/>
          <p:cNvSpPr txBox="1">
            <a:spLocks noChangeArrowheads="1"/>
          </p:cNvSpPr>
          <p:nvPr/>
        </p:nvSpPr>
        <p:spPr bwMode="auto">
          <a:xfrm>
            <a:off x="6858000" y="3214688"/>
            <a:ext cx="936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F</a:t>
            </a:r>
          </a:p>
        </p:txBody>
      </p:sp>
      <p:sp>
        <p:nvSpPr>
          <p:cNvPr id="118789" name="Text Box 5"/>
          <p:cNvSpPr txBox="1">
            <a:spLocks noChangeArrowheads="1"/>
          </p:cNvSpPr>
          <p:nvPr/>
        </p:nvSpPr>
        <p:spPr bwMode="auto">
          <a:xfrm>
            <a:off x="7000875" y="4786313"/>
            <a:ext cx="719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 calcmode="lin" valueType="num">
                                      <p:cBhvr additive="base">
                                        <p:cTn id="7" dur="500" fill="hold"/>
                                        <p:tgtEl>
                                          <p:spTgt spid="1187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9">
                                            <p:txEl>
                                              <p:pRg st="0" end="0"/>
                                            </p:txEl>
                                          </p:spTgt>
                                        </p:tgtEl>
                                        <p:attrNameLst>
                                          <p:attrName>style.visibility</p:attrName>
                                        </p:attrNameLst>
                                      </p:cBhvr>
                                      <p:to>
                                        <p:strVal val="visible"/>
                                      </p:to>
                                    </p:set>
                                    <p:anim calcmode="lin" valueType="num">
                                      <p:cBhvr additive="base">
                                        <p:cTn id="13" dur="500" fill="hold"/>
                                        <p:tgtEl>
                                          <p:spTgt spid="1187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00063" y="500063"/>
            <a:ext cx="799306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Bef>
                <a:spcPct val="50000"/>
              </a:spcBef>
            </a:pPr>
            <a:r>
              <a:rPr lang="en-US" altLang="zh-CN" sz="3200" b="1" dirty="0">
                <a:solidFill>
                  <a:srgbClr val="CC0000"/>
                </a:solidFill>
                <a:latin typeface="Times New Roman" panose="02020603050405020304" pitchFamily="18" charset="0"/>
              </a:rPr>
              <a:t>   </a:t>
            </a:r>
            <a:r>
              <a:rPr lang="en-US" altLang="zh-CN" sz="3600" b="1" dirty="0">
                <a:latin typeface="Times New Roman" panose="02020603050405020304" pitchFamily="18" charset="0"/>
              </a:rPr>
              <a:t>Read the paragraphs 3-5 carefully. </a:t>
            </a:r>
          </a:p>
          <a:p>
            <a:pPr>
              <a:lnSpc>
                <a:spcPct val="125000"/>
              </a:lnSpc>
            </a:pPr>
            <a:r>
              <a:rPr lang="en-US" altLang="zh-CN" sz="3200" b="1" dirty="0">
                <a:latin typeface="Times New Roman" panose="02020603050405020304" pitchFamily="18" charset="0"/>
              </a:rPr>
              <a:t>   </a:t>
            </a:r>
            <a:r>
              <a:rPr lang="en-US" altLang="zh-CN" sz="3600" b="1" dirty="0">
                <a:latin typeface="Times New Roman" panose="02020603050405020304" pitchFamily="18" charset="0"/>
              </a:rPr>
              <a:t>Fill in the blanks.</a:t>
            </a:r>
          </a:p>
          <a:p>
            <a:pPr>
              <a:lnSpc>
                <a:spcPct val="125000"/>
              </a:lnSpc>
            </a:pPr>
            <a:r>
              <a:rPr lang="en-US" altLang="zh-CN" sz="3200" b="1" dirty="0">
                <a:latin typeface="Times New Roman" panose="02020603050405020304" pitchFamily="18" charset="0"/>
              </a:rPr>
              <a:t>1.It is___________ to eat plenty of the right things. The wrong food will  ______ your health.</a:t>
            </a:r>
          </a:p>
          <a:p>
            <a:pPr>
              <a:lnSpc>
                <a:spcPct val="125000"/>
              </a:lnSpc>
            </a:pPr>
            <a:r>
              <a:rPr lang="en-US" altLang="zh-CN" sz="3200" b="1" dirty="0">
                <a:latin typeface="Times New Roman" panose="02020603050405020304" pitchFamily="18" charset="0"/>
              </a:rPr>
              <a:t>2.Teenagers should have about_________ hours’ sleep.</a:t>
            </a:r>
          </a:p>
          <a:p>
            <a:pPr>
              <a:lnSpc>
                <a:spcPct val="125000"/>
              </a:lnSpc>
            </a:pPr>
            <a:r>
              <a:rPr lang="en-US" altLang="zh-CN" sz="3200" b="1" dirty="0">
                <a:latin typeface="Times New Roman" panose="02020603050405020304" pitchFamily="18" charset="0"/>
              </a:rPr>
              <a:t>3.If you are worried about something, talk to your ________ or your _______.</a:t>
            </a:r>
          </a:p>
        </p:txBody>
      </p:sp>
      <p:sp>
        <p:nvSpPr>
          <p:cNvPr id="119811" name="Text Box 3"/>
          <p:cNvSpPr txBox="1">
            <a:spLocks noChangeArrowheads="1"/>
          </p:cNvSpPr>
          <p:nvPr/>
        </p:nvSpPr>
        <p:spPr bwMode="auto">
          <a:xfrm>
            <a:off x="1643063" y="1928813"/>
            <a:ext cx="1944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important</a:t>
            </a:r>
          </a:p>
        </p:txBody>
      </p:sp>
      <p:sp>
        <p:nvSpPr>
          <p:cNvPr id="119812" name="Text Box 4"/>
          <p:cNvSpPr txBox="1">
            <a:spLocks noChangeArrowheads="1"/>
          </p:cNvSpPr>
          <p:nvPr/>
        </p:nvSpPr>
        <p:spPr bwMode="auto">
          <a:xfrm>
            <a:off x="5500688" y="2571750"/>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harm</a:t>
            </a:r>
          </a:p>
        </p:txBody>
      </p:sp>
      <p:sp>
        <p:nvSpPr>
          <p:cNvPr id="119813" name="Text Box 5"/>
          <p:cNvSpPr txBox="1">
            <a:spLocks noChangeArrowheads="1"/>
          </p:cNvSpPr>
          <p:nvPr/>
        </p:nvSpPr>
        <p:spPr bwMode="auto">
          <a:xfrm>
            <a:off x="6143625" y="3786188"/>
            <a:ext cx="165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eight</a:t>
            </a:r>
          </a:p>
        </p:txBody>
      </p:sp>
      <p:sp>
        <p:nvSpPr>
          <p:cNvPr id="119814" name="Text Box 6"/>
          <p:cNvSpPr txBox="1">
            <a:spLocks noChangeArrowheads="1"/>
          </p:cNvSpPr>
          <p:nvPr/>
        </p:nvSpPr>
        <p:spPr bwMode="auto">
          <a:xfrm>
            <a:off x="1500188" y="5500688"/>
            <a:ext cx="1800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parents</a:t>
            </a:r>
          </a:p>
        </p:txBody>
      </p:sp>
      <p:sp>
        <p:nvSpPr>
          <p:cNvPr id="119815" name="Text Box 7"/>
          <p:cNvSpPr txBox="1">
            <a:spLocks noChangeArrowheads="1"/>
          </p:cNvSpPr>
          <p:nvPr/>
        </p:nvSpPr>
        <p:spPr bwMode="auto">
          <a:xfrm>
            <a:off x="4500563" y="5572125"/>
            <a:ext cx="187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teacher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812">
                                            <p:txEl>
                                              <p:pRg st="0" end="0"/>
                                            </p:txEl>
                                          </p:spTgt>
                                        </p:tgtEl>
                                        <p:attrNameLst>
                                          <p:attrName>style.visibility</p:attrName>
                                        </p:attrNameLst>
                                      </p:cBhvr>
                                      <p:to>
                                        <p:strVal val="visible"/>
                                      </p:to>
                                    </p:set>
                                    <p:anim calcmode="lin" valueType="num">
                                      <p:cBhvr additive="base">
                                        <p:cTn id="13" dur="500" fill="hold"/>
                                        <p:tgtEl>
                                          <p:spTgt spid="1198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9813">
                                            <p:txEl>
                                              <p:pRg st="0" end="0"/>
                                            </p:txEl>
                                          </p:spTgt>
                                        </p:tgtEl>
                                        <p:attrNameLst>
                                          <p:attrName>style.visibility</p:attrName>
                                        </p:attrNameLst>
                                      </p:cBhvr>
                                      <p:to>
                                        <p:strVal val="visible"/>
                                      </p:to>
                                    </p:set>
                                    <p:anim calcmode="lin" valueType="num">
                                      <p:cBhvr additive="base">
                                        <p:cTn id="19" dur="500" fill="hold"/>
                                        <p:tgtEl>
                                          <p:spTgt spid="1198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814">
                                            <p:txEl>
                                              <p:pRg st="0" end="0"/>
                                            </p:txEl>
                                          </p:spTgt>
                                        </p:tgtEl>
                                        <p:attrNameLst>
                                          <p:attrName>style.visibility</p:attrName>
                                        </p:attrNameLst>
                                      </p:cBhvr>
                                      <p:to>
                                        <p:strVal val="visible"/>
                                      </p:to>
                                    </p:set>
                                    <p:anim calcmode="lin" valueType="num">
                                      <p:cBhvr additive="base">
                                        <p:cTn id="25" dur="500" fill="hold"/>
                                        <p:tgtEl>
                                          <p:spTgt spid="1198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15">
                                            <p:txEl>
                                              <p:pRg st="0" end="0"/>
                                            </p:txEl>
                                          </p:spTgt>
                                        </p:tgtEl>
                                        <p:attrNameLst>
                                          <p:attrName>style.visibility</p:attrName>
                                        </p:attrNameLst>
                                      </p:cBhvr>
                                      <p:to>
                                        <p:strVal val="visible"/>
                                      </p:to>
                                    </p:set>
                                    <p:anim calcmode="lin" valueType="num">
                                      <p:cBhvr additive="base">
                                        <p:cTn id="31" dur="500" fill="hold"/>
                                        <p:tgtEl>
                                          <p:spTgt spid="1198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611188" y="908050"/>
            <a:ext cx="73453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solidFill>
                  <a:srgbClr val="CC0000"/>
                </a:solidFill>
                <a:latin typeface="Times New Roman" panose="02020603050405020304" pitchFamily="18" charset="0"/>
              </a:rPr>
              <a:t>  </a:t>
            </a:r>
            <a:r>
              <a:rPr lang="en-US" altLang="zh-CN" sz="3600" b="1">
                <a:latin typeface="Times New Roman" panose="02020603050405020304" pitchFamily="18" charset="0"/>
              </a:rPr>
              <a:t>Read the paragraph 6 carefully. </a:t>
            </a:r>
          </a:p>
          <a:p>
            <a:pPr>
              <a:spcBef>
                <a:spcPct val="50000"/>
              </a:spcBef>
            </a:pPr>
            <a:r>
              <a:rPr lang="en-US" altLang="zh-CN" sz="3200" b="1">
                <a:latin typeface="Times New Roman" panose="02020603050405020304" pitchFamily="18" charset="0"/>
              </a:rPr>
              <a:t>   </a:t>
            </a:r>
            <a:r>
              <a:rPr lang="en-US" altLang="zh-CN" sz="3600" b="1">
                <a:latin typeface="Times New Roman" panose="02020603050405020304" pitchFamily="18" charset="0"/>
              </a:rPr>
              <a:t>Answer the questions</a:t>
            </a:r>
            <a:r>
              <a:rPr lang="en-US" altLang="zh-CN" sz="3200" b="1">
                <a:latin typeface="Times New Roman" panose="02020603050405020304" pitchFamily="18" charset="0"/>
              </a:rPr>
              <a:t>.</a:t>
            </a:r>
          </a:p>
          <a:p>
            <a:pPr>
              <a:spcBef>
                <a:spcPct val="50000"/>
              </a:spcBef>
            </a:pPr>
            <a:r>
              <a:rPr lang="en-US" altLang="zh-CN" sz="3200" b="1">
                <a:latin typeface="Times New Roman" panose="02020603050405020304" pitchFamily="18" charset="0"/>
              </a:rPr>
              <a:t>1. Does the writer think smoking is cool? </a:t>
            </a:r>
          </a:p>
          <a:p>
            <a:pPr>
              <a:spcBef>
                <a:spcPct val="50000"/>
              </a:spcBef>
            </a:pPr>
            <a:endParaRPr lang="en-US" altLang="zh-CN" sz="3200" b="1">
              <a:latin typeface="Times New Roman" panose="02020603050405020304" pitchFamily="18" charset="0"/>
            </a:endParaRPr>
          </a:p>
          <a:p>
            <a:pPr>
              <a:spcBef>
                <a:spcPct val="50000"/>
              </a:spcBef>
            </a:pPr>
            <a:r>
              <a:rPr lang="en-US" altLang="zh-CN" sz="3200" b="1">
                <a:latin typeface="Times New Roman" panose="02020603050405020304" pitchFamily="18" charset="0"/>
              </a:rPr>
              <a:t>2. Why is smoking dangerous?</a:t>
            </a:r>
          </a:p>
        </p:txBody>
      </p:sp>
      <p:sp>
        <p:nvSpPr>
          <p:cNvPr id="121860" name="Text Box 4"/>
          <p:cNvSpPr txBox="1">
            <a:spLocks noChangeArrowheads="1"/>
          </p:cNvSpPr>
          <p:nvPr/>
        </p:nvSpPr>
        <p:spPr bwMode="auto">
          <a:xfrm flipV="1">
            <a:off x="1143000" y="3214688"/>
            <a:ext cx="2792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hlink"/>
                </a:solidFill>
                <a:latin typeface="Times New Roman" panose="02020603050405020304" pitchFamily="18" charset="0"/>
              </a:rPr>
              <a:t>No.</a:t>
            </a:r>
          </a:p>
        </p:txBody>
      </p:sp>
      <p:sp>
        <p:nvSpPr>
          <p:cNvPr id="121861" name="Text Box 5"/>
          <p:cNvSpPr txBox="1">
            <a:spLocks noChangeArrowheads="1"/>
          </p:cNvSpPr>
          <p:nvPr/>
        </p:nvSpPr>
        <p:spPr bwMode="auto">
          <a:xfrm>
            <a:off x="1000125" y="4643438"/>
            <a:ext cx="73580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chemeClr val="hlink"/>
                </a:solidFill>
                <a:latin typeface="Times New Roman" panose="02020603050405020304" pitchFamily="18" charset="0"/>
              </a:rPr>
              <a:t>Because it harms nearly every part of our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calcmode="lin" valueType="num">
                                      <p:cBhvr additive="base">
                                        <p:cTn id="7" dur="500" fill="hold"/>
                                        <p:tgtEl>
                                          <p:spTgt spid="1218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61">
                                            <p:txEl>
                                              <p:pRg st="0" end="0"/>
                                            </p:txEl>
                                          </p:spTgt>
                                        </p:tgtEl>
                                        <p:attrNameLst>
                                          <p:attrName>style.visibility</p:attrName>
                                        </p:attrNameLst>
                                      </p:cBhvr>
                                      <p:to>
                                        <p:strVal val="visible"/>
                                      </p:to>
                                    </p:set>
                                    <p:anim calcmode="lin" valueType="num">
                                      <p:cBhvr additive="base">
                                        <p:cTn id="13" dur="500" fill="hold"/>
                                        <p:tgtEl>
                                          <p:spTgt spid="1218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57250" y="1285875"/>
            <a:ext cx="7921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latin typeface="Times New Roman" panose="02020603050405020304" pitchFamily="18" charset="0"/>
              </a:rPr>
              <a:t>What do you like doing in your spare time?</a:t>
            </a:r>
          </a:p>
        </p:txBody>
      </p:sp>
      <p:pic>
        <p:nvPicPr>
          <p:cNvPr id="5123" name="Picture 5" descr="20078221054672_2"/>
          <p:cNvPicPr>
            <a:picLocks noChangeAspect="1" noChangeArrowheads="1"/>
          </p:cNvPicPr>
          <p:nvPr/>
        </p:nvPicPr>
        <p:blipFill>
          <a:blip r:embed="rId2" cstate="email"/>
          <a:srcRect/>
          <a:stretch>
            <a:fillRect/>
          </a:stretch>
        </p:blipFill>
        <p:spPr bwMode="auto">
          <a:xfrm>
            <a:off x="3613150" y="2928938"/>
            <a:ext cx="363537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714375" y="714375"/>
            <a:ext cx="7956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Times New Roman" panose="02020603050405020304" pitchFamily="18" charset="0"/>
              </a:rPr>
              <a:t>Do you know how to keep a healthy lifestyle? Share your ideas with your classmates.</a:t>
            </a:r>
          </a:p>
        </p:txBody>
      </p:sp>
      <p:pic>
        <p:nvPicPr>
          <p:cNvPr id="32771" name="Picture 8" descr="healthy-lifestyle1"/>
          <p:cNvPicPr>
            <a:picLocks noChangeAspect="1" noChangeArrowheads="1"/>
          </p:cNvPicPr>
          <p:nvPr/>
        </p:nvPicPr>
        <p:blipFill>
          <a:blip r:embed="rId2"/>
          <a:srcRect/>
          <a:stretch>
            <a:fillRect/>
          </a:stretch>
        </p:blipFill>
        <p:spPr bwMode="auto">
          <a:xfrm>
            <a:off x="3643313" y="2357438"/>
            <a:ext cx="4237037"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Text Box 8"/>
          <p:cNvSpPr txBox="1">
            <a:spLocks noChangeArrowheads="1"/>
          </p:cNvSpPr>
          <p:nvPr/>
        </p:nvSpPr>
        <p:spPr bwMode="auto">
          <a:xfrm>
            <a:off x="3143250" y="5286375"/>
            <a:ext cx="2736850" cy="641350"/>
          </a:xfrm>
          <a:prstGeom prst="rect">
            <a:avLst/>
          </a:prstGeom>
          <a:noFill/>
          <a:ln w="9525">
            <a:noFill/>
            <a:miter lim="800000"/>
          </a:ln>
          <a:effectLst>
            <a:prstShdw prst="shdw17" dist="17961" dir="2700000">
              <a:schemeClr val="bg1">
                <a:gamma/>
                <a:shade val="60000"/>
                <a:invGamma/>
              </a:schemeClr>
            </a:prstShdw>
          </a:effectLst>
        </p:spPr>
        <p:txBody>
          <a:bodyPr wrap="none">
            <a:spAutoFit/>
          </a:bodyPr>
          <a:lstStyle/>
          <a:p>
            <a:pPr>
              <a:defRPr/>
            </a:pPr>
            <a:r>
              <a:rPr lang="en-US" altLang="zh-CN" sz="3600" b="1" dirty="0">
                <a:solidFill>
                  <a:srgbClr val="0000FF"/>
                </a:solidFill>
                <a:latin typeface="Times New Roman" panose="02020603050405020304" pitchFamily="18" charset="0"/>
              </a:rPr>
              <a:t>eat breakfast</a:t>
            </a:r>
          </a:p>
        </p:txBody>
      </p:sp>
      <p:pic>
        <p:nvPicPr>
          <p:cNvPr id="33795" name="Picture 10" descr="breakfast-743240"/>
          <p:cNvPicPr>
            <a:picLocks noChangeAspect="1" noChangeArrowheads="1"/>
          </p:cNvPicPr>
          <p:nvPr/>
        </p:nvPicPr>
        <p:blipFill>
          <a:blip r:embed="rId2"/>
          <a:srcRect/>
          <a:stretch>
            <a:fillRect/>
          </a:stretch>
        </p:blipFill>
        <p:spPr bwMode="auto">
          <a:xfrm>
            <a:off x="2500313" y="1071563"/>
            <a:ext cx="37798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ppt_x"/>
                                          </p:val>
                                        </p:tav>
                                        <p:tav tm="100000">
                                          <p:val>
                                            <p:strVal val="#ppt_x"/>
                                          </p:val>
                                        </p:tav>
                                      </p:tavLst>
                                    </p:anim>
                                    <p:anim calcmode="lin" valueType="num">
                                      <p:cBhvr additive="base">
                                        <p:cTn id="8" dur="500" fill="hold"/>
                                        <p:tgtEl>
                                          <p:spTgt spid="56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zh-CN" altLang="en-US" smtClean="0"/>
              <a:t>  </a:t>
            </a:r>
            <a:endParaRPr lang="en-US" altLang="zh-CN" smtClean="0"/>
          </a:p>
        </p:txBody>
      </p:sp>
      <p:sp>
        <p:nvSpPr>
          <p:cNvPr id="55308" name="Text Box 12"/>
          <p:cNvSpPr txBox="1">
            <a:spLocks noChangeArrowheads="1"/>
          </p:cNvSpPr>
          <p:nvPr/>
        </p:nvSpPr>
        <p:spPr bwMode="auto">
          <a:xfrm>
            <a:off x="2071688" y="5500688"/>
            <a:ext cx="4743450" cy="641350"/>
          </a:xfrm>
          <a:prstGeom prst="rect">
            <a:avLst/>
          </a:prstGeom>
          <a:noFill/>
          <a:ln w="9525">
            <a:noFill/>
            <a:miter lim="800000"/>
          </a:ln>
          <a:effectLst>
            <a:prstShdw prst="shdw17" dist="17961" dir="2700000">
              <a:schemeClr val="bg1">
                <a:gamma/>
                <a:shade val="60000"/>
                <a:invGamma/>
              </a:schemeClr>
            </a:prstShdw>
          </a:effectLst>
        </p:spPr>
        <p:txBody>
          <a:bodyPr wrap="none">
            <a:spAutoFit/>
          </a:bodyPr>
          <a:lstStyle/>
          <a:p>
            <a:pPr>
              <a:defRPr/>
            </a:pPr>
            <a:r>
              <a:rPr lang="en-US" altLang="zh-CN" sz="3600" b="1" dirty="0">
                <a:solidFill>
                  <a:srgbClr val="0000FF"/>
                </a:solidFill>
                <a:latin typeface="Times New Roman" panose="02020603050405020304" pitchFamily="18" charset="0"/>
              </a:rPr>
              <a:t>eat fruit and vegetables</a:t>
            </a:r>
          </a:p>
        </p:txBody>
      </p:sp>
      <p:pic>
        <p:nvPicPr>
          <p:cNvPr id="34820" name="Picture 6" descr="C:\Documents and Settings\zhengli\桌面\QQ截图20141111164445.jpg"/>
          <p:cNvPicPr>
            <a:picLocks noChangeAspect="1" noChangeArrowheads="1"/>
          </p:cNvPicPr>
          <p:nvPr/>
        </p:nvPicPr>
        <p:blipFill>
          <a:blip r:embed="rId2"/>
          <a:srcRect/>
          <a:stretch>
            <a:fillRect/>
          </a:stretch>
        </p:blipFill>
        <p:spPr bwMode="auto">
          <a:xfrm>
            <a:off x="214313" y="1714500"/>
            <a:ext cx="44704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C:\Documents and Settings\zhengli\桌面\QQ截图20141111164626.jpg"/>
          <p:cNvPicPr>
            <a:picLocks noChangeAspect="1" noChangeArrowheads="1"/>
          </p:cNvPicPr>
          <p:nvPr/>
        </p:nvPicPr>
        <p:blipFill>
          <a:blip r:embed="rId3" cstate="email"/>
          <a:srcRect/>
          <a:stretch>
            <a:fillRect/>
          </a:stretch>
        </p:blipFill>
        <p:spPr bwMode="auto">
          <a:xfrm>
            <a:off x="5357813" y="1357313"/>
            <a:ext cx="33131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C:\Documents and Settings\zhengli\桌面\QQ截图20141111164626.jpg"/>
          <p:cNvPicPr>
            <a:picLocks noChangeAspect="1" noChangeArrowheads="1"/>
          </p:cNvPicPr>
          <p:nvPr/>
        </p:nvPicPr>
        <p:blipFill>
          <a:blip r:embed="rId4" cstate="email"/>
          <a:srcRect/>
          <a:stretch>
            <a:fillRect/>
          </a:stretch>
        </p:blipFill>
        <p:spPr bwMode="auto">
          <a:xfrm>
            <a:off x="5357813" y="3286125"/>
            <a:ext cx="32670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308"/>
                                        </p:tgtEl>
                                        <p:attrNameLst>
                                          <p:attrName>style.visibility</p:attrName>
                                        </p:attrNameLst>
                                      </p:cBhvr>
                                      <p:to>
                                        <p:strVal val="visible"/>
                                      </p:to>
                                    </p:set>
                                    <p:animEffect transition="in" filter="box(in)">
                                      <p:cBhvr>
                                        <p:cTn id="7" dur="5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Text Box 6"/>
          <p:cNvSpPr txBox="1">
            <a:spLocks noChangeArrowheads="1"/>
          </p:cNvSpPr>
          <p:nvPr/>
        </p:nvSpPr>
        <p:spPr bwMode="auto">
          <a:xfrm>
            <a:off x="3581400" y="5638800"/>
            <a:ext cx="2330450" cy="641350"/>
          </a:xfrm>
          <a:prstGeom prst="rect">
            <a:avLst/>
          </a:prstGeom>
          <a:noFill/>
          <a:ln w="9525">
            <a:noFill/>
            <a:miter lim="800000"/>
          </a:ln>
          <a:effectLst>
            <a:prstShdw prst="shdw17" dist="17961" dir="2700000">
              <a:schemeClr val="bg1">
                <a:gamma/>
                <a:shade val="60000"/>
                <a:invGamma/>
              </a:schemeClr>
            </a:prstShdw>
          </a:effectLst>
        </p:spPr>
        <p:txBody>
          <a:bodyPr wrap="none">
            <a:spAutoFit/>
          </a:bodyPr>
          <a:lstStyle/>
          <a:p>
            <a:pPr>
              <a:defRPr/>
            </a:pPr>
            <a:r>
              <a:rPr lang="en-US" altLang="zh-CN" sz="3600" b="1" dirty="0">
                <a:solidFill>
                  <a:srgbClr val="0000FF"/>
                </a:solidFill>
                <a:latin typeface="Times New Roman" panose="02020603050405020304" pitchFamily="18" charset="0"/>
              </a:rPr>
              <a:t>play sports</a:t>
            </a:r>
          </a:p>
        </p:txBody>
      </p:sp>
      <p:pic>
        <p:nvPicPr>
          <p:cNvPr id="35843" name="Picture 8" descr="play-sports"/>
          <p:cNvPicPr>
            <a:picLocks noChangeAspect="1" noChangeArrowheads="1"/>
          </p:cNvPicPr>
          <p:nvPr/>
        </p:nvPicPr>
        <p:blipFill>
          <a:blip r:embed="rId2"/>
          <a:srcRect/>
          <a:stretch>
            <a:fillRect/>
          </a:stretch>
        </p:blipFill>
        <p:spPr bwMode="auto">
          <a:xfrm>
            <a:off x="1828800" y="533400"/>
            <a:ext cx="5562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6"/>
          <p:cNvSpPr txBox="1">
            <a:spLocks noChangeArrowheads="1"/>
          </p:cNvSpPr>
          <p:nvPr/>
        </p:nvSpPr>
        <p:spPr bwMode="auto">
          <a:xfrm>
            <a:off x="2786063" y="5143500"/>
            <a:ext cx="3736975" cy="646113"/>
          </a:xfrm>
          <a:prstGeom prst="rect">
            <a:avLst/>
          </a:prstGeom>
          <a:noFill/>
          <a:ln w="9525">
            <a:noFill/>
            <a:miter lim="800000"/>
          </a:ln>
          <a:effectLst>
            <a:prstShdw prst="shdw17" dist="17961" dir="2700000">
              <a:schemeClr val="bg1">
                <a:gamma/>
                <a:shade val="60000"/>
                <a:invGamma/>
              </a:schemeClr>
            </a:prstShdw>
          </a:effectLst>
        </p:spPr>
        <p:txBody>
          <a:bodyPr wrap="none">
            <a:spAutoFit/>
          </a:bodyPr>
          <a:lstStyle/>
          <a:p>
            <a:pPr>
              <a:defRPr/>
            </a:pPr>
            <a:r>
              <a:rPr lang="en-US" altLang="zh-CN" sz="3600" b="1" dirty="0">
                <a:solidFill>
                  <a:srgbClr val="0000FF"/>
                </a:solidFill>
                <a:latin typeface="Times New Roman" panose="02020603050405020304" pitchFamily="18" charset="0"/>
              </a:rPr>
              <a:t>have a good mood</a:t>
            </a:r>
          </a:p>
        </p:txBody>
      </p:sp>
      <p:pic>
        <p:nvPicPr>
          <p:cNvPr id="36867" name="Picture 2" descr="http://img2.imgtn.bdimg.com/it/u=4147415725,669962285&amp;fm=23&amp;gp=0.jpg"/>
          <p:cNvPicPr>
            <a:picLocks noChangeAspect="1" noChangeArrowheads="1"/>
          </p:cNvPicPr>
          <p:nvPr/>
        </p:nvPicPr>
        <p:blipFill>
          <a:blip r:embed="rId2"/>
          <a:srcRect/>
          <a:stretch>
            <a:fillRect/>
          </a:stretch>
        </p:blipFill>
        <p:spPr bwMode="auto">
          <a:xfrm>
            <a:off x="2786063" y="1000125"/>
            <a:ext cx="35718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wipe(down)">
                                      <p:cBhvr>
                                        <p:cTn id="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1357313" y="5786438"/>
            <a:ext cx="7150100" cy="5842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a:defRPr/>
            </a:pPr>
            <a:r>
              <a:rPr lang="en-US" altLang="zh-CN" sz="3200" b="1" dirty="0">
                <a:solidFill>
                  <a:srgbClr val="0000FF"/>
                </a:solidFill>
                <a:latin typeface="Times New Roman" panose="02020603050405020304" pitchFamily="18" charset="0"/>
              </a:rPr>
              <a:t>Keep away from drinking and smoking.</a:t>
            </a:r>
          </a:p>
        </p:txBody>
      </p:sp>
      <p:pic>
        <p:nvPicPr>
          <p:cNvPr id="37891" name="Picture 5" descr="201106131307944713390"/>
          <p:cNvPicPr>
            <a:picLocks noChangeAspect="1" noChangeArrowheads="1"/>
          </p:cNvPicPr>
          <p:nvPr/>
        </p:nvPicPr>
        <p:blipFill>
          <a:blip r:embed="rId2" cstate="email"/>
          <a:srcRect/>
          <a:stretch>
            <a:fillRect/>
          </a:stretch>
        </p:blipFill>
        <p:spPr bwMode="auto">
          <a:xfrm>
            <a:off x="762000" y="304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9551338338862273"/>
          <p:cNvPicPr>
            <a:picLocks noChangeAspect="1" noChangeArrowheads="1"/>
          </p:cNvPicPr>
          <p:nvPr/>
        </p:nvPicPr>
        <p:blipFill>
          <a:blip r:embed="rId3"/>
          <a:srcRect/>
          <a:stretch>
            <a:fillRect/>
          </a:stretch>
        </p:blipFill>
        <p:spPr bwMode="auto">
          <a:xfrm>
            <a:off x="5105400" y="533400"/>
            <a:ext cx="32004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u=1120216673,2938384143&amp;fm=23&amp;gp=0"/>
          <p:cNvPicPr>
            <a:picLocks noChangeAspect="1" noChangeArrowheads="1"/>
          </p:cNvPicPr>
          <p:nvPr/>
        </p:nvPicPr>
        <p:blipFill>
          <a:blip r:embed="rId4" cstate="email"/>
          <a:srcRect/>
          <a:stretch>
            <a:fillRect/>
          </a:stretch>
        </p:blipFill>
        <p:spPr bwMode="auto">
          <a:xfrm>
            <a:off x="5410200" y="2819400"/>
            <a:ext cx="246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3967391_195001258133_2"/>
          <p:cNvPicPr>
            <a:picLocks noChangeAspect="1" noChangeArrowheads="1"/>
          </p:cNvPicPr>
          <p:nvPr/>
        </p:nvPicPr>
        <p:blipFill>
          <a:blip r:embed="rId5" cstate="email"/>
          <a:srcRect/>
          <a:stretch>
            <a:fillRect/>
          </a:stretch>
        </p:blipFill>
        <p:spPr bwMode="auto">
          <a:xfrm>
            <a:off x="1295400" y="2895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ox(in)">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1928813" y="5357813"/>
            <a:ext cx="5407025" cy="579437"/>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a:defRPr/>
            </a:pPr>
            <a:r>
              <a:rPr lang="en-US" altLang="zh-CN" sz="3200" b="1" dirty="0">
                <a:solidFill>
                  <a:srgbClr val="0000FF"/>
                </a:solidFill>
                <a:latin typeface="Times New Roman" panose="02020603050405020304" pitchFamily="18" charset="0"/>
              </a:rPr>
              <a:t>Don’t eat a lot of potato chips.</a:t>
            </a:r>
          </a:p>
        </p:txBody>
      </p:sp>
      <p:pic>
        <p:nvPicPr>
          <p:cNvPr id="38915" name="Picture 5" descr="439274e2304dd4dec6d50a1143e8a374"/>
          <p:cNvPicPr>
            <a:picLocks noChangeAspect="1" noChangeArrowheads="1"/>
          </p:cNvPicPr>
          <p:nvPr/>
        </p:nvPicPr>
        <p:blipFill>
          <a:blip r:embed="rId2"/>
          <a:srcRect/>
          <a:stretch>
            <a:fillRect/>
          </a:stretch>
        </p:blipFill>
        <p:spPr bwMode="auto">
          <a:xfrm>
            <a:off x="1752600" y="1524000"/>
            <a:ext cx="5791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Line 6"/>
          <p:cNvSpPr>
            <a:spLocks noChangeShapeType="1"/>
          </p:cNvSpPr>
          <p:nvPr/>
        </p:nvSpPr>
        <p:spPr bwMode="auto">
          <a:xfrm>
            <a:off x="1981200" y="1752600"/>
            <a:ext cx="5334000" cy="2819400"/>
          </a:xfrm>
          <a:prstGeom prst="line">
            <a:avLst/>
          </a:prstGeom>
          <a:noFill/>
          <a:ln w="38100">
            <a:solidFill>
              <a:srgbClr val="CC0000"/>
            </a:solidFill>
            <a:round/>
          </a:ln>
          <a:effectLst>
            <a:prstShdw prst="shdw17" dist="17961" dir="2700000">
              <a:srgbClr val="7A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38917" name="Line 7"/>
          <p:cNvSpPr>
            <a:spLocks noChangeShapeType="1"/>
          </p:cNvSpPr>
          <p:nvPr/>
        </p:nvSpPr>
        <p:spPr bwMode="auto">
          <a:xfrm flipV="1">
            <a:off x="1828800" y="1828800"/>
            <a:ext cx="5334000" cy="2743200"/>
          </a:xfrm>
          <a:prstGeom prst="line">
            <a:avLst/>
          </a:prstGeom>
          <a:noFill/>
          <a:ln w="38100">
            <a:solidFill>
              <a:srgbClr val="CC0000"/>
            </a:solidFill>
            <a:round/>
          </a:ln>
          <a:effectLst>
            <a:prstShdw prst="shdw17" dist="17961" dir="2700000">
              <a:srgbClr val="7A0000"/>
            </a:prstShdw>
          </a:effectLst>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strVal val="#ppt_w*0.05"/>
                                          </p:val>
                                        </p:tav>
                                        <p:tav tm="100000">
                                          <p:val>
                                            <p:strVal val="#ppt_w"/>
                                          </p:val>
                                        </p:tav>
                                      </p:tavLst>
                                    </p:anim>
                                    <p:anim calcmode="lin" valueType="num">
                                      <p:cBhvr>
                                        <p:cTn id="8" dur="500" fill="hold"/>
                                        <p:tgtEl>
                                          <p:spTgt spid="95236"/>
                                        </p:tgtEl>
                                        <p:attrNameLst>
                                          <p:attrName>ppt_h</p:attrName>
                                        </p:attrNameLst>
                                      </p:cBhvr>
                                      <p:tavLst>
                                        <p:tav tm="0">
                                          <p:val>
                                            <p:strVal val="#ppt_h"/>
                                          </p:val>
                                        </p:tav>
                                        <p:tav tm="100000">
                                          <p:val>
                                            <p:strVal val="#ppt_h"/>
                                          </p:val>
                                        </p:tav>
                                      </p:tavLst>
                                    </p:anim>
                                    <p:anim calcmode="lin" valueType="num">
                                      <p:cBhvr>
                                        <p:cTn id="9" dur="500" fill="hold"/>
                                        <p:tgtEl>
                                          <p:spTgt spid="95236"/>
                                        </p:tgtEl>
                                        <p:attrNameLst>
                                          <p:attrName>ppt_x</p:attrName>
                                        </p:attrNameLst>
                                      </p:cBhvr>
                                      <p:tavLst>
                                        <p:tav tm="0">
                                          <p:val>
                                            <p:strVal val="#ppt_x-.2"/>
                                          </p:val>
                                        </p:tav>
                                        <p:tav tm="100000">
                                          <p:val>
                                            <p:strVal val="#ppt_x"/>
                                          </p:val>
                                        </p:tav>
                                      </p:tavLst>
                                    </p:anim>
                                    <p:anim calcmode="lin" valueType="num">
                                      <p:cBhvr>
                                        <p:cTn id="10" dur="500" fill="hold"/>
                                        <p:tgtEl>
                                          <p:spTgt spid="95236"/>
                                        </p:tgtEl>
                                        <p:attrNameLst>
                                          <p:attrName>ppt_y</p:attrName>
                                        </p:attrNameLst>
                                      </p:cBhvr>
                                      <p:tavLst>
                                        <p:tav tm="0">
                                          <p:val>
                                            <p:strVal val="#ppt_y"/>
                                          </p:val>
                                        </p:tav>
                                        <p:tav tm="100000">
                                          <p:val>
                                            <p:strVal val="#ppt_y"/>
                                          </p:val>
                                        </p:tav>
                                      </p:tavLst>
                                    </p:anim>
                                    <p:animEffect transition="in" filter="fade">
                                      <p:cBhvr>
                                        <p:cTn id="11"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Documents and Settings\zhengli\桌面\QQ截图20141111165222.jpg"/>
          <p:cNvPicPr>
            <a:picLocks noChangeAspect="1" noChangeArrowheads="1"/>
          </p:cNvPicPr>
          <p:nvPr/>
        </p:nvPicPr>
        <p:blipFill>
          <a:blip r:embed="rId2"/>
          <a:srcRect/>
          <a:stretch>
            <a:fillRect/>
          </a:stretch>
        </p:blipFill>
        <p:spPr bwMode="auto">
          <a:xfrm>
            <a:off x="5000625" y="2214563"/>
            <a:ext cx="39322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4"/>
          <p:cNvSpPr txBox="1">
            <a:spLocks noChangeArrowheads="1"/>
          </p:cNvSpPr>
          <p:nvPr/>
        </p:nvSpPr>
        <p:spPr bwMode="auto">
          <a:xfrm>
            <a:off x="285750" y="4000500"/>
            <a:ext cx="4357688" cy="584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defRPr/>
            </a:pPr>
            <a:r>
              <a:rPr lang="en-US" altLang="zh-CN" sz="3200" b="1" dirty="0">
                <a:solidFill>
                  <a:srgbClr val="0000FF"/>
                </a:solidFill>
                <a:latin typeface="Times New Roman" panose="02020603050405020304" pitchFamily="18" charset="0"/>
              </a:rPr>
              <a:t>Drink water every day.</a:t>
            </a:r>
          </a:p>
        </p:txBody>
      </p:sp>
      <p:sp>
        <p:nvSpPr>
          <p:cNvPr id="39940" name="Line 6"/>
          <p:cNvSpPr>
            <a:spLocks noChangeShapeType="1"/>
          </p:cNvSpPr>
          <p:nvPr/>
        </p:nvSpPr>
        <p:spPr bwMode="auto">
          <a:xfrm>
            <a:off x="4929188" y="2214563"/>
            <a:ext cx="3976687" cy="2890837"/>
          </a:xfrm>
          <a:prstGeom prst="line">
            <a:avLst/>
          </a:prstGeom>
          <a:noFill/>
          <a:ln w="38100">
            <a:solidFill>
              <a:srgbClr val="CC0000"/>
            </a:solidFill>
            <a:round/>
          </a:ln>
          <a:effectLst>
            <a:prstShdw prst="shdw17" dist="17961" dir="2700000">
              <a:srgbClr val="7A0000"/>
            </a:prstShdw>
          </a:effectLst>
          <a:extLst>
            <a:ext uri="{909E8E84-426E-40DD-AFC4-6F175D3DCCD1}">
              <a14:hiddenFill xmlns:a14="http://schemas.microsoft.com/office/drawing/2010/main">
                <a:noFill/>
              </a14:hiddenFill>
            </a:ext>
          </a:extLst>
        </p:spPr>
        <p:txBody>
          <a:bodyPr/>
          <a:lstStyle/>
          <a:p>
            <a:endParaRPr lang="zh-CN" altLang="en-US"/>
          </a:p>
        </p:txBody>
      </p:sp>
      <p:sp>
        <p:nvSpPr>
          <p:cNvPr id="39941" name="Line 7"/>
          <p:cNvSpPr>
            <a:spLocks noChangeShapeType="1"/>
          </p:cNvSpPr>
          <p:nvPr/>
        </p:nvSpPr>
        <p:spPr bwMode="auto">
          <a:xfrm flipV="1">
            <a:off x="5000625" y="2286000"/>
            <a:ext cx="3905250" cy="2857500"/>
          </a:xfrm>
          <a:prstGeom prst="line">
            <a:avLst/>
          </a:prstGeom>
          <a:noFill/>
          <a:ln w="38100">
            <a:solidFill>
              <a:srgbClr val="CC0000"/>
            </a:solidFill>
            <a:round/>
          </a:ln>
          <a:effectLst>
            <a:prstShdw prst="shdw17" dist="17961" dir="2700000">
              <a:srgbClr val="7A0000"/>
            </a:prstShdw>
          </a:effectLst>
          <a:extLst>
            <a:ext uri="{909E8E84-426E-40DD-AFC4-6F175D3DCCD1}">
              <a14:hiddenFill xmlns:a14="http://schemas.microsoft.com/office/drawing/2010/main">
                <a:noFill/>
              </a14:hiddenFill>
            </a:ext>
          </a:extLst>
        </p:spPr>
        <p:txBody>
          <a:bodyPr/>
          <a:lstStyle/>
          <a:p>
            <a:endParaRPr lang="zh-CN" altLang="en-US"/>
          </a:p>
        </p:txBody>
      </p:sp>
      <p:pic>
        <p:nvPicPr>
          <p:cNvPr id="39942" name="Picture 2" descr="C:\Documents and Settings\zhengli\桌面\QQ截图20141111165100.jpg"/>
          <p:cNvPicPr>
            <a:picLocks noChangeAspect="1" noChangeArrowheads="1"/>
          </p:cNvPicPr>
          <p:nvPr/>
        </p:nvPicPr>
        <p:blipFill>
          <a:blip r:embed="rId3"/>
          <a:srcRect/>
          <a:stretch>
            <a:fillRect/>
          </a:stretch>
        </p:blipFill>
        <p:spPr bwMode="auto">
          <a:xfrm>
            <a:off x="285750" y="642938"/>
            <a:ext cx="39401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4527550" y="5429250"/>
            <a:ext cx="4616450" cy="5842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a:defRPr/>
            </a:pPr>
            <a:r>
              <a:rPr lang="en-US" altLang="zh-CN" sz="3200" b="1" dirty="0">
                <a:solidFill>
                  <a:srgbClr val="0000FF"/>
                </a:solidFill>
                <a:latin typeface="Times New Roman" panose="02020603050405020304" pitchFamily="18" charset="0"/>
              </a:rPr>
              <a:t>Don’t have lots of drinks.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strVal val="#ppt_w*0.05"/>
                                          </p:val>
                                        </p:tav>
                                        <p:tav tm="100000">
                                          <p:val>
                                            <p:strVal val="#ppt_w"/>
                                          </p:val>
                                        </p:tav>
                                      </p:tavLst>
                                    </p:anim>
                                    <p:anim calcmode="lin" valueType="num">
                                      <p:cBhvr>
                                        <p:cTn id="8" dur="500" fill="hold"/>
                                        <p:tgtEl>
                                          <p:spTgt spid="95236"/>
                                        </p:tgtEl>
                                        <p:attrNameLst>
                                          <p:attrName>ppt_h</p:attrName>
                                        </p:attrNameLst>
                                      </p:cBhvr>
                                      <p:tavLst>
                                        <p:tav tm="0">
                                          <p:val>
                                            <p:strVal val="#ppt_h"/>
                                          </p:val>
                                        </p:tav>
                                        <p:tav tm="100000">
                                          <p:val>
                                            <p:strVal val="#ppt_h"/>
                                          </p:val>
                                        </p:tav>
                                      </p:tavLst>
                                    </p:anim>
                                    <p:anim calcmode="lin" valueType="num">
                                      <p:cBhvr>
                                        <p:cTn id="9" dur="500" fill="hold"/>
                                        <p:tgtEl>
                                          <p:spTgt spid="95236"/>
                                        </p:tgtEl>
                                        <p:attrNameLst>
                                          <p:attrName>ppt_x</p:attrName>
                                        </p:attrNameLst>
                                      </p:cBhvr>
                                      <p:tavLst>
                                        <p:tav tm="0">
                                          <p:val>
                                            <p:strVal val="#ppt_x-.2"/>
                                          </p:val>
                                        </p:tav>
                                        <p:tav tm="100000">
                                          <p:val>
                                            <p:strVal val="#ppt_x"/>
                                          </p:val>
                                        </p:tav>
                                      </p:tavLst>
                                    </p:anim>
                                    <p:anim calcmode="lin" valueType="num">
                                      <p:cBhvr>
                                        <p:cTn id="10" dur="500" fill="hold"/>
                                        <p:tgtEl>
                                          <p:spTgt spid="95236"/>
                                        </p:tgtEl>
                                        <p:attrNameLst>
                                          <p:attrName>ppt_y</p:attrName>
                                        </p:attrNameLst>
                                      </p:cBhvr>
                                      <p:tavLst>
                                        <p:tav tm="0">
                                          <p:val>
                                            <p:strVal val="#ppt_y"/>
                                          </p:val>
                                        </p:tav>
                                        <p:tav tm="100000">
                                          <p:val>
                                            <p:strVal val="#ppt_y"/>
                                          </p:val>
                                        </p:tav>
                                      </p:tavLst>
                                    </p:anim>
                                    <p:animEffect transition="in" filter="fade">
                                      <p:cBhvr>
                                        <p:cTn id="11" dur="500"/>
                                        <p:tgtEl>
                                          <p:spTgt spid="9523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05"/>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 calcmode="lin" valueType="num">
                                      <p:cBhvr>
                                        <p:cTn id="18" dur="500" fill="hold"/>
                                        <p:tgtEl>
                                          <p:spTgt spid="8"/>
                                        </p:tgtEl>
                                        <p:attrNameLst>
                                          <p:attrName>ppt_x</p:attrName>
                                        </p:attrNameLst>
                                      </p:cBhvr>
                                      <p:tavLst>
                                        <p:tav tm="0">
                                          <p:val>
                                            <p:strVal val="#ppt_x-.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571500" y="2714625"/>
            <a:ext cx="7956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200"/>
              </a:lnSpc>
            </a:pPr>
            <a:r>
              <a:rPr lang="en-US" altLang="zh-CN" sz="3200" b="1" dirty="0">
                <a:latin typeface="Times New Roman" panose="02020603050405020304" pitchFamily="18" charset="0"/>
              </a:rPr>
              <a:t>Exercise is very important. If you make a(n) ________ to do exercise for thirty minutes a day, you can _______ to be in good ________.</a:t>
            </a:r>
          </a:p>
          <a:p>
            <a:pPr eaLnBrk="1" hangingPunct="1">
              <a:lnSpc>
                <a:spcPts val="4200"/>
              </a:lnSpc>
            </a:pPr>
            <a:r>
              <a:rPr lang="en-US" altLang="zh-CN" sz="3200" b="1" dirty="0">
                <a:latin typeface="Times New Roman" panose="02020603050405020304" pitchFamily="18" charset="0"/>
              </a:rPr>
              <a:t>However, if you are always sitting on the _________ and do no exercise at all, you will put on weight and ________ your health.</a:t>
            </a:r>
          </a:p>
        </p:txBody>
      </p:sp>
      <p:sp>
        <p:nvSpPr>
          <p:cNvPr id="5" name="Text Box 6"/>
          <p:cNvSpPr txBox="1">
            <a:spLocks noChangeArrowheads="1"/>
          </p:cNvSpPr>
          <p:nvPr/>
        </p:nvSpPr>
        <p:spPr bwMode="auto">
          <a:xfrm>
            <a:off x="1357313" y="1928813"/>
            <a:ext cx="6715125" cy="584200"/>
          </a:xfrm>
          <a:prstGeom prst="rect">
            <a:avLst/>
          </a:prstGeom>
          <a:noFill/>
          <a:ln w="9525" algn="ctr">
            <a:solidFill>
              <a:schemeClr val="accent2">
                <a:lumMod val="60000"/>
                <a:lumOff val="40000"/>
              </a:schemeClr>
            </a:solidFill>
            <a:miter lim="800000"/>
          </a:ln>
        </p:spPr>
        <p:txBody>
          <a:bodyPr>
            <a:spAutoFit/>
          </a:bodyPr>
          <a:lstStyle/>
          <a:p>
            <a:pPr algn="ctr">
              <a:defRPr/>
            </a:pPr>
            <a:r>
              <a:rPr lang="en-US" altLang="zh-CN" sz="3200" b="1" dirty="0">
                <a:solidFill>
                  <a:srgbClr val="0000FF"/>
                </a:solidFill>
                <a:latin typeface="Times New Roman" panose="02020603050405020304" pitchFamily="18" charset="0"/>
              </a:rPr>
              <a:t>effort    expect    harm   health    sofa</a:t>
            </a:r>
          </a:p>
        </p:txBody>
      </p:sp>
      <p:sp>
        <p:nvSpPr>
          <p:cNvPr id="40964" name="Text Box 15"/>
          <p:cNvSpPr txBox="1">
            <a:spLocks noChangeArrowheads="1"/>
          </p:cNvSpPr>
          <p:nvPr/>
        </p:nvSpPr>
        <p:spPr bwMode="auto">
          <a:xfrm>
            <a:off x="928688" y="357188"/>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Times New Roman" panose="02020603050405020304" pitchFamily="18" charset="0"/>
              </a:rPr>
              <a:t>Complete the passage with the words in the box.</a:t>
            </a:r>
          </a:p>
        </p:txBody>
      </p:sp>
      <p:sp>
        <p:nvSpPr>
          <p:cNvPr id="7" name="矩形 6"/>
          <p:cNvSpPr>
            <a:spLocks noChangeArrowheads="1"/>
          </p:cNvSpPr>
          <p:nvPr/>
        </p:nvSpPr>
        <p:spPr bwMode="auto">
          <a:xfrm>
            <a:off x="928688" y="3286125"/>
            <a:ext cx="1163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effort</a:t>
            </a:r>
            <a:endParaRPr lang="zh-CN" altLang="en-US"/>
          </a:p>
        </p:txBody>
      </p:sp>
      <p:sp>
        <p:nvSpPr>
          <p:cNvPr id="8" name="矩形 7"/>
          <p:cNvSpPr>
            <a:spLocks noChangeArrowheads="1"/>
          </p:cNvSpPr>
          <p:nvPr/>
        </p:nvSpPr>
        <p:spPr bwMode="auto">
          <a:xfrm>
            <a:off x="3000375" y="3786188"/>
            <a:ext cx="130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expect</a:t>
            </a:r>
            <a:endParaRPr lang="zh-CN" altLang="en-US"/>
          </a:p>
        </p:txBody>
      </p:sp>
      <p:sp>
        <p:nvSpPr>
          <p:cNvPr id="9" name="矩形 8"/>
          <p:cNvSpPr>
            <a:spLocks noChangeArrowheads="1"/>
          </p:cNvSpPr>
          <p:nvPr/>
        </p:nvSpPr>
        <p:spPr bwMode="auto">
          <a:xfrm>
            <a:off x="7000875" y="371475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health</a:t>
            </a:r>
            <a:endParaRPr lang="zh-CN" altLang="en-US"/>
          </a:p>
        </p:txBody>
      </p:sp>
      <p:sp>
        <p:nvSpPr>
          <p:cNvPr id="10" name="矩形 9"/>
          <p:cNvSpPr>
            <a:spLocks noChangeArrowheads="1"/>
          </p:cNvSpPr>
          <p:nvPr/>
        </p:nvSpPr>
        <p:spPr bwMode="auto">
          <a:xfrm>
            <a:off x="1071563" y="4786313"/>
            <a:ext cx="89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sofa</a:t>
            </a:r>
            <a:endParaRPr lang="zh-CN" altLang="en-US"/>
          </a:p>
        </p:txBody>
      </p:sp>
      <p:sp>
        <p:nvSpPr>
          <p:cNvPr id="11" name="矩形 10"/>
          <p:cNvSpPr>
            <a:spLocks noChangeArrowheads="1"/>
          </p:cNvSpPr>
          <p:nvPr/>
        </p:nvSpPr>
        <p:spPr bwMode="auto">
          <a:xfrm>
            <a:off x="4143375" y="5214938"/>
            <a:ext cx="1141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harm</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928688" y="3071813"/>
            <a:ext cx="79216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a:solidFill>
                  <a:srgbClr val="CC0000"/>
                </a:solidFill>
                <a:latin typeface="Times New Roman" panose="02020603050405020304" pitchFamily="18" charset="0"/>
              </a:rPr>
              <a:t>     </a:t>
            </a:r>
            <a:r>
              <a:rPr lang="en-US" altLang="zh-CN" sz="3600" b="1">
                <a:latin typeface="Times New Roman" panose="02020603050405020304" pitchFamily="18" charset="0"/>
              </a:rPr>
              <a:t>Talk about rules 1-5 simply.</a:t>
            </a:r>
          </a:p>
          <a:p>
            <a:pPr>
              <a:spcBef>
                <a:spcPct val="30000"/>
              </a:spcBef>
            </a:pPr>
            <a:r>
              <a:rPr lang="en-US" altLang="zh-CN" sz="3600" b="1">
                <a:latin typeface="Times New Roman" panose="02020603050405020304" pitchFamily="18" charset="0"/>
              </a:rPr>
              <a:t>     Talk about what you should do / </a:t>
            </a:r>
          </a:p>
          <a:p>
            <a:pPr>
              <a:spcBef>
                <a:spcPct val="30000"/>
              </a:spcBef>
            </a:pPr>
            <a:r>
              <a:rPr lang="en-US" altLang="zh-CN" sz="3600" b="1">
                <a:latin typeface="Times New Roman" panose="02020603050405020304" pitchFamily="18" charset="0"/>
              </a:rPr>
              <a:t>     shouldn’t do.</a:t>
            </a:r>
          </a:p>
        </p:txBody>
      </p:sp>
      <p:pic>
        <p:nvPicPr>
          <p:cNvPr id="41987" name="图片 2" descr="图片11.png"/>
          <p:cNvPicPr>
            <a:picLocks noChangeAspect="1"/>
          </p:cNvPicPr>
          <p:nvPr/>
        </p:nvPicPr>
        <p:blipFill>
          <a:blip r:embed="rId2" cstate="email"/>
          <a:srcRect/>
          <a:stretch>
            <a:fillRect/>
          </a:stretch>
        </p:blipFill>
        <p:spPr bwMode="auto">
          <a:xfrm>
            <a:off x="2928938" y="642938"/>
            <a:ext cx="31432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755650" y="4868863"/>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latin typeface="Times New Roman" panose="02020603050405020304" pitchFamily="18" charset="0"/>
              </a:rPr>
              <a:t>enjoy music</a:t>
            </a:r>
          </a:p>
        </p:txBody>
      </p:sp>
      <p:sp>
        <p:nvSpPr>
          <p:cNvPr id="55302" name="Text Box 6"/>
          <p:cNvSpPr txBox="1">
            <a:spLocks noChangeArrowheads="1"/>
          </p:cNvSpPr>
          <p:nvPr/>
        </p:nvSpPr>
        <p:spPr bwMode="auto">
          <a:xfrm>
            <a:off x="5072063" y="4429125"/>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latin typeface="Times New Roman" panose="02020603050405020304" pitchFamily="18" charset="0"/>
              </a:rPr>
              <a:t>do exercise</a:t>
            </a:r>
          </a:p>
        </p:txBody>
      </p:sp>
      <p:pic>
        <p:nvPicPr>
          <p:cNvPr id="6148" name="Picture 11" descr="u=2992048342,3184959168&amp;fm=23&amp;gp=0"/>
          <p:cNvPicPr>
            <a:picLocks noChangeAspect="1" noChangeArrowheads="1"/>
          </p:cNvPicPr>
          <p:nvPr/>
        </p:nvPicPr>
        <p:blipFill>
          <a:blip r:embed="rId2" cstate="email"/>
          <a:srcRect/>
          <a:stretch>
            <a:fillRect/>
          </a:stretch>
        </p:blipFill>
        <p:spPr bwMode="auto">
          <a:xfrm>
            <a:off x="357188" y="2428875"/>
            <a:ext cx="35639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u=363964254,3315679562&amp;fm=56">
            <a:hlinkClick r:id="rId3" tooltip="夏季晨练不宜早于 6 点(图)     "/>
          </p:cNvPr>
          <p:cNvPicPr>
            <a:picLocks noChangeAspect="1" noChangeArrowheads="1"/>
          </p:cNvPicPr>
          <p:nvPr/>
        </p:nvPicPr>
        <p:blipFill>
          <a:blip r:embed="rId4"/>
          <a:srcRect/>
          <a:stretch>
            <a:fillRect/>
          </a:stretch>
        </p:blipFill>
        <p:spPr bwMode="auto">
          <a:xfrm>
            <a:off x="4929188" y="1714500"/>
            <a:ext cx="25527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linds(horizontal)">
                                      <p:cBhvr>
                                        <p:cTn id="12"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85938"/>
            <a:ext cx="9144000" cy="4521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zh-CN" altLang="en-US" sz="3200">
              <a:solidFill>
                <a:srgbClr val="FFFFFF"/>
              </a:solidFill>
              <a:latin typeface="Times New Roman" panose="02020603050405020304" pitchFamily="18" charset="0"/>
            </a:endParaRPr>
          </a:p>
        </p:txBody>
      </p:sp>
      <p:pic>
        <p:nvPicPr>
          <p:cNvPr id="1029" name="Picture 5"/>
          <p:cNvPicPr>
            <a:picLocks noChangeAspect="1" noChangeArrowheads="1"/>
          </p:cNvPicPr>
          <p:nvPr/>
        </p:nvPicPr>
        <p:blipFill>
          <a:blip r:embed="rId2"/>
          <a:stretch>
            <a:fillRect/>
          </a:stretch>
        </p:blipFill>
        <p:spPr bwMode="auto">
          <a:xfrm>
            <a:off x="323528" y="1767978"/>
            <a:ext cx="3495680" cy="3213200"/>
          </a:xfrm>
          <a:prstGeom prst="round2DiagRect">
            <a:avLst>
              <a:gd name="adj1" fmla="val 16667"/>
              <a:gd name="adj2" fmla="val 0"/>
            </a:avLst>
          </a:prstGeom>
          <a:ln w="88900" cap="sq">
            <a:solidFill>
              <a:schemeClr val="accent6">
                <a:lumMod val="60000"/>
                <a:lumOff val="40000"/>
              </a:schemeClr>
            </a:solidFill>
            <a:miter lim="800000"/>
            <a:headEnd/>
            <a:tailEnd/>
          </a:ln>
          <a:effectLst>
            <a:outerShdw blurRad="254000" algn="tl" rotWithShape="0">
              <a:srgbClr val="000000">
                <a:alpha val="43000"/>
              </a:srgbClr>
            </a:outerShdw>
          </a:effectLst>
        </p:spPr>
      </p:pic>
      <p:pic>
        <p:nvPicPr>
          <p:cNvPr id="7" name="Picture 5"/>
          <p:cNvPicPr>
            <a:picLocks noChangeAspect="1" noChangeArrowheads="1"/>
          </p:cNvPicPr>
          <p:nvPr/>
        </p:nvPicPr>
        <p:blipFill>
          <a:blip r:embed="rId3"/>
          <a:stretch>
            <a:fillRect/>
          </a:stretch>
        </p:blipFill>
        <p:spPr bwMode="auto">
          <a:xfrm>
            <a:off x="5076056" y="1799976"/>
            <a:ext cx="3495680" cy="3213200"/>
          </a:xfrm>
          <a:prstGeom prst="round2DiagRect">
            <a:avLst>
              <a:gd name="adj1" fmla="val 16667"/>
              <a:gd name="adj2" fmla="val 0"/>
            </a:avLst>
          </a:prstGeom>
          <a:ln w="88900" cap="sq">
            <a:solidFill>
              <a:schemeClr val="accent6">
                <a:lumMod val="60000"/>
                <a:lumOff val="40000"/>
              </a:schemeClr>
            </a:solidFill>
            <a:miter lim="800000"/>
            <a:headEnd/>
            <a:tailEnd/>
          </a:ln>
          <a:effectLst>
            <a:outerShdw blurRad="254000" algn="tl" rotWithShape="0">
              <a:srgbClr val="000000">
                <a:alpha val="43000"/>
              </a:srgbClr>
            </a:outerShdw>
          </a:effectLst>
        </p:spPr>
      </p:pic>
      <p:sp>
        <p:nvSpPr>
          <p:cNvPr id="5" name="乘号 4"/>
          <p:cNvSpPr/>
          <p:nvPr/>
        </p:nvSpPr>
        <p:spPr>
          <a:xfrm>
            <a:off x="1643042" y="881336"/>
            <a:ext cx="5976664" cy="5976664"/>
          </a:xfrm>
          <a:prstGeom prst="mathMultiply">
            <a:avLst/>
          </a:prstGeom>
        </p:spPr>
        <p:style>
          <a:lnRef idx="0">
            <a:schemeClr val="dk1"/>
          </a:lnRef>
          <a:fillRef idx="3">
            <a:schemeClr val="dk1"/>
          </a:fillRef>
          <a:effectRef idx="3">
            <a:schemeClr val="dk1"/>
          </a:effectRef>
          <a:fontRef idx="minor">
            <a:schemeClr val="lt1"/>
          </a:fontRef>
        </p:style>
        <p:txBody>
          <a:bodyPr anchor="ctr"/>
          <a:lstStyle/>
          <a:p>
            <a:pPr>
              <a:defRPr/>
            </a:pPr>
            <a:endParaRPr lang="zh-CN" altLang="en-US" sz="3200">
              <a:solidFill>
                <a:schemeClr val="tx1"/>
              </a:solidFill>
              <a:latin typeface="Times New Roman" panose="02020603050405020304" pitchFamily="18" charset="0"/>
            </a:endParaRPr>
          </a:p>
        </p:txBody>
      </p:sp>
      <p:sp>
        <p:nvSpPr>
          <p:cNvPr id="43016" name="Rectangle 12"/>
          <p:cNvSpPr>
            <a:spLocks noChangeArrowheads="1"/>
          </p:cNvSpPr>
          <p:nvPr/>
        </p:nvSpPr>
        <p:spPr bwMode="auto">
          <a:xfrm>
            <a:off x="428625" y="642938"/>
            <a:ext cx="3375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altLang="zh-CN" sz="3200" b="1">
                <a:solidFill>
                  <a:srgbClr val="060BCA"/>
                </a:solidFill>
                <a:latin typeface="Times New Roman" panose="02020603050405020304" pitchFamily="18" charset="0"/>
              </a:rPr>
              <a:t>1. Get off the sofa.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anim calcmode="lin" valueType="num">
                                      <p:cBhvr>
                                        <p:cTn id="12" dur="1000" fill="hold"/>
                                        <p:tgtEl>
                                          <p:spTgt spid="1029"/>
                                        </p:tgtEl>
                                        <p:attrNameLst>
                                          <p:attrName>ppt_x</p:attrName>
                                        </p:attrNameLst>
                                      </p:cBhvr>
                                      <p:tavLst>
                                        <p:tav tm="0">
                                          <p:val>
                                            <p:strVal val="#ppt_x"/>
                                          </p:val>
                                        </p:tav>
                                        <p:tav tm="100000">
                                          <p:val>
                                            <p:strVal val="#ppt_x"/>
                                          </p:val>
                                        </p:tav>
                                      </p:tavLst>
                                    </p:anim>
                                    <p:anim calcmode="lin" valueType="num">
                                      <p:cBhvr>
                                        <p:cTn id="13" dur="1000" fill="hold"/>
                                        <p:tgtEl>
                                          <p:spTgt spid="10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41438"/>
            <a:ext cx="9144000" cy="518318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4035" name="Rectangle 5"/>
          <p:cNvSpPr>
            <a:spLocks noChangeArrowheads="1"/>
          </p:cNvSpPr>
          <p:nvPr/>
        </p:nvSpPr>
        <p:spPr bwMode="auto">
          <a:xfrm>
            <a:off x="468313" y="379413"/>
            <a:ext cx="3590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60BCA"/>
                </a:solidFill>
                <a:latin typeface="Times New Roman" panose="02020603050405020304" pitchFamily="18" charset="0"/>
              </a:rPr>
              <a:t>2. Eat healthy food.</a:t>
            </a:r>
            <a:endParaRPr lang="zh-CN" altLang="en-US" sz="3200" b="1">
              <a:solidFill>
                <a:srgbClr val="060BCA"/>
              </a:solidFill>
              <a:latin typeface="Times New Roman" panose="02020603050405020304" pitchFamily="18" charset="0"/>
            </a:endParaRPr>
          </a:p>
        </p:txBody>
      </p:sp>
      <p:pic>
        <p:nvPicPr>
          <p:cNvPr id="44036" name="图片 2"/>
          <p:cNvPicPr>
            <a:picLocks noChangeAspect="1"/>
          </p:cNvPicPr>
          <p:nvPr/>
        </p:nvPicPr>
        <p:blipFill>
          <a:blip r:embed="rId2"/>
          <a:srcRect/>
          <a:stretch>
            <a:fillRect/>
          </a:stretch>
        </p:blipFill>
        <p:spPr bwMode="auto">
          <a:xfrm>
            <a:off x="1331913" y="1628775"/>
            <a:ext cx="5832475"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827088" y="765175"/>
            <a:ext cx="396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60BCA"/>
                </a:solidFill>
                <a:latin typeface="Times New Roman" panose="02020603050405020304" pitchFamily="18" charset="0"/>
              </a:rPr>
              <a:t>3. Rest while you can.</a:t>
            </a:r>
            <a:endParaRPr lang="zh-CN" altLang="en-US" sz="3200" b="1">
              <a:solidFill>
                <a:srgbClr val="060BCA"/>
              </a:solidFill>
              <a:latin typeface="Times New Roman" panose="02020603050405020304" pitchFamily="18" charset="0"/>
            </a:endParaRPr>
          </a:p>
        </p:txBody>
      </p:sp>
      <p:pic>
        <p:nvPicPr>
          <p:cNvPr id="45059" name="内容占位符 3"/>
          <p:cNvPicPr>
            <a:picLocks noChangeAspect="1"/>
          </p:cNvPicPr>
          <p:nvPr/>
        </p:nvPicPr>
        <p:blipFill>
          <a:blip r:embed="rId2" cstate="email"/>
          <a:srcRect/>
          <a:stretch>
            <a:fillRect/>
          </a:stretch>
        </p:blipFill>
        <p:spPr bwMode="auto">
          <a:xfrm>
            <a:off x="1187450" y="1916113"/>
            <a:ext cx="5988050"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827088" y="765175"/>
            <a:ext cx="4914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60BCA"/>
                </a:solidFill>
                <a:latin typeface="Times New Roman" panose="02020603050405020304" pitchFamily="18" charset="0"/>
              </a:rPr>
              <a:t>4. Do not worry. Be happy!</a:t>
            </a:r>
            <a:endParaRPr lang="zh-CN" altLang="en-US" sz="3200" b="1">
              <a:solidFill>
                <a:srgbClr val="060BCA"/>
              </a:solidFill>
              <a:latin typeface="Times New Roman" panose="02020603050405020304" pitchFamily="18" charset="0"/>
            </a:endParaRPr>
          </a:p>
        </p:txBody>
      </p:sp>
      <p:pic>
        <p:nvPicPr>
          <p:cNvPr id="46083" name="Picture 4" descr="http://img2.imgtn.bdimg.com/it/u=3766330643,2351331481&amp;fm=23&amp;gp=0.jpg"/>
          <p:cNvPicPr>
            <a:picLocks noChangeAspect="1" noChangeArrowheads="1"/>
          </p:cNvPicPr>
          <p:nvPr/>
        </p:nvPicPr>
        <p:blipFill>
          <a:blip r:embed="rId2"/>
          <a:srcRect/>
          <a:stretch>
            <a:fillRect/>
          </a:stretch>
        </p:blipFill>
        <p:spPr bwMode="auto">
          <a:xfrm>
            <a:off x="1214438" y="1857375"/>
            <a:ext cx="689768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xy-1"/>
          <p:cNvPicPr>
            <a:picLocks noChangeAspect="1" noChangeArrowheads="1"/>
          </p:cNvPicPr>
          <p:nvPr/>
        </p:nvPicPr>
        <p:blipFill>
          <a:blip r:embed="rId2"/>
          <a:srcRect/>
          <a:stretch>
            <a:fillRect/>
          </a:stretch>
        </p:blipFill>
        <p:spPr bwMode="auto">
          <a:xfrm>
            <a:off x="714375" y="2071688"/>
            <a:ext cx="759936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p:nvSpPr>
        <p:spPr bwMode="auto">
          <a:xfrm>
            <a:off x="827088" y="765175"/>
            <a:ext cx="3932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60BCA"/>
                </a:solidFill>
                <a:latin typeface="Times New Roman" panose="02020603050405020304" pitchFamily="18" charset="0"/>
              </a:rPr>
              <a:t>5. Say no to smoking!</a:t>
            </a:r>
            <a:endParaRPr lang="zh-CN" altLang="en-US" sz="3200" b="1">
              <a:solidFill>
                <a:srgbClr val="060BCA"/>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857250" y="1571625"/>
            <a:ext cx="764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latin typeface="Times New Roman" panose="02020603050405020304" pitchFamily="18" charset="0"/>
                <a:cs typeface="Times New Roman" panose="02020603050405020304" pitchFamily="18" charset="0"/>
              </a:rPr>
              <a:t>Think of more rules and examples of your own.</a:t>
            </a:r>
            <a:endParaRPr lang="zh-CN" altLang="en-US" sz="3600" b="1">
              <a:latin typeface="Times New Roman" panose="02020603050405020304" pitchFamily="18" charset="0"/>
              <a:cs typeface="Times New Roman" panose="02020603050405020304" pitchFamily="18" charset="0"/>
            </a:endParaRPr>
          </a:p>
        </p:txBody>
      </p:sp>
      <p:pic>
        <p:nvPicPr>
          <p:cNvPr id="48131" name="Picture 5" descr="http://img3.imgtn.bdimg.com/it/u=697988480,1106129725&amp;fm=23&amp;gp=0.jpg"/>
          <p:cNvPicPr>
            <a:picLocks noChangeAspect="1" noChangeArrowheads="1"/>
          </p:cNvPicPr>
          <p:nvPr/>
        </p:nvPicPr>
        <p:blipFill>
          <a:blip r:embed="rId2" cstate="email"/>
          <a:srcRect/>
          <a:stretch>
            <a:fillRect/>
          </a:stretch>
        </p:blipFill>
        <p:spPr bwMode="auto">
          <a:xfrm>
            <a:off x="2428875" y="3643313"/>
            <a:ext cx="42195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971550" y="1412875"/>
            <a:ext cx="2486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b="1" dirty="0">
                <a:solidFill>
                  <a:srgbClr val="060BCA"/>
                </a:solidFill>
                <a:latin typeface="Times New Roman" panose="02020603050405020304" pitchFamily="18" charset="0"/>
              </a:rPr>
              <a:t>Eat healthy.  </a:t>
            </a:r>
          </a:p>
        </p:txBody>
      </p:sp>
      <p:sp>
        <p:nvSpPr>
          <p:cNvPr id="57347" name="Rectangle 3"/>
          <p:cNvSpPr>
            <a:spLocks noChangeArrowheads="1"/>
          </p:cNvSpPr>
          <p:nvPr/>
        </p:nvSpPr>
        <p:spPr bwMode="auto">
          <a:xfrm>
            <a:off x="755650" y="2205038"/>
            <a:ext cx="792162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30000"/>
              </a:spcBef>
              <a:buClr>
                <a:srgbClr val="060BCA"/>
              </a:buClr>
              <a:buFont typeface="Wingdings" panose="05000000000000000000" pitchFamily="2" charset="2"/>
              <a:buChar char="Ø"/>
            </a:pPr>
            <a:r>
              <a:rPr lang="en-US" altLang="zh-CN" sz="3200" b="1" dirty="0">
                <a:latin typeface="Times New Roman" panose="02020603050405020304" pitchFamily="18" charset="0"/>
              </a:rPr>
              <a:t>Eat a variety of fruits, vegetables, and </a:t>
            </a:r>
          </a:p>
          <a:p>
            <a:pPr>
              <a:spcBef>
                <a:spcPct val="30000"/>
              </a:spcBef>
              <a:buClr>
                <a:srgbClr val="060BCA"/>
              </a:buClr>
              <a:buFont typeface="Wingdings" panose="05000000000000000000" pitchFamily="2" charset="2"/>
              <a:buNone/>
            </a:pPr>
            <a:r>
              <a:rPr lang="en-US" altLang="zh-CN" sz="3200" b="1" dirty="0">
                <a:latin typeface="Times New Roman" panose="02020603050405020304" pitchFamily="18" charset="0"/>
              </a:rPr>
              <a:t>    whole grains every day. </a:t>
            </a:r>
          </a:p>
          <a:p>
            <a:pPr>
              <a:spcBef>
                <a:spcPct val="30000"/>
              </a:spcBef>
              <a:buClr>
                <a:srgbClr val="060BCA"/>
              </a:buClr>
              <a:buFont typeface="Wingdings" panose="05000000000000000000" pitchFamily="2" charset="2"/>
              <a:buChar char="Ø"/>
            </a:pPr>
            <a:r>
              <a:rPr lang="en-US" altLang="zh-CN" sz="3200" b="1" dirty="0">
                <a:latin typeface="Times New Roman" panose="02020603050405020304" pitchFamily="18" charset="0"/>
              </a:rPr>
              <a:t>Limit foods and drinks high in calories, </a:t>
            </a:r>
          </a:p>
          <a:p>
            <a:pPr>
              <a:spcBef>
                <a:spcPct val="30000"/>
              </a:spcBef>
              <a:buClr>
                <a:srgbClr val="060BCA"/>
              </a:buClr>
              <a:buFont typeface="Wingdings" panose="05000000000000000000" pitchFamily="2" charset="2"/>
              <a:buNone/>
            </a:pPr>
            <a:r>
              <a:rPr lang="en-US" altLang="zh-CN" sz="3200" b="1" dirty="0">
                <a:latin typeface="Times New Roman" panose="02020603050405020304" pitchFamily="18" charset="0"/>
              </a:rPr>
              <a:t>   sugar, salt, fat, and alcohol. </a:t>
            </a:r>
          </a:p>
          <a:p>
            <a:pPr>
              <a:spcBef>
                <a:spcPct val="30000"/>
              </a:spcBef>
              <a:buClr>
                <a:srgbClr val="060BCA"/>
              </a:buClr>
              <a:buFont typeface="Wingdings" panose="05000000000000000000" pitchFamily="2" charset="2"/>
              <a:buChar char="Ø"/>
            </a:pPr>
            <a:r>
              <a:rPr lang="en-US" altLang="zh-CN" sz="3200" b="1" dirty="0">
                <a:latin typeface="Times New Roman" panose="02020603050405020304" pitchFamily="18" charset="0"/>
              </a:rPr>
              <a:t>Eat a balanced diet to help keep a healthy </a:t>
            </a:r>
          </a:p>
          <a:p>
            <a:pPr>
              <a:spcBef>
                <a:spcPct val="30000"/>
              </a:spcBef>
              <a:buClr>
                <a:srgbClr val="060BCA"/>
              </a:buClr>
              <a:buFont typeface="Wingdings" panose="05000000000000000000" pitchFamily="2" charset="2"/>
              <a:buNone/>
            </a:pPr>
            <a:r>
              <a:rPr lang="en-US" altLang="zh-CN" sz="3200" b="1" dirty="0">
                <a:latin typeface="Times New Roman" panose="02020603050405020304" pitchFamily="18" charset="0"/>
              </a:rPr>
              <a:t>    weight. </a:t>
            </a:r>
          </a:p>
        </p:txBody>
      </p:sp>
      <p:sp>
        <p:nvSpPr>
          <p:cNvPr id="49156" name="Text Box 4"/>
          <p:cNvSpPr txBox="1">
            <a:spLocks noChangeArrowheads="1"/>
          </p:cNvSpPr>
          <p:nvPr/>
        </p:nvSpPr>
        <p:spPr bwMode="auto">
          <a:xfrm>
            <a:off x="684213" y="485775"/>
            <a:ext cx="3095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CC0000"/>
                </a:solidFill>
                <a:latin typeface="Arial Black" panose="020B0A04020102020204" pitchFamily="34" charset="0"/>
              </a:rPr>
              <a:t>Some tips</a:t>
            </a:r>
            <a:r>
              <a:rPr lang="en-US" altLang="zh-CN" sz="3600" b="1" dirty="0">
                <a:solidFill>
                  <a:srgbClr val="CC0000"/>
                </a:solidFill>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linds(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blinds(horizontal)">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blinds(horizontal)">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blinds(horizontal)">
                                      <p:cBhvr>
                                        <p:cTn id="32"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4213" y="730250"/>
            <a:ext cx="1957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b="1" dirty="0">
                <a:solidFill>
                  <a:srgbClr val="060BCA"/>
                </a:solidFill>
                <a:latin typeface="Times New Roman" panose="02020603050405020304" pitchFamily="18" charset="0"/>
              </a:rPr>
              <a:t>Be active. </a:t>
            </a:r>
          </a:p>
        </p:txBody>
      </p:sp>
      <p:sp>
        <p:nvSpPr>
          <p:cNvPr id="58372" name="Rectangle 4"/>
          <p:cNvSpPr>
            <a:spLocks noChangeArrowheads="1"/>
          </p:cNvSpPr>
          <p:nvPr/>
        </p:nvSpPr>
        <p:spPr bwMode="auto">
          <a:xfrm>
            <a:off x="755650" y="1412875"/>
            <a:ext cx="79216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buClr>
                <a:srgbClr val="060BCA"/>
              </a:buClr>
              <a:buFont typeface="Wingdings" panose="05000000000000000000" pitchFamily="2" charset="2"/>
              <a:buChar char="Ø"/>
            </a:pPr>
            <a:r>
              <a:rPr lang="en-US" altLang="zh-CN" sz="3200" b="1" dirty="0">
                <a:latin typeface="Times New Roman" panose="02020603050405020304" pitchFamily="18" charset="0"/>
              </a:rPr>
              <a:t>Be active for at least 2½ hours a week. Include activities that raise your breathing and heart rates and that strengthen your muscles. </a:t>
            </a:r>
          </a:p>
          <a:p>
            <a:pPr>
              <a:lnSpc>
                <a:spcPct val="120000"/>
              </a:lnSpc>
              <a:buClr>
                <a:srgbClr val="060BCA"/>
              </a:buClr>
              <a:buFont typeface="Wingdings" panose="05000000000000000000" pitchFamily="2" charset="2"/>
              <a:buChar char="Ø"/>
            </a:pPr>
            <a:r>
              <a:rPr lang="en-US" altLang="zh-CN" sz="3200" b="1" dirty="0">
                <a:latin typeface="Times New Roman" panose="02020603050405020304" pitchFamily="18" charset="0"/>
              </a:rPr>
              <a:t>Help kids and teens be active for at least 1 hour a day. Include activities that raise their breathing and heart rates and that strengthen their muscles and bones.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blinds(horizontal)">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blinds(horizontal)">
                                      <p:cBhvr>
                                        <p:cTn id="12" dur="500"/>
                                        <p:tgtEl>
                                          <p:spTgt spid="583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55650" y="692150"/>
            <a:ext cx="3051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b="1" dirty="0">
                <a:solidFill>
                  <a:srgbClr val="060BCA"/>
                </a:solidFill>
                <a:latin typeface="Times New Roman" panose="02020603050405020304" pitchFamily="18" charset="0"/>
              </a:rPr>
              <a:t>Protect yourself.</a:t>
            </a:r>
          </a:p>
        </p:txBody>
      </p:sp>
      <p:sp>
        <p:nvSpPr>
          <p:cNvPr id="63491" name="Rectangle 3"/>
          <p:cNvSpPr>
            <a:spLocks noChangeArrowheads="1"/>
          </p:cNvSpPr>
          <p:nvPr/>
        </p:nvSpPr>
        <p:spPr bwMode="auto">
          <a:xfrm>
            <a:off x="755650" y="1412875"/>
            <a:ext cx="79216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10000"/>
              </a:spcBef>
              <a:buClr>
                <a:srgbClr val="060BCA"/>
              </a:buClr>
              <a:buFont typeface="Wingdings" panose="05000000000000000000" pitchFamily="2" charset="2"/>
              <a:buChar char="Ø"/>
            </a:pPr>
            <a:r>
              <a:rPr lang="en-US" altLang="zh-CN" sz="3200" b="1" dirty="0">
                <a:latin typeface="Times New Roman" panose="02020603050405020304" pitchFamily="18" charset="0"/>
              </a:rPr>
              <a:t>Wear helmets, seat belts, sunscreen, and insect repellent. </a:t>
            </a:r>
          </a:p>
          <a:p>
            <a:pPr>
              <a:spcBef>
                <a:spcPct val="10000"/>
              </a:spcBef>
              <a:buClr>
                <a:srgbClr val="060BCA"/>
              </a:buClr>
              <a:buFont typeface="Wingdings" panose="05000000000000000000" pitchFamily="2" charset="2"/>
              <a:buChar char="Ø"/>
            </a:pPr>
            <a:r>
              <a:rPr lang="en-US" altLang="zh-CN" sz="3200" b="1" dirty="0">
                <a:latin typeface="Times New Roman" panose="02020603050405020304" pitchFamily="18" charset="0"/>
              </a:rPr>
              <a:t>Wash hands to stop the spread of germs. </a:t>
            </a:r>
          </a:p>
          <a:p>
            <a:pPr>
              <a:spcBef>
                <a:spcPct val="10000"/>
              </a:spcBef>
              <a:buClr>
                <a:srgbClr val="060BCA"/>
              </a:buClr>
              <a:buFont typeface="Wingdings" panose="05000000000000000000" pitchFamily="2" charset="2"/>
              <a:buChar char="Ø"/>
            </a:pPr>
            <a:r>
              <a:rPr lang="en-US" altLang="zh-CN" sz="3200" b="1" dirty="0">
                <a:latin typeface="Times New Roman" panose="02020603050405020304" pitchFamily="18" charset="0"/>
              </a:rPr>
              <a:t>Avoid smoking and breathing other people’s smoke. </a:t>
            </a:r>
          </a:p>
          <a:p>
            <a:pPr>
              <a:spcBef>
                <a:spcPct val="10000"/>
              </a:spcBef>
              <a:buClr>
                <a:srgbClr val="060BCA"/>
              </a:buClr>
              <a:buFont typeface="Wingdings" panose="05000000000000000000" pitchFamily="2" charset="2"/>
              <a:buChar char="Ø"/>
            </a:pPr>
            <a:r>
              <a:rPr lang="en-US" altLang="zh-CN" sz="3200" b="1" dirty="0">
                <a:latin typeface="Times New Roman" panose="02020603050405020304" pitchFamily="18" charset="0"/>
              </a:rPr>
              <a:t>Build safe and healthy relationship with family and friends. </a:t>
            </a:r>
          </a:p>
          <a:p>
            <a:pPr>
              <a:spcBef>
                <a:spcPct val="10000"/>
              </a:spcBef>
              <a:buClr>
                <a:srgbClr val="060BCA"/>
              </a:buClr>
              <a:buFont typeface="Wingdings" panose="05000000000000000000" pitchFamily="2" charset="2"/>
              <a:buChar char="Ø"/>
            </a:pPr>
            <a:r>
              <a:rPr lang="en-US" altLang="zh-CN" sz="3200" b="1" dirty="0">
                <a:latin typeface="Times New Roman" panose="02020603050405020304" pitchFamily="18" charset="0"/>
              </a:rPr>
              <a:t>Be ready for emergencies. Make a supply kit. Make a plan. Be informed.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2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27088" y="836613"/>
            <a:ext cx="27606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b="1">
                <a:solidFill>
                  <a:srgbClr val="060BCA"/>
                </a:solidFill>
                <a:latin typeface="Times New Roman" panose="02020603050405020304" pitchFamily="18" charset="0"/>
              </a:rPr>
              <a:t>Manage stress.</a:t>
            </a:r>
          </a:p>
        </p:txBody>
      </p:sp>
      <p:sp>
        <p:nvSpPr>
          <p:cNvPr id="64515" name="Rectangle 3"/>
          <p:cNvSpPr>
            <a:spLocks noChangeArrowheads="1"/>
          </p:cNvSpPr>
          <p:nvPr/>
        </p:nvSpPr>
        <p:spPr bwMode="auto">
          <a:xfrm>
            <a:off x="1042988" y="1916113"/>
            <a:ext cx="76327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Balance study and play. </a:t>
            </a:r>
          </a:p>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Get support from family and friends. </a:t>
            </a:r>
          </a:p>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Stay positive. </a:t>
            </a:r>
          </a:p>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Take time to relax. </a:t>
            </a:r>
          </a:p>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Get 7-9 hours of sleep each night. </a:t>
            </a:r>
          </a:p>
          <a:p>
            <a:pPr>
              <a:spcBef>
                <a:spcPct val="20000"/>
              </a:spcBef>
              <a:buClr>
                <a:srgbClr val="060BCA"/>
              </a:buClr>
              <a:buFont typeface="Wingdings" panose="05000000000000000000" pitchFamily="2" charset="2"/>
              <a:buChar char="Ø"/>
            </a:pPr>
            <a:r>
              <a:rPr lang="en-US" altLang="zh-CN" sz="3200" b="1" dirty="0">
                <a:latin typeface="Times New Roman" panose="02020603050405020304" pitchFamily="18" charset="0"/>
              </a:rPr>
              <a:t>Get help if needed.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linds(horizontal)">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blinds(horizontal)">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blinds(horizontal)">
                                      <p:cBhvr>
                                        <p:cTn id="27" dur="500"/>
                                        <p:tgtEl>
                                          <p:spTgt spid="645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blinds(horizontal)">
                                      <p:cBhvr>
                                        <p:cTn id="32"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827088" y="4581525"/>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latin typeface="Times New Roman" panose="02020603050405020304" pitchFamily="18" charset="0"/>
              </a:rPr>
              <a:t>go shopping</a:t>
            </a:r>
          </a:p>
        </p:txBody>
      </p:sp>
      <p:sp>
        <p:nvSpPr>
          <p:cNvPr id="56325" name="Text Box 5"/>
          <p:cNvSpPr txBox="1">
            <a:spLocks noChangeArrowheads="1"/>
          </p:cNvSpPr>
          <p:nvPr/>
        </p:nvSpPr>
        <p:spPr bwMode="auto">
          <a:xfrm>
            <a:off x="6072188" y="2357438"/>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latin typeface="Times New Roman" panose="02020603050405020304" pitchFamily="18" charset="0"/>
              </a:rPr>
              <a:t>travel</a:t>
            </a:r>
          </a:p>
        </p:txBody>
      </p:sp>
      <p:pic>
        <p:nvPicPr>
          <p:cNvPr id="7172" name="Picture 7" descr="u=141532103,2370170345&amp;fm=56">
            <a:hlinkClick r:id="rId2" tooltip="女人爱逛街 -让你不做购物狂的     "/>
          </p:cNvPr>
          <p:cNvPicPr>
            <a:picLocks noChangeAspect="1" noChangeArrowheads="1"/>
          </p:cNvPicPr>
          <p:nvPr/>
        </p:nvPicPr>
        <p:blipFill>
          <a:blip r:embed="rId3" cstate="email"/>
          <a:srcRect/>
          <a:stretch>
            <a:fillRect/>
          </a:stretch>
        </p:blipFill>
        <p:spPr bwMode="auto">
          <a:xfrm>
            <a:off x="323850" y="1628775"/>
            <a:ext cx="40322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u=1928016047,3302554735&amp;fm=59"/>
          <p:cNvPicPr>
            <a:picLocks noChangeAspect="1" noChangeArrowheads="1"/>
          </p:cNvPicPr>
          <p:nvPr/>
        </p:nvPicPr>
        <p:blipFill>
          <a:blip r:embed="rId4"/>
          <a:srcRect/>
          <a:stretch>
            <a:fillRect/>
          </a:stretch>
        </p:blipFill>
        <p:spPr bwMode="auto">
          <a:xfrm>
            <a:off x="5000625" y="3143250"/>
            <a:ext cx="39100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blinds(horizontal)">
                                      <p:cBhvr>
                                        <p:cTn id="12"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p:cNvSpPr>
            <a:spLocks noChangeArrowheads="1"/>
          </p:cNvSpPr>
          <p:nvPr/>
        </p:nvSpPr>
        <p:spPr bwMode="auto">
          <a:xfrm>
            <a:off x="714375" y="1500188"/>
            <a:ext cx="339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latin typeface="Times New Roman" panose="02020603050405020304" pitchFamily="18" charset="0"/>
                <a:cs typeface="Times New Roman" panose="02020603050405020304" pitchFamily="18" charset="0"/>
              </a:rPr>
              <a:t>Write a passage.</a:t>
            </a:r>
            <a:endParaRPr lang="zh-CN" altLang="en-US" sz="3600" b="1">
              <a:latin typeface="Times New Roman" panose="02020603050405020304" pitchFamily="18" charset="0"/>
              <a:cs typeface="Times New Roman" panose="02020603050405020304" pitchFamily="18" charset="0"/>
            </a:endParaRPr>
          </a:p>
        </p:txBody>
      </p:sp>
      <p:sp>
        <p:nvSpPr>
          <p:cNvPr id="19459" name="矩形 5"/>
          <p:cNvSpPr>
            <a:spLocks noChangeArrowheads="1"/>
          </p:cNvSpPr>
          <p:nvPr/>
        </p:nvSpPr>
        <p:spPr bwMode="auto">
          <a:xfrm>
            <a:off x="642938" y="3071813"/>
            <a:ext cx="8215312" cy="2141537"/>
          </a:xfrm>
          <a:prstGeom prst="rect">
            <a:avLst/>
          </a:prstGeom>
          <a:solidFill>
            <a:schemeClr val="accent3">
              <a:lumMod val="40000"/>
              <a:lumOff val="60000"/>
            </a:schemeClr>
          </a:solidFill>
          <a:ln w="9525">
            <a:noFill/>
            <a:miter lim="800000"/>
          </a:ln>
        </p:spPr>
        <p:txBody>
          <a:bodyPr>
            <a:spAutoFit/>
          </a:bodyPr>
          <a:lstStyle/>
          <a:p>
            <a:pPr algn="ctr">
              <a:lnSpc>
                <a:spcPct val="115000"/>
              </a:lnSpc>
              <a:spcBef>
                <a:spcPct val="25000"/>
              </a:spcBef>
              <a:defRPr/>
            </a:pPr>
            <a:r>
              <a:rPr lang="en-US" altLang="zh-CN" sz="3600" b="1" i="1" dirty="0">
                <a:latin typeface="Times New Roman" panose="02020603050405020304" pitchFamily="18" charset="0"/>
                <a:cs typeface="Times New Roman" panose="02020603050405020304" pitchFamily="18" charset="0"/>
              </a:rPr>
              <a:t>My Rules for a Healthy Life</a:t>
            </a:r>
          </a:p>
          <a:p>
            <a:pPr>
              <a:lnSpc>
                <a:spcPct val="115000"/>
              </a:lnSpc>
              <a:spcBef>
                <a:spcPct val="25000"/>
              </a:spcBef>
              <a:defRPr/>
            </a:pPr>
            <a:r>
              <a:rPr lang="en-US" altLang="zh-CN" sz="3600" b="1" dirty="0">
                <a:latin typeface="Times New Roman" panose="02020603050405020304" pitchFamily="18" charset="0"/>
                <a:cs typeface="Times New Roman" panose="02020603050405020304" pitchFamily="18" charset="0"/>
              </a:rPr>
              <a:t>Include the rules and examples you have written in Activity 5 and Activity 6.</a:t>
            </a:r>
          </a:p>
        </p:txBody>
      </p:sp>
      <p:pic>
        <p:nvPicPr>
          <p:cNvPr id="53252" name="Picture 5" descr="http://img0.imgtn.bdimg.com/it/u=2545524557,2724902609&amp;fm=23&amp;gp=0.jpg"/>
          <p:cNvPicPr>
            <a:picLocks noChangeAspect="1" noChangeArrowheads="1"/>
          </p:cNvPicPr>
          <p:nvPr/>
        </p:nvPicPr>
        <p:blipFill>
          <a:blip r:embed="rId2" cstate="email"/>
          <a:srcRect/>
          <a:stretch>
            <a:fillRect/>
          </a:stretch>
        </p:blipFill>
        <p:spPr bwMode="auto">
          <a:xfrm>
            <a:off x="5500688" y="214313"/>
            <a:ext cx="27146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28625" y="1571625"/>
            <a:ext cx="80724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Here are my rules for a healthy life. The first and most important one is to get enough rest. You must always get enough rest! If you are tired, you will not be able to concentrate properly, and you will be in a bad mood all the time. The second is to make sure that you eat properly. Make sure you eat enough rice, vegetables and meat. Stay away from fast food enough, and don’t overeat. </a:t>
            </a:r>
          </a:p>
        </p:txBody>
      </p:sp>
      <p:sp>
        <p:nvSpPr>
          <p:cNvPr id="54275" name="矩形 2"/>
          <p:cNvSpPr>
            <a:spLocks noChangeArrowheads="1"/>
          </p:cNvSpPr>
          <p:nvPr/>
        </p:nvSpPr>
        <p:spPr bwMode="auto">
          <a:xfrm>
            <a:off x="1643063" y="714375"/>
            <a:ext cx="55324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5000"/>
              </a:lnSpc>
              <a:spcBef>
                <a:spcPct val="25000"/>
              </a:spcBef>
            </a:pPr>
            <a:r>
              <a:rPr lang="en-US" altLang="zh-CN" sz="3600" b="1" i="1">
                <a:solidFill>
                  <a:srgbClr val="000000"/>
                </a:solidFill>
                <a:latin typeface="Times New Roman" panose="02020603050405020304" pitchFamily="18" charset="0"/>
                <a:cs typeface="Times New Roman" panose="02020603050405020304" pitchFamily="18" charset="0"/>
              </a:rPr>
              <a:t>My Rules for a Healthy Life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3"/>
          <p:cNvSpPr>
            <a:spLocks noChangeArrowheads="1"/>
          </p:cNvSpPr>
          <p:nvPr/>
        </p:nvSpPr>
        <p:spPr bwMode="auto">
          <a:xfrm>
            <a:off x="1214438" y="1143000"/>
            <a:ext cx="7143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18" charset="0"/>
              </a:rPr>
              <a:t>The third rule is to exercise twice a week. If you don’t exercise at least this much, your body will get stiff and weak. The fourth rule is to care for your friends and your family. Not only will your friends and family be happy, you will too!</a:t>
            </a:r>
          </a:p>
        </p:txBody>
      </p:sp>
      <p:pic>
        <p:nvPicPr>
          <p:cNvPr id="55299" name="图片 4" descr="bdf.gif"/>
          <p:cNvPicPr>
            <a:picLocks noChangeAspect="1"/>
          </p:cNvPicPr>
          <p:nvPr/>
        </p:nvPicPr>
        <p:blipFill>
          <a:blip r:embed="rId2"/>
          <a:srcRect/>
          <a:stretch>
            <a:fillRect/>
          </a:stretch>
        </p:blipFill>
        <p:spPr bwMode="auto">
          <a:xfrm>
            <a:off x="5857875" y="4724400"/>
            <a:ext cx="18954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500063" y="785813"/>
            <a:ext cx="82153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cs typeface="Times New Roman" panose="02020603050405020304" pitchFamily="18" charset="0"/>
              </a:rPr>
              <a:t>(2011 </a:t>
            </a:r>
            <a:r>
              <a:rPr lang="zh-CN" altLang="en-US" sz="3200" b="1" dirty="0">
                <a:latin typeface="Times New Roman" panose="02020603050405020304" pitchFamily="18" charset="0"/>
                <a:cs typeface="Times New Roman" panose="02020603050405020304" pitchFamily="18" charset="0"/>
              </a:rPr>
              <a:t>四川宜宾</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第三节：书面表达</a:t>
            </a:r>
            <a:endParaRPr lang="en-US" altLang="zh-CN" sz="3200" b="1" dirty="0">
              <a:latin typeface="Times New Roman" panose="02020603050405020304" pitchFamily="18" charset="0"/>
              <a:cs typeface="Times New Roman" panose="02020603050405020304" pitchFamily="18" charset="0"/>
            </a:endParaRPr>
          </a:p>
          <a:p>
            <a:pPr eaLnBrk="1" hangingPunct="1"/>
            <a:r>
              <a:rPr lang="zh-CN" altLang="en-US" sz="3200" b="1" dirty="0">
                <a:latin typeface="Times New Roman" panose="02020603050405020304" pitchFamily="18" charset="0"/>
                <a:cs typeface="Times New Roman" panose="02020603050405020304" pitchFamily="18" charset="0"/>
              </a:rPr>
              <a:t>健康一直是人们关注的问题，我校要举行以关爱健康为题的主题班会</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请根据以下内容谈 谈你的看法。 </a:t>
            </a:r>
            <a:endParaRPr lang="en-US" altLang="zh-CN" sz="3200" b="1" dirty="0">
              <a:latin typeface="Times New Roman" panose="02020603050405020304" pitchFamily="18" charset="0"/>
              <a:cs typeface="Times New Roman" panose="02020603050405020304" pitchFamily="18" charset="0"/>
            </a:endParaRPr>
          </a:p>
          <a:p>
            <a:pPr eaLnBrk="1" hangingPunct="1"/>
            <a:r>
              <a:rPr lang="en-US" altLang="zh-CN" sz="3200" b="1" dirty="0">
                <a:latin typeface="Times New Roman" panose="02020603050405020304" pitchFamily="18" charset="0"/>
                <a:cs typeface="Times New Roman" panose="02020603050405020304" pitchFamily="18" charset="0"/>
              </a:rPr>
              <a:t>1)</a:t>
            </a:r>
            <a:r>
              <a:rPr lang="zh-CN" altLang="en-US" sz="3200" b="1" dirty="0">
                <a:latin typeface="Times New Roman" panose="02020603050405020304" pitchFamily="18" charset="0"/>
                <a:cs typeface="Times New Roman" panose="02020603050405020304" pitchFamily="18" charset="0"/>
              </a:rPr>
              <a:t> 保持健康的重要性； </a:t>
            </a:r>
            <a:endParaRPr lang="en-US" altLang="zh-CN" sz="3200" b="1" dirty="0">
              <a:latin typeface="Times New Roman" panose="02020603050405020304" pitchFamily="18" charset="0"/>
              <a:cs typeface="Times New Roman" panose="02020603050405020304" pitchFamily="18" charset="0"/>
            </a:endParaRPr>
          </a:p>
          <a:p>
            <a:pPr eaLnBrk="1" hangingPunct="1"/>
            <a:r>
              <a:rPr lang="en-US" altLang="zh-CN" sz="3200" b="1" dirty="0">
                <a:latin typeface="Times New Roman" panose="02020603050405020304" pitchFamily="18" charset="0"/>
                <a:cs typeface="Times New Roman" panose="02020603050405020304" pitchFamily="18" charset="0"/>
              </a:rPr>
              <a:t>2)</a:t>
            </a:r>
            <a:r>
              <a:rPr lang="zh-CN" altLang="en-US" sz="3200" b="1" dirty="0">
                <a:latin typeface="Times New Roman" panose="02020603050405020304" pitchFamily="18" charset="0"/>
                <a:cs typeface="Times New Roman" panose="02020603050405020304" pitchFamily="18" charset="0"/>
              </a:rPr>
              <a:t> 保持健康的方法：多吃水果蔬菜；每天锻炼一小时；再睡早起；勤洗手； </a:t>
            </a:r>
            <a:endParaRPr lang="en-US" altLang="zh-CN" sz="3200" b="1" dirty="0">
              <a:latin typeface="Times New Roman" panose="02020603050405020304" pitchFamily="18" charset="0"/>
              <a:cs typeface="Times New Roman" panose="02020603050405020304" pitchFamily="18" charset="0"/>
            </a:endParaRPr>
          </a:p>
          <a:p>
            <a:pPr eaLnBrk="1" hangingPunct="1"/>
            <a:r>
              <a:rPr lang="en-US" altLang="zh-CN" sz="3200" b="1" dirty="0">
                <a:latin typeface="Times New Roman" panose="02020603050405020304" pitchFamily="18" charset="0"/>
                <a:cs typeface="Times New Roman" panose="02020603050405020304" pitchFamily="18" charset="0"/>
              </a:rPr>
              <a:t>3)</a:t>
            </a:r>
            <a:r>
              <a:rPr lang="zh-CN" altLang="en-US" sz="3200" b="1" dirty="0">
                <a:latin typeface="Times New Roman" panose="02020603050405020304" pitchFamily="18" charset="0"/>
                <a:cs typeface="Times New Roman" panose="02020603050405020304" pitchFamily="18" charset="0"/>
              </a:rPr>
              <a:t> 自己的看法（至少一条） </a:t>
            </a:r>
            <a:endParaRPr lang="en-US" altLang="zh-CN" sz="3200" b="1" dirty="0">
              <a:latin typeface="Times New Roman" panose="02020603050405020304" pitchFamily="18" charset="0"/>
              <a:cs typeface="Times New Roman" panose="02020603050405020304" pitchFamily="18" charset="0"/>
            </a:endParaRPr>
          </a:p>
          <a:p>
            <a:pPr eaLnBrk="1" hangingPunct="1"/>
            <a:r>
              <a:rPr lang="zh-CN" altLang="en-US" sz="3200" b="1" dirty="0">
                <a:latin typeface="Times New Roman" panose="02020603050405020304" pitchFamily="18" charset="0"/>
                <a:cs typeface="Times New Roman" panose="02020603050405020304" pitchFamily="18" charset="0"/>
              </a:rPr>
              <a:t>注意：</a:t>
            </a:r>
            <a:r>
              <a:rPr lang="en-US" altLang="zh-CN" sz="3200" b="1" dirty="0">
                <a:latin typeface="Times New Roman" panose="02020603050405020304" pitchFamily="18" charset="0"/>
                <a:cs typeface="Times New Roman" panose="02020603050405020304" pitchFamily="18" charset="0"/>
              </a:rPr>
              <a:t>1.</a:t>
            </a:r>
            <a:r>
              <a:rPr lang="zh-CN" altLang="en-US" sz="3200" b="1" dirty="0">
                <a:latin typeface="Times New Roman" panose="02020603050405020304" pitchFamily="18" charset="0"/>
                <a:cs typeface="Times New Roman" panose="02020603050405020304" pitchFamily="18" charset="0"/>
              </a:rPr>
              <a:t>文中不能出现校名和自己的姓名；</a:t>
            </a:r>
            <a:endParaRPr lang="en-US" altLang="zh-CN" sz="3200" b="1" dirty="0">
              <a:latin typeface="Times New Roman" panose="02020603050405020304" pitchFamily="18" charset="0"/>
              <a:cs typeface="Times New Roman" panose="02020603050405020304" pitchFamily="18" charset="0"/>
            </a:endParaRPr>
          </a:p>
          <a:p>
            <a:pPr eaLnBrk="1" hangingPunct="1"/>
            <a:r>
              <a:rPr lang="en-US" altLang="zh-CN" sz="3200" b="1" dirty="0">
                <a:latin typeface="Times New Roman" panose="02020603050405020304" pitchFamily="18" charset="0"/>
                <a:cs typeface="Times New Roman" panose="02020603050405020304" pitchFamily="18" charset="0"/>
              </a:rPr>
              <a:t>             2. </a:t>
            </a:r>
            <a:r>
              <a:rPr lang="zh-CN" altLang="en-US" sz="3200" b="1" dirty="0">
                <a:latin typeface="Times New Roman" panose="02020603050405020304" pitchFamily="18" charset="0"/>
                <a:cs typeface="Times New Roman" panose="02020603050405020304" pitchFamily="18" charset="0"/>
              </a:rPr>
              <a:t>内容可适当扩展。</a:t>
            </a:r>
            <a:endParaRPr lang="en-US" altLang="zh-CN" sz="3200" b="1" dirty="0">
              <a:latin typeface="Times New Roman" panose="02020603050405020304" pitchFamily="18" charset="0"/>
              <a:cs typeface="Times New Roman" panose="02020603050405020304" pitchFamily="18" charset="0"/>
            </a:endParaRPr>
          </a:p>
          <a:p>
            <a:pPr eaLnBrk="1" hangingPunct="1"/>
            <a:r>
              <a:rPr lang="en-US" altLang="zh-CN" sz="3200" b="1" dirty="0">
                <a:latin typeface="Times New Roman" panose="02020603050405020304" pitchFamily="18" charset="0"/>
                <a:cs typeface="Times New Roman" panose="02020603050405020304" pitchFamily="18" charset="0"/>
              </a:rPr>
              <a:t>             3. </a:t>
            </a:r>
            <a:r>
              <a:rPr lang="zh-CN" altLang="en-US" sz="3200" b="1" dirty="0">
                <a:latin typeface="Times New Roman" panose="02020603050405020304" pitchFamily="18" charset="0"/>
                <a:cs typeface="Times New Roman" panose="02020603050405020304" pitchFamily="18" charset="0"/>
              </a:rPr>
              <a:t>字数为 </a:t>
            </a:r>
            <a:r>
              <a:rPr lang="en-US" altLang="zh-CN" sz="3200" b="1" dirty="0">
                <a:latin typeface="Times New Roman" panose="02020603050405020304" pitchFamily="18" charset="0"/>
                <a:cs typeface="Times New Roman" panose="02020603050405020304" pitchFamily="18" charset="0"/>
              </a:rPr>
              <a:t>60—80 </a:t>
            </a:r>
            <a:r>
              <a:rPr lang="zh-CN" altLang="en-US" sz="3200" b="1" dirty="0">
                <a:latin typeface="Times New Roman" panose="02020603050405020304" pitchFamily="18" charset="0"/>
                <a:cs typeface="Times New Roman" panose="02020603050405020304" pitchFamily="18" charset="0"/>
              </a:rPr>
              <a:t>词。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1000125" y="1000125"/>
            <a:ext cx="75612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It is very important for us students to keep healthy. There are many ways to be healthy. We’d better eat more fruits and vegetables. Take exercise for at least one hour every day. We need enough sleep and rest so it is important to go to bed early and get up early. Besides, we should wash our hands as often as possible. In my opinion, we mustn't drink wine or smoke. They are bad for our health.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928813" y="500063"/>
            <a:ext cx="563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altLang="zh-CN" sz="3600" b="1" dirty="0">
                <a:latin typeface="Times New Roman" panose="02020603050405020304" pitchFamily="18" charset="0"/>
              </a:rPr>
              <a:t>Do you know these sayings?</a:t>
            </a:r>
          </a:p>
        </p:txBody>
      </p:sp>
      <p:sp>
        <p:nvSpPr>
          <p:cNvPr id="41988" name="Rectangle 4"/>
          <p:cNvSpPr>
            <a:spLocks noChangeArrowheads="1"/>
          </p:cNvSpPr>
          <p:nvPr/>
        </p:nvSpPr>
        <p:spPr bwMode="auto">
          <a:xfrm>
            <a:off x="714375" y="1428750"/>
            <a:ext cx="8072438" cy="5016500"/>
          </a:xfrm>
          <a:prstGeom prst="rect">
            <a:avLst/>
          </a:prstGeom>
          <a:solidFill>
            <a:schemeClr val="accent3">
              <a:lumMod val="40000"/>
              <a:lumOff val="60000"/>
            </a:schemeClr>
          </a:solidFill>
          <a:ln w="9525">
            <a:noFill/>
            <a:miter lim="800000"/>
          </a:ln>
        </p:spPr>
        <p:txBody>
          <a:bodyPr>
            <a:spAutoFit/>
          </a:bodyPr>
          <a:lstStyle/>
          <a:p>
            <a:pPr>
              <a:defRPr/>
            </a:pPr>
            <a:r>
              <a:rPr lang="en-US" altLang="zh-CN" sz="3200" b="1" dirty="0">
                <a:solidFill>
                  <a:srgbClr val="0000FF"/>
                </a:solidFill>
                <a:latin typeface="Times New Roman" panose="02020603050405020304" pitchFamily="18" charset="0"/>
              </a:rPr>
              <a:t>An apple a day keeps the doctor away.</a:t>
            </a:r>
          </a:p>
          <a:p>
            <a:pPr>
              <a:defRPr/>
            </a:pP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每天一只苹果，健康有保障</a:t>
            </a:r>
            <a:r>
              <a:rPr lang="en-US" altLang="zh-CN" sz="3200" b="1" dirty="0">
                <a:solidFill>
                  <a:srgbClr val="0000FF"/>
                </a:solidFill>
                <a:latin typeface="Times New Roman" panose="02020603050405020304" pitchFamily="18" charset="0"/>
              </a:rPr>
              <a:t>.</a:t>
            </a:r>
          </a:p>
          <a:p>
            <a:pPr>
              <a:defRPr/>
            </a:pPr>
            <a:r>
              <a:rPr lang="en-US" altLang="zh-CN" sz="3200" b="1" dirty="0">
                <a:solidFill>
                  <a:srgbClr val="0000FF"/>
                </a:solidFill>
                <a:latin typeface="Times New Roman" panose="02020603050405020304" pitchFamily="18" charset="0"/>
              </a:rPr>
              <a:t> A close mouth catches no flies.     </a:t>
            </a:r>
            <a:r>
              <a:rPr lang="zh-CN" altLang="en-US" sz="3200" b="1" dirty="0">
                <a:solidFill>
                  <a:srgbClr val="0000FF"/>
                </a:solidFill>
                <a:latin typeface="Times New Roman" panose="02020603050405020304" pitchFamily="18" charset="0"/>
              </a:rPr>
              <a:t>病从口入</a:t>
            </a:r>
          </a:p>
          <a:p>
            <a:pPr>
              <a:defRPr/>
            </a:pPr>
            <a:r>
              <a:rPr lang="en-US" altLang="zh-CN" sz="3200" b="1" dirty="0">
                <a:solidFill>
                  <a:srgbClr val="0000FF"/>
                </a:solidFill>
                <a:latin typeface="Times New Roman" panose="02020603050405020304" pitchFamily="18" charset="0"/>
              </a:rPr>
              <a:t>Music is the medicine of the breaking heart.</a:t>
            </a:r>
          </a:p>
          <a:p>
            <a:pPr>
              <a:defRPr/>
            </a:pP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音乐是医治心灵创伤的好药。</a:t>
            </a:r>
          </a:p>
          <a:p>
            <a:pPr>
              <a:defRPr/>
            </a:pPr>
            <a:r>
              <a:rPr lang="en-US" altLang="zh-CN" sz="3200" b="1" dirty="0">
                <a:solidFill>
                  <a:srgbClr val="0000FF"/>
                </a:solidFill>
                <a:latin typeface="Times New Roman" panose="02020603050405020304" pitchFamily="18" charset="0"/>
              </a:rPr>
              <a:t>Heath is not valued till sickness comes.</a:t>
            </a:r>
          </a:p>
          <a:p>
            <a:pPr>
              <a:defRPr/>
            </a:pP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有疾病方知健康的可贵。</a:t>
            </a:r>
          </a:p>
          <a:p>
            <a:pPr>
              <a:defRPr/>
            </a:pPr>
            <a:r>
              <a:rPr lang="en-US" altLang="zh-CN" sz="3200" b="1" dirty="0">
                <a:solidFill>
                  <a:srgbClr val="0000FF"/>
                </a:solidFill>
                <a:latin typeface="Times New Roman" panose="02020603050405020304" pitchFamily="18" charset="0"/>
              </a:rPr>
              <a:t>Reading is to the mind what exercise is to the body. </a:t>
            </a:r>
          </a:p>
          <a:p>
            <a:pPr>
              <a:defRPr/>
            </a:pP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读书养心，锻炼健身。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p:cTn id="7" dur="500" fill="hold"/>
                                        <p:tgtEl>
                                          <p:spTgt spid="4198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198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198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198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198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1988">
                                            <p:txEl>
                                              <p:pRg st="1" end="1"/>
                                            </p:txEl>
                                          </p:spTgt>
                                        </p:tgtEl>
                                        <p:attrNameLst>
                                          <p:attrName>style.visibility</p:attrName>
                                        </p:attrNameLst>
                                      </p:cBhvr>
                                      <p:to>
                                        <p:strVal val="visible"/>
                                      </p:to>
                                    </p:set>
                                    <p:anim calcmode="lin" valueType="num">
                                      <p:cBhvr>
                                        <p:cTn id="16" dur="500" fill="hold"/>
                                        <p:tgtEl>
                                          <p:spTgt spid="41988">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41988">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41988">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41988">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419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1988">
                                            <p:txEl>
                                              <p:pRg st="2" end="2"/>
                                            </p:txEl>
                                          </p:spTgt>
                                        </p:tgtEl>
                                        <p:attrNameLst>
                                          <p:attrName>style.visibility</p:attrName>
                                        </p:attrNameLst>
                                      </p:cBhvr>
                                      <p:to>
                                        <p:strVal val="visible"/>
                                      </p:to>
                                    </p:set>
                                    <p:anim calcmode="lin" valueType="num">
                                      <p:cBhvr>
                                        <p:cTn id="25" dur="500" fill="hold"/>
                                        <p:tgtEl>
                                          <p:spTgt spid="41988">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41988">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41988">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1988">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4198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1988">
                                            <p:txEl>
                                              <p:pRg st="3" end="3"/>
                                            </p:txEl>
                                          </p:spTgt>
                                        </p:tgtEl>
                                        <p:attrNameLst>
                                          <p:attrName>style.visibility</p:attrName>
                                        </p:attrNameLst>
                                      </p:cBhvr>
                                      <p:to>
                                        <p:strVal val="visible"/>
                                      </p:to>
                                    </p:set>
                                    <p:anim calcmode="lin" valueType="num">
                                      <p:cBhvr>
                                        <p:cTn id="34" dur="500" fill="hold"/>
                                        <p:tgtEl>
                                          <p:spTgt spid="41988">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41988">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41988">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41988">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4198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41988">
                                            <p:txEl>
                                              <p:pRg st="4" end="4"/>
                                            </p:txEl>
                                          </p:spTgt>
                                        </p:tgtEl>
                                        <p:attrNameLst>
                                          <p:attrName>style.visibility</p:attrName>
                                        </p:attrNameLst>
                                      </p:cBhvr>
                                      <p:to>
                                        <p:strVal val="visible"/>
                                      </p:to>
                                    </p:set>
                                    <p:anim calcmode="lin" valueType="num">
                                      <p:cBhvr>
                                        <p:cTn id="43" dur="500" fill="hold"/>
                                        <p:tgtEl>
                                          <p:spTgt spid="41988">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41988">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41988">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41988">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4198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41988">
                                            <p:txEl>
                                              <p:pRg st="5" end="5"/>
                                            </p:txEl>
                                          </p:spTgt>
                                        </p:tgtEl>
                                        <p:attrNameLst>
                                          <p:attrName>style.visibility</p:attrName>
                                        </p:attrNameLst>
                                      </p:cBhvr>
                                      <p:to>
                                        <p:strVal val="visible"/>
                                      </p:to>
                                    </p:set>
                                    <p:anim calcmode="lin" valueType="num">
                                      <p:cBhvr>
                                        <p:cTn id="52" dur="500" fill="hold"/>
                                        <p:tgtEl>
                                          <p:spTgt spid="41988">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41988">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41988">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41988">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4198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41988">
                                            <p:txEl>
                                              <p:pRg st="6" end="6"/>
                                            </p:txEl>
                                          </p:spTgt>
                                        </p:tgtEl>
                                        <p:attrNameLst>
                                          <p:attrName>style.visibility</p:attrName>
                                        </p:attrNameLst>
                                      </p:cBhvr>
                                      <p:to>
                                        <p:strVal val="visible"/>
                                      </p:to>
                                    </p:set>
                                    <p:anim calcmode="lin" valueType="num">
                                      <p:cBhvr>
                                        <p:cTn id="61" dur="500" fill="hold"/>
                                        <p:tgtEl>
                                          <p:spTgt spid="41988">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41988">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41988">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41988">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41988">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41988">
                                            <p:txEl>
                                              <p:pRg st="7" end="7"/>
                                            </p:txEl>
                                          </p:spTgt>
                                        </p:tgtEl>
                                        <p:attrNameLst>
                                          <p:attrName>style.visibility</p:attrName>
                                        </p:attrNameLst>
                                      </p:cBhvr>
                                      <p:to>
                                        <p:strVal val="visible"/>
                                      </p:to>
                                    </p:set>
                                    <p:anim calcmode="lin" valueType="num">
                                      <p:cBhvr>
                                        <p:cTn id="70" dur="500" fill="hold"/>
                                        <p:tgtEl>
                                          <p:spTgt spid="41988">
                                            <p:txEl>
                                              <p:pRg st="7" end="7"/>
                                            </p:txEl>
                                          </p:spTgt>
                                        </p:tgtEl>
                                        <p:attrNameLst>
                                          <p:attrName>ppt_w</p:attrName>
                                        </p:attrNameLst>
                                      </p:cBhvr>
                                      <p:tavLst>
                                        <p:tav tm="0">
                                          <p:val>
                                            <p:strVal val="#ppt_w*0.05"/>
                                          </p:val>
                                        </p:tav>
                                        <p:tav tm="100000">
                                          <p:val>
                                            <p:strVal val="#ppt_w"/>
                                          </p:val>
                                        </p:tav>
                                      </p:tavLst>
                                    </p:anim>
                                    <p:anim calcmode="lin" valueType="num">
                                      <p:cBhvr>
                                        <p:cTn id="71" dur="500" fill="hold"/>
                                        <p:tgtEl>
                                          <p:spTgt spid="41988">
                                            <p:txEl>
                                              <p:pRg st="7" end="7"/>
                                            </p:txEl>
                                          </p:spTgt>
                                        </p:tgtEl>
                                        <p:attrNameLst>
                                          <p:attrName>ppt_h</p:attrName>
                                        </p:attrNameLst>
                                      </p:cBhvr>
                                      <p:tavLst>
                                        <p:tav tm="0">
                                          <p:val>
                                            <p:strVal val="#ppt_h"/>
                                          </p:val>
                                        </p:tav>
                                        <p:tav tm="100000">
                                          <p:val>
                                            <p:strVal val="#ppt_h"/>
                                          </p:val>
                                        </p:tav>
                                      </p:tavLst>
                                    </p:anim>
                                    <p:anim calcmode="lin" valueType="num">
                                      <p:cBhvr>
                                        <p:cTn id="72" dur="500" fill="hold"/>
                                        <p:tgtEl>
                                          <p:spTgt spid="41988">
                                            <p:txEl>
                                              <p:pRg st="7" end="7"/>
                                            </p:txEl>
                                          </p:spTgt>
                                        </p:tgtEl>
                                        <p:attrNameLst>
                                          <p:attrName>ppt_x</p:attrName>
                                        </p:attrNameLst>
                                      </p:cBhvr>
                                      <p:tavLst>
                                        <p:tav tm="0">
                                          <p:val>
                                            <p:strVal val="#ppt_x-.2"/>
                                          </p:val>
                                        </p:tav>
                                        <p:tav tm="100000">
                                          <p:val>
                                            <p:strVal val="#ppt_x"/>
                                          </p:val>
                                        </p:tav>
                                      </p:tavLst>
                                    </p:anim>
                                    <p:anim calcmode="lin" valueType="num">
                                      <p:cBhvr>
                                        <p:cTn id="73" dur="500" fill="hold"/>
                                        <p:tgtEl>
                                          <p:spTgt spid="41988">
                                            <p:txEl>
                                              <p:pRg st="7" end="7"/>
                                            </p:txEl>
                                          </p:spTgt>
                                        </p:tgtEl>
                                        <p:attrNameLst>
                                          <p:attrName>ppt_y</p:attrName>
                                        </p:attrNameLst>
                                      </p:cBhvr>
                                      <p:tavLst>
                                        <p:tav tm="0">
                                          <p:val>
                                            <p:strVal val="#ppt_y"/>
                                          </p:val>
                                        </p:tav>
                                        <p:tav tm="100000">
                                          <p:val>
                                            <p:strVal val="#ppt_y"/>
                                          </p:val>
                                        </p:tav>
                                      </p:tavLst>
                                    </p:anim>
                                    <p:animEffect transition="in" filter="fade">
                                      <p:cBhvr>
                                        <p:cTn id="74" dur="500"/>
                                        <p:tgtEl>
                                          <p:spTgt spid="41988">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41988">
                                            <p:txEl>
                                              <p:pRg st="8" end="8"/>
                                            </p:txEl>
                                          </p:spTgt>
                                        </p:tgtEl>
                                        <p:attrNameLst>
                                          <p:attrName>style.visibility</p:attrName>
                                        </p:attrNameLst>
                                      </p:cBhvr>
                                      <p:to>
                                        <p:strVal val="visible"/>
                                      </p:to>
                                    </p:set>
                                    <p:anim calcmode="lin" valueType="num">
                                      <p:cBhvr>
                                        <p:cTn id="79" dur="500" fill="hold"/>
                                        <p:tgtEl>
                                          <p:spTgt spid="41988">
                                            <p:txEl>
                                              <p:pRg st="8" end="8"/>
                                            </p:txEl>
                                          </p:spTgt>
                                        </p:tgtEl>
                                        <p:attrNameLst>
                                          <p:attrName>ppt_w</p:attrName>
                                        </p:attrNameLst>
                                      </p:cBhvr>
                                      <p:tavLst>
                                        <p:tav tm="0">
                                          <p:val>
                                            <p:strVal val="#ppt_w*0.05"/>
                                          </p:val>
                                        </p:tav>
                                        <p:tav tm="100000">
                                          <p:val>
                                            <p:strVal val="#ppt_w"/>
                                          </p:val>
                                        </p:tav>
                                      </p:tavLst>
                                    </p:anim>
                                    <p:anim calcmode="lin" valueType="num">
                                      <p:cBhvr>
                                        <p:cTn id="80" dur="500" fill="hold"/>
                                        <p:tgtEl>
                                          <p:spTgt spid="41988">
                                            <p:txEl>
                                              <p:pRg st="8" end="8"/>
                                            </p:txEl>
                                          </p:spTgt>
                                        </p:tgtEl>
                                        <p:attrNameLst>
                                          <p:attrName>ppt_h</p:attrName>
                                        </p:attrNameLst>
                                      </p:cBhvr>
                                      <p:tavLst>
                                        <p:tav tm="0">
                                          <p:val>
                                            <p:strVal val="#ppt_h"/>
                                          </p:val>
                                        </p:tav>
                                        <p:tav tm="100000">
                                          <p:val>
                                            <p:strVal val="#ppt_h"/>
                                          </p:val>
                                        </p:tav>
                                      </p:tavLst>
                                    </p:anim>
                                    <p:anim calcmode="lin" valueType="num">
                                      <p:cBhvr>
                                        <p:cTn id="81" dur="500" fill="hold"/>
                                        <p:tgtEl>
                                          <p:spTgt spid="41988">
                                            <p:txEl>
                                              <p:pRg st="8" end="8"/>
                                            </p:txEl>
                                          </p:spTgt>
                                        </p:tgtEl>
                                        <p:attrNameLst>
                                          <p:attrName>ppt_x</p:attrName>
                                        </p:attrNameLst>
                                      </p:cBhvr>
                                      <p:tavLst>
                                        <p:tav tm="0">
                                          <p:val>
                                            <p:strVal val="#ppt_x-.2"/>
                                          </p:val>
                                        </p:tav>
                                        <p:tav tm="100000">
                                          <p:val>
                                            <p:strVal val="#ppt_x"/>
                                          </p:val>
                                        </p:tav>
                                      </p:tavLst>
                                    </p:anim>
                                    <p:anim calcmode="lin" valueType="num">
                                      <p:cBhvr>
                                        <p:cTn id="82" dur="500" fill="hold"/>
                                        <p:tgtEl>
                                          <p:spTgt spid="41988">
                                            <p:txEl>
                                              <p:pRg st="8" end="8"/>
                                            </p:txEl>
                                          </p:spTgt>
                                        </p:tgtEl>
                                        <p:attrNameLst>
                                          <p:attrName>ppt_y</p:attrName>
                                        </p:attrNameLst>
                                      </p:cBhvr>
                                      <p:tavLst>
                                        <p:tav tm="0">
                                          <p:val>
                                            <p:strVal val="#ppt_y"/>
                                          </p:val>
                                        </p:tav>
                                        <p:tav tm="100000">
                                          <p:val>
                                            <p:strVal val="#ppt_y"/>
                                          </p:val>
                                        </p:tav>
                                      </p:tavLst>
                                    </p:anim>
                                    <p:animEffect transition="in" filter="fade">
                                      <p:cBhvr>
                                        <p:cTn id="83" dur="500"/>
                                        <p:tgtEl>
                                          <p:spTgt spid="419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9" name="Text Box 5"/>
          <p:cNvSpPr txBox="1">
            <a:spLocks noChangeArrowheads="1"/>
          </p:cNvSpPr>
          <p:nvPr/>
        </p:nvSpPr>
        <p:spPr bwMode="auto">
          <a:xfrm>
            <a:off x="928688" y="571500"/>
            <a:ext cx="7715250" cy="6002338"/>
          </a:xfrm>
          <a:prstGeom prst="rect">
            <a:avLst/>
          </a:prstGeom>
          <a:solidFill>
            <a:schemeClr val="accent3">
              <a:lumMod val="40000"/>
              <a:lumOff val="60000"/>
            </a:schemeClr>
          </a:solidFill>
          <a:ln w="9525">
            <a:noFill/>
            <a:miter lim="800000"/>
          </a:ln>
        </p:spPr>
        <p:txBody>
          <a:bodyPr>
            <a:spAutoFit/>
          </a:bodyPr>
          <a:lstStyle/>
          <a:p>
            <a:pPr>
              <a:defRPr/>
            </a:pPr>
            <a:r>
              <a:rPr lang="en-US" altLang="zh-CN" sz="3200" b="1" dirty="0">
                <a:solidFill>
                  <a:srgbClr val="0000FF"/>
                </a:solidFill>
                <a:latin typeface="Times New Roman" panose="02020603050405020304" pitchFamily="18" charset="0"/>
              </a:rPr>
              <a:t>Wealth is nothing without health.</a:t>
            </a:r>
          </a:p>
          <a:p>
            <a:pPr>
              <a:defRPr/>
            </a:pPr>
            <a:r>
              <a:rPr lang="zh-CN" altLang="en-US" sz="3200" b="1" dirty="0">
                <a:solidFill>
                  <a:srgbClr val="0000FF"/>
                </a:solidFill>
                <a:latin typeface="Times New Roman" panose="02020603050405020304" pitchFamily="18" charset="0"/>
              </a:rPr>
              <a:t>   失去健康，钱再多也没用。</a:t>
            </a:r>
          </a:p>
          <a:p>
            <a:pPr>
              <a:defRPr/>
            </a:pPr>
            <a:r>
              <a:rPr lang="en-US" altLang="zh-CN" sz="3200" b="1" dirty="0">
                <a:solidFill>
                  <a:srgbClr val="0000FF"/>
                </a:solidFill>
                <a:latin typeface="Times New Roman" panose="02020603050405020304" pitchFamily="18" charset="0"/>
              </a:rPr>
              <a:t>There is no medicine against death.</a:t>
            </a:r>
          </a:p>
          <a:p>
            <a:pPr>
              <a:defRPr/>
            </a:pPr>
            <a:r>
              <a:rPr lang="zh-CN" altLang="en-US" sz="3200" b="1" dirty="0">
                <a:solidFill>
                  <a:srgbClr val="0000FF"/>
                </a:solidFill>
                <a:latin typeface="Times New Roman" panose="02020603050405020304" pitchFamily="18" charset="0"/>
              </a:rPr>
              <a:t>   没有长生不老药。</a:t>
            </a:r>
          </a:p>
          <a:p>
            <a:pPr>
              <a:defRPr/>
            </a:pPr>
            <a:r>
              <a:rPr lang="en-US" altLang="zh-CN" sz="3200" b="1" dirty="0">
                <a:solidFill>
                  <a:srgbClr val="0000FF"/>
                </a:solidFill>
                <a:latin typeface="Times New Roman" panose="02020603050405020304" pitchFamily="18" charset="0"/>
              </a:rPr>
              <a:t>Reading is to the mind while exercise to the body.</a:t>
            </a:r>
            <a:r>
              <a:rPr lang="zh-CN" altLang="en-US" sz="3200" b="1" dirty="0">
                <a:solidFill>
                  <a:srgbClr val="0000FF"/>
                </a:solidFill>
                <a:latin typeface="Times New Roman" panose="02020603050405020304" pitchFamily="18" charset="0"/>
              </a:rPr>
              <a:t>   </a:t>
            </a:r>
            <a:endParaRPr lang="en-US" altLang="zh-CN" sz="3200" b="1" dirty="0">
              <a:solidFill>
                <a:srgbClr val="0000FF"/>
              </a:solidFill>
              <a:latin typeface="Times New Roman" panose="02020603050405020304" pitchFamily="18" charset="0"/>
            </a:endParaRPr>
          </a:p>
          <a:p>
            <a:pPr>
              <a:defRPr/>
            </a:pPr>
            <a:r>
              <a:rPr lang="en-US" altLang="zh-CN" sz="3200" b="1" dirty="0">
                <a:solidFill>
                  <a:srgbClr val="0000FF"/>
                </a:solidFill>
                <a:latin typeface="Times New Roman" panose="02020603050405020304" pitchFamily="18" charset="0"/>
              </a:rPr>
              <a:t>    </a:t>
            </a:r>
            <a:r>
              <a:rPr lang="zh-CN" altLang="en-US" sz="3200" b="1" dirty="0">
                <a:solidFill>
                  <a:srgbClr val="0000FF"/>
                </a:solidFill>
                <a:latin typeface="Times New Roman" panose="02020603050405020304" pitchFamily="18" charset="0"/>
              </a:rPr>
              <a:t>读书健脑，运动强身。</a:t>
            </a:r>
          </a:p>
          <a:p>
            <a:pPr>
              <a:defRPr/>
            </a:pPr>
            <a:r>
              <a:rPr lang="en-US" altLang="zh-CN" sz="3200" b="1" dirty="0">
                <a:solidFill>
                  <a:srgbClr val="0000FF"/>
                </a:solidFill>
                <a:latin typeface="Times New Roman" panose="02020603050405020304" pitchFamily="18" charset="0"/>
              </a:rPr>
              <a:t>Health is better than wealth.</a:t>
            </a:r>
          </a:p>
          <a:p>
            <a:pPr>
              <a:defRPr/>
            </a:pPr>
            <a:r>
              <a:rPr lang="zh-CN" altLang="en-US" sz="3200" b="1" dirty="0">
                <a:solidFill>
                  <a:srgbClr val="0000FF"/>
                </a:solidFill>
                <a:latin typeface="Times New Roman" panose="02020603050405020304" pitchFamily="18" charset="0"/>
              </a:rPr>
              <a:t>    健康胜过财富。</a:t>
            </a:r>
          </a:p>
          <a:p>
            <a:pPr>
              <a:defRPr/>
            </a:pPr>
            <a:r>
              <a:rPr lang="en-US" altLang="zh-CN" sz="3200" b="1" dirty="0">
                <a:solidFill>
                  <a:srgbClr val="0000FF"/>
                </a:solidFill>
                <a:latin typeface="Times New Roman" panose="02020603050405020304" pitchFamily="18" charset="0"/>
              </a:rPr>
              <a:t>Eat a mouthful less. Take a walk after dinner.               </a:t>
            </a:r>
          </a:p>
          <a:p>
            <a:pPr>
              <a:defRPr/>
            </a:pPr>
            <a:r>
              <a:rPr lang="zh-CN" altLang="en-US" sz="3200" b="1" dirty="0">
                <a:solidFill>
                  <a:srgbClr val="0000FF"/>
                </a:solidFill>
                <a:latin typeface="Times New Roman" panose="02020603050405020304" pitchFamily="18" charset="0"/>
              </a:rPr>
              <a:t>    吃饭少一口，饭后走一走。</a:t>
            </a:r>
            <a:endParaRPr lang="en-US" altLang="zh-CN" sz="32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1799">
                                            <p:txEl>
                                              <p:pRg st="0" end="0"/>
                                            </p:txEl>
                                          </p:spTgt>
                                        </p:tgtEl>
                                        <p:attrNameLst>
                                          <p:attrName>style.visibility</p:attrName>
                                        </p:attrNameLst>
                                      </p:cBhvr>
                                      <p:to>
                                        <p:strVal val="visible"/>
                                      </p:to>
                                    </p:set>
                                    <p:animEffect transition="in" filter="blinds(horizontal)">
                                      <p:cBhvr>
                                        <p:cTn id="7" dur="500"/>
                                        <p:tgtEl>
                                          <p:spTgt spid="1617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1799">
                                            <p:txEl>
                                              <p:pRg st="1" end="1"/>
                                            </p:txEl>
                                          </p:spTgt>
                                        </p:tgtEl>
                                        <p:attrNameLst>
                                          <p:attrName>style.visibility</p:attrName>
                                        </p:attrNameLst>
                                      </p:cBhvr>
                                      <p:to>
                                        <p:strVal val="visible"/>
                                      </p:to>
                                    </p:set>
                                    <p:animEffect transition="in" filter="blinds(horizontal)">
                                      <p:cBhvr>
                                        <p:cTn id="12" dur="500"/>
                                        <p:tgtEl>
                                          <p:spTgt spid="1617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1799">
                                            <p:txEl>
                                              <p:pRg st="2" end="2"/>
                                            </p:txEl>
                                          </p:spTgt>
                                        </p:tgtEl>
                                        <p:attrNameLst>
                                          <p:attrName>style.visibility</p:attrName>
                                        </p:attrNameLst>
                                      </p:cBhvr>
                                      <p:to>
                                        <p:strVal val="visible"/>
                                      </p:to>
                                    </p:set>
                                    <p:animEffect transition="in" filter="blinds(horizontal)">
                                      <p:cBhvr>
                                        <p:cTn id="17" dur="500"/>
                                        <p:tgtEl>
                                          <p:spTgt spid="1617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1799">
                                            <p:txEl>
                                              <p:pRg st="3" end="3"/>
                                            </p:txEl>
                                          </p:spTgt>
                                        </p:tgtEl>
                                        <p:attrNameLst>
                                          <p:attrName>style.visibility</p:attrName>
                                        </p:attrNameLst>
                                      </p:cBhvr>
                                      <p:to>
                                        <p:strVal val="visible"/>
                                      </p:to>
                                    </p:set>
                                    <p:animEffect transition="in" filter="blinds(horizontal)">
                                      <p:cBhvr>
                                        <p:cTn id="22" dur="500"/>
                                        <p:tgtEl>
                                          <p:spTgt spid="1617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1799">
                                            <p:txEl>
                                              <p:pRg st="4" end="4"/>
                                            </p:txEl>
                                          </p:spTgt>
                                        </p:tgtEl>
                                        <p:attrNameLst>
                                          <p:attrName>style.visibility</p:attrName>
                                        </p:attrNameLst>
                                      </p:cBhvr>
                                      <p:to>
                                        <p:strVal val="visible"/>
                                      </p:to>
                                    </p:set>
                                    <p:animEffect transition="in" filter="blinds(horizontal)">
                                      <p:cBhvr>
                                        <p:cTn id="27" dur="500"/>
                                        <p:tgtEl>
                                          <p:spTgt spid="1617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1799">
                                            <p:txEl>
                                              <p:pRg st="5" end="5"/>
                                            </p:txEl>
                                          </p:spTgt>
                                        </p:tgtEl>
                                        <p:attrNameLst>
                                          <p:attrName>style.visibility</p:attrName>
                                        </p:attrNameLst>
                                      </p:cBhvr>
                                      <p:to>
                                        <p:strVal val="visible"/>
                                      </p:to>
                                    </p:set>
                                    <p:animEffect transition="in" filter="blinds(horizontal)">
                                      <p:cBhvr>
                                        <p:cTn id="32" dur="500"/>
                                        <p:tgtEl>
                                          <p:spTgt spid="1617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1799">
                                            <p:txEl>
                                              <p:pRg st="6" end="6"/>
                                            </p:txEl>
                                          </p:spTgt>
                                        </p:tgtEl>
                                        <p:attrNameLst>
                                          <p:attrName>style.visibility</p:attrName>
                                        </p:attrNameLst>
                                      </p:cBhvr>
                                      <p:to>
                                        <p:strVal val="visible"/>
                                      </p:to>
                                    </p:set>
                                    <p:animEffect transition="in" filter="blinds(horizontal)">
                                      <p:cBhvr>
                                        <p:cTn id="37" dur="500"/>
                                        <p:tgtEl>
                                          <p:spTgt spid="1617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1799">
                                            <p:txEl>
                                              <p:pRg st="7" end="7"/>
                                            </p:txEl>
                                          </p:spTgt>
                                        </p:tgtEl>
                                        <p:attrNameLst>
                                          <p:attrName>style.visibility</p:attrName>
                                        </p:attrNameLst>
                                      </p:cBhvr>
                                      <p:to>
                                        <p:strVal val="visible"/>
                                      </p:to>
                                    </p:set>
                                    <p:animEffect transition="in" filter="blinds(horizontal)">
                                      <p:cBhvr>
                                        <p:cTn id="42" dur="500"/>
                                        <p:tgtEl>
                                          <p:spTgt spid="1617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1799">
                                            <p:txEl>
                                              <p:pRg st="8" end="8"/>
                                            </p:txEl>
                                          </p:spTgt>
                                        </p:tgtEl>
                                        <p:attrNameLst>
                                          <p:attrName>style.visibility</p:attrName>
                                        </p:attrNameLst>
                                      </p:cBhvr>
                                      <p:to>
                                        <p:strVal val="visible"/>
                                      </p:to>
                                    </p:set>
                                    <p:animEffect transition="in" filter="blinds(horizontal)">
                                      <p:cBhvr>
                                        <p:cTn id="47" dur="500"/>
                                        <p:tgtEl>
                                          <p:spTgt spid="1617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1799">
                                            <p:txEl>
                                              <p:pRg st="9" end="9"/>
                                            </p:txEl>
                                          </p:spTgt>
                                        </p:tgtEl>
                                        <p:attrNameLst>
                                          <p:attrName>style.visibility</p:attrName>
                                        </p:attrNameLst>
                                      </p:cBhvr>
                                      <p:to>
                                        <p:strVal val="visible"/>
                                      </p:to>
                                    </p:set>
                                    <p:animEffect transition="in" filter="blinds(horizontal)">
                                      <p:cBhvr>
                                        <p:cTn id="52" dur="500"/>
                                        <p:tgtEl>
                                          <p:spTgt spid="1617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3"/>
          <p:cNvSpPr>
            <a:spLocks noChangeArrowheads="1"/>
          </p:cNvSpPr>
          <p:nvPr/>
        </p:nvSpPr>
        <p:spPr bwMode="auto">
          <a:xfrm>
            <a:off x="3203575" y="692150"/>
            <a:ext cx="342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C0000"/>
                </a:solidFill>
                <a:latin typeface="Times New Roman" panose="02020603050405020304" pitchFamily="18" charset="0"/>
                <a:cs typeface="Times New Roman" panose="02020603050405020304" pitchFamily="18" charset="0"/>
              </a:rPr>
              <a:t>Language points</a:t>
            </a:r>
            <a:endParaRPr lang="zh-CN" altLang="en-US" sz="3600" b="1" dirty="0">
              <a:solidFill>
                <a:srgbClr val="CC0000"/>
              </a:solidFill>
              <a:latin typeface="Times New Roman" panose="02020603050405020304" pitchFamily="18" charset="0"/>
              <a:cs typeface="Times New Roman" panose="02020603050405020304" pitchFamily="18" charset="0"/>
            </a:endParaRPr>
          </a:p>
        </p:txBody>
      </p:sp>
      <p:sp>
        <p:nvSpPr>
          <p:cNvPr id="60419" name="矩形 4"/>
          <p:cNvSpPr>
            <a:spLocks noChangeArrowheads="1"/>
          </p:cNvSpPr>
          <p:nvPr/>
        </p:nvSpPr>
        <p:spPr bwMode="auto">
          <a:xfrm>
            <a:off x="642938" y="1785938"/>
            <a:ext cx="7673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cs typeface="Times New Roman" panose="02020603050405020304" pitchFamily="18" charset="0"/>
              </a:rPr>
              <a:t>1. Thanks to better health care, ...</a:t>
            </a:r>
          </a:p>
        </p:txBody>
      </p:sp>
      <p:sp>
        <p:nvSpPr>
          <p:cNvPr id="13317" name="Rectangle 5"/>
          <p:cNvSpPr>
            <a:spLocks noChangeArrowheads="1"/>
          </p:cNvSpPr>
          <p:nvPr/>
        </p:nvSpPr>
        <p:spPr bwMode="auto">
          <a:xfrm>
            <a:off x="642938" y="2714625"/>
            <a:ext cx="77041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dirty="0">
                <a:solidFill>
                  <a:srgbClr val="060BCA"/>
                </a:solidFill>
                <a:latin typeface="Times New Roman" panose="02020603050405020304" pitchFamily="18" charset="0"/>
              </a:rPr>
              <a:t>    thanks to </a:t>
            </a:r>
            <a:r>
              <a:rPr lang="zh-CN" altLang="en-US" sz="3200" b="1" dirty="0">
                <a:solidFill>
                  <a:srgbClr val="060BCA"/>
                </a:solidFill>
                <a:latin typeface="Times New Roman" panose="02020603050405020304" pitchFamily="18" charset="0"/>
              </a:rPr>
              <a:t>  由于，因为</a:t>
            </a:r>
            <a:endParaRPr lang="en-US" altLang="zh-CN" sz="3200" b="1" dirty="0">
              <a:solidFill>
                <a:srgbClr val="060BCA"/>
              </a:solidFill>
              <a:latin typeface="Times New Roman" panose="02020603050405020304" pitchFamily="18" charset="0"/>
            </a:endParaRPr>
          </a:p>
          <a:p>
            <a:pPr>
              <a:spcBef>
                <a:spcPct val="50000"/>
              </a:spcBef>
            </a:pPr>
            <a:r>
              <a:rPr lang="en-US" altLang="zh-CN" sz="3200" b="1" dirty="0">
                <a:latin typeface="Times New Roman" panose="02020603050405020304" pitchFamily="18" charset="0"/>
              </a:rPr>
              <a:t> Thanks to your help we were successful.  </a:t>
            </a:r>
          </a:p>
          <a:p>
            <a:pPr>
              <a:spcBef>
                <a:spcPct val="50000"/>
              </a:spcBef>
            </a:pPr>
            <a:r>
              <a:rPr lang="en-US" altLang="zh-CN" sz="3200" b="1" dirty="0">
                <a:latin typeface="Times New Roman" panose="02020603050405020304" pitchFamily="18" charset="0"/>
              </a:rPr>
              <a:t> Thanks to the warm and sunny weather, oranges grow very well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blinds(horizontal)">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blinds(horizontal)">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blinds(horizontal)">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755650" y="981075"/>
            <a:ext cx="75819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25000"/>
              </a:spcBef>
            </a:pPr>
            <a:r>
              <a:rPr lang="en-US" altLang="zh-CN" sz="3600" b="1" dirty="0">
                <a:solidFill>
                  <a:srgbClr val="060BCA"/>
                </a:solidFill>
                <a:latin typeface="Times New Roman" panose="02020603050405020304" pitchFamily="18" charset="0"/>
              </a:rPr>
              <a:t>[</a:t>
            </a:r>
            <a:r>
              <a:rPr lang="zh-CN" altLang="en-US" sz="3600" b="1" dirty="0">
                <a:solidFill>
                  <a:srgbClr val="060BCA"/>
                </a:solidFill>
                <a:latin typeface="Times New Roman" panose="02020603050405020304" pitchFamily="18" charset="0"/>
              </a:rPr>
              <a:t>辨析</a:t>
            </a:r>
            <a:r>
              <a:rPr lang="en-US" altLang="zh-CN" sz="3600" b="1" dirty="0">
                <a:solidFill>
                  <a:srgbClr val="060BCA"/>
                </a:solidFill>
                <a:latin typeface="Times New Roman" panose="02020603050405020304" pitchFamily="18" charset="0"/>
              </a:rPr>
              <a:t>] </a:t>
            </a:r>
          </a:p>
          <a:p>
            <a:pPr eaLnBrk="1" hangingPunct="1">
              <a:lnSpc>
                <a:spcPct val="115000"/>
              </a:lnSpc>
              <a:spcBef>
                <a:spcPct val="25000"/>
              </a:spcBef>
            </a:pPr>
            <a:r>
              <a:rPr lang="en-US" altLang="zh-CN" sz="3200" b="1" dirty="0">
                <a:latin typeface="Times New Roman" panose="02020603050405020304" pitchFamily="18" charset="0"/>
              </a:rPr>
              <a:t>    because of, thanks to</a:t>
            </a:r>
            <a:r>
              <a:rPr lang="zh-CN" altLang="en-US" sz="3200" b="1" dirty="0">
                <a:latin typeface="Times New Roman" panose="02020603050405020304" pitchFamily="18" charset="0"/>
              </a:rPr>
              <a:t>均表示“由于”之意。</a:t>
            </a:r>
            <a:endParaRPr lang="en-US" altLang="zh-CN" sz="3200" b="1" dirty="0">
              <a:latin typeface="Times New Roman" panose="02020603050405020304" pitchFamily="18" charset="0"/>
            </a:endParaRPr>
          </a:p>
          <a:p>
            <a:pPr eaLnBrk="1" hangingPunct="1">
              <a:lnSpc>
                <a:spcPct val="115000"/>
              </a:lnSpc>
              <a:spcBef>
                <a:spcPct val="25000"/>
              </a:spcBef>
            </a:pPr>
            <a:r>
              <a:rPr lang="zh-CN" altLang="en-US"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because of</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着重某个结果的原因，在句中通常作状语。</a:t>
            </a:r>
            <a:endParaRPr lang="en-US" altLang="zh-CN" sz="3200" b="1" dirty="0">
              <a:latin typeface="Times New Roman" panose="02020603050405020304" pitchFamily="18" charset="0"/>
            </a:endParaRPr>
          </a:p>
          <a:p>
            <a:pPr eaLnBrk="1" hangingPunct="1">
              <a:lnSpc>
                <a:spcPct val="115000"/>
              </a:lnSpc>
              <a:spcBef>
                <a:spcPct val="25000"/>
              </a:spcBef>
            </a:pPr>
            <a:r>
              <a:rPr lang="zh-CN" altLang="en-US"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thanks to</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突出一种感激之情，含“多亏”意味。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20">
                                            <p:txEl>
                                              <p:pRg st="1" end="1"/>
                                            </p:txEl>
                                          </p:spTgt>
                                        </p:tgtEl>
                                        <p:attrNameLst>
                                          <p:attrName>style.visibility</p:attrName>
                                        </p:attrNameLst>
                                      </p:cBhvr>
                                      <p:to>
                                        <p:strVal val="visible"/>
                                      </p:to>
                                    </p:set>
                                    <p:animEffect transition="in" filter="blinds(horizontal)">
                                      <p:cBhvr>
                                        <p:cTn id="7" dur="500"/>
                                        <p:tgtEl>
                                          <p:spTgt spid="1116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0">
                                            <p:txEl>
                                              <p:pRg st="2" end="2"/>
                                            </p:txEl>
                                          </p:spTgt>
                                        </p:tgtEl>
                                        <p:attrNameLst>
                                          <p:attrName>style.visibility</p:attrName>
                                        </p:attrNameLst>
                                      </p:cBhvr>
                                      <p:to>
                                        <p:strVal val="visible"/>
                                      </p:to>
                                    </p:set>
                                    <p:animEffect transition="in" filter="blinds(horizontal)">
                                      <p:cBhvr>
                                        <p:cTn id="12" dur="500"/>
                                        <p:tgtEl>
                                          <p:spTgt spid="1116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620">
                                            <p:txEl>
                                              <p:pRg st="3" end="3"/>
                                            </p:txEl>
                                          </p:spTgt>
                                        </p:tgtEl>
                                        <p:attrNameLst>
                                          <p:attrName>style.visibility</p:attrName>
                                        </p:attrNameLst>
                                      </p:cBhvr>
                                      <p:to>
                                        <p:strVal val="visible"/>
                                      </p:to>
                                    </p:set>
                                    <p:animEffect transition="in" filter="blinds(horizontal)">
                                      <p:cBhvr>
                                        <p:cTn id="17" dur="500"/>
                                        <p:tgtEl>
                                          <p:spTgt spid="1116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1071563" y="1785938"/>
            <a:ext cx="758190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25000"/>
              </a:spcBef>
            </a:pPr>
            <a:r>
              <a:rPr lang="en-US" altLang="zh-CN" sz="3200" b="1" dirty="0">
                <a:solidFill>
                  <a:srgbClr val="0000FF"/>
                </a:solidFill>
                <a:latin typeface="Times New Roman" panose="02020603050405020304" pitchFamily="18" charset="0"/>
              </a:rPr>
              <a:t>thanks for</a:t>
            </a:r>
            <a:r>
              <a:rPr lang="zh-CN" altLang="en-US" sz="3200" b="1" dirty="0">
                <a:latin typeface="Times New Roman" panose="02020603050405020304" pitchFamily="18" charset="0"/>
              </a:rPr>
              <a:t>是客套用语，</a:t>
            </a:r>
            <a:r>
              <a:rPr lang="en-US" altLang="zh-CN" sz="3200" b="1" dirty="0">
                <a:latin typeface="Times New Roman" panose="02020603050405020304" pitchFamily="18" charset="0"/>
              </a:rPr>
              <a:t>thanks</a:t>
            </a:r>
            <a:r>
              <a:rPr lang="zh-CN" altLang="en-US" sz="3200" b="1" dirty="0">
                <a:latin typeface="Times New Roman" panose="02020603050405020304" pitchFamily="18" charset="0"/>
              </a:rPr>
              <a:t>相当于 </a:t>
            </a:r>
            <a:r>
              <a:rPr lang="en-US" altLang="zh-CN" sz="3200" b="1" dirty="0">
                <a:latin typeface="Times New Roman" panose="02020603050405020304" pitchFamily="18" charset="0"/>
              </a:rPr>
              <a:t>thank you</a:t>
            </a:r>
            <a:r>
              <a:rPr lang="zh-CN" altLang="en-US" sz="3200" b="1" dirty="0">
                <a:latin typeface="Times New Roman" panose="02020603050405020304" pitchFamily="18" charset="0"/>
              </a:rPr>
              <a:t>，意为“因</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而感谢”，</a:t>
            </a:r>
            <a:r>
              <a:rPr lang="en-US" altLang="zh-CN" sz="3200" b="1" dirty="0">
                <a:latin typeface="Times New Roman" panose="02020603050405020304" pitchFamily="18" charset="0"/>
              </a:rPr>
              <a:t>for</a:t>
            </a:r>
            <a:r>
              <a:rPr lang="zh-CN" altLang="en-US" sz="3200" b="1" dirty="0">
                <a:latin typeface="Times New Roman" panose="02020603050405020304" pitchFamily="18" charset="0"/>
              </a:rPr>
              <a:t>强调为何而感谢，其后可接名词或</a:t>
            </a:r>
            <a:r>
              <a:rPr lang="en-US" altLang="zh-CN" sz="3200" b="1" dirty="0">
                <a:latin typeface="Times New Roman" panose="02020603050405020304" pitchFamily="18" charset="0"/>
              </a:rPr>
              <a:t>v-</a:t>
            </a:r>
            <a:r>
              <a:rPr lang="en-US" altLang="zh-CN" sz="3200" b="1" dirty="0" err="1">
                <a:latin typeface="Times New Roman" panose="02020603050405020304" pitchFamily="18" charset="0"/>
              </a:rPr>
              <a:t>ing</a:t>
            </a:r>
            <a:r>
              <a:rPr lang="zh-CN" altLang="en-US" sz="3200" b="1" dirty="0">
                <a:latin typeface="Times New Roman" panose="02020603050405020304" pitchFamily="18" charset="0"/>
              </a:rPr>
              <a:t>。 </a:t>
            </a:r>
            <a:endParaRPr lang="en-US" altLang="zh-CN" sz="3200" b="1" dirty="0">
              <a:latin typeface="Times New Roman" panose="02020603050405020304" pitchFamily="18" charset="0"/>
            </a:endParaRPr>
          </a:p>
          <a:p>
            <a:pPr eaLnBrk="1" hangingPunct="1">
              <a:lnSpc>
                <a:spcPct val="115000"/>
              </a:lnSpc>
              <a:spcBef>
                <a:spcPct val="25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Thanks for your help.</a:t>
            </a:r>
          </a:p>
          <a:p>
            <a:pPr eaLnBrk="1" hangingPunct="1">
              <a:lnSpc>
                <a:spcPct val="115000"/>
              </a:lnSpc>
              <a:spcBef>
                <a:spcPct val="25000"/>
              </a:spcBef>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Thanks for inviting us to your birthday party.</a:t>
            </a:r>
          </a:p>
        </p:txBody>
      </p:sp>
      <p:sp>
        <p:nvSpPr>
          <p:cNvPr id="62467" name="Text Box 4"/>
          <p:cNvSpPr txBox="1">
            <a:spLocks noChangeArrowheads="1"/>
          </p:cNvSpPr>
          <p:nvPr/>
        </p:nvSpPr>
        <p:spPr bwMode="auto">
          <a:xfrm>
            <a:off x="0" y="357188"/>
            <a:ext cx="2508250" cy="64611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bg1"/>
                </a:solidFill>
                <a:latin typeface="Times New Roman" panose="02020603050405020304" pitchFamily="18" charset="0"/>
              </a:rPr>
              <a:t>知识链接</a:t>
            </a:r>
            <a:endParaRPr lang="en-US" altLang="zh-CN" sz="36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20">
                                            <p:txEl>
                                              <p:pRg st="1" end="1"/>
                                            </p:txEl>
                                          </p:spTgt>
                                        </p:tgtEl>
                                        <p:attrNameLst>
                                          <p:attrName>style.visibility</p:attrName>
                                        </p:attrNameLst>
                                      </p:cBhvr>
                                      <p:to>
                                        <p:strVal val="visible"/>
                                      </p:to>
                                    </p:set>
                                    <p:animEffect transition="in" filter="blinds(horizontal)">
                                      <p:cBhvr>
                                        <p:cTn id="7" dur="500"/>
                                        <p:tgtEl>
                                          <p:spTgt spid="1116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0">
                                            <p:txEl>
                                              <p:pRg st="2" end="2"/>
                                            </p:txEl>
                                          </p:spTgt>
                                        </p:tgtEl>
                                        <p:attrNameLst>
                                          <p:attrName>style.visibility</p:attrName>
                                        </p:attrNameLst>
                                      </p:cBhvr>
                                      <p:to>
                                        <p:strVal val="visible"/>
                                      </p:to>
                                    </p:set>
                                    <p:animEffect transition="in" filter="blinds(horizontal)">
                                      <p:cBhvr>
                                        <p:cTn id="12" dur="500"/>
                                        <p:tgtEl>
                                          <p:spTgt spid="1116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3132138" y="4941888"/>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latin typeface="Times New Roman" panose="02020603050405020304" pitchFamily="18" charset="0"/>
              </a:rPr>
              <a:t>watch TV</a:t>
            </a:r>
          </a:p>
        </p:txBody>
      </p:sp>
      <p:pic>
        <p:nvPicPr>
          <p:cNvPr id="8195" name="Picture 6" descr="u=2543000802,3119745978&amp;fm=23&amp;gp=0"/>
          <p:cNvPicPr>
            <a:picLocks noChangeAspect="1" noChangeArrowheads="1"/>
          </p:cNvPicPr>
          <p:nvPr/>
        </p:nvPicPr>
        <p:blipFill>
          <a:blip r:embed="rId3"/>
          <a:srcRect/>
          <a:stretch>
            <a:fillRect/>
          </a:stretch>
        </p:blipFill>
        <p:spPr bwMode="auto">
          <a:xfrm>
            <a:off x="1547813" y="836613"/>
            <a:ext cx="54006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3"/>
          <p:cNvSpPr>
            <a:spLocks noChangeArrowheads="1"/>
          </p:cNvSpPr>
          <p:nvPr/>
        </p:nvSpPr>
        <p:spPr bwMode="auto">
          <a:xfrm>
            <a:off x="714375" y="500063"/>
            <a:ext cx="7100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cs typeface="Times New Roman" panose="02020603050405020304" pitchFamily="18" charset="0"/>
              </a:rPr>
              <a:t>2. … can </a:t>
            </a:r>
            <a:r>
              <a:rPr lang="en-US" altLang="zh-CN" sz="3200" b="1" dirty="0">
                <a:solidFill>
                  <a:srgbClr val="060BCA"/>
                </a:solidFill>
                <a:latin typeface="Times New Roman" panose="02020603050405020304" pitchFamily="18" charset="0"/>
                <a:cs typeface="Times New Roman" panose="02020603050405020304" pitchFamily="18" charset="0"/>
              </a:rPr>
              <a:t>expect</a:t>
            </a:r>
            <a:r>
              <a:rPr lang="en-US" altLang="zh-CN" sz="3200" b="1" dirty="0">
                <a:latin typeface="Times New Roman" panose="02020603050405020304" pitchFamily="18" charset="0"/>
                <a:cs typeface="Times New Roman" panose="02020603050405020304" pitchFamily="18" charset="0"/>
              </a:rPr>
              <a:t> to live about …</a:t>
            </a:r>
          </a:p>
        </p:txBody>
      </p:sp>
      <p:sp>
        <p:nvSpPr>
          <p:cNvPr id="14340" name="Rectangle 4"/>
          <p:cNvSpPr>
            <a:spLocks noChangeArrowheads="1"/>
          </p:cNvSpPr>
          <p:nvPr/>
        </p:nvSpPr>
        <p:spPr bwMode="auto">
          <a:xfrm>
            <a:off x="714375" y="1214438"/>
            <a:ext cx="79200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5000"/>
              </a:spcBef>
            </a:pPr>
            <a:r>
              <a:rPr lang="en-US" altLang="zh-CN" sz="3200" b="1" dirty="0">
                <a:solidFill>
                  <a:srgbClr val="060BCA"/>
                </a:solidFill>
                <a:latin typeface="Times New Roman" panose="02020603050405020304" pitchFamily="18" charset="0"/>
              </a:rPr>
              <a:t>      expect    </a:t>
            </a:r>
            <a:r>
              <a:rPr lang="en-US" altLang="zh-CN" sz="3200" b="1" i="1" dirty="0">
                <a:solidFill>
                  <a:srgbClr val="060BCA"/>
                </a:solidFill>
                <a:latin typeface="Times New Roman" panose="02020603050405020304" pitchFamily="18" charset="0"/>
              </a:rPr>
              <a:t>v. </a:t>
            </a:r>
            <a:r>
              <a:rPr lang="zh-CN" altLang="en-US" sz="3200" b="1" dirty="0">
                <a:solidFill>
                  <a:srgbClr val="060BCA"/>
                </a:solidFill>
                <a:latin typeface="Times New Roman" panose="02020603050405020304" pitchFamily="18" charset="0"/>
              </a:rPr>
              <a:t>期望；预料</a:t>
            </a:r>
            <a:endParaRPr lang="en-US" altLang="zh-CN" sz="3200" b="1" dirty="0">
              <a:solidFill>
                <a:srgbClr val="060BCA"/>
              </a:solidFill>
              <a:latin typeface="Times New Roman" panose="02020603050405020304" pitchFamily="18" charset="0"/>
            </a:endParaRPr>
          </a:p>
          <a:p>
            <a:pPr>
              <a:spcBef>
                <a:spcPct val="25000"/>
              </a:spcBef>
            </a:pPr>
            <a:r>
              <a:rPr lang="en-US" altLang="zh-CN" sz="3200" b="1" dirty="0">
                <a:latin typeface="Times New Roman" panose="02020603050405020304" pitchFamily="18" charset="0"/>
              </a:rPr>
              <a:t>The journey was not as nice as we had expected.</a:t>
            </a:r>
          </a:p>
          <a:p>
            <a:pPr>
              <a:spcBef>
                <a:spcPct val="2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旅途不像我们预料的那样好。</a:t>
            </a:r>
          </a:p>
          <a:p>
            <a:pPr>
              <a:spcBef>
                <a:spcPct val="25000"/>
              </a:spcBef>
            </a:pPr>
            <a:r>
              <a:rPr lang="en-US" altLang="zh-CN" sz="3200" b="1" dirty="0">
                <a:latin typeface="Times New Roman" panose="02020603050405020304" pitchFamily="18" charset="0"/>
              </a:rPr>
              <a:t>I expect that I will be back on Sunday.</a:t>
            </a:r>
          </a:p>
          <a:p>
            <a:pPr>
              <a:spcBef>
                <a:spcPct val="2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我预计我会在周日回来。</a:t>
            </a:r>
          </a:p>
          <a:p>
            <a:pPr>
              <a:spcBef>
                <a:spcPct val="25000"/>
              </a:spcBef>
            </a:pPr>
            <a:r>
              <a:rPr lang="en-US" altLang="zh-CN" sz="3200" b="1" dirty="0">
                <a:latin typeface="Times New Roman" panose="02020603050405020304" pitchFamily="18" charset="0"/>
              </a:rPr>
              <a:t>We expected him to arrive yesterday.</a:t>
            </a:r>
          </a:p>
          <a:p>
            <a:pPr>
              <a:spcBef>
                <a:spcPct val="25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我们原以为他昨天能到。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2" dur="500"/>
                                        <p:tgtEl>
                                          <p:spTgt spid="14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27" dur="500"/>
                                        <p:tgtEl>
                                          <p:spTgt spid="14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2" dur="500"/>
                                        <p:tgtEl>
                                          <p:spTgt spid="143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340">
                                            <p:txEl>
                                              <p:pRg st="6" end="6"/>
                                            </p:txEl>
                                          </p:spTgt>
                                        </p:tgtEl>
                                        <p:attrNameLst>
                                          <p:attrName>style.visibility</p:attrName>
                                        </p:attrNameLst>
                                      </p:cBhvr>
                                      <p:to>
                                        <p:strVal val="visible"/>
                                      </p:to>
                                    </p:set>
                                    <p:animEffect transition="in" filter="blinds(horizontal)">
                                      <p:cBhvr>
                                        <p:cTn id="37" dur="500"/>
                                        <p:tgtEl>
                                          <p:spTgt spid="14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857250" y="1143000"/>
            <a:ext cx="7581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Aft>
                <a:spcPts val="600"/>
              </a:spcAft>
            </a:pPr>
            <a:r>
              <a:rPr lang="en-US" altLang="zh-CN" sz="3200" b="1">
                <a:solidFill>
                  <a:srgbClr val="0000FF"/>
                </a:solidFill>
                <a:latin typeface="Times New Roman" panose="02020603050405020304" pitchFamily="18" charset="0"/>
              </a:rPr>
              <a:t>expect</a:t>
            </a:r>
            <a:r>
              <a:rPr lang="zh-CN" altLang="en-US" sz="3200" b="1">
                <a:latin typeface="Times New Roman" panose="02020603050405020304" pitchFamily="18" charset="0"/>
              </a:rPr>
              <a:t>其后可接 </a:t>
            </a:r>
            <a:r>
              <a:rPr lang="en-US" altLang="zh-CN" sz="3200" b="1">
                <a:latin typeface="Times New Roman" panose="02020603050405020304" pitchFamily="18" charset="0"/>
              </a:rPr>
              <a:t>that </a:t>
            </a:r>
            <a:r>
              <a:rPr lang="zh-CN" altLang="en-US" sz="3200" b="1">
                <a:latin typeface="Times New Roman" panose="02020603050405020304" pitchFamily="18" charset="0"/>
              </a:rPr>
              <a:t>从句，若从句谓语为否定，注意否定的转移。如：</a:t>
            </a:r>
          </a:p>
          <a:p>
            <a:pPr eaLnBrk="1" hangingPunct="1">
              <a:spcAft>
                <a:spcPts val="600"/>
              </a:spcAft>
            </a:pPr>
            <a:r>
              <a:rPr lang="en-US" altLang="zh-CN" sz="3200" b="1">
                <a:latin typeface="Times New Roman" panose="02020603050405020304" pitchFamily="18" charset="0"/>
              </a:rPr>
              <a:t>I don’t expect that he has done such a thing.</a:t>
            </a:r>
          </a:p>
          <a:p>
            <a:pPr eaLnBrk="1" hangingPunct="1">
              <a:spcAft>
                <a:spcPts val="600"/>
              </a:spcAft>
            </a:pPr>
            <a:r>
              <a:rPr lang="en-US" altLang="zh-CN" sz="3200" b="1">
                <a:latin typeface="Times New Roman" panose="02020603050405020304" pitchFamily="18" charset="0"/>
              </a:rPr>
              <a:t>     </a:t>
            </a:r>
            <a:r>
              <a:rPr lang="zh-CN" altLang="en-US" sz="3200" b="1">
                <a:latin typeface="Times New Roman" panose="02020603050405020304" pitchFamily="18" charset="0"/>
              </a:rPr>
              <a:t>我预料他不会干出这种事来。</a:t>
            </a:r>
            <a:endParaRPr lang="en-US" altLang="zh-CN" sz="3200" b="1">
              <a:latin typeface="Times New Roman" panose="02020603050405020304" pitchFamily="18" charset="0"/>
            </a:endParaRPr>
          </a:p>
          <a:p>
            <a:pPr eaLnBrk="1" hangingPunct="1">
              <a:spcAft>
                <a:spcPts val="600"/>
              </a:spcAft>
            </a:pPr>
            <a:r>
              <a:rPr lang="en-US" altLang="zh-CN" sz="3200" b="1">
                <a:solidFill>
                  <a:srgbClr val="0000FF"/>
                </a:solidFill>
                <a:latin typeface="Times New Roman" panose="02020603050405020304" pitchFamily="18" charset="0"/>
              </a:rPr>
              <a:t>expect</a:t>
            </a:r>
            <a:r>
              <a:rPr lang="zh-CN" altLang="en-US" sz="3200" b="1">
                <a:latin typeface="Times New Roman" panose="02020603050405020304" pitchFamily="18" charset="0"/>
              </a:rPr>
              <a:t>其后可接 </a:t>
            </a:r>
            <a:r>
              <a:rPr lang="en-US" altLang="zh-CN" sz="3200" b="1">
                <a:latin typeface="Times New Roman" panose="02020603050405020304" pitchFamily="18" charset="0"/>
              </a:rPr>
              <a:t>that </a:t>
            </a:r>
            <a:r>
              <a:rPr lang="zh-CN" altLang="en-US" sz="3200" b="1">
                <a:latin typeface="Times New Roman" panose="02020603050405020304" pitchFamily="18" charset="0"/>
              </a:rPr>
              <a:t>从句，但不接疑问词引导的从句，若遇有疑问词，则要使用“疑问词</a:t>
            </a:r>
            <a:r>
              <a:rPr lang="en-US" altLang="zh-CN" sz="3200" b="1">
                <a:latin typeface="Times New Roman" panose="02020603050405020304" pitchFamily="18" charset="0"/>
              </a:rPr>
              <a:t>+do you expect …”</a:t>
            </a:r>
            <a:r>
              <a:rPr lang="zh-CN" altLang="en-US" sz="3200" b="1">
                <a:latin typeface="Times New Roman" panose="02020603050405020304" pitchFamily="18" charset="0"/>
              </a:rPr>
              <a:t>这样的句式。</a:t>
            </a:r>
            <a:endParaRPr lang="en-US" altLang="zh-CN" sz="3200" b="1">
              <a:latin typeface="Times New Roman" panose="02020603050405020304" pitchFamily="18" charset="0"/>
            </a:endParaRPr>
          </a:p>
          <a:p>
            <a:pPr eaLnBrk="1" hangingPunct="1">
              <a:spcAft>
                <a:spcPts val="600"/>
              </a:spcAft>
            </a:pPr>
            <a:r>
              <a:rPr lang="en-US" altLang="zh-CN" sz="3200" b="1">
                <a:latin typeface="Times New Roman" panose="02020603050405020304" pitchFamily="18" charset="0"/>
              </a:rPr>
              <a:t>When do you expect to leave?</a:t>
            </a:r>
          </a:p>
          <a:p>
            <a:pPr eaLnBrk="1" hangingPunct="1">
              <a:spcAft>
                <a:spcPts val="600"/>
              </a:spcAft>
            </a:pPr>
            <a:r>
              <a:rPr lang="en-US" altLang="zh-CN" sz="3200" b="1">
                <a:latin typeface="Times New Roman" panose="02020603050405020304" pitchFamily="18" charset="0"/>
              </a:rPr>
              <a:t>      </a:t>
            </a:r>
            <a:r>
              <a:rPr lang="zh-CN" altLang="en-US" sz="3200" b="1">
                <a:latin typeface="Times New Roman" panose="02020603050405020304" pitchFamily="18" charset="0"/>
              </a:rPr>
              <a:t>你想什么时候离开</a:t>
            </a:r>
            <a:r>
              <a:rPr lang="en-US" altLang="zh-CN" sz="3200" b="1">
                <a:latin typeface="Times New Roman" panose="02020603050405020304" pitchFamily="18" charset="0"/>
              </a:rPr>
              <a:t>?</a:t>
            </a:r>
          </a:p>
        </p:txBody>
      </p:sp>
      <p:sp>
        <p:nvSpPr>
          <p:cNvPr id="64515" name="Text Box 4"/>
          <p:cNvSpPr txBox="1">
            <a:spLocks noChangeArrowheads="1"/>
          </p:cNvSpPr>
          <p:nvPr/>
        </p:nvSpPr>
        <p:spPr bwMode="auto">
          <a:xfrm>
            <a:off x="0" y="357188"/>
            <a:ext cx="2508250" cy="646112"/>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chemeClr val="bg1"/>
                </a:solidFill>
                <a:latin typeface="Times New Roman" panose="02020603050405020304" pitchFamily="18" charset="0"/>
              </a:rPr>
              <a:t>知识链接</a:t>
            </a:r>
            <a:endParaRPr lang="en-US" altLang="zh-CN" sz="3600" b="1">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620">
                                            <p:txEl>
                                              <p:pRg st="1" end="1"/>
                                            </p:txEl>
                                          </p:spTgt>
                                        </p:tgtEl>
                                        <p:attrNameLst>
                                          <p:attrName>style.visibility</p:attrName>
                                        </p:attrNameLst>
                                      </p:cBhvr>
                                      <p:to>
                                        <p:strVal val="visible"/>
                                      </p:to>
                                    </p:set>
                                    <p:animEffect transition="in" filter="blinds(horizontal)">
                                      <p:cBhvr>
                                        <p:cTn id="7" dur="500"/>
                                        <p:tgtEl>
                                          <p:spTgt spid="1116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0">
                                            <p:txEl>
                                              <p:pRg st="2" end="2"/>
                                            </p:txEl>
                                          </p:spTgt>
                                        </p:tgtEl>
                                        <p:attrNameLst>
                                          <p:attrName>style.visibility</p:attrName>
                                        </p:attrNameLst>
                                      </p:cBhvr>
                                      <p:to>
                                        <p:strVal val="visible"/>
                                      </p:to>
                                    </p:set>
                                    <p:animEffect transition="in" filter="blinds(horizontal)">
                                      <p:cBhvr>
                                        <p:cTn id="12" dur="500"/>
                                        <p:tgtEl>
                                          <p:spTgt spid="1116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620">
                                            <p:txEl>
                                              <p:pRg st="3" end="3"/>
                                            </p:txEl>
                                          </p:spTgt>
                                        </p:tgtEl>
                                        <p:attrNameLst>
                                          <p:attrName>style.visibility</p:attrName>
                                        </p:attrNameLst>
                                      </p:cBhvr>
                                      <p:to>
                                        <p:strVal val="visible"/>
                                      </p:to>
                                    </p:set>
                                    <p:animEffect transition="in" filter="blinds(horizontal)">
                                      <p:cBhvr>
                                        <p:cTn id="17" dur="500"/>
                                        <p:tgtEl>
                                          <p:spTgt spid="1116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1620">
                                            <p:txEl>
                                              <p:pRg st="4" end="4"/>
                                            </p:txEl>
                                          </p:spTgt>
                                        </p:tgtEl>
                                        <p:attrNameLst>
                                          <p:attrName>style.visibility</p:attrName>
                                        </p:attrNameLst>
                                      </p:cBhvr>
                                      <p:to>
                                        <p:strVal val="visible"/>
                                      </p:to>
                                    </p:set>
                                    <p:animEffect transition="in" filter="blinds(horizontal)">
                                      <p:cBhvr>
                                        <p:cTn id="22" dur="500"/>
                                        <p:tgtEl>
                                          <p:spTgt spid="1116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1620">
                                            <p:txEl>
                                              <p:pRg st="5" end="5"/>
                                            </p:txEl>
                                          </p:spTgt>
                                        </p:tgtEl>
                                        <p:attrNameLst>
                                          <p:attrName>style.visibility</p:attrName>
                                        </p:attrNameLst>
                                      </p:cBhvr>
                                      <p:to>
                                        <p:strVal val="visible"/>
                                      </p:to>
                                    </p:set>
                                    <p:animEffect transition="in" filter="blinds(horizontal)">
                                      <p:cBhvr>
                                        <p:cTn id="27" dur="500"/>
                                        <p:tgtEl>
                                          <p:spTgt spid="1116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3"/>
          <p:cNvSpPr>
            <a:spLocks noChangeArrowheads="1"/>
          </p:cNvSpPr>
          <p:nvPr/>
        </p:nvSpPr>
        <p:spPr bwMode="auto">
          <a:xfrm>
            <a:off x="857250" y="1428750"/>
            <a:ext cx="7715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【2011</a:t>
            </a:r>
            <a:r>
              <a:rPr lang="zh-CN" altLang="en-US" sz="3200" b="1">
                <a:latin typeface="Times New Roman" panose="02020603050405020304" pitchFamily="18" charset="0"/>
                <a:cs typeface="Times New Roman" panose="02020603050405020304" pitchFamily="18" charset="0"/>
              </a:rPr>
              <a:t>山东威海</a:t>
            </a:r>
            <a:r>
              <a:rPr lang="en-US" altLang="zh-CN" sz="3200" b="1">
                <a:latin typeface="Times New Roman" panose="02020603050405020304" pitchFamily="18" charset="0"/>
                <a:cs typeface="Times New Roman" panose="02020603050405020304" pitchFamily="18" charset="0"/>
              </a:rPr>
              <a:t>】34.What time do you expect her________?</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A. arrive                  B. is arriving</a:t>
            </a:r>
          </a:p>
          <a:p>
            <a:r>
              <a:rPr lang="en-US" altLang="zh-CN" sz="3200" b="1">
                <a:latin typeface="Times New Roman" panose="02020603050405020304" pitchFamily="18" charset="0"/>
                <a:cs typeface="Times New Roman" panose="02020603050405020304" pitchFamily="18" charset="0"/>
              </a:rPr>
              <a:t>      C. arriving              D. to arrive </a:t>
            </a:r>
          </a:p>
          <a:p>
            <a:endParaRPr lang="en-US" altLang="zh-CN" sz="32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解析</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考查动词的用法。</a:t>
            </a:r>
            <a:r>
              <a:rPr lang="en-US" altLang="zh-CN" sz="3200" b="1">
                <a:latin typeface="Times New Roman" panose="02020603050405020304" pitchFamily="18" charset="0"/>
                <a:cs typeface="Times New Roman" panose="02020603050405020304" pitchFamily="18" charset="0"/>
              </a:rPr>
              <a:t>expect sb. to do sth. </a:t>
            </a:r>
            <a:r>
              <a:rPr lang="zh-CN" altLang="en-US" sz="3200" b="1">
                <a:latin typeface="Times New Roman" panose="02020603050405020304" pitchFamily="18" charset="0"/>
                <a:cs typeface="Times New Roman" panose="02020603050405020304" pitchFamily="18" charset="0"/>
              </a:rPr>
              <a:t>意为“期望</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期待某人做某事”，符合题意。</a:t>
            </a:r>
            <a:endParaRPr lang="en-US" altLang="zh-CN"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3143250" y="200025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D</a:t>
            </a:r>
            <a:endParaRPr lang="zh-CN" altLang="en-US" sz="3200" b="1">
              <a:solidFill>
                <a:srgbClr val="060BC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9394">
                                            <p:txEl>
                                              <p:pRg st="3" end="3"/>
                                            </p:txEl>
                                          </p:spTgt>
                                        </p:tgtEl>
                                        <p:attrNameLst>
                                          <p:attrName>style.visibility</p:attrName>
                                        </p:attrNameLst>
                                      </p:cBhvr>
                                      <p:to>
                                        <p:strVal val="visible"/>
                                      </p:to>
                                    </p:set>
                                    <p:animEffect transition="in" filter="blinds(horizontal)">
                                      <p:cBhvr>
                                        <p:cTn id="19" dur="500"/>
                                        <p:tgtEl>
                                          <p:spTgt spid="593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3"/>
          <p:cNvSpPr>
            <a:spLocks noChangeArrowheads="1"/>
          </p:cNvSpPr>
          <p:nvPr/>
        </p:nvSpPr>
        <p:spPr bwMode="auto">
          <a:xfrm>
            <a:off x="714375" y="785813"/>
            <a:ext cx="8001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 I haven’t seen Jack for three days, is he ill?</a:t>
            </a:r>
          </a:p>
          <a:p>
            <a:r>
              <a:rPr lang="en-US" altLang="zh-CN" sz="3200" b="1">
                <a:latin typeface="Times New Roman" panose="02020603050405020304" pitchFamily="18" charset="0"/>
                <a:cs typeface="Times New Roman" panose="02020603050405020304" pitchFamily="18" charset="0"/>
              </a:rPr>
              <a:t>— _______. His mother told me that he was </a:t>
            </a:r>
          </a:p>
          <a:p>
            <a:r>
              <a:rPr lang="en-US" altLang="zh-CN" sz="3200" b="1">
                <a:latin typeface="Times New Roman" panose="02020603050405020304" pitchFamily="18" charset="0"/>
                <a:cs typeface="Times New Roman" panose="02020603050405020304" pitchFamily="18" charset="0"/>
              </a:rPr>
              <a:t>     in hospital.</a:t>
            </a:r>
          </a:p>
          <a:p>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A. I am afraid so          B. I hope not</a:t>
            </a:r>
          </a:p>
          <a:p>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C. I don’t expect          D. I am afraid not</a:t>
            </a:r>
          </a:p>
          <a:p>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解析</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一般来说我们不希望别人生病，如果不注意语境的话，就很可能误选为</a:t>
            </a:r>
            <a:r>
              <a:rPr lang="en-US" altLang="zh-CN" sz="3200" b="1">
                <a:latin typeface="Times New Roman" panose="02020603050405020304" pitchFamily="18" charset="0"/>
                <a:cs typeface="Times New Roman" panose="02020603050405020304" pitchFamily="18" charset="0"/>
              </a:rPr>
              <a:t>B</a:t>
            </a:r>
            <a:r>
              <a:rPr lang="zh-CN" altLang="en-US" sz="3200" b="1">
                <a:latin typeface="Times New Roman" panose="02020603050405020304" pitchFamily="18" charset="0"/>
                <a:cs typeface="Times New Roman" panose="02020603050405020304" pitchFamily="18" charset="0"/>
              </a:rPr>
              <a:t>或</a:t>
            </a:r>
            <a:r>
              <a:rPr lang="en-US" altLang="zh-CN" sz="3200" b="1">
                <a:latin typeface="Times New Roman" panose="02020603050405020304" pitchFamily="18" charset="0"/>
                <a:cs typeface="Times New Roman" panose="02020603050405020304" pitchFamily="18" charset="0"/>
              </a:rPr>
              <a:t>D</a:t>
            </a:r>
            <a:r>
              <a:rPr lang="zh-CN" altLang="en-US" sz="3200" b="1">
                <a:latin typeface="Times New Roman" panose="02020603050405020304" pitchFamily="18" charset="0"/>
                <a:cs typeface="Times New Roman" panose="02020603050405020304" pitchFamily="18" charset="0"/>
              </a:rPr>
              <a:t>。由下文</a:t>
            </a:r>
            <a:r>
              <a:rPr lang="en-US" altLang="zh-CN" sz="3200" b="1">
                <a:latin typeface="Times New Roman" panose="02020603050405020304" pitchFamily="18" charset="0"/>
                <a:cs typeface="Times New Roman" panose="02020603050405020304" pitchFamily="18" charset="0"/>
              </a:rPr>
              <a:t>His mother told me that he was in hospital. </a:t>
            </a:r>
            <a:r>
              <a:rPr lang="zh-CN" altLang="en-US" sz="3200" b="1">
                <a:latin typeface="Times New Roman" panose="02020603050405020304" pitchFamily="18" charset="0"/>
                <a:cs typeface="Times New Roman" panose="02020603050405020304" pitchFamily="18" charset="0"/>
              </a:rPr>
              <a:t>可知</a:t>
            </a:r>
            <a:r>
              <a:rPr lang="en-US" altLang="zh-CN" sz="3200" b="1">
                <a:latin typeface="Times New Roman" panose="02020603050405020304" pitchFamily="18" charset="0"/>
                <a:cs typeface="Times New Roman" panose="02020603050405020304" pitchFamily="18" charset="0"/>
              </a:rPr>
              <a:t>Jack</a:t>
            </a:r>
            <a:r>
              <a:rPr lang="zh-CN" altLang="en-US" sz="3200" b="1">
                <a:latin typeface="Times New Roman" panose="02020603050405020304" pitchFamily="18" charset="0"/>
                <a:cs typeface="Times New Roman" panose="02020603050405020304" pitchFamily="18" charset="0"/>
              </a:rPr>
              <a:t>可能生病了。</a:t>
            </a:r>
            <a:r>
              <a:rPr lang="en-US" altLang="zh-CN" sz="3200" b="1">
                <a:latin typeface="Times New Roman" panose="02020603050405020304" pitchFamily="18" charset="0"/>
                <a:cs typeface="Times New Roman" panose="02020603050405020304" pitchFamily="18" charset="0"/>
              </a:rPr>
              <a:t>I am afraid so. </a:t>
            </a:r>
            <a:r>
              <a:rPr lang="zh-CN" altLang="en-US" sz="3200" b="1">
                <a:latin typeface="Times New Roman" panose="02020603050405020304" pitchFamily="18" charset="0"/>
                <a:cs typeface="Times New Roman" panose="02020603050405020304" pitchFamily="18" charset="0"/>
              </a:rPr>
              <a:t>意为“恐怕是这样的”，常用来表示一种不太肯定的语气。正确答案为</a:t>
            </a:r>
            <a:r>
              <a:rPr lang="en-US" altLang="zh-CN" sz="3200" b="1">
                <a:latin typeface="Times New Roman" panose="02020603050405020304" pitchFamily="18" charset="0"/>
                <a:cs typeface="Times New Roman" panose="02020603050405020304" pitchFamily="18" charset="0"/>
              </a:rPr>
              <a:t>A</a:t>
            </a:r>
            <a:r>
              <a:rPr lang="zh-CN" altLang="en-US"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1500188" y="1214438"/>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A</a:t>
            </a:r>
            <a:endParaRPr lang="zh-CN" altLang="en-US" sz="3200" b="1">
              <a:solidFill>
                <a:srgbClr val="060BC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xEl>
                                              <p:pRg st="5" end="5"/>
                                            </p:txEl>
                                          </p:spTgt>
                                        </p:tgtEl>
                                        <p:attrNameLst>
                                          <p:attrName>style.visibility</p:attrName>
                                        </p:attrNameLst>
                                      </p:cBhvr>
                                      <p:to>
                                        <p:strVal val="visible"/>
                                      </p:to>
                                    </p:set>
                                    <p:animEffect transition="in" filter="blinds(horizontal)">
                                      <p:cBhvr>
                                        <p:cTn id="7" dur="500"/>
                                        <p:tgtEl>
                                          <p:spTgt spid="5939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p:cTn id="12"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5" dur="1000" fill="hold"/>
                                        <p:tgtEl>
                                          <p:spTgt spid="1536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3"/>
          <p:cNvSpPr>
            <a:spLocks noChangeArrowheads="1"/>
          </p:cNvSpPr>
          <p:nvPr/>
        </p:nvSpPr>
        <p:spPr bwMode="auto">
          <a:xfrm>
            <a:off x="928688" y="1428750"/>
            <a:ext cx="7715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 Do you think the Australian Cricket  </a:t>
            </a:r>
          </a:p>
          <a:p>
            <a:r>
              <a:rPr lang="en-US" altLang="zh-CN" sz="3200" b="1">
                <a:latin typeface="Times New Roman" panose="02020603050405020304" pitchFamily="18" charset="0"/>
                <a:cs typeface="Times New Roman" panose="02020603050405020304" pitchFamily="18" charset="0"/>
              </a:rPr>
              <a:t>    Team will beat the New Zealand Cricket </a:t>
            </a:r>
          </a:p>
          <a:p>
            <a:r>
              <a:rPr lang="en-US" altLang="zh-CN" sz="3200" b="1">
                <a:latin typeface="Times New Roman" panose="02020603050405020304" pitchFamily="18" charset="0"/>
                <a:cs typeface="Times New Roman" panose="02020603050405020304" pitchFamily="18" charset="0"/>
              </a:rPr>
              <a:t>    Team?</a:t>
            </a:r>
          </a:p>
          <a:p>
            <a:r>
              <a:rPr lang="en-US" altLang="zh-CN" sz="3200" b="1">
                <a:latin typeface="Times New Roman" panose="02020603050405020304" pitchFamily="18" charset="0"/>
                <a:cs typeface="Times New Roman" panose="02020603050405020304" pitchFamily="18" charset="0"/>
              </a:rPr>
              <a:t>— Yes. They have better players, so I </a:t>
            </a:r>
          </a:p>
          <a:p>
            <a:r>
              <a:rPr lang="en-US" altLang="zh-CN" sz="3200" b="1">
                <a:latin typeface="Times New Roman" panose="02020603050405020304" pitchFamily="18" charset="0"/>
                <a:cs typeface="Times New Roman" panose="02020603050405020304" pitchFamily="18" charset="0"/>
              </a:rPr>
              <a:t>     ________ them to win.</a:t>
            </a:r>
          </a:p>
          <a:p>
            <a:r>
              <a:rPr lang="en-US" altLang="zh-CN" sz="3200" b="1">
                <a:latin typeface="Times New Roman" panose="02020603050405020304" pitchFamily="18" charset="0"/>
                <a:cs typeface="Times New Roman" panose="02020603050405020304" pitchFamily="18" charset="0"/>
              </a:rPr>
              <a:t>       A. prefer                 B. want </a:t>
            </a:r>
          </a:p>
          <a:p>
            <a:r>
              <a:rPr lang="en-US" altLang="zh-CN" sz="3200" b="1">
                <a:latin typeface="Times New Roman" panose="02020603050405020304" pitchFamily="18" charset="0"/>
                <a:cs typeface="Times New Roman" panose="02020603050405020304" pitchFamily="18" charset="0"/>
              </a:rPr>
              <a:t>       C. hope                   D. expect</a:t>
            </a:r>
            <a:endParaRPr lang="zh-CN" altLang="en-US"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1857375" y="34290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D</a:t>
            </a:r>
            <a:endParaRPr lang="zh-CN" altLang="en-US" sz="3200" b="1">
              <a:solidFill>
                <a:srgbClr val="060BC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矩形 3"/>
          <p:cNvSpPr>
            <a:spLocks noChangeArrowheads="1"/>
          </p:cNvSpPr>
          <p:nvPr/>
        </p:nvSpPr>
        <p:spPr bwMode="auto">
          <a:xfrm>
            <a:off x="571500" y="500063"/>
            <a:ext cx="2954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latin typeface="Times New Roman" panose="02020603050405020304" pitchFamily="18" charset="0"/>
                <a:cs typeface="Times New Roman" panose="02020603050405020304" pitchFamily="18" charset="0"/>
              </a:rPr>
              <a:t>3. To </a:t>
            </a:r>
            <a:r>
              <a:rPr lang="en-US" altLang="zh-CN" sz="3200" b="1" dirty="0">
                <a:solidFill>
                  <a:srgbClr val="060BCA"/>
                </a:solidFill>
                <a:latin typeface="Times New Roman" panose="02020603050405020304" pitchFamily="18" charset="0"/>
                <a:cs typeface="Times New Roman" panose="02020603050405020304" pitchFamily="18" charset="0"/>
              </a:rPr>
              <a:t>keep fit </a:t>
            </a:r>
            <a:r>
              <a:rPr lang="en-US" altLang="zh-CN" sz="3200" b="1" dirty="0">
                <a:latin typeface="Times New Roman" panose="02020603050405020304" pitchFamily="18" charset="0"/>
                <a:cs typeface="Times New Roman" panose="02020603050405020304" pitchFamily="18" charset="0"/>
              </a:rPr>
              <a:t>…</a:t>
            </a:r>
            <a:endParaRPr lang="zh-CN" altLang="en-US" sz="3200" b="1" dirty="0">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1214438" y="1214438"/>
            <a:ext cx="6643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60BCA"/>
                </a:solidFill>
                <a:latin typeface="Times New Roman" panose="02020603050405020304" pitchFamily="18" charset="0"/>
                <a:cs typeface="Times New Roman" panose="02020603050405020304" pitchFamily="18" charset="0"/>
              </a:rPr>
              <a:t> </a:t>
            </a:r>
            <a:r>
              <a:rPr lang="en-US" altLang="zh-CN" sz="3200" b="1" dirty="0">
                <a:solidFill>
                  <a:srgbClr val="060BCA"/>
                </a:solidFill>
                <a:latin typeface="Times New Roman" panose="02020603050405020304" pitchFamily="18" charset="0"/>
                <a:cs typeface="Times New Roman" panose="02020603050405020304" pitchFamily="18" charset="0"/>
              </a:rPr>
              <a:t>keep fit = </a:t>
            </a:r>
            <a:r>
              <a:rPr lang="en-US" altLang="zh-CN" sz="3200" b="1" dirty="0">
                <a:latin typeface="Times New Roman" panose="02020603050405020304" pitchFamily="18" charset="0"/>
              </a:rPr>
              <a:t>keep healthy   </a:t>
            </a:r>
            <a:r>
              <a:rPr lang="zh-CN" altLang="en-US" sz="3200" b="1" dirty="0">
                <a:latin typeface="Times New Roman" panose="02020603050405020304" pitchFamily="18" charset="0"/>
              </a:rPr>
              <a:t>保持健康</a:t>
            </a:r>
            <a:endParaRPr lang="zh-CN" altLang="en-US" sz="3200" b="1" dirty="0">
              <a:solidFill>
                <a:srgbClr val="060BCA"/>
              </a:solidFill>
              <a:latin typeface="Times New Roman" panose="02020603050405020304" pitchFamily="18" charset="0"/>
              <a:cs typeface="Times New Roman" panose="02020603050405020304" pitchFamily="18" charset="0"/>
            </a:endParaRPr>
          </a:p>
        </p:txBody>
      </p:sp>
      <p:sp>
        <p:nvSpPr>
          <p:cNvPr id="15365" name="Rectangle 5"/>
          <p:cNvSpPr>
            <a:spLocks noChangeArrowheads="1"/>
          </p:cNvSpPr>
          <p:nvPr/>
        </p:nvSpPr>
        <p:spPr bwMode="auto">
          <a:xfrm>
            <a:off x="785813" y="2000250"/>
            <a:ext cx="7705725" cy="3267075"/>
          </a:xfrm>
          <a:prstGeom prst="rect">
            <a:avLst/>
          </a:prstGeom>
          <a:noFill/>
          <a:ln w="9525">
            <a:noFill/>
            <a:miter lim="800000"/>
          </a:ln>
        </p:spPr>
        <p:txBody>
          <a:bodyPr>
            <a:spAutoFit/>
          </a:bodyPr>
          <a:lstStyle/>
          <a:p>
            <a:pPr>
              <a:lnSpc>
                <a:spcPts val="3840"/>
              </a:lnSpc>
              <a:spcBef>
                <a:spcPct val="30000"/>
              </a:spcBef>
              <a:defRPr/>
            </a:pPr>
            <a:r>
              <a:rPr lang="en-US" altLang="zh-CN"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rPr>
              <a:t>keep (sb. / </a:t>
            </a:r>
            <a:r>
              <a:rPr lang="en-US" altLang="zh-CN" sz="3200" b="1" dirty="0" err="1">
                <a:latin typeface="Times New Roman" panose="02020603050405020304" pitchFamily="18" charset="0"/>
              </a:rPr>
              <a:t>sth</a:t>
            </a:r>
            <a:r>
              <a:rPr lang="en-US" altLang="zh-CN" sz="3200" b="1" dirty="0">
                <a:latin typeface="Times New Roman" panose="02020603050405020304" pitchFamily="18" charset="0"/>
              </a:rPr>
              <a:t>.) + </a:t>
            </a:r>
            <a:r>
              <a:rPr lang="en-US" altLang="zh-CN" sz="3200" b="1" i="1" dirty="0">
                <a:latin typeface="Times New Roman" panose="02020603050405020304" pitchFamily="18" charset="0"/>
              </a:rPr>
              <a:t>adj.  </a:t>
            </a:r>
            <a:r>
              <a:rPr lang="zh-CN" altLang="en-US" sz="3200" b="1" dirty="0">
                <a:latin typeface="Times New Roman" panose="02020603050405020304" pitchFamily="18" charset="0"/>
              </a:rPr>
              <a:t>保持 </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护某人 </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物 </a:t>
            </a:r>
            <a:r>
              <a:rPr lang="en-US" altLang="zh-CN" sz="3200" b="1" baseline="30000" dirty="0">
                <a:latin typeface="Times New Roman" panose="02020603050405020304" pitchFamily="18" charset="0"/>
              </a:rPr>
              <a:t>……</a:t>
            </a:r>
          </a:p>
          <a:p>
            <a:pPr marL="342900" indent="-342900">
              <a:lnSpc>
                <a:spcPts val="3840"/>
              </a:lnSpc>
              <a:spcBef>
                <a:spcPct val="50000"/>
              </a:spcBef>
              <a:defRPr/>
            </a:pPr>
            <a:r>
              <a:rPr lang="en-US" altLang="zh-CN" sz="3200" b="1" dirty="0">
                <a:latin typeface="Times New Roman" panose="02020603050405020304" pitchFamily="18" charset="0"/>
              </a:rPr>
              <a:t>    keep our classroom clean </a:t>
            </a:r>
            <a:r>
              <a:rPr lang="zh-CN" altLang="en-US" sz="3200" b="1" dirty="0">
                <a:latin typeface="Times New Roman" panose="02020603050405020304" pitchFamily="18" charset="0"/>
              </a:rPr>
              <a:t>保持教室清洁</a:t>
            </a:r>
          </a:p>
          <a:p>
            <a:pPr marL="342900" indent="-342900">
              <a:lnSpc>
                <a:spcPts val="3840"/>
              </a:lnSpc>
              <a:spcBef>
                <a:spcPct val="50000"/>
              </a:spcBef>
              <a:defRPr/>
            </a:pPr>
            <a:r>
              <a:rPr lang="en-US" altLang="zh-CN" sz="3200" b="1" dirty="0">
                <a:latin typeface="Times New Roman" panose="02020603050405020304" pitchFamily="18" charset="0"/>
              </a:rPr>
              <a:t>     It's important for the college freshman </a:t>
            </a:r>
          </a:p>
          <a:p>
            <a:pPr marL="342900" indent="-342900">
              <a:lnSpc>
                <a:spcPts val="3840"/>
              </a:lnSpc>
              <a:spcBef>
                <a:spcPct val="50000"/>
              </a:spcBef>
              <a:defRPr/>
            </a:pPr>
            <a:r>
              <a:rPr lang="en-US" altLang="zh-CN" sz="3200" b="1" dirty="0">
                <a:latin typeface="Times New Roman" panose="02020603050405020304" pitchFamily="18" charset="0"/>
              </a:rPr>
              <a:t>to keep his nose clean.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19" dur="500"/>
                                        <p:tgtEl>
                                          <p:spTgt spid="1536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24" dur="500"/>
                                        <p:tgtEl>
                                          <p:spTgt spid="1536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29" dur="500"/>
                                        <p:tgtEl>
                                          <p:spTgt spid="1536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34" dur="500"/>
                                        <p:tgtEl>
                                          <p:spTgt spid="153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矩形 3"/>
          <p:cNvSpPr>
            <a:spLocks noChangeArrowheads="1"/>
          </p:cNvSpPr>
          <p:nvPr/>
        </p:nvSpPr>
        <p:spPr bwMode="auto">
          <a:xfrm>
            <a:off x="1000125" y="1928813"/>
            <a:ext cx="75723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zh-CN" altLang="en-US" sz="3200" b="1">
                <a:latin typeface="Times New Roman" panose="02020603050405020304" pitchFamily="18" charset="0"/>
                <a:cs typeface="Times New Roman" panose="02020603050405020304" pitchFamily="18" charset="0"/>
              </a:rPr>
              <a:t>在现代社会</a:t>
            </a: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越来越多人发现保持健康很重要。 </a:t>
            </a:r>
            <a:br>
              <a:rPr lang="zh-CN" altLang="en-US"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In modern society more and more people find it important _______________. </a:t>
            </a:r>
            <a:endParaRPr lang="zh-CN" altLang="en-US"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4000500" y="3357563"/>
            <a:ext cx="3786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to keep fit </a:t>
            </a:r>
          </a:p>
          <a:p>
            <a:r>
              <a:rPr lang="en-US" altLang="zh-CN" sz="3200" b="1">
                <a:solidFill>
                  <a:srgbClr val="060BCA"/>
                </a:solidFill>
                <a:latin typeface="Times New Roman" panose="02020603050405020304" pitchFamily="18" charset="0"/>
                <a:cs typeface="Times New Roman" panose="02020603050405020304" pitchFamily="18" charset="0"/>
              </a:rPr>
              <a:t>/ to keep healthy</a:t>
            </a:r>
            <a:endParaRPr lang="zh-CN" altLang="en-US" sz="3200" b="1">
              <a:solidFill>
                <a:srgbClr val="060BC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3"/>
          <p:cNvSpPr>
            <a:spLocks noChangeArrowheads="1"/>
          </p:cNvSpPr>
          <p:nvPr/>
        </p:nvSpPr>
        <p:spPr bwMode="auto">
          <a:xfrm>
            <a:off x="703263" y="915988"/>
            <a:ext cx="635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latin typeface="Times New Roman" panose="02020603050405020304" pitchFamily="18" charset="0"/>
                <a:cs typeface="Times New Roman" panose="02020603050405020304" pitchFamily="18" charset="0"/>
              </a:rPr>
              <a:t>4. … </a:t>
            </a:r>
            <a:r>
              <a:rPr lang="en-US" altLang="zh-CN" sz="3200" b="1">
                <a:solidFill>
                  <a:srgbClr val="060BCA"/>
                </a:solidFill>
                <a:latin typeface="Times New Roman" panose="02020603050405020304" pitchFamily="18" charset="0"/>
                <a:cs typeface="Times New Roman" panose="02020603050405020304" pitchFamily="18" charset="0"/>
              </a:rPr>
              <a:t>required</a:t>
            </a:r>
            <a:r>
              <a:rPr lang="en-US" altLang="zh-CN" sz="3200" b="1">
                <a:latin typeface="Times New Roman" panose="02020603050405020304" pitchFamily="18" charset="0"/>
                <a:cs typeface="Times New Roman" panose="02020603050405020304" pitchFamily="18" charset="0"/>
              </a:rPr>
              <a:t> more physical </a:t>
            </a:r>
            <a:r>
              <a:rPr lang="en-US" altLang="zh-CN" sz="3200" b="1">
                <a:solidFill>
                  <a:srgbClr val="060BCA"/>
                </a:solidFill>
                <a:latin typeface="Times New Roman" panose="02020603050405020304" pitchFamily="18" charset="0"/>
                <a:cs typeface="Times New Roman" panose="02020603050405020304" pitchFamily="18" charset="0"/>
              </a:rPr>
              <a:t>effort</a:t>
            </a:r>
            <a:r>
              <a:rPr lang="en-US" altLang="zh-CN"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714375" y="1857375"/>
            <a:ext cx="7643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require</a:t>
            </a:r>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i="1">
                <a:solidFill>
                  <a:srgbClr val="060BCA"/>
                </a:solidFill>
                <a:latin typeface="Times New Roman" panose="02020603050405020304" pitchFamily="18" charset="0"/>
                <a:cs typeface="Times New Roman" panose="02020603050405020304" pitchFamily="18" charset="0"/>
              </a:rPr>
              <a:t>v. </a:t>
            </a:r>
            <a:r>
              <a:rPr lang="zh-CN" altLang="en-US" sz="3200" b="1">
                <a:solidFill>
                  <a:srgbClr val="060BCA"/>
                </a:solidFill>
                <a:latin typeface="Times New Roman" panose="02020603050405020304" pitchFamily="18" charset="0"/>
                <a:cs typeface="Times New Roman" panose="02020603050405020304" pitchFamily="18" charset="0"/>
              </a:rPr>
              <a:t>要求；需要；命令</a:t>
            </a:r>
          </a:p>
        </p:txBody>
      </p:sp>
      <p:sp>
        <p:nvSpPr>
          <p:cNvPr id="15365" name="Rectangle 5"/>
          <p:cNvSpPr>
            <a:spLocks noChangeArrowheads="1"/>
          </p:cNvSpPr>
          <p:nvPr/>
        </p:nvSpPr>
        <p:spPr bwMode="auto">
          <a:xfrm>
            <a:off x="714375" y="2571750"/>
            <a:ext cx="77057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a:latin typeface="Times New Roman" panose="02020603050405020304" pitchFamily="18" charset="0"/>
                <a:cs typeface="Times New Roman" panose="02020603050405020304" pitchFamily="18" charset="0"/>
              </a:rPr>
              <a:t>We'll let you know if we require further help.</a:t>
            </a:r>
          </a:p>
          <a:p>
            <a:pPr>
              <a:spcBef>
                <a:spcPct val="30000"/>
              </a:spcBef>
            </a:pP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我们如果需要更多帮助就告诉你。 </a:t>
            </a:r>
            <a:endParaRPr lang="en-US" altLang="zh-CN" sz="3200" b="1">
              <a:latin typeface="Times New Roman" panose="02020603050405020304" pitchFamily="18" charset="0"/>
              <a:cs typeface="Times New Roman" panose="02020603050405020304" pitchFamily="18" charset="0"/>
            </a:endParaRPr>
          </a:p>
          <a:p>
            <a:pPr>
              <a:spcBef>
                <a:spcPct val="30000"/>
              </a:spcBef>
            </a:pPr>
            <a:r>
              <a:rPr lang="en-US" altLang="zh-CN" sz="3200" b="1">
                <a:latin typeface="Times New Roman" panose="02020603050405020304" pitchFamily="18" charset="0"/>
                <a:cs typeface="Times New Roman" panose="02020603050405020304" pitchFamily="18" charset="0"/>
              </a:rPr>
              <a:t>The headmaster required her to keep silent. </a:t>
            </a:r>
          </a:p>
          <a:p>
            <a:pPr>
              <a:spcBef>
                <a:spcPct val="30000"/>
              </a:spcBef>
            </a:pPr>
            <a:r>
              <a:rPr lang="zh-CN" altLang="en-US" sz="3200" b="1">
                <a:latin typeface="Times New Roman" panose="02020603050405020304" pitchFamily="18" charset="0"/>
                <a:cs typeface="Times New Roman" panose="02020603050405020304" pitchFamily="18" charset="0"/>
              </a:rPr>
              <a:t>     校长命令她保持安静。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19" dur="500"/>
                                        <p:tgtEl>
                                          <p:spTgt spid="1536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24" dur="500"/>
                                        <p:tgtEl>
                                          <p:spTgt spid="1536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29" dur="500"/>
                                        <p:tgtEl>
                                          <p:spTgt spid="1536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34" dur="500"/>
                                        <p:tgtEl>
                                          <p:spTgt spid="153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827088" y="765175"/>
            <a:ext cx="7561262" cy="4103688"/>
          </a:xfrm>
        </p:spPr>
        <p:txBody>
          <a:bodyPr/>
          <a:lstStyle/>
          <a:p>
            <a:pPr>
              <a:lnSpc>
                <a:spcPct val="120000"/>
              </a:lnSpc>
              <a:buFontTx/>
              <a:buNone/>
            </a:pPr>
            <a:r>
              <a:rPr lang="en-US" altLang="zh-CN" b="1" smtClean="0">
                <a:latin typeface="Times New Roman" panose="02020603050405020304" pitchFamily="18" charset="0"/>
              </a:rPr>
              <a:t>   </a:t>
            </a:r>
            <a:r>
              <a:rPr lang="en-US" altLang="zh-CN" b="1" smtClean="0">
                <a:solidFill>
                  <a:srgbClr val="0000FF"/>
                </a:solidFill>
                <a:latin typeface="Times New Roman" panose="02020603050405020304" pitchFamily="18" charset="0"/>
              </a:rPr>
              <a:t>require sb. to do sth. </a:t>
            </a:r>
            <a:r>
              <a:rPr lang="zh-CN" altLang="en-US" b="1" smtClean="0">
                <a:solidFill>
                  <a:srgbClr val="0000FF"/>
                </a:solidFill>
              </a:rPr>
              <a:t>要求某人做</a:t>
            </a:r>
            <a:r>
              <a:rPr kumimoji="1" lang="en-US" altLang="zh-CN" sz="2800" b="1" smtClean="0">
                <a:solidFill>
                  <a:srgbClr val="0000FF"/>
                </a:solidFill>
                <a:latin typeface="宋体" panose="02010600030101010101" pitchFamily="2" charset="-122"/>
              </a:rPr>
              <a:t>……</a:t>
            </a:r>
            <a:endParaRPr lang="en-US" altLang="zh-CN" b="1" smtClean="0">
              <a:solidFill>
                <a:srgbClr val="0000FF"/>
              </a:solidFill>
              <a:latin typeface="Times New Roman" panose="02020603050405020304" pitchFamily="18" charset="0"/>
            </a:endParaRPr>
          </a:p>
          <a:p>
            <a:pPr>
              <a:lnSpc>
                <a:spcPct val="120000"/>
              </a:lnSpc>
              <a:buFontTx/>
              <a:buNone/>
            </a:pPr>
            <a:r>
              <a:rPr lang="en-US" altLang="zh-CN" b="1" smtClean="0">
                <a:latin typeface="Times New Roman" panose="02020603050405020304" pitchFamily="18" charset="0"/>
              </a:rPr>
              <a:t>    </a:t>
            </a:r>
            <a:r>
              <a:rPr lang="en-US" altLang="zh-CN" b="1" smtClean="0">
                <a:solidFill>
                  <a:srgbClr val="0000FF"/>
                </a:solidFill>
                <a:latin typeface="Times New Roman" panose="02020603050405020304" pitchFamily="18" charset="0"/>
              </a:rPr>
              <a:t>sb. be required to do sth. </a:t>
            </a:r>
            <a:r>
              <a:rPr lang="zh-CN" altLang="en-US" b="1" smtClean="0">
                <a:solidFill>
                  <a:srgbClr val="0000FF"/>
                </a:solidFill>
              </a:rPr>
              <a:t>某人被要求做</a:t>
            </a:r>
            <a:r>
              <a:rPr kumimoji="1" lang="en-US" altLang="zh-CN" sz="2800" b="1" smtClean="0">
                <a:solidFill>
                  <a:srgbClr val="0000FF"/>
                </a:solidFill>
                <a:latin typeface="宋体" panose="02010600030101010101" pitchFamily="2" charset="-122"/>
              </a:rPr>
              <a:t>……</a:t>
            </a:r>
            <a:endParaRPr lang="zh-CN" altLang="en-US" b="1" smtClean="0">
              <a:solidFill>
                <a:srgbClr val="0000FF"/>
              </a:solidFill>
              <a:latin typeface="Times New Roman" panose="02020603050405020304" pitchFamily="18" charset="0"/>
            </a:endParaRPr>
          </a:p>
          <a:p>
            <a:pPr>
              <a:lnSpc>
                <a:spcPct val="120000"/>
              </a:lnSpc>
              <a:buFontTx/>
              <a:buNone/>
            </a:pPr>
            <a:r>
              <a:rPr lang="en-US" altLang="zh-CN" b="1" smtClean="0">
                <a:latin typeface="Times New Roman" panose="02020603050405020304" pitchFamily="18" charset="0"/>
              </a:rPr>
              <a:t>Our teachers require us to study hard.</a:t>
            </a:r>
          </a:p>
          <a:p>
            <a:pPr>
              <a:lnSpc>
                <a:spcPct val="120000"/>
              </a:lnSpc>
              <a:buFontTx/>
              <a:buNone/>
            </a:pPr>
            <a:r>
              <a:rPr lang="en-US" altLang="zh-CN" b="1" smtClean="0">
                <a:latin typeface="Times New Roman" panose="02020603050405020304" pitchFamily="18" charset="0"/>
              </a:rPr>
              <a:t>We are required to study hard by our teachers.</a:t>
            </a:r>
          </a:p>
        </p:txBody>
      </p:sp>
      <p:pic>
        <p:nvPicPr>
          <p:cNvPr id="71683" name="Picture 4" descr="图片48"/>
          <p:cNvPicPr>
            <a:picLocks noChangeAspect="1" noChangeArrowheads="1" noCrop="1"/>
          </p:cNvPicPr>
          <p:nvPr/>
        </p:nvPicPr>
        <p:blipFill>
          <a:blip r:embed="rId2"/>
          <a:srcRect/>
          <a:stretch>
            <a:fillRect/>
          </a:stretch>
        </p:blipFill>
        <p:spPr bwMode="auto">
          <a:xfrm>
            <a:off x="3563938" y="4797425"/>
            <a:ext cx="20875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7" dur="500"/>
                                        <p:tgtEl>
                                          <p:spTgt spid="931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87">
                                            <p:txEl>
                                              <p:pRg st="3" end="3"/>
                                            </p:txEl>
                                          </p:spTgt>
                                        </p:tgtEl>
                                        <p:attrNameLst>
                                          <p:attrName>style.visibility</p:attrName>
                                        </p:attrNameLst>
                                      </p:cBhvr>
                                      <p:to>
                                        <p:strVal val="visible"/>
                                      </p:to>
                                    </p:set>
                                    <p:animEffect transition="in" filter="blinds(horizontal)">
                                      <p:cBhvr>
                                        <p:cTn id="12"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755650" y="1844675"/>
            <a:ext cx="7777163"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(2013.</a:t>
            </a:r>
            <a:r>
              <a:rPr lang="zh-CN" altLang="en-US" sz="3200" b="1">
                <a:latin typeface="Times New Roman" panose="02020603050405020304" pitchFamily="18" charset="0"/>
                <a:cs typeface="Times New Roman" panose="02020603050405020304" pitchFamily="18" charset="0"/>
              </a:rPr>
              <a:t>扬州</a:t>
            </a:r>
            <a:r>
              <a:rPr lang="en-US" altLang="zh-CN" sz="3200" b="1">
                <a:latin typeface="Times New Roman" panose="02020603050405020304" pitchFamily="18" charset="0"/>
                <a:cs typeface="Times New Roman" panose="02020603050405020304" pitchFamily="18" charset="0"/>
              </a:rPr>
              <a:t>) --- Mr Li, I can't understand everything in class.</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Don't worry! I'll _______ the main points at the end.</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A. record                B. review</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C. require                D. remember</a:t>
            </a:r>
          </a:p>
        </p:txBody>
      </p:sp>
      <p:sp>
        <p:nvSpPr>
          <p:cNvPr id="108547" name="Text Box 3"/>
          <p:cNvSpPr txBox="1">
            <a:spLocks noChangeArrowheads="1"/>
          </p:cNvSpPr>
          <p:nvPr/>
        </p:nvSpPr>
        <p:spPr bwMode="auto">
          <a:xfrm>
            <a:off x="4714875" y="2928938"/>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B</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813" y="1571625"/>
            <a:ext cx="7500937" cy="2640013"/>
          </a:xfrm>
          <a:prstGeom prst="rect">
            <a:avLst/>
          </a:prstGeom>
        </p:spPr>
        <p:txBody>
          <a:bodyPr>
            <a:spAutoFit/>
          </a:bodyPr>
          <a:lstStyle/>
          <a:p>
            <a:pPr marL="342900" indent="-342900">
              <a:lnSpc>
                <a:spcPct val="110000"/>
              </a:lnSpc>
              <a:spcBef>
                <a:spcPct val="20000"/>
              </a:spcBef>
              <a:buFontTx/>
              <a:buChar char="•"/>
              <a:defRPr/>
            </a:pPr>
            <a:r>
              <a:rPr lang="en-US" altLang="zh-CN" sz="3600" b="1" kern="0" dirty="0">
                <a:solidFill>
                  <a:srgbClr val="000000"/>
                </a:solidFill>
                <a:latin typeface="Times New Roman" panose="02020603050405020304" pitchFamily="18" charset="0"/>
                <a:ea typeface="宋体" panose="02010600030101010101" pitchFamily="2" charset="-122"/>
              </a:rPr>
              <a:t>We call people who spend too much time watching TV on the sofa ‘</a:t>
            </a:r>
            <a:r>
              <a:rPr lang="en-US" altLang="zh-CN" sz="3600" b="1" kern="0" dirty="0">
                <a:solidFill>
                  <a:srgbClr val="0000FF"/>
                </a:solidFill>
                <a:latin typeface="Times New Roman" panose="02020603050405020304" pitchFamily="18" charset="0"/>
                <a:ea typeface="宋体" panose="02010600030101010101" pitchFamily="2" charset="-122"/>
              </a:rPr>
              <a:t>couch potato</a:t>
            </a:r>
            <a:r>
              <a:rPr lang="en-US" altLang="zh-CN" sz="3600" b="1" kern="0" dirty="0">
                <a:solidFill>
                  <a:srgbClr val="000000"/>
                </a:solidFill>
                <a:latin typeface="Times New Roman" panose="02020603050405020304" pitchFamily="18" charset="0"/>
                <a:ea typeface="宋体" panose="02010600030101010101" pitchFamily="2" charset="-122"/>
              </a:rPr>
              <a:t>’.</a:t>
            </a:r>
          </a:p>
          <a:p>
            <a:pPr marL="342900" indent="-342900">
              <a:lnSpc>
                <a:spcPct val="110000"/>
              </a:lnSpc>
              <a:spcBef>
                <a:spcPct val="20000"/>
              </a:spcBef>
              <a:buFontTx/>
              <a:buChar char="•"/>
              <a:defRPr/>
            </a:pPr>
            <a:r>
              <a:rPr lang="en-US" altLang="zh-CN" sz="3600" b="1" kern="0" dirty="0">
                <a:solidFill>
                  <a:srgbClr val="000000"/>
                </a:solidFill>
                <a:latin typeface="Times New Roman" panose="02020603050405020304" pitchFamily="18" charset="0"/>
                <a:ea typeface="宋体" panose="02010600030101010101" pitchFamily="2" charset="-122"/>
              </a:rPr>
              <a:t>Are you a couch potato?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17500" eaLnBrk="0" hangingPunct="0"/>
            <a:r>
              <a:rPr lang="zh-CN" altLang="zh-CN"/>
              <a:t> </a:t>
            </a:r>
          </a:p>
        </p:txBody>
      </p:sp>
      <p:sp>
        <p:nvSpPr>
          <p:cNvPr id="7373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17500" eaLnBrk="0" hangingPunct="0"/>
            <a:r>
              <a:rPr lang="zh-CN" altLang="zh-CN"/>
              <a:t> </a:t>
            </a:r>
          </a:p>
        </p:txBody>
      </p:sp>
      <p:sp>
        <p:nvSpPr>
          <p:cNvPr id="5" name="Rectangle 3"/>
          <p:cNvSpPr txBox="1">
            <a:spLocks noChangeArrowheads="1"/>
          </p:cNvSpPr>
          <p:nvPr/>
        </p:nvSpPr>
        <p:spPr bwMode="auto">
          <a:xfrm>
            <a:off x="928688" y="1857375"/>
            <a:ext cx="7561262" cy="3357563"/>
          </a:xfrm>
          <a:prstGeom prst="rect">
            <a:avLst/>
          </a:prstGeom>
          <a:noFill/>
          <a:ln w="9525">
            <a:noFill/>
            <a:miter lim="800000"/>
          </a:ln>
        </p:spPr>
        <p:txBody>
          <a:bodyPr/>
          <a:lstStyle/>
          <a:p>
            <a:pPr indent="-342900" eaLnBrk="0" hangingPunct="0">
              <a:spcBef>
                <a:spcPts val="600"/>
              </a:spcBef>
              <a:spcAft>
                <a:spcPts val="600"/>
              </a:spcAft>
              <a:defRPr/>
            </a:pPr>
            <a:r>
              <a:rPr lang="en-US" altLang="zh-CN" sz="3200" b="1" kern="0" dirty="0">
                <a:latin typeface="Times New Roman" panose="02020603050405020304" pitchFamily="18" charset="0"/>
                <a:ea typeface="+mn-ea"/>
              </a:rPr>
              <a:t>ask, require</a:t>
            </a:r>
            <a:r>
              <a:rPr lang="zh-CN" altLang="en-US" sz="3200" b="1" kern="0" dirty="0">
                <a:latin typeface="Times New Roman" panose="02020603050405020304" pitchFamily="18" charset="0"/>
                <a:ea typeface="+mn-ea"/>
              </a:rPr>
              <a:t>均有“要求，请求”之意。</a:t>
            </a:r>
          </a:p>
          <a:p>
            <a:pPr indent="-342900" eaLnBrk="0" hangingPunct="0">
              <a:spcBef>
                <a:spcPts val="600"/>
              </a:spcBef>
              <a:spcAft>
                <a:spcPts val="600"/>
              </a:spcAft>
              <a:defRPr/>
            </a:pPr>
            <a:r>
              <a:rPr lang="en-US" altLang="zh-CN" sz="3200" b="1" kern="0" dirty="0">
                <a:solidFill>
                  <a:srgbClr val="0000FF"/>
                </a:solidFill>
                <a:latin typeface="Times New Roman" panose="02020603050405020304" pitchFamily="18" charset="0"/>
                <a:ea typeface="+mn-ea"/>
              </a:rPr>
              <a:t>ask</a:t>
            </a:r>
            <a:r>
              <a:rPr lang="en-US" altLang="zh-CN" sz="3200" b="1" kern="0" dirty="0">
                <a:latin typeface="Times New Roman" panose="02020603050405020304" pitchFamily="18" charset="0"/>
                <a:ea typeface="+mn-ea"/>
              </a:rPr>
              <a:t>:</a:t>
            </a:r>
            <a:r>
              <a:rPr lang="zh-CN" altLang="en-US" sz="3200" b="1" kern="0" dirty="0">
                <a:latin typeface="Times New Roman" panose="02020603050405020304" pitchFamily="18" charset="0"/>
                <a:ea typeface="+mn-ea"/>
              </a:rPr>
              <a:t>最普通用词，指向对方提出要求或请求，长、晚辈，上下级之间都可使用。</a:t>
            </a:r>
          </a:p>
          <a:p>
            <a:pPr indent="-342900" eaLnBrk="0" hangingPunct="0">
              <a:spcBef>
                <a:spcPts val="600"/>
              </a:spcBef>
              <a:spcAft>
                <a:spcPts val="600"/>
              </a:spcAft>
              <a:defRPr/>
            </a:pPr>
            <a:r>
              <a:rPr lang="en-US" altLang="zh-CN" sz="3200" b="1" kern="0" dirty="0">
                <a:solidFill>
                  <a:srgbClr val="0000FF"/>
                </a:solidFill>
                <a:latin typeface="Times New Roman" panose="02020603050405020304" pitchFamily="18" charset="0"/>
                <a:ea typeface="+mn-ea"/>
              </a:rPr>
              <a:t>require</a:t>
            </a:r>
            <a:r>
              <a:rPr lang="en-US" altLang="zh-CN" sz="3200" b="1" kern="0" dirty="0">
                <a:latin typeface="Times New Roman" panose="02020603050405020304" pitchFamily="18" charset="0"/>
                <a:ea typeface="+mn-ea"/>
              </a:rPr>
              <a:t>:</a:t>
            </a:r>
            <a:r>
              <a:rPr lang="zh-CN" altLang="en-US" sz="3200" b="1" kern="0" dirty="0">
                <a:latin typeface="Times New Roman" panose="02020603050405020304" pitchFamily="18" charset="0"/>
                <a:ea typeface="+mn-ea"/>
              </a:rPr>
              <a:t>强调根据事业、需要或纪律、法律等而提出的要求。</a:t>
            </a:r>
          </a:p>
        </p:txBody>
      </p:sp>
      <p:sp>
        <p:nvSpPr>
          <p:cNvPr id="73733" name="Text Box 4"/>
          <p:cNvSpPr txBox="1">
            <a:spLocks noChangeArrowheads="1"/>
          </p:cNvSpPr>
          <p:nvPr/>
        </p:nvSpPr>
        <p:spPr bwMode="auto">
          <a:xfrm>
            <a:off x="0" y="428625"/>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chemeClr val="bg1"/>
                </a:solidFill>
                <a:latin typeface="Times New Roman" panose="02020603050405020304" pitchFamily="18" charset="0"/>
              </a:rPr>
              <a:t>知识链接</a:t>
            </a:r>
            <a:endParaRPr lang="en-US" altLang="zh-CN" sz="3600" b="1">
              <a:solidFill>
                <a:schemeClr val="bg1"/>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5"/>
          <p:cNvSpPr>
            <a:spLocks noChangeArrowheads="1"/>
          </p:cNvSpPr>
          <p:nvPr/>
        </p:nvSpPr>
        <p:spPr bwMode="auto">
          <a:xfrm>
            <a:off x="1714500" y="1000125"/>
            <a:ext cx="5929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effort</a:t>
            </a:r>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i="1">
                <a:solidFill>
                  <a:srgbClr val="060BCA"/>
                </a:solidFill>
                <a:latin typeface="Times New Roman" panose="02020603050405020304" pitchFamily="18" charset="0"/>
                <a:cs typeface="Times New Roman" panose="02020603050405020304" pitchFamily="18" charset="0"/>
              </a:rPr>
              <a:t>n. </a:t>
            </a:r>
            <a:r>
              <a:rPr lang="zh-CN" altLang="en-US" sz="3200" b="1">
                <a:solidFill>
                  <a:srgbClr val="060BCA"/>
                </a:solidFill>
                <a:latin typeface="Times New Roman" panose="02020603050405020304" pitchFamily="18" charset="0"/>
                <a:cs typeface="Times New Roman" panose="02020603050405020304" pitchFamily="18" charset="0"/>
              </a:rPr>
              <a:t>力气；精力</a:t>
            </a:r>
          </a:p>
        </p:txBody>
      </p:sp>
      <p:sp>
        <p:nvSpPr>
          <p:cNvPr id="15365" name="Rectangle 5"/>
          <p:cNvSpPr>
            <a:spLocks noChangeArrowheads="1"/>
          </p:cNvSpPr>
          <p:nvPr/>
        </p:nvSpPr>
        <p:spPr bwMode="auto">
          <a:xfrm>
            <a:off x="1071563" y="1714500"/>
            <a:ext cx="728662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altLang="zh-CN" sz="3200" b="1">
                <a:latin typeface="Times New Roman" panose="02020603050405020304" pitchFamily="18" charset="0"/>
                <a:cs typeface="Times New Roman" panose="02020603050405020304" pitchFamily="18" charset="0"/>
              </a:rPr>
              <a:t>It doesn't need much effort.   </a:t>
            </a:r>
          </a:p>
          <a:p>
            <a:pPr>
              <a:spcAft>
                <a:spcPts val="600"/>
              </a:spcAft>
            </a:pP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那不需要太多的精力。</a:t>
            </a:r>
            <a:endParaRPr lang="en-US" altLang="zh-CN" sz="3200" b="1">
              <a:latin typeface="Times New Roman" panose="02020603050405020304" pitchFamily="18" charset="0"/>
              <a:cs typeface="Times New Roman" panose="02020603050405020304" pitchFamily="18" charset="0"/>
            </a:endParaRPr>
          </a:p>
          <a:p>
            <a:pPr>
              <a:spcAft>
                <a:spcPts val="600"/>
              </a:spcAft>
            </a:pPr>
            <a:r>
              <a:rPr lang="en-US" altLang="zh-CN" sz="3200" b="1">
                <a:latin typeface="Times New Roman" panose="02020603050405020304" pitchFamily="18" charset="0"/>
                <a:cs typeface="Times New Roman" panose="02020603050405020304" pitchFamily="18" charset="0"/>
              </a:rPr>
              <a:t>I will </a:t>
            </a:r>
            <a:r>
              <a:rPr lang="en-US" altLang="zh-CN" sz="3200" b="1" u="sng">
                <a:latin typeface="Times New Roman" panose="02020603050405020304" pitchFamily="18" charset="0"/>
                <a:cs typeface="Times New Roman" panose="02020603050405020304" pitchFamily="18" charset="0"/>
              </a:rPr>
              <a:t>make every effort </a:t>
            </a:r>
            <a:r>
              <a:rPr lang="en-US" altLang="zh-CN" sz="3200" b="1">
                <a:latin typeface="Times New Roman" panose="02020603050405020304" pitchFamily="18" charset="0"/>
                <a:cs typeface="Times New Roman" panose="02020603050405020304" pitchFamily="18" charset="0"/>
              </a:rPr>
              <a:t>to arrive on time.</a:t>
            </a:r>
          </a:p>
          <a:p>
            <a:pPr>
              <a:spcAft>
                <a:spcPts val="600"/>
              </a:spcAft>
            </a:pP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我将尽一切努力准时到达。</a:t>
            </a:r>
            <a:endParaRPr lang="en-US" altLang="zh-CN" sz="3200" b="1">
              <a:latin typeface="Times New Roman" panose="02020603050405020304" pitchFamily="18" charset="0"/>
              <a:cs typeface="Times New Roman" panose="02020603050405020304" pitchFamily="18" charset="0"/>
            </a:endParaRPr>
          </a:p>
          <a:p>
            <a:pPr>
              <a:spcAft>
                <a:spcPts val="600"/>
              </a:spcAft>
            </a:pPr>
            <a:r>
              <a:rPr lang="en-US" altLang="zh-CN" sz="3200" b="1">
                <a:latin typeface="Times New Roman" panose="02020603050405020304" pitchFamily="18" charset="0"/>
                <a:cs typeface="Times New Roman" panose="02020603050405020304" pitchFamily="18" charset="0"/>
              </a:rPr>
              <a:t>He spoke in English </a:t>
            </a:r>
            <a:r>
              <a:rPr lang="en-US" altLang="zh-CN" sz="3200" b="1" u="sng">
                <a:latin typeface="Times New Roman" panose="02020603050405020304" pitchFamily="18" charset="0"/>
                <a:cs typeface="Times New Roman" panose="02020603050405020304" pitchFamily="18" charset="0"/>
              </a:rPr>
              <a:t>with effort</a:t>
            </a:r>
            <a:r>
              <a:rPr lang="en-US" altLang="zh-CN" sz="3200" b="1">
                <a:latin typeface="Times New Roman" panose="02020603050405020304" pitchFamily="18" charset="0"/>
                <a:cs typeface="Times New Roman" panose="02020603050405020304" pitchFamily="18" charset="0"/>
              </a:rPr>
              <a:t>. </a:t>
            </a:r>
          </a:p>
          <a:p>
            <a:pPr>
              <a:spcAft>
                <a:spcPts val="600"/>
              </a:spcAft>
            </a:pP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他努力地用英语讲。</a:t>
            </a:r>
            <a:endParaRPr lang="en-US" altLang="zh-CN" sz="3200" b="1">
              <a:latin typeface="Times New Roman" panose="02020603050405020304" pitchFamily="18" charset="0"/>
              <a:cs typeface="Times New Roman" panose="02020603050405020304" pitchFamily="18" charset="0"/>
            </a:endParaRPr>
          </a:p>
          <a:p>
            <a:pPr>
              <a:spcAft>
                <a:spcPts val="600"/>
              </a:spcAft>
            </a:pPr>
            <a:r>
              <a:rPr lang="en-US" altLang="zh-CN" sz="3200" b="1">
                <a:latin typeface="Times New Roman" panose="02020603050405020304" pitchFamily="18" charset="0"/>
                <a:cs typeface="Times New Roman" panose="02020603050405020304" pitchFamily="18" charset="0"/>
              </a:rPr>
              <a:t>He lifted the rock </a:t>
            </a:r>
            <a:r>
              <a:rPr lang="en-US" altLang="zh-CN" sz="3200" b="1" u="sng">
                <a:latin typeface="Times New Roman" panose="02020603050405020304" pitchFamily="18" charset="0"/>
                <a:cs typeface="Times New Roman" panose="02020603050405020304" pitchFamily="18" charset="0"/>
              </a:rPr>
              <a:t>without effort</a:t>
            </a:r>
            <a:r>
              <a:rPr lang="en-US" altLang="zh-CN" sz="3200" b="1">
                <a:latin typeface="Times New Roman" panose="02020603050405020304" pitchFamily="18" charset="0"/>
                <a:cs typeface="Times New Roman" panose="02020603050405020304" pitchFamily="18" charset="0"/>
              </a:rPr>
              <a:t>.</a:t>
            </a:r>
          </a:p>
          <a:p>
            <a:pPr>
              <a:spcAft>
                <a:spcPts val="600"/>
              </a:spcAft>
            </a:pP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他毫不费力地举起了石头。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17" dur="500"/>
                                        <p:tgtEl>
                                          <p:spTgt spid="15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22" dur="500"/>
                                        <p:tgtEl>
                                          <p:spTgt spid="15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blinds(horizontal)">
                                      <p:cBhvr>
                                        <p:cTn id="27" dur="500"/>
                                        <p:tgtEl>
                                          <p:spTgt spid="15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5">
                                            <p:txEl>
                                              <p:pRg st="5" end="5"/>
                                            </p:txEl>
                                          </p:spTgt>
                                        </p:tgtEl>
                                        <p:attrNameLst>
                                          <p:attrName>style.visibility</p:attrName>
                                        </p:attrNameLst>
                                      </p:cBhvr>
                                      <p:to>
                                        <p:strVal val="visible"/>
                                      </p:to>
                                    </p:set>
                                    <p:animEffect transition="in" filter="blinds(horizontal)">
                                      <p:cBhvr>
                                        <p:cTn id="32" dur="500"/>
                                        <p:tgtEl>
                                          <p:spTgt spid="153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365">
                                            <p:txEl>
                                              <p:pRg st="6" end="6"/>
                                            </p:txEl>
                                          </p:spTgt>
                                        </p:tgtEl>
                                        <p:attrNameLst>
                                          <p:attrName>style.visibility</p:attrName>
                                        </p:attrNameLst>
                                      </p:cBhvr>
                                      <p:to>
                                        <p:strVal val="visible"/>
                                      </p:to>
                                    </p:set>
                                    <p:animEffect transition="in" filter="blinds(horizontal)">
                                      <p:cBhvr>
                                        <p:cTn id="37" dur="500"/>
                                        <p:tgtEl>
                                          <p:spTgt spid="153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365">
                                            <p:txEl>
                                              <p:pRg st="7" end="7"/>
                                            </p:txEl>
                                          </p:spTgt>
                                        </p:tgtEl>
                                        <p:attrNameLst>
                                          <p:attrName>style.visibility</p:attrName>
                                        </p:attrNameLst>
                                      </p:cBhvr>
                                      <p:to>
                                        <p:strVal val="visible"/>
                                      </p:to>
                                    </p:set>
                                    <p:animEffect transition="in" filter="blinds(horizontal)">
                                      <p:cBhvr>
                                        <p:cTn id="42" dur="500"/>
                                        <p:tgtEl>
                                          <p:spTgt spid="153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55650" y="1844675"/>
            <a:ext cx="7777163"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【2014 </a:t>
            </a:r>
            <a:r>
              <a:rPr lang="zh-CN" altLang="en-US" sz="3200" b="1">
                <a:latin typeface="Times New Roman" panose="02020603050405020304" pitchFamily="18" charset="0"/>
                <a:cs typeface="Times New Roman" panose="02020603050405020304" pitchFamily="18" charset="0"/>
              </a:rPr>
              <a:t>安徽</a:t>
            </a:r>
            <a:r>
              <a:rPr lang="en-US" altLang="zh-CN" sz="3200" b="1">
                <a:latin typeface="Times New Roman" panose="02020603050405020304" pitchFamily="18" charset="0"/>
                <a:cs typeface="Times New Roman" panose="02020603050405020304" pitchFamily="18" charset="0"/>
              </a:rPr>
              <a:t>】—More and more people come to visit Mount Huangshan. </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—That’s true. It has become the ______ of Anhui.</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       A. pride                B. effort </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       C. praise               D. courage</a:t>
            </a:r>
          </a:p>
        </p:txBody>
      </p:sp>
      <p:sp>
        <p:nvSpPr>
          <p:cNvPr id="108547" name="Text Box 3"/>
          <p:cNvSpPr txBox="1">
            <a:spLocks noChangeArrowheads="1"/>
          </p:cNvSpPr>
          <p:nvPr/>
        </p:nvSpPr>
        <p:spPr bwMode="auto">
          <a:xfrm>
            <a:off x="6929438" y="3000375"/>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A</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17500" eaLnBrk="0" hangingPunct="0"/>
            <a:r>
              <a:rPr lang="zh-CN" altLang="zh-CN"/>
              <a:t> </a:t>
            </a:r>
          </a:p>
        </p:txBody>
      </p:sp>
      <p:sp>
        <p:nvSpPr>
          <p:cNvPr id="7680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317500" eaLnBrk="0" hangingPunct="0"/>
            <a:r>
              <a:rPr lang="zh-CN" altLang="zh-CN"/>
              <a:t> </a:t>
            </a:r>
          </a:p>
        </p:txBody>
      </p:sp>
      <p:graphicFrame>
        <p:nvGraphicFramePr>
          <p:cNvPr id="7" name="表格 6"/>
          <p:cNvGraphicFramePr>
            <a:graphicFrameLocks noGrp="1"/>
          </p:cNvGraphicFramePr>
          <p:nvPr/>
        </p:nvGraphicFramePr>
        <p:xfrm>
          <a:off x="0" y="71438"/>
          <a:ext cx="8929688" cy="6696277"/>
        </p:xfrm>
        <a:graphic>
          <a:graphicData uri="http://schemas.openxmlformats.org/drawingml/2006/table">
            <a:tbl>
              <a:tblPr firstRow="1" bandRow="1">
                <a:tableStyleId>{5C22544A-7EE6-4342-B048-85BDC9FD1C3A}</a:tableStyleId>
              </a:tblPr>
              <a:tblGrid>
                <a:gridCol w="2213972">
                  <a:extLst>
                    <a:ext uri="{9D8B030D-6E8A-4147-A177-3AD203B41FA5}">
                      <a16:colId xmlns:a16="http://schemas.microsoft.com/office/drawing/2014/main" val="20000"/>
                    </a:ext>
                  </a:extLst>
                </a:gridCol>
                <a:gridCol w="2361570">
                  <a:extLst>
                    <a:ext uri="{9D8B030D-6E8A-4147-A177-3AD203B41FA5}">
                      <a16:colId xmlns:a16="http://schemas.microsoft.com/office/drawing/2014/main" val="20001"/>
                    </a:ext>
                  </a:extLst>
                </a:gridCol>
                <a:gridCol w="4354146">
                  <a:extLst>
                    <a:ext uri="{9D8B030D-6E8A-4147-A177-3AD203B41FA5}">
                      <a16:colId xmlns:a16="http://schemas.microsoft.com/office/drawing/2014/main" val="20002"/>
                    </a:ext>
                  </a:extLst>
                </a:gridCol>
              </a:tblGrid>
              <a:tr h="579072">
                <a:tc gridSpan="3">
                  <a:txBody>
                    <a:bodyPr/>
                    <a:lstStyle/>
                    <a:p>
                      <a:pPr algn="ctr"/>
                      <a:r>
                        <a:rPr lang="en-US" sz="3200" b="1" dirty="0" smtClean="0">
                          <a:solidFill>
                            <a:srgbClr val="0000FF"/>
                          </a:solidFill>
                          <a:latin typeface="Times New Roman" panose="02020603050405020304" pitchFamily="18" charset="0"/>
                          <a:cs typeface="Times New Roman" panose="02020603050405020304" pitchFamily="18" charset="0"/>
                        </a:rPr>
                        <a:t>effort</a:t>
                      </a:r>
                      <a:endParaRPr lang="en-US" sz="3200" dirty="0">
                        <a:solidFill>
                          <a:srgbClr val="0000FF"/>
                        </a:solidFill>
                        <a:latin typeface="Times New Roman" panose="02020603050405020304" pitchFamily="18" charset="0"/>
                        <a:cs typeface="Times New Roman" panose="02020603050405020304" pitchFamily="18" charset="0"/>
                      </a:endParaRPr>
                    </a:p>
                  </a:txBody>
                  <a:tcPr marT="45716" marB="45716">
                    <a:solidFill>
                      <a:schemeClr val="accent2">
                        <a:lumMod val="40000"/>
                        <a:lumOff val="6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611745">
                <a:tc>
                  <a:txBody>
                    <a:bodyPr/>
                    <a:lstStyle/>
                    <a:p>
                      <a:pPr algn="ctr"/>
                      <a:r>
                        <a:rPr lang="zh-CN" altLang="en-US" sz="3200" b="1" dirty="0" smtClean="0">
                          <a:solidFill>
                            <a:srgbClr val="FFFF00"/>
                          </a:solidFill>
                        </a:rPr>
                        <a:t>词 性</a:t>
                      </a:r>
                      <a:endParaRPr lang="zh-CN" altLang="en-US" sz="3200" b="1" dirty="0">
                        <a:solidFill>
                          <a:srgbClr val="FFFF00"/>
                        </a:solidFill>
                      </a:endParaRPr>
                    </a:p>
                  </a:txBody>
                  <a:tcPr marL="0" marR="0" marT="0" marB="0" anchor="ctr">
                    <a:solidFill>
                      <a:schemeClr val="accent1">
                        <a:lumMod val="75000"/>
                      </a:schemeClr>
                    </a:solidFill>
                  </a:tcPr>
                </a:tc>
                <a:tc>
                  <a:txBody>
                    <a:bodyPr/>
                    <a:lstStyle/>
                    <a:p>
                      <a:pPr algn="ctr"/>
                      <a:r>
                        <a:rPr lang="zh-CN" altLang="en-US" sz="3200" b="1" dirty="0">
                          <a:solidFill>
                            <a:srgbClr val="FFFF00"/>
                          </a:solidFill>
                        </a:rPr>
                        <a:t>中文释义</a:t>
                      </a:r>
                    </a:p>
                  </a:txBody>
                  <a:tcPr marL="0" marR="0" marT="0" marB="0">
                    <a:solidFill>
                      <a:schemeClr val="accent1">
                        <a:lumMod val="75000"/>
                      </a:schemeClr>
                    </a:solidFill>
                  </a:tcPr>
                </a:tc>
                <a:tc>
                  <a:txBody>
                    <a:bodyPr/>
                    <a:lstStyle/>
                    <a:p>
                      <a:pPr algn="ctr"/>
                      <a:r>
                        <a:rPr lang="zh-CN" altLang="en-US" sz="3200" b="1" dirty="0" smtClean="0">
                          <a:solidFill>
                            <a:srgbClr val="FFFF00"/>
                          </a:solidFill>
                          <a:latin typeface="Times New Roman" panose="02020603050405020304" pitchFamily="18" charset="0"/>
                          <a:cs typeface="Times New Roman" panose="02020603050405020304" pitchFamily="18" charset="0"/>
                        </a:rPr>
                        <a:t>词 组</a:t>
                      </a:r>
                      <a:endParaRPr lang="zh-CN" altLang="en-US" sz="3200" b="1" dirty="0">
                        <a:solidFill>
                          <a:srgbClr val="FFFF00"/>
                        </a:solidFill>
                        <a:latin typeface="Times New Roman" panose="02020603050405020304" pitchFamily="18" charset="0"/>
                        <a:cs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10001"/>
                  </a:ext>
                </a:extLst>
              </a:tr>
              <a:tr h="975279">
                <a:tc rowSpan="4">
                  <a:txBody>
                    <a:bodyPr/>
                    <a:lstStyle/>
                    <a:p>
                      <a:pPr algn="ctr"/>
                      <a:r>
                        <a:rPr lang="zh-CN" altLang="en-US" sz="3200" b="1" dirty="0">
                          <a:solidFill>
                            <a:srgbClr val="C00000"/>
                          </a:solidFill>
                        </a:rPr>
                        <a:t>不可数名词</a:t>
                      </a:r>
                    </a:p>
                  </a:txBody>
                  <a:tcPr marL="0" marR="0" marT="0" marB="0" anchor="ctr">
                    <a:solidFill>
                      <a:srgbClr val="92D050"/>
                    </a:solidFill>
                  </a:tcPr>
                </a:tc>
                <a:tc rowSpan="4">
                  <a:txBody>
                    <a:bodyPr/>
                    <a:lstStyle/>
                    <a:p>
                      <a:pPr algn="ctr"/>
                      <a:r>
                        <a:rPr lang="zh-CN" altLang="en-US" sz="3200" b="1" dirty="0">
                          <a:solidFill>
                            <a:srgbClr val="0000FF"/>
                          </a:solidFill>
                        </a:rPr>
                        <a:t>努力，尽力</a:t>
                      </a:r>
                    </a:p>
                  </a:txBody>
                  <a:tcPr marL="0" marR="0" marT="0" marB="0" anchor="ctr"/>
                </a:tc>
                <a:tc>
                  <a:txBody>
                    <a:bodyPr/>
                    <a:lstStyle/>
                    <a:p>
                      <a:r>
                        <a:rPr lang="en-US" sz="3200" b="1" dirty="0">
                          <a:solidFill>
                            <a:srgbClr val="0000FF"/>
                          </a:solidFill>
                          <a:latin typeface="Times New Roman" panose="02020603050405020304" pitchFamily="18" charset="0"/>
                          <a:cs typeface="Times New Roman" panose="02020603050405020304" pitchFamily="18" charset="0"/>
                        </a:rPr>
                        <a:t>put effort into </a:t>
                      </a:r>
                      <a:r>
                        <a:rPr lang="en-US" sz="3200" b="1" dirty="0" err="1" smtClean="0">
                          <a:solidFill>
                            <a:srgbClr val="0000FF"/>
                          </a:solidFill>
                          <a:latin typeface="Times New Roman" panose="02020603050405020304" pitchFamily="18" charset="0"/>
                          <a:cs typeface="Times New Roman" panose="02020603050405020304" pitchFamily="18" charset="0"/>
                        </a:rPr>
                        <a:t>sth</a:t>
                      </a:r>
                      <a:r>
                        <a:rPr lang="en-US" sz="3200" b="1" dirty="0" smtClean="0">
                          <a:solidFill>
                            <a:srgbClr val="0000FF"/>
                          </a:solidFill>
                          <a:latin typeface="Times New Roman" panose="02020603050405020304" pitchFamily="18" charset="0"/>
                          <a:cs typeface="Times New Roman" panose="02020603050405020304" pitchFamily="18" charset="0"/>
                        </a:rPr>
                        <a:t>.</a:t>
                      </a:r>
                      <a:r>
                        <a:rPr lang="zh-CN" altLang="en-US" sz="3200" b="1" dirty="0" smtClean="0">
                          <a:solidFill>
                            <a:srgbClr val="0000FF"/>
                          </a:solidFill>
                          <a:latin typeface="Times New Roman" panose="02020603050405020304" pitchFamily="18" charset="0"/>
                          <a:cs typeface="Times New Roman" panose="02020603050405020304" pitchFamily="18" charset="0"/>
                        </a:rPr>
                        <a:t>对</a:t>
                      </a:r>
                      <a:r>
                        <a:rPr lang="zh-CN" altLang="en-US" sz="3200" b="1" dirty="0">
                          <a:solidFill>
                            <a:srgbClr val="0000FF"/>
                          </a:solidFill>
                          <a:latin typeface="Times New Roman" panose="02020603050405020304" pitchFamily="18" charset="0"/>
                          <a:cs typeface="Times New Roman" panose="02020603050405020304" pitchFamily="18" charset="0"/>
                        </a:rPr>
                        <a:t>某事付出很大力气</a:t>
                      </a:r>
                    </a:p>
                  </a:txBody>
                  <a:tcPr marL="0" marR="0" marT="0" marB="0"/>
                </a:tc>
                <a:extLst>
                  <a:ext uri="{0D108BD9-81ED-4DB2-BD59-A6C34878D82A}">
                    <a16:rowId xmlns:a16="http://schemas.microsoft.com/office/drawing/2014/main" val="10002"/>
                  </a:ext>
                </a:extLst>
              </a:tr>
              <a:tr h="932484">
                <a:tc vMerge="1">
                  <a:txBody>
                    <a:bodyPr/>
                    <a:lstStyle/>
                    <a:p>
                      <a:endParaRPr lang="zh-CN"/>
                    </a:p>
                  </a:txBody>
                  <a:tcPr/>
                </a:tc>
                <a:tc vMerge="1">
                  <a:txBody>
                    <a:bodyPr/>
                    <a:lstStyle/>
                    <a:p>
                      <a:endParaRPr lang="zh-CN"/>
                    </a:p>
                  </a:txBody>
                  <a:tcPr/>
                </a:tc>
                <a:tc>
                  <a:txBody>
                    <a:bodyPr/>
                    <a:lstStyle/>
                    <a:p>
                      <a:r>
                        <a:rPr lang="en-US" sz="3200" b="1" dirty="0">
                          <a:solidFill>
                            <a:srgbClr val="0000FF"/>
                          </a:solidFill>
                          <a:latin typeface="Times New Roman" panose="02020603050405020304" pitchFamily="18" charset="0"/>
                          <a:cs typeface="Times New Roman" panose="02020603050405020304" pitchFamily="18" charset="0"/>
                        </a:rPr>
                        <a:t>spare no effort </a:t>
                      </a:r>
                      <a:r>
                        <a:rPr lang="zh-CN" altLang="en-US" sz="3200" b="1" dirty="0">
                          <a:solidFill>
                            <a:srgbClr val="0000FF"/>
                          </a:solidFill>
                          <a:latin typeface="Times New Roman" panose="02020603050405020304" pitchFamily="18" charset="0"/>
                          <a:cs typeface="Times New Roman" panose="02020603050405020304" pitchFamily="18" charset="0"/>
                        </a:rPr>
                        <a:t>不遗余力</a:t>
                      </a:r>
                    </a:p>
                  </a:txBody>
                  <a:tcPr marL="0" marR="0" marT="0" marB="0"/>
                </a:tc>
                <a:extLst>
                  <a:ext uri="{0D108BD9-81ED-4DB2-BD59-A6C34878D82A}">
                    <a16:rowId xmlns:a16="http://schemas.microsoft.com/office/drawing/2014/main" val="10003"/>
                  </a:ext>
                </a:extLst>
              </a:tr>
              <a:tr h="611745">
                <a:tc vMerge="1">
                  <a:txBody>
                    <a:bodyPr/>
                    <a:lstStyle/>
                    <a:p>
                      <a:endParaRPr lang="zh-CN"/>
                    </a:p>
                  </a:txBody>
                  <a:tcPr/>
                </a:tc>
                <a:tc vMerge="1">
                  <a:txBody>
                    <a:bodyPr/>
                    <a:lstStyle/>
                    <a:p>
                      <a:endParaRPr lang="zh-CN"/>
                    </a:p>
                  </a:txBody>
                  <a:tcPr/>
                </a:tc>
                <a:tc>
                  <a:txBody>
                    <a:bodyPr/>
                    <a:lstStyle/>
                    <a:p>
                      <a:r>
                        <a:rPr lang="en-US" sz="3200" b="1" dirty="0">
                          <a:solidFill>
                            <a:srgbClr val="0000FF"/>
                          </a:solidFill>
                          <a:latin typeface="Times New Roman" panose="02020603050405020304" pitchFamily="18" charset="0"/>
                          <a:cs typeface="Times New Roman" panose="02020603050405020304" pitchFamily="18" charset="0"/>
                        </a:rPr>
                        <a:t>without effort </a:t>
                      </a:r>
                      <a:r>
                        <a:rPr lang="zh-CN" altLang="en-US" sz="3200" b="1" dirty="0">
                          <a:solidFill>
                            <a:srgbClr val="0000FF"/>
                          </a:solidFill>
                          <a:latin typeface="Times New Roman" panose="02020603050405020304" pitchFamily="18" charset="0"/>
                          <a:cs typeface="Times New Roman" panose="02020603050405020304" pitchFamily="18" charset="0"/>
                        </a:rPr>
                        <a:t>不费力</a:t>
                      </a:r>
                    </a:p>
                  </a:txBody>
                  <a:tcPr marL="0" marR="0" marT="0" marB="0"/>
                </a:tc>
                <a:extLst>
                  <a:ext uri="{0D108BD9-81ED-4DB2-BD59-A6C34878D82A}">
                    <a16:rowId xmlns:a16="http://schemas.microsoft.com/office/drawing/2014/main" val="10004"/>
                  </a:ext>
                </a:extLst>
              </a:tr>
              <a:tr h="1398726">
                <a:tc vMerge="1">
                  <a:txBody>
                    <a:bodyPr/>
                    <a:lstStyle/>
                    <a:p>
                      <a:endParaRPr lang="zh-CN"/>
                    </a:p>
                  </a:txBody>
                  <a:tcPr/>
                </a:tc>
                <a:tc vMerge="1">
                  <a:txBody>
                    <a:bodyPr/>
                    <a:lstStyle/>
                    <a:p>
                      <a:endParaRPr lang="zh-CN"/>
                    </a:p>
                  </a:txBody>
                  <a:tcPr/>
                </a:tc>
                <a:tc>
                  <a:txBody>
                    <a:bodyPr/>
                    <a:lstStyle/>
                    <a:p>
                      <a:r>
                        <a:rPr lang="en-US" sz="3200" b="1" dirty="0">
                          <a:solidFill>
                            <a:srgbClr val="0000FF"/>
                          </a:solidFill>
                          <a:latin typeface="Times New Roman" panose="02020603050405020304" pitchFamily="18" charset="0"/>
                          <a:cs typeface="Times New Roman" panose="02020603050405020304" pitchFamily="18" charset="0"/>
                        </a:rPr>
                        <a:t>a waste of time and effort</a:t>
                      </a:r>
                      <a:r>
                        <a:rPr lang="zh-CN" altLang="en-US" sz="3200" b="1" dirty="0">
                          <a:solidFill>
                            <a:srgbClr val="0000FF"/>
                          </a:solidFill>
                          <a:latin typeface="Times New Roman" panose="02020603050405020304" pitchFamily="18" charset="0"/>
                          <a:cs typeface="Times New Roman" panose="02020603050405020304" pitchFamily="18" charset="0"/>
                        </a:rPr>
                        <a:t>时间和精力的浪费</a:t>
                      </a:r>
                    </a:p>
                  </a:txBody>
                  <a:tcPr marL="0" marR="0" marT="0" marB="0"/>
                </a:tc>
                <a:extLst>
                  <a:ext uri="{0D108BD9-81ED-4DB2-BD59-A6C34878D82A}">
                    <a16:rowId xmlns:a16="http://schemas.microsoft.com/office/drawing/2014/main" val="10005"/>
                  </a:ext>
                </a:extLst>
              </a:tr>
              <a:tr h="611745">
                <a:tc rowSpan="2">
                  <a:txBody>
                    <a:bodyPr/>
                    <a:lstStyle/>
                    <a:p>
                      <a:pPr algn="ctr"/>
                      <a:r>
                        <a:rPr lang="zh-CN" altLang="en-US" sz="3200" b="1" dirty="0">
                          <a:solidFill>
                            <a:srgbClr val="C00000"/>
                          </a:solidFill>
                        </a:rPr>
                        <a:t>可数名词</a:t>
                      </a:r>
                    </a:p>
                  </a:txBody>
                  <a:tcPr marL="0" marR="0" marT="0" marB="0" anchor="ctr">
                    <a:solidFill>
                      <a:srgbClr val="92D050"/>
                    </a:solidFill>
                  </a:tcPr>
                </a:tc>
                <a:tc rowSpan="2">
                  <a:txBody>
                    <a:bodyPr/>
                    <a:lstStyle/>
                    <a:p>
                      <a:pPr algn="ctr"/>
                      <a:r>
                        <a:rPr lang="zh-CN" altLang="en-US" sz="3200" b="1" dirty="0">
                          <a:solidFill>
                            <a:srgbClr val="0000FF"/>
                          </a:solidFill>
                        </a:rPr>
                        <a:t>努力的事；</a:t>
                      </a:r>
                    </a:p>
                    <a:p>
                      <a:pPr algn="ctr"/>
                      <a:r>
                        <a:rPr lang="zh-CN" altLang="en-US" sz="3200" b="1" dirty="0">
                          <a:solidFill>
                            <a:srgbClr val="0000FF"/>
                          </a:solidFill>
                        </a:rPr>
                        <a:t>努力的结果</a:t>
                      </a:r>
                    </a:p>
                  </a:txBody>
                  <a:tcPr marL="0" marR="0" marT="0" marB="0"/>
                </a:tc>
                <a:tc>
                  <a:txBody>
                    <a:bodyPr/>
                    <a:lstStyle/>
                    <a:p>
                      <a:r>
                        <a:rPr lang="en-US" sz="3200" b="1" dirty="0">
                          <a:solidFill>
                            <a:srgbClr val="0000FF"/>
                          </a:solidFill>
                          <a:latin typeface="Times New Roman" panose="02020603050405020304" pitchFamily="18" charset="0"/>
                          <a:cs typeface="Times New Roman" panose="02020603050405020304" pitchFamily="18" charset="0"/>
                        </a:rPr>
                        <a:t>make an effort </a:t>
                      </a:r>
                      <a:r>
                        <a:rPr lang="zh-CN" altLang="en-US" sz="3200" b="1" dirty="0">
                          <a:solidFill>
                            <a:srgbClr val="0000FF"/>
                          </a:solidFill>
                          <a:latin typeface="Times New Roman" panose="02020603050405020304" pitchFamily="18" charset="0"/>
                          <a:cs typeface="Times New Roman" panose="02020603050405020304" pitchFamily="18" charset="0"/>
                        </a:rPr>
                        <a:t>努力</a:t>
                      </a:r>
                    </a:p>
                  </a:txBody>
                  <a:tcPr marL="0" marR="0" marT="0" marB="0"/>
                </a:tc>
                <a:extLst>
                  <a:ext uri="{0D108BD9-81ED-4DB2-BD59-A6C34878D82A}">
                    <a16:rowId xmlns:a16="http://schemas.microsoft.com/office/drawing/2014/main" val="10006"/>
                  </a:ext>
                </a:extLst>
              </a:tr>
              <a:tr h="975279">
                <a:tc vMerge="1">
                  <a:txBody>
                    <a:bodyPr/>
                    <a:lstStyle/>
                    <a:p>
                      <a:endParaRPr lang="zh-CN"/>
                    </a:p>
                  </a:txBody>
                  <a:tcPr/>
                </a:tc>
                <a:tc vMerge="1">
                  <a:txBody>
                    <a:bodyPr/>
                    <a:lstStyle/>
                    <a:p>
                      <a:endParaRPr lang="zh-CN"/>
                    </a:p>
                  </a:txBody>
                  <a:tcPr/>
                </a:tc>
                <a:tc>
                  <a:txBody>
                    <a:bodyPr/>
                    <a:lstStyle/>
                    <a:p>
                      <a:r>
                        <a:rPr lang="en-US" sz="3200" b="1" dirty="0">
                          <a:solidFill>
                            <a:srgbClr val="0000FF"/>
                          </a:solidFill>
                          <a:latin typeface="Times New Roman" panose="02020603050405020304" pitchFamily="18" charset="0"/>
                          <a:cs typeface="Times New Roman" panose="02020603050405020304" pitchFamily="18" charset="0"/>
                        </a:rPr>
                        <a:t>make every effort </a:t>
                      </a:r>
                      <a:r>
                        <a:rPr lang="zh-CN" altLang="en-US" sz="3200" b="1" dirty="0">
                          <a:solidFill>
                            <a:srgbClr val="0000FF"/>
                          </a:solidFill>
                          <a:latin typeface="Times New Roman" panose="02020603050405020304" pitchFamily="18" charset="0"/>
                          <a:cs typeface="Times New Roman" panose="02020603050405020304" pitchFamily="18" charset="0"/>
                        </a:rPr>
                        <a:t>竭尽全力</a:t>
                      </a:r>
                    </a:p>
                  </a:txBody>
                  <a:tcPr marL="0" marR="0" marT="0" marB="0"/>
                </a:tc>
                <a:extLst>
                  <a:ext uri="{0D108BD9-81ED-4DB2-BD59-A6C34878D82A}">
                    <a16:rowId xmlns:a16="http://schemas.microsoft.com/office/drawing/2014/main" val="10007"/>
                  </a:ext>
                </a:extLst>
              </a:tr>
            </a:tbl>
          </a:graphicData>
        </a:graphic>
      </p:graphicFrame>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571500"/>
            <a:ext cx="7858125" cy="6062663"/>
          </a:xfrm>
          <a:prstGeom prst="rect">
            <a:avLst/>
          </a:prstGeom>
          <a:noFill/>
        </p:spPr>
        <p:txBody>
          <a:bodyPr>
            <a:spAutoFit/>
          </a:bodyPr>
          <a:lstStyle/>
          <a:p>
            <a:pPr>
              <a:defRPr/>
            </a:pPr>
            <a:r>
              <a:rPr lang="zh-CN" altLang="en-US" sz="3600" b="1" dirty="0">
                <a:latin typeface="Times New Roman" panose="02020603050405020304" pitchFamily="18" charset="0"/>
              </a:rPr>
              <a:t>翻译句子</a:t>
            </a:r>
            <a:endParaRPr lang="en-US" altLang="zh-CN" sz="3600" b="1" dirty="0">
              <a:latin typeface="Times New Roman" panose="02020603050405020304" pitchFamily="18" charset="0"/>
            </a:endParaRPr>
          </a:p>
          <a:p>
            <a:pPr>
              <a:defRPr/>
            </a:pPr>
            <a:endParaRPr lang="zh-CN" altLang="en-US" sz="3200" b="1" dirty="0">
              <a:solidFill>
                <a:srgbClr val="C00000"/>
              </a:solidFill>
              <a:latin typeface="Times New Roman" panose="02020603050405020304" pitchFamily="18" charset="0"/>
            </a:endParaRPr>
          </a:p>
          <a:p>
            <a:pPr marL="514350" indent="-514350">
              <a:buFontTx/>
              <a:buAutoNum type="arabicPeriod"/>
              <a:defRPr/>
            </a:pPr>
            <a:r>
              <a:rPr lang="zh-CN" altLang="en-US" sz="3200" b="1" dirty="0">
                <a:latin typeface="Times New Roman" panose="02020603050405020304" pitchFamily="18" charset="0"/>
              </a:rPr>
              <a:t>他为音乐会付出了很大力气。</a:t>
            </a:r>
            <a:endParaRPr lang="en-US" altLang="zh-CN" sz="3200" b="1" dirty="0">
              <a:latin typeface="Times New Roman" panose="02020603050405020304" pitchFamily="18" charset="0"/>
            </a:endParaRPr>
          </a:p>
          <a:p>
            <a:pPr marL="514350" indent="-514350">
              <a:defRPr/>
            </a:pPr>
            <a:r>
              <a:rPr lang="en-US" altLang="zh-CN" sz="3200" b="1" dirty="0">
                <a:solidFill>
                  <a:srgbClr val="0000FF"/>
                </a:solidFill>
                <a:latin typeface="Times New Roman" panose="02020603050405020304" pitchFamily="18" charset="0"/>
              </a:rPr>
              <a:t>    He put a lot of effort into the concert.</a:t>
            </a:r>
          </a:p>
          <a:p>
            <a:pPr marL="514350" indent="-514350">
              <a:defRPr/>
            </a:pPr>
            <a:r>
              <a:rPr lang="en-US" altLang="zh-CN" sz="3200" b="1" dirty="0">
                <a:latin typeface="Times New Roman" panose="02020603050405020304" pitchFamily="18" charset="0"/>
              </a:rPr>
              <a:t> </a:t>
            </a:r>
            <a:endParaRPr lang="zh-CN" altLang="en-US" sz="3200" b="1" dirty="0">
              <a:latin typeface="Times New Roman" panose="02020603050405020304" pitchFamily="18" charset="0"/>
            </a:endParaRPr>
          </a:p>
          <a:p>
            <a:pPr>
              <a:defRPr/>
            </a:pPr>
            <a:r>
              <a:rPr lang="en-US" altLang="zh-CN" sz="3200" b="1" dirty="0">
                <a:latin typeface="Times New Roman" panose="02020603050405020304" pitchFamily="18" charset="0"/>
              </a:rPr>
              <a:t>2. </a:t>
            </a:r>
            <a:r>
              <a:rPr lang="zh-CN" altLang="en-US" sz="3200" b="1" dirty="0">
                <a:latin typeface="Times New Roman" panose="02020603050405020304" pitchFamily="18" charset="0"/>
              </a:rPr>
              <a:t>他们没费劲就把那块沉重的石头抬起来了。</a:t>
            </a:r>
            <a:endParaRPr lang="en-US" altLang="zh-CN" sz="3200" b="1" dirty="0">
              <a:latin typeface="Times New Roman" panose="02020603050405020304" pitchFamily="18" charset="0"/>
            </a:endParaRPr>
          </a:p>
          <a:p>
            <a:pPr marL="514350" indent="-514350">
              <a:defRPr/>
            </a:pPr>
            <a:r>
              <a:rPr lang="en-US" altLang="zh-CN" sz="3200" b="1" dirty="0">
                <a:solidFill>
                  <a:srgbClr val="0000FF"/>
                </a:solidFill>
                <a:latin typeface="Times New Roman" panose="02020603050405020304" pitchFamily="18" charset="0"/>
              </a:rPr>
              <a:t>   They lifted the heavy rock without effort.</a:t>
            </a:r>
          </a:p>
          <a:p>
            <a:pPr>
              <a:defRPr/>
            </a:pPr>
            <a:endParaRPr lang="zh-CN" altLang="en-US" sz="3200" b="1" dirty="0">
              <a:latin typeface="Times New Roman" panose="02020603050405020304" pitchFamily="18" charset="0"/>
            </a:endParaRPr>
          </a:p>
          <a:p>
            <a:pPr>
              <a:defRPr/>
            </a:pPr>
            <a:r>
              <a:rPr lang="en-US" altLang="zh-CN" sz="3200" b="1" dirty="0">
                <a:latin typeface="Times New Roman" panose="02020603050405020304" pitchFamily="18" charset="0"/>
              </a:rPr>
              <a:t>3. </a:t>
            </a:r>
            <a:r>
              <a:rPr lang="zh-CN" altLang="en-US" sz="3200" b="1" dirty="0">
                <a:latin typeface="Times New Roman" panose="02020603050405020304" pitchFamily="18" charset="0"/>
              </a:rPr>
              <a:t>我将尽一切努力写完这个报告。</a:t>
            </a:r>
          </a:p>
          <a:p>
            <a:pPr marL="514350" indent="-514350">
              <a:defRPr/>
            </a:pPr>
            <a:r>
              <a:rPr lang="zh-CN" altLang="en-US" sz="3200" b="1" dirty="0">
                <a:latin typeface="Times New Roman" panose="02020603050405020304" pitchFamily="18" charset="0"/>
              </a:rPr>
              <a:t> </a:t>
            </a:r>
            <a:r>
              <a:rPr lang="en-US" altLang="zh-CN" sz="3200" b="1" dirty="0">
                <a:latin typeface="Times New Roman" panose="02020603050405020304" pitchFamily="18" charset="0"/>
              </a:rPr>
              <a:t>  </a:t>
            </a:r>
            <a:r>
              <a:rPr lang="en-US" altLang="zh-CN" sz="3200" b="1" dirty="0">
                <a:solidFill>
                  <a:srgbClr val="0000FF"/>
                </a:solidFill>
                <a:latin typeface="Times New Roman" panose="02020603050405020304" pitchFamily="18" charset="0"/>
              </a:rPr>
              <a:t>I will make every effort to finish writing the report.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blinds(horizontal)">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3"/>
          <p:cNvSpPr>
            <a:spLocks noChangeArrowheads="1"/>
          </p:cNvSpPr>
          <p:nvPr/>
        </p:nvSpPr>
        <p:spPr bwMode="auto">
          <a:xfrm>
            <a:off x="755650" y="765175"/>
            <a:ext cx="7715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5. Do you get </a:t>
            </a:r>
            <a:r>
              <a:rPr lang="en-US" altLang="zh-CN" sz="3200" b="1">
                <a:solidFill>
                  <a:srgbClr val="060BCA"/>
                </a:solidFill>
                <a:latin typeface="Times New Roman" panose="02020603050405020304" pitchFamily="18" charset="0"/>
                <a:cs typeface="Times New Roman" panose="02020603050405020304" pitchFamily="18" charset="0"/>
              </a:rPr>
              <a:t>the same </a:t>
            </a:r>
            <a:r>
              <a:rPr lang="en-US" altLang="zh-CN" sz="3200" b="1">
                <a:latin typeface="Times New Roman" panose="02020603050405020304" pitchFamily="18" charset="0"/>
                <a:cs typeface="Times New Roman" panose="02020603050405020304" pitchFamily="18" charset="0"/>
              </a:rPr>
              <a:t>amount of exercise today </a:t>
            </a:r>
            <a:r>
              <a:rPr lang="en-US" altLang="zh-CN" sz="3200" b="1">
                <a:solidFill>
                  <a:srgbClr val="060BCA"/>
                </a:solidFill>
                <a:latin typeface="Times New Roman" panose="02020603050405020304" pitchFamily="18" charset="0"/>
                <a:cs typeface="Times New Roman" panose="02020603050405020304" pitchFamily="18" charset="0"/>
              </a:rPr>
              <a:t>as</a:t>
            </a:r>
            <a:r>
              <a:rPr lang="en-US" altLang="zh-CN" sz="3200" b="1">
                <a:latin typeface="Times New Roman" panose="02020603050405020304" pitchFamily="18" charset="0"/>
                <a:cs typeface="Times New Roman" panose="02020603050405020304" pitchFamily="18" charset="0"/>
              </a:rPr>
              <a:t> they did in the past?</a:t>
            </a:r>
            <a:endParaRPr lang="zh-CN" altLang="en-US" sz="3200" b="1">
              <a:latin typeface="Times New Roman" panose="02020603050405020304" pitchFamily="18" charset="0"/>
              <a:cs typeface="Times New Roman" panose="02020603050405020304" pitchFamily="18" charset="0"/>
            </a:endParaRPr>
          </a:p>
        </p:txBody>
      </p:sp>
      <p:sp>
        <p:nvSpPr>
          <p:cNvPr id="16389" name="Rectangle 5"/>
          <p:cNvSpPr>
            <a:spLocks noChangeArrowheads="1"/>
          </p:cNvSpPr>
          <p:nvPr/>
        </p:nvSpPr>
        <p:spPr bwMode="auto">
          <a:xfrm>
            <a:off x="642938" y="2071688"/>
            <a:ext cx="8208962"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the same as … </a:t>
            </a:r>
            <a:r>
              <a:rPr lang="zh-CN" altLang="en-US" sz="3200" b="1" dirty="0">
                <a:latin typeface="Times New Roman" panose="02020603050405020304" pitchFamily="18" charset="0"/>
                <a:cs typeface="Times New Roman" panose="02020603050405020304" pitchFamily="18" charset="0"/>
              </a:rPr>
              <a:t>和</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一样</a:t>
            </a:r>
          </a:p>
          <a:p>
            <a:pPr>
              <a:lnSpc>
                <a:spcPct val="120000"/>
              </a:lnSpc>
            </a:pP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She looks the same as Lucy. </a:t>
            </a:r>
          </a:p>
          <a:p>
            <a:pPr>
              <a:lnSpc>
                <a:spcPct val="120000"/>
              </a:lnSpc>
            </a:pPr>
            <a:r>
              <a:rPr lang="en-US" altLang="zh-CN" sz="3200" b="1" dirty="0">
                <a:latin typeface="Times New Roman" panose="02020603050405020304" pitchFamily="18" charset="0"/>
                <a:cs typeface="Times New Roman" panose="02020603050405020304" pitchFamily="18" charset="0"/>
              </a:rPr>
              <a:t>    — They are the twin sisters.</a:t>
            </a:r>
          </a:p>
          <a:p>
            <a:pPr>
              <a:lnSpc>
                <a:spcPct val="120000"/>
              </a:lnSpc>
            </a:pP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她看起来和露西长的一样。他们是双胞胎姐妹。</a:t>
            </a:r>
            <a:endParaRPr lang="en-US" altLang="zh-CN" sz="3200" b="1" dirty="0">
              <a:latin typeface="Times New Roman" panose="02020603050405020304" pitchFamily="18" charset="0"/>
              <a:cs typeface="Times New Roman" panose="02020603050405020304" pitchFamily="18" charset="0"/>
            </a:endParaRPr>
          </a:p>
          <a:p>
            <a:pPr>
              <a:lnSpc>
                <a:spcPct val="120000"/>
              </a:lnSpc>
            </a:pPr>
            <a:r>
              <a:rPr lang="zh-CN" altLang="en-US" sz="3200" b="1" dirty="0">
                <a:latin typeface="Times New Roman" panose="02020603050405020304" pitchFamily="18" charset="0"/>
                <a:cs typeface="Times New Roman" panose="02020603050405020304" pitchFamily="18" charset="0"/>
              </a:rPr>
              <a:t>   反义短语： </a:t>
            </a:r>
            <a:r>
              <a:rPr lang="en-US" altLang="zh-CN" sz="3200" b="1" dirty="0">
                <a:latin typeface="Times New Roman" panose="02020603050405020304" pitchFamily="18" charset="0"/>
                <a:cs typeface="Times New Roman" panose="02020603050405020304" pitchFamily="18" charset="0"/>
              </a:rPr>
              <a:t>be different from</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blinds(horizontal)">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blinds(horizontal)">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blinds(horizontal)">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blinds(horizontal)">
                                      <p:cBhvr>
                                        <p:cTn id="22" dur="500"/>
                                        <p:tgtEl>
                                          <p:spTgt spid="16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animEffect transition="in" filter="blinds(horizontal)">
                                      <p:cBhvr>
                                        <p:cTn id="27" dur="500"/>
                                        <p:tgtEl>
                                          <p:spTgt spid="16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42938" y="1214438"/>
            <a:ext cx="8072437"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1). Most of teenagers don't like talking with their parents, but I am_____ them. I love to talk with my parents. </a:t>
            </a:r>
            <a:endParaRPr lang="zh-CN" altLang="en-US" sz="3200" b="1">
              <a:latin typeface="Times New Roman" panose="02020603050405020304" pitchFamily="18" charset="0"/>
              <a:cs typeface="Times New Roman" panose="02020603050405020304" pitchFamily="18" charset="0"/>
            </a:endParaRPr>
          </a:p>
          <a:p>
            <a:pPr eaLnBrk="1" hangingPunct="1">
              <a:lnSpc>
                <a:spcPct val="110000"/>
              </a:lnSpc>
              <a:spcBef>
                <a:spcPct val="10000"/>
              </a:spcBef>
            </a:pP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A. the same as              B. different from   </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    C. interested in             D. strict with</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2). It’s clear that this visit is different from last time.</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  It’s clear that this visit is not the ______ ______ last time. </a:t>
            </a:r>
          </a:p>
        </p:txBody>
      </p:sp>
      <p:sp>
        <p:nvSpPr>
          <p:cNvPr id="108547" name="Text Box 3"/>
          <p:cNvSpPr txBox="1">
            <a:spLocks noChangeArrowheads="1"/>
          </p:cNvSpPr>
          <p:nvPr/>
        </p:nvSpPr>
        <p:spPr bwMode="auto">
          <a:xfrm>
            <a:off x="6715125" y="5143500"/>
            <a:ext cx="107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same</a:t>
            </a:r>
            <a:endParaRPr lang="zh-CN" altLang="en-US" sz="3200" b="1">
              <a:solidFill>
                <a:srgbClr val="0000FF"/>
              </a:solidFill>
              <a:latin typeface="Times New Roman" panose="02020603050405020304" pitchFamily="18" charset="0"/>
              <a:cs typeface="Times New Roman" panose="02020603050405020304" pitchFamily="18" charset="0"/>
            </a:endParaRPr>
          </a:p>
        </p:txBody>
      </p:sp>
      <p:sp>
        <p:nvSpPr>
          <p:cNvPr id="108548" name="Text Box 4"/>
          <p:cNvSpPr txBox="1">
            <a:spLocks noChangeArrowheads="1"/>
          </p:cNvSpPr>
          <p:nvPr/>
        </p:nvSpPr>
        <p:spPr bwMode="auto">
          <a:xfrm>
            <a:off x="4929188" y="1785938"/>
            <a:ext cx="477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B</a:t>
            </a:r>
            <a:endParaRPr lang="zh-CN" altLang="en-US" sz="3200" b="1">
              <a:solidFill>
                <a:srgbClr val="0000FF"/>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1143000" y="5643563"/>
            <a:ext cx="550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as</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linds(horizontal)">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blinds(horizontal)">
                                      <p:cBhvr>
                                        <p:cTn id="12" dur="500"/>
                                        <p:tgtEl>
                                          <p:spTgt spid="1085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55650" y="1844675"/>
            <a:ext cx="7777163"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3). Let’s meet at _______ place as we did yesterday.</a:t>
            </a:r>
            <a:br>
              <a:rPr lang="en-US" altLang="zh-CN" sz="3200" b="1">
                <a:latin typeface="Times New Roman" panose="02020603050405020304" pitchFamily="18" charset="0"/>
                <a:cs typeface="Times New Roman" panose="02020603050405020304" pitchFamily="18" charset="0"/>
              </a:rPr>
            </a:b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A. a same              B. same </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    C. the same           D. same the</a:t>
            </a:r>
          </a:p>
          <a:p>
            <a:pPr eaLnBrk="1" hangingPunct="1">
              <a:lnSpc>
                <a:spcPct val="110000"/>
              </a:lnSpc>
              <a:spcBef>
                <a:spcPct val="10000"/>
              </a:spcBef>
            </a:pPr>
            <a:r>
              <a:rPr lang="en-US" altLang="zh-CN" sz="3200" b="1">
                <a:latin typeface="Times New Roman" panose="02020603050405020304" pitchFamily="18" charset="0"/>
                <a:cs typeface="Times New Roman" panose="02020603050405020304" pitchFamily="18" charset="0"/>
              </a:rPr>
              <a:t>4). This is ______________ I lost yesterday.  </a:t>
            </a:r>
          </a:p>
          <a:p>
            <a:pPr eaLnBrk="1" hangingPunct="1">
              <a:lnSpc>
                <a:spcPct val="110000"/>
              </a:lnSpc>
              <a:spcBef>
                <a:spcPct val="10000"/>
              </a:spcBef>
            </a:pPr>
            <a:r>
              <a:rPr lang="zh-CN" altLang="en-US" sz="3200" b="1">
                <a:latin typeface="Times New Roman" panose="02020603050405020304" pitchFamily="18" charset="0"/>
                <a:cs typeface="Times New Roman" panose="02020603050405020304" pitchFamily="18" charset="0"/>
              </a:rPr>
              <a:t>  这个书包和我昨天丢失的相似。</a:t>
            </a:r>
            <a:endParaRPr lang="en-US" altLang="zh-CN" sz="3200" b="1">
              <a:latin typeface="Times New Roman" panose="02020603050405020304" pitchFamily="18" charset="0"/>
              <a:cs typeface="Times New Roman" panose="02020603050405020304" pitchFamily="18" charset="0"/>
            </a:endParaRPr>
          </a:p>
        </p:txBody>
      </p:sp>
      <p:sp>
        <p:nvSpPr>
          <p:cNvPr id="108547" name="Text Box 3"/>
          <p:cNvSpPr txBox="1">
            <a:spLocks noChangeArrowheads="1"/>
          </p:cNvSpPr>
          <p:nvPr/>
        </p:nvSpPr>
        <p:spPr bwMode="auto">
          <a:xfrm>
            <a:off x="2484438" y="4076700"/>
            <a:ext cx="2932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the same bag as</a:t>
            </a:r>
            <a:endParaRPr lang="zh-CN" altLang="en-US" sz="3200" b="1">
              <a:solidFill>
                <a:srgbClr val="0000FF"/>
              </a:solidFill>
              <a:latin typeface="Times New Roman" panose="02020603050405020304" pitchFamily="18" charset="0"/>
              <a:cs typeface="Times New Roman" panose="02020603050405020304" pitchFamily="18" charset="0"/>
            </a:endParaRPr>
          </a:p>
        </p:txBody>
      </p:sp>
      <p:sp>
        <p:nvSpPr>
          <p:cNvPr id="108548" name="Text Box 4"/>
          <p:cNvSpPr txBox="1">
            <a:spLocks noChangeArrowheads="1"/>
          </p:cNvSpPr>
          <p:nvPr/>
        </p:nvSpPr>
        <p:spPr bwMode="auto">
          <a:xfrm>
            <a:off x="4067175" y="191611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C</a:t>
            </a:r>
            <a:endParaRPr lang="zh-CN" altLang="en-US"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linds(horizontal)">
                                      <p:cBhvr>
                                        <p:cTn id="7" dur="500"/>
                                        <p:tgtEl>
                                          <p:spTgt spid="1085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blinds(horizontal)">
                                      <p:cBhvr>
                                        <p:cTn id="12"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3"/>
          <p:cNvSpPr>
            <a:spLocks noChangeArrowheads="1"/>
          </p:cNvSpPr>
          <p:nvPr/>
        </p:nvSpPr>
        <p:spPr bwMode="auto">
          <a:xfrm>
            <a:off x="500063" y="928688"/>
            <a:ext cx="755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latin typeface="Times New Roman" panose="02020603050405020304" pitchFamily="18" charset="0"/>
                <a:cs typeface="Times New Roman" panose="02020603050405020304" pitchFamily="18" charset="0"/>
              </a:rPr>
              <a:t>6. You should only have it </a:t>
            </a:r>
            <a:r>
              <a:rPr lang="en-US" altLang="zh-CN" sz="3200" b="1">
                <a:solidFill>
                  <a:srgbClr val="060BCA"/>
                </a:solidFill>
                <a:latin typeface="Times New Roman" panose="02020603050405020304" pitchFamily="18" charset="0"/>
                <a:cs typeface="Times New Roman" panose="02020603050405020304" pitchFamily="18" charset="0"/>
              </a:rPr>
              <a:t>once in a while</a:t>
            </a:r>
            <a:r>
              <a:rPr lang="en-US" altLang="zh-CN"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785813" y="1714500"/>
            <a:ext cx="764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once in a while  </a:t>
            </a:r>
            <a:r>
              <a:rPr lang="zh-CN" altLang="en-US" sz="3200" b="1">
                <a:solidFill>
                  <a:srgbClr val="060BCA"/>
                </a:solidFill>
                <a:latin typeface="Times New Roman" panose="02020603050405020304" pitchFamily="18" charset="0"/>
                <a:cs typeface="Times New Roman" panose="02020603050405020304" pitchFamily="18" charset="0"/>
              </a:rPr>
              <a:t>偶尔，有时</a:t>
            </a:r>
          </a:p>
        </p:txBody>
      </p:sp>
      <p:sp>
        <p:nvSpPr>
          <p:cNvPr id="15365" name="Rectangle 5"/>
          <p:cNvSpPr>
            <a:spLocks noChangeArrowheads="1"/>
          </p:cNvSpPr>
          <p:nvPr/>
        </p:nvSpPr>
        <p:spPr bwMode="auto">
          <a:xfrm>
            <a:off x="714375" y="2500313"/>
            <a:ext cx="77057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a:latin typeface="Times New Roman" panose="02020603050405020304" pitchFamily="18" charset="0"/>
                <a:cs typeface="Times New Roman" panose="02020603050405020304" pitchFamily="18" charset="0"/>
              </a:rPr>
              <a:t> We go out for a walk once in a while.</a:t>
            </a:r>
          </a:p>
          <a:p>
            <a:pPr>
              <a:spcBef>
                <a:spcPct val="30000"/>
              </a:spcBef>
            </a:pPr>
            <a:r>
              <a:rPr lang="zh-CN" altLang="en-US" sz="3200" b="1">
                <a:latin typeface="Times New Roman" panose="02020603050405020304" pitchFamily="18" charset="0"/>
                <a:cs typeface="Times New Roman" panose="02020603050405020304" pitchFamily="18" charset="0"/>
              </a:rPr>
              <a:t>     我们偶尔出去散散步。</a:t>
            </a:r>
            <a:endParaRPr lang="en-US" altLang="zh-CN" sz="3200" b="1">
              <a:latin typeface="Times New Roman" panose="02020603050405020304" pitchFamily="18" charset="0"/>
              <a:cs typeface="Times New Roman" panose="02020603050405020304" pitchFamily="18" charset="0"/>
            </a:endParaRPr>
          </a:p>
          <a:p>
            <a:pPr>
              <a:spcBef>
                <a:spcPct val="30000"/>
              </a:spcBef>
            </a:pPr>
            <a:r>
              <a:rPr lang="zh-CN" altLang="en-US" sz="3200" b="1">
                <a:latin typeface="Times New Roman" panose="02020603050405020304" pitchFamily="18" charset="0"/>
                <a:cs typeface="Times New Roman" panose="02020603050405020304" pitchFamily="18" charset="0"/>
              </a:rPr>
              <a:t>近义短语：</a:t>
            </a:r>
            <a:r>
              <a:rPr lang="en-US" altLang="zh-CN" sz="3200" b="1">
                <a:latin typeface="Times New Roman" panose="02020603050405020304" pitchFamily="18" charset="0"/>
                <a:cs typeface="Times New Roman" panose="02020603050405020304" pitchFamily="18" charset="0"/>
              </a:rPr>
              <a:t> at times</a:t>
            </a:r>
            <a:endParaRPr lang="zh-CN" altLang="en-US" sz="3200" b="1">
              <a:latin typeface="Times New Roman" panose="02020603050405020304" pitchFamily="18" charset="0"/>
              <a:cs typeface="Times New Roman" panose="02020603050405020304" pitchFamily="18" charset="0"/>
            </a:endParaRPr>
          </a:p>
          <a:p>
            <a:pPr>
              <a:spcBef>
                <a:spcPct val="30000"/>
              </a:spcBef>
            </a:pP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now and again</a:t>
            </a:r>
            <a:endParaRPr lang="zh-CN" altLang="en-US" sz="3200" b="1">
              <a:latin typeface="Times New Roman" panose="02020603050405020304" pitchFamily="18" charset="0"/>
              <a:cs typeface="Times New Roman" panose="02020603050405020304" pitchFamily="18" charset="0"/>
            </a:endParaRPr>
          </a:p>
          <a:p>
            <a:pPr>
              <a:spcBef>
                <a:spcPct val="30000"/>
              </a:spcBef>
            </a:pPr>
            <a:r>
              <a:rPr lang="en-US" altLang="zh-CN" sz="3200" b="1">
                <a:latin typeface="Times New Roman" panose="02020603050405020304" pitchFamily="18" charset="0"/>
                <a:cs typeface="Times New Roman" panose="02020603050405020304" pitchFamily="18" charset="0"/>
              </a:rPr>
              <a:t>               now and then</a:t>
            </a:r>
            <a:endParaRPr lang="zh-CN" altLang="en-US" sz="3200" b="1">
              <a:latin typeface="Times New Roman" panose="02020603050405020304" pitchFamily="18" charset="0"/>
              <a:cs typeface="Times New Roman" panose="02020603050405020304" pitchFamily="18" charset="0"/>
            </a:endParaRPr>
          </a:p>
          <a:p>
            <a:pPr>
              <a:spcBef>
                <a:spcPct val="30000"/>
              </a:spcBef>
            </a:pPr>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from time to time</a:t>
            </a:r>
            <a:endParaRPr lang="zh-CN" altLang="en-US" sz="3200" b="1">
              <a:latin typeface="Times New Roman" panose="02020603050405020304" pitchFamily="18" charset="0"/>
              <a:cs typeface="Times New Roman" panose="02020603050405020304" pitchFamily="18" charset="0"/>
            </a:endParaRPr>
          </a:p>
        </p:txBody>
      </p:sp>
      <p:pic>
        <p:nvPicPr>
          <p:cNvPr id="81925" name="Picture 13" descr="http://img4.imgtn.bdimg.com/it/u=3410076909,4285224299&amp;fm=23&amp;gp=0.jpg"/>
          <p:cNvPicPr>
            <a:picLocks noChangeAspect="1" noChangeArrowheads="1"/>
          </p:cNvPicPr>
          <p:nvPr/>
        </p:nvPicPr>
        <p:blipFill>
          <a:blip r:embed="rId2" cstate="email"/>
          <a:srcRect/>
          <a:stretch>
            <a:fillRect/>
          </a:stretch>
        </p:blipFill>
        <p:spPr bwMode="auto">
          <a:xfrm>
            <a:off x="5929313" y="4500563"/>
            <a:ext cx="30099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11" dur="500"/>
                                        <p:tgtEl>
                                          <p:spTgt spid="1536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16" dur="500"/>
                                        <p:tgtEl>
                                          <p:spTgt spid="1536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21" dur="500"/>
                                        <p:tgtEl>
                                          <p:spTgt spid="1536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26" dur="500"/>
                                        <p:tgtEl>
                                          <p:spTgt spid="1536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Effect transition="in" filter="blinds(horizontal)">
                                      <p:cBhvr>
                                        <p:cTn id="31" dur="500"/>
                                        <p:tgtEl>
                                          <p:spTgt spid="1536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365">
                                            <p:txEl>
                                              <p:pRg st="5" end="5"/>
                                            </p:txEl>
                                          </p:spTgt>
                                        </p:tgtEl>
                                        <p:attrNameLst>
                                          <p:attrName>style.visibility</p:attrName>
                                        </p:attrNameLst>
                                      </p:cBhvr>
                                      <p:to>
                                        <p:strVal val="visible"/>
                                      </p:to>
                                    </p:set>
                                    <p:animEffect transition="in" filter="blinds(horizontal)">
                                      <p:cBhvr>
                                        <p:cTn id="36"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3"/>
          <p:cNvSpPr>
            <a:spLocks noChangeArrowheads="1"/>
          </p:cNvSpPr>
          <p:nvPr/>
        </p:nvSpPr>
        <p:spPr bwMode="auto">
          <a:xfrm>
            <a:off x="1071563" y="1000125"/>
            <a:ext cx="501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latin typeface="Times New Roman" panose="02020603050405020304" pitchFamily="18" charset="0"/>
                <a:cs typeface="Times New Roman" panose="02020603050405020304" pitchFamily="18" charset="0"/>
              </a:rPr>
              <a:t>7. … will </a:t>
            </a:r>
            <a:r>
              <a:rPr lang="en-US" altLang="zh-CN" sz="3200" b="1">
                <a:solidFill>
                  <a:srgbClr val="060BCA"/>
                </a:solidFill>
                <a:latin typeface="Times New Roman" panose="02020603050405020304" pitchFamily="18" charset="0"/>
                <a:cs typeface="Times New Roman" panose="02020603050405020304" pitchFamily="18" charset="0"/>
              </a:rPr>
              <a:t>harm</a:t>
            </a:r>
            <a:r>
              <a:rPr lang="en-US" altLang="zh-CN" sz="3200" b="1">
                <a:latin typeface="Times New Roman" panose="02020603050405020304" pitchFamily="18" charset="0"/>
                <a:cs typeface="Times New Roman" panose="02020603050405020304" pitchFamily="18" charset="0"/>
              </a:rPr>
              <a:t> your health.</a:t>
            </a:r>
            <a:endParaRPr lang="zh-CN" altLang="en-US" sz="3200" b="1">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1500188" y="1785938"/>
            <a:ext cx="5286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a:solidFill>
                  <a:srgbClr val="060BCA"/>
                </a:solidFill>
                <a:latin typeface="Times New Roman" panose="02020603050405020304" pitchFamily="18" charset="0"/>
                <a:cs typeface="Times New Roman" panose="02020603050405020304" pitchFamily="18" charset="0"/>
              </a:rPr>
              <a:t>harm</a:t>
            </a:r>
            <a:r>
              <a:rPr lang="zh-CN" altLang="en-US" sz="3200" b="1" i="1">
                <a:solidFill>
                  <a:srgbClr val="060BCA"/>
                </a:solidFill>
                <a:latin typeface="Times New Roman" panose="02020603050405020304" pitchFamily="18" charset="0"/>
                <a:cs typeface="Times New Roman" panose="02020603050405020304" pitchFamily="18" charset="0"/>
              </a:rPr>
              <a:t>   </a:t>
            </a:r>
            <a:r>
              <a:rPr lang="en-US" altLang="zh-CN" sz="3200" b="1" i="1">
                <a:solidFill>
                  <a:srgbClr val="060BCA"/>
                </a:solidFill>
                <a:latin typeface="Times New Roman" panose="02020603050405020304" pitchFamily="18" charset="0"/>
                <a:cs typeface="Times New Roman" panose="02020603050405020304" pitchFamily="18" charset="0"/>
              </a:rPr>
              <a:t>v. </a:t>
            </a:r>
            <a:r>
              <a:rPr lang="zh-CN" altLang="en-US" sz="3200" b="1">
                <a:solidFill>
                  <a:srgbClr val="060BCA"/>
                </a:solidFill>
                <a:latin typeface="Times New Roman" panose="02020603050405020304" pitchFamily="18" charset="0"/>
                <a:cs typeface="Times New Roman" panose="02020603050405020304" pitchFamily="18" charset="0"/>
              </a:rPr>
              <a:t>伤害；损害</a:t>
            </a:r>
          </a:p>
        </p:txBody>
      </p:sp>
      <p:sp>
        <p:nvSpPr>
          <p:cNvPr id="15365" name="Rectangle 5"/>
          <p:cNvSpPr>
            <a:spLocks noChangeArrowheads="1"/>
          </p:cNvSpPr>
          <p:nvPr/>
        </p:nvSpPr>
        <p:spPr bwMode="auto">
          <a:xfrm>
            <a:off x="1285875" y="2500313"/>
            <a:ext cx="61436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a:latin typeface="Times New Roman" panose="02020603050405020304" pitchFamily="18" charset="0"/>
                <a:cs typeface="Times New Roman" panose="02020603050405020304" pitchFamily="18" charset="0"/>
              </a:rPr>
              <a:t> Smoking harms our health.</a:t>
            </a:r>
          </a:p>
          <a:p>
            <a:pPr>
              <a:spcBef>
                <a:spcPct val="30000"/>
              </a:spcBef>
            </a:pPr>
            <a:r>
              <a:rPr lang="zh-CN" altLang="en-US" sz="3200" b="1">
                <a:latin typeface="Times New Roman" panose="02020603050405020304" pitchFamily="18" charset="0"/>
                <a:cs typeface="Times New Roman" panose="02020603050405020304" pitchFamily="18" charset="0"/>
              </a:rPr>
              <a:t>      吸烟有害健康。</a:t>
            </a:r>
            <a:endParaRPr lang="en-US" altLang="zh-CN" sz="3200" b="1">
              <a:latin typeface="Times New Roman" panose="02020603050405020304" pitchFamily="18" charset="0"/>
              <a:cs typeface="Times New Roman" panose="02020603050405020304" pitchFamily="18" charset="0"/>
            </a:endParaRPr>
          </a:p>
          <a:p>
            <a:pPr>
              <a:spcBef>
                <a:spcPct val="30000"/>
              </a:spcBef>
            </a:pPr>
            <a:r>
              <a:rPr lang="en-US" altLang="zh-CN" sz="3200" b="1">
                <a:latin typeface="Times New Roman" panose="02020603050405020304" pitchFamily="18" charset="0"/>
                <a:cs typeface="Times New Roman" panose="02020603050405020304" pitchFamily="18" charset="0"/>
              </a:rPr>
              <a:t>I have never harmed anyone.</a:t>
            </a:r>
          </a:p>
          <a:p>
            <a:pPr>
              <a:spcBef>
                <a:spcPct val="30000"/>
              </a:spcBef>
            </a:pPr>
            <a:r>
              <a:rPr lang="zh-CN" altLang="en-US" sz="3200" b="1">
                <a:latin typeface="Times New Roman" panose="02020603050405020304" pitchFamily="18" charset="0"/>
                <a:cs typeface="Times New Roman" panose="02020603050405020304" pitchFamily="18" charset="0"/>
              </a:rPr>
              <a:t>     我从没伤害过任何人。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19" dur="500"/>
                                        <p:tgtEl>
                                          <p:spTgt spid="1536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24" dur="500"/>
                                        <p:tgtEl>
                                          <p:spTgt spid="1536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29" dur="500"/>
                                        <p:tgtEl>
                                          <p:spTgt spid="1536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34" dur="500"/>
                                        <p:tgtEl>
                                          <p:spTgt spid="153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000125" y="2786063"/>
            <a:ext cx="77041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10000"/>
              </a:lnSpc>
            </a:pPr>
            <a:r>
              <a:rPr lang="en-US" altLang="zh-CN" sz="3600" b="1" dirty="0">
                <a:latin typeface="Times New Roman" panose="02020603050405020304" pitchFamily="18" charset="0"/>
              </a:rPr>
              <a:t>1. Do you think it’s good for your health to sit in the sofa and watch TV all day?</a:t>
            </a:r>
          </a:p>
          <a:p>
            <a:pPr marL="514350" indent="-514350">
              <a:lnSpc>
                <a:spcPct val="110000"/>
              </a:lnSpc>
            </a:pPr>
            <a:r>
              <a:rPr lang="en-US" altLang="zh-CN" sz="3600" b="1" dirty="0">
                <a:latin typeface="Times New Roman" panose="02020603050405020304" pitchFamily="18" charset="0"/>
              </a:rPr>
              <a:t>2. What can we  do to keep fit?</a:t>
            </a:r>
          </a:p>
        </p:txBody>
      </p:sp>
      <p:sp>
        <p:nvSpPr>
          <p:cNvPr id="10243" name="WordArt 5"/>
          <p:cNvSpPr>
            <a:spLocks noChangeArrowheads="1" noChangeShapeType="1" noTextEdit="1"/>
          </p:cNvSpPr>
          <p:nvPr/>
        </p:nvSpPr>
        <p:spPr bwMode="auto">
          <a:xfrm>
            <a:off x="2500313" y="285750"/>
            <a:ext cx="4029075" cy="2071688"/>
          </a:xfrm>
          <a:prstGeom prst="rect">
            <a:avLst/>
          </a:prstGeom>
        </p:spPr>
        <p:txBody>
          <a:bodyPr wrap="none" fromWordArt="1">
            <a:prstTxWarp prst="textSlantUp">
              <a:avLst>
                <a:gd name="adj" fmla="val 32056"/>
              </a:avLst>
            </a:prstTxWarp>
          </a:bodyPr>
          <a:lstStyle/>
          <a:p>
            <a:pPr algn="ctr"/>
            <a:r>
              <a:rPr lang="en-US" altLang="zh-CN" sz="3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Black" panose="020B0A04020102020204"/>
              </a:rPr>
              <a:t>Discussion </a:t>
            </a:r>
            <a:endParaRPr lang="zh-CN" altLang="en-US" sz="3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Black" panose="020B0A04020102020204"/>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928688" y="1285875"/>
            <a:ext cx="77057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dirty="0">
                <a:solidFill>
                  <a:srgbClr val="0000FF"/>
                </a:solidFill>
                <a:latin typeface="Times New Roman" panose="02020603050405020304" pitchFamily="18" charset="0"/>
                <a:cs typeface="Times New Roman" panose="02020603050405020304" pitchFamily="18" charset="0"/>
              </a:rPr>
              <a:t>     harm</a:t>
            </a:r>
            <a:r>
              <a:rPr lang="en-US" altLang="zh-CN" sz="3200" b="1" i="1" dirty="0">
                <a:solidFill>
                  <a:srgbClr val="0000FF"/>
                </a:solidFill>
                <a:latin typeface="Times New Roman" panose="02020603050405020304" pitchFamily="18" charset="0"/>
                <a:cs typeface="Times New Roman" panose="02020603050405020304" pitchFamily="18" charset="0"/>
              </a:rPr>
              <a:t> </a:t>
            </a:r>
            <a:r>
              <a:rPr lang="en-US" altLang="zh-CN" sz="3200" b="1" i="1" dirty="0">
                <a:latin typeface="Times New Roman" panose="02020603050405020304" pitchFamily="18" charset="0"/>
                <a:cs typeface="Times New Roman" panose="02020603050405020304" pitchFamily="18" charset="0"/>
              </a:rPr>
              <a:t>  n. </a:t>
            </a:r>
            <a:r>
              <a:rPr lang="zh-CN" altLang="en-US" sz="3200" b="1" dirty="0">
                <a:latin typeface="Times New Roman" panose="02020603050405020304" pitchFamily="18" charset="0"/>
                <a:cs typeface="Times New Roman" panose="02020603050405020304" pitchFamily="18" charset="0"/>
              </a:rPr>
              <a:t>危害；伤害；损害</a:t>
            </a:r>
            <a:endParaRPr lang="en-US" altLang="zh-CN" sz="3200" b="1" dirty="0">
              <a:latin typeface="Times New Roman" panose="02020603050405020304" pitchFamily="18" charset="0"/>
              <a:cs typeface="Times New Roman" panose="02020603050405020304" pitchFamily="18" charset="0"/>
            </a:endParaRPr>
          </a:p>
          <a:p>
            <a:pPr>
              <a:spcBef>
                <a:spcPct val="30000"/>
              </a:spcBef>
            </a:pPr>
            <a:r>
              <a:rPr lang="en-US" altLang="zh-CN" sz="3200" b="1" dirty="0">
                <a:solidFill>
                  <a:srgbClr val="0000FF"/>
                </a:solidFill>
                <a:latin typeface="Times New Roman" panose="02020603050405020304" pitchFamily="18" charset="0"/>
                <a:cs typeface="Times New Roman" panose="02020603050405020304" pitchFamily="18" charset="0"/>
              </a:rPr>
              <a:t>    do harm to … </a:t>
            </a:r>
            <a:r>
              <a:rPr lang="zh-CN" altLang="en-US" sz="3200" b="1" dirty="0">
                <a:latin typeface="Times New Roman" panose="02020603050405020304" pitchFamily="18" charset="0"/>
                <a:cs typeface="Times New Roman" panose="02020603050405020304" pitchFamily="18" charset="0"/>
              </a:rPr>
              <a:t>对 </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有害</a:t>
            </a:r>
            <a:endParaRPr lang="en-US" altLang="zh-CN" sz="3200" b="1" dirty="0">
              <a:latin typeface="Times New Roman" panose="02020603050405020304" pitchFamily="18" charset="0"/>
              <a:cs typeface="Times New Roman" panose="02020603050405020304" pitchFamily="18" charset="0"/>
            </a:endParaRPr>
          </a:p>
          <a:p>
            <a:pPr>
              <a:spcBef>
                <a:spcPct val="30000"/>
              </a:spcBef>
            </a:pPr>
            <a:r>
              <a:rPr lang="en-US" altLang="zh-CN" sz="3200" b="1" dirty="0">
                <a:latin typeface="Times New Roman" panose="02020603050405020304" pitchFamily="18" charset="0"/>
                <a:cs typeface="Times New Roman" panose="02020603050405020304" pitchFamily="18" charset="0"/>
              </a:rPr>
              <a:t>Reading in bed will do harm to your eyes.  </a:t>
            </a:r>
          </a:p>
          <a:p>
            <a:pPr>
              <a:spcBef>
                <a:spcPct val="30000"/>
              </a:spcBef>
            </a:pPr>
            <a:r>
              <a:rPr lang="zh-CN" altLang="en-US" sz="3200" b="1" dirty="0">
                <a:latin typeface="Times New Roman" panose="02020603050405020304" pitchFamily="18" charset="0"/>
                <a:cs typeface="Times New Roman" panose="02020603050405020304" pitchFamily="18" charset="0"/>
              </a:rPr>
              <a:t>    躺在床上看书对你的眼睛有害。</a:t>
            </a:r>
            <a:endParaRPr lang="en-US" altLang="zh-CN" sz="3200" b="1" dirty="0">
              <a:latin typeface="Times New Roman" panose="02020603050405020304" pitchFamily="18" charset="0"/>
              <a:cs typeface="Times New Roman" panose="02020603050405020304" pitchFamily="18" charset="0"/>
            </a:endParaRPr>
          </a:p>
          <a:p>
            <a:pPr>
              <a:spcBef>
                <a:spcPct val="30000"/>
              </a:spcBef>
            </a:pPr>
            <a:r>
              <a:rPr lang="en-US" altLang="zh-CN" sz="3200" b="1" dirty="0">
                <a:solidFill>
                  <a:srgbClr val="0000FF"/>
                </a:solidFill>
                <a:latin typeface="Times New Roman" panose="02020603050405020304" pitchFamily="18" charset="0"/>
                <a:cs typeface="Times New Roman" panose="02020603050405020304" pitchFamily="18" charset="0"/>
              </a:rPr>
              <a:t>    harmful  </a:t>
            </a:r>
            <a:r>
              <a:rPr lang="en-US" altLang="zh-CN" sz="3200" b="1" i="1" dirty="0">
                <a:latin typeface="Times New Roman" panose="02020603050405020304" pitchFamily="18" charset="0"/>
                <a:cs typeface="Times New Roman" panose="02020603050405020304" pitchFamily="18" charset="0"/>
              </a:rPr>
              <a:t>adj</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有害的</a:t>
            </a:r>
            <a:endParaRPr lang="en-US" altLang="zh-CN" sz="3200" b="1" dirty="0">
              <a:latin typeface="Times New Roman" panose="02020603050405020304" pitchFamily="18" charset="0"/>
              <a:cs typeface="Times New Roman" panose="02020603050405020304" pitchFamily="18" charset="0"/>
            </a:endParaRPr>
          </a:p>
          <a:p>
            <a:pPr>
              <a:spcBef>
                <a:spcPct val="30000"/>
              </a:spcBef>
            </a:pPr>
            <a:r>
              <a:rPr lang="en-US" altLang="zh-CN" sz="3200" b="1" dirty="0">
                <a:latin typeface="Times New Roman" panose="02020603050405020304" pitchFamily="18" charset="0"/>
                <a:cs typeface="Times New Roman" panose="02020603050405020304" pitchFamily="18" charset="0"/>
              </a:rPr>
              <a:t>Smoking is harmful to health. </a:t>
            </a:r>
          </a:p>
          <a:p>
            <a:pPr>
              <a:spcBef>
                <a:spcPct val="30000"/>
              </a:spcBef>
            </a:pPr>
            <a:r>
              <a:rPr lang="zh-CN" altLang="en-US" sz="3200" b="1" dirty="0">
                <a:latin typeface="Times New Roman" panose="02020603050405020304" pitchFamily="18" charset="0"/>
                <a:cs typeface="Times New Roman" panose="02020603050405020304" pitchFamily="18" charset="0"/>
              </a:rPr>
              <a:t>    吸烟对身体有害。</a:t>
            </a:r>
          </a:p>
        </p:txBody>
      </p:sp>
      <p:sp>
        <p:nvSpPr>
          <p:cNvPr id="83971" name="Text Box 4"/>
          <p:cNvSpPr txBox="1">
            <a:spLocks noChangeArrowheads="1"/>
          </p:cNvSpPr>
          <p:nvPr/>
        </p:nvSpPr>
        <p:spPr bwMode="auto">
          <a:xfrm>
            <a:off x="0" y="0"/>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bg1"/>
                </a:solidFill>
                <a:latin typeface="Times New Roman" panose="02020603050405020304" pitchFamily="18" charset="0"/>
              </a:rPr>
              <a:t>知识链接</a:t>
            </a:r>
            <a:endParaRPr lang="en-US" altLang="zh-CN" sz="36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17" dur="500"/>
                                        <p:tgtEl>
                                          <p:spTgt spid="15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22" dur="500"/>
                                        <p:tgtEl>
                                          <p:spTgt spid="15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blinds(horizontal)">
                                      <p:cBhvr>
                                        <p:cTn id="27" dur="500"/>
                                        <p:tgtEl>
                                          <p:spTgt spid="15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5">
                                            <p:txEl>
                                              <p:pRg st="5" end="5"/>
                                            </p:txEl>
                                          </p:spTgt>
                                        </p:tgtEl>
                                        <p:attrNameLst>
                                          <p:attrName>style.visibility</p:attrName>
                                        </p:attrNameLst>
                                      </p:cBhvr>
                                      <p:to>
                                        <p:strVal val="visible"/>
                                      </p:to>
                                    </p:set>
                                    <p:animEffect transition="in" filter="blinds(horizontal)">
                                      <p:cBhvr>
                                        <p:cTn id="32" dur="500"/>
                                        <p:tgtEl>
                                          <p:spTgt spid="153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365">
                                            <p:txEl>
                                              <p:pRg st="6" end="6"/>
                                            </p:txEl>
                                          </p:spTgt>
                                        </p:tgtEl>
                                        <p:attrNameLst>
                                          <p:attrName>style.visibility</p:attrName>
                                        </p:attrNameLst>
                                      </p:cBhvr>
                                      <p:to>
                                        <p:strVal val="visible"/>
                                      </p:to>
                                    </p:set>
                                    <p:animEffect transition="in" filter="blinds(horizontal)">
                                      <p:cBhvr>
                                        <p:cTn id="37" dur="5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642938" y="714375"/>
            <a:ext cx="8215312"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latin typeface="Times New Roman" panose="02020603050405020304" pitchFamily="18" charset="0"/>
                <a:cs typeface="Times New Roman" panose="02020603050405020304" pitchFamily="18" charset="0"/>
              </a:rPr>
              <a:t>harm, damage, hurt, injure, wound</a:t>
            </a:r>
            <a:r>
              <a:rPr lang="zh-CN" altLang="en-US" sz="3200" b="1" dirty="0">
                <a:latin typeface="Times New Roman" panose="02020603050405020304" pitchFamily="18" charset="0"/>
                <a:cs typeface="Times New Roman" panose="02020603050405020304" pitchFamily="18" charset="0"/>
              </a:rPr>
              <a:t>这组词的共同意思是“损害</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损伤”。</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solidFill>
                  <a:srgbClr val="0000FF"/>
                </a:solidFill>
                <a:latin typeface="Times New Roman" panose="02020603050405020304" pitchFamily="18" charset="0"/>
                <a:cs typeface="Times New Roman" panose="02020603050405020304" pitchFamily="18" charset="0"/>
              </a:rPr>
              <a:t>harm</a:t>
            </a:r>
            <a:r>
              <a:rPr lang="zh-CN" altLang="en-US" sz="3200" b="1" dirty="0">
                <a:latin typeface="Times New Roman" panose="02020603050405020304" pitchFamily="18" charset="0"/>
                <a:cs typeface="Times New Roman" panose="02020603050405020304" pitchFamily="18" charset="0"/>
              </a:rPr>
              <a:t>表示人的心理、健康、权力或事业上的损害</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程度较轻</a:t>
            </a:r>
            <a:r>
              <a:rPr lang="en-US" altLang="zh-CN" sz="3200" b="1" dirty="0">
                <a:latin typeface="Times New Roman" panose="02020603050405020304" pitchFamily="18" charset="0"/>
                <a:cs typeface="Times New Roman" panose="02020603050405020304" pitchFamily="18" charset="0"/>
              </a:rPr>
              <a:t>; </a:t>
            </a:r>
          </a:p>
          <a:p>
            <a:r>
              <a:rPr lang="en-US" altLang="zh-CN" sz="3200" b="1" dirty="0">
                <a:solidFill>
                  <a:srgbClr val="0000FF"/>
                </a:solidFill>
                <a:latin typeface="Times New Roman" panose="02020603050405020304" pitchFamily="18" charset="0"/>
                <a:cs typeface="Times New Roman" panose="02020603050405020304" pitchFamily="18" charset="0"/>
              </a:rPr>
              <a:t>damage</a:t>
            </a:r>
            <a:r>
              <a:rPr lang="zh-CN" altLang="en-US" sz="3200" b="1" dirty="0">
                <a:latin typeface="Times New Roman" panose="02020603050405020304" pitchFamily="18" charset="0"/>
                <a:cs typeface="Times New Roman" panose="02020603050405020304" pitchFamily="18" charset="0"/>
              </a:rPr>
              <a:t>表示损害了表面</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损害了人或物的某个部分或使之完全失掉用途</a:t>
            </a:r>
            <a:r>
              <a:rPr lang="en-US" altLang="zh-CN" sz="3200" b="1" dirty="0">
                <a:latin typeface="Times New Roman" panose="02020603050405020304" pitchFamily="18" charset="0"/>
                <a:cs typeface="Times New Roman" panose="02020603050405020304" pitchFamily="18" charset="0"/>
              </a:rPr>
              <a:t>; </a:t>
            </a:r>
          </a:p>
          <a:p>
            <a:r>
              <a:rPr lang="en-US" altLang="zh-CN" sz="3200" b="1" dirty="0">
                <a:solidFill>
                  <a:srgbClr val="0000FF"/>
                </a:solidFill>
                <a:latin typeface="Times New Roman" panose="02020603050405020304" pitchFamily="18" charset="0"/>
                <a:cs typeface="Times New Roman" panose="02020603050405020304" pitchFamily="18" charset="0"/>
              </a:rPr>
              <a:t>hurt</a:t>
            </a:r>
            <a:r>
              <a:rPr lang="zh-CN" altLang="en-US" sz="3200" b="1" dirty="0">
                <a:latin typeface="Times New Roman" panose="02020603050405020304" pitchFamily="18" charset="0"/>
                <a:cs typeface="Times New Roman" panose="02020603050405020304" pitchFamily="18" charset="0"/>
              </a:rPr>
              <a:t>多用来表示伤害身体或某一部位</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或表示剧烈的疼痛或精神上受到伤害</a:t>
            </a:r>
            <a:r>
              <a:rPr lang="en-US" altLang="zh-CN" sz="3200" b="1" dirty="0">
                <a:latin typeface="Times New Roman" panose="02020603050405020304" pitchFamily="18" charset="0"/>
                <a:cs typeface="Times New Roman" panose="02020603050405020304" pitchFamily="18" charset="0"/>
              </a:rPr>
              <a:t>; </a:t>
            </a:r>
          </a:p>
          <a:p>
            <a:r>
              <a:rPr lang="en-US" altLang="zh-CN" sz="3200" b="1" dirty="0">
                <a:solidFill>
                  <a:srgbClr val="0000FF"/>
                </a:solidFill>
                <a:latin typeface="Times New Roman" panose="02020603050405020304" pitchFamily="18" charset="0"/>
                <a:cs typeface="Times New Roman" panose="02020603050405020304" pitchFamily="18" charset="0"/>
              </a:rPr>
              <a:t>injure</a:t>
            </a:r>
            <a:r>
              <a:rPr lang="zh-CN" altLang="en-US" sz="3200" b="1" dirty="0">
                <a:latin typeface="Times New Roman" panose="02020603050405020304" pitchFamily="18" charset="0"/>
                <a:cs typeface="Times New Roman" panose="02020603050405020304" pitchFamily="18" charset="0"/>
              </a:rPr>
              <a:t>表示身体或精神上各种性质及任何程度的伤害</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多表示意外受伤</a:t>
            </a:r>
            <a:r>
              <a:rPr lang="en-US" altLang="zh-CN" sz="3200" b="1" dirty="0">
                <a:latin typeface="Times New Roman" panose="02020603050405020304" pitchFamily="18" charset="0"/>
                <a:cs typeface="Times New Roman" panose="02020603050405020304" pitchFamily="18" charset="0"/>
              </a:rPr>
              <a:t>; </a:t>
            </a:r>
          </a:p>
          <a:p>
            <a:r>
              <a:rPr lang="en-US" altLang="zh-CN" sz="3200" b="1" dirty="0">
                <a:solidFill>
                  <a:srgbClr val="0000FF"/>
                </a:solidFill>
                <a:latin typeface="Times New Roman" panose="02020603050405020304" pitchFamily="18" charset="0"/>
                <a:cs typeface="Times New Roman" panose="02020603050405020304" pitchFamily="18" charset="0"/>
              </a:rPr>
              <a:t>wound</a:t>
            </a:r>
            <a:r>
              <a:rPr lang="zh-CN" altLang="en-US" sz="3200" b="1" dirty="0">
                <a:latin typeface="Times New Roman" panose="02020603050405020304" pitchFamily="18" charset="0"/>
                <a:cs typeface="Times New Roman" panose="02020603050405020304" pitchFamily="18" charset="0"/>
              </a:rPr>
              <a:t>主要指在战斗中武器或凶器等造成的外伤或剧烈的痛苦。</a:t>
            </a:r>
          </a:p>
        </p:txBody>
      </p:sp>
      <p:sp>
        <p:nvSpPr>
          <p:cNvPr id="84995" name="Text Box 4"/>
          <p:cNvSpPr txBox="1">
            <a:spLocks noChangeArrowheads="1"/>
          </p:cNvSpPr>
          <p:nvPr/>
        </p:nvSpPr>
        <p:spPr bwMode="auto">
          <a:xfrm>
            <a:off x="0" y="0"/>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bg1"/>
                </a:solidFill>
                <a:latin typeface="Times New Roman" panose="02020603050405020304" pitchFamily="18" charset="0"/>
              </a:rPr>
              <a:t>知识链接</a:t>
            </a:r>
            <a:endParaRPr lang="en-US" altLang="zh-CN" sz="36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7" dur="500"/>
                                        <p:tgtEl>
                                          <p:spTgt spid="153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12" dur="500"/>
                                        <p:tgtEl>
                                          <p:spTgt spid="153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xEl>
                                              <p:pRg st="3" end="3"/>
                                            </p:txEl>
                                          </p:spTgt>
                                        </p:tgtEl>
                                        <p:attrNameLst>
                                          <p:attrName>style.visibility</p:attrName>
                                        </p:attrNameLst>
                                      </p:cBhvr>
                                      <p:to>
                                        <p:strVal val="visible"/>
                                      </p:to>
                                    </p:set>
                                    <p:animEffect transition="in" filter="blinds(horizontal)">
                                      <p:cBhvr>
                                        <p:cTn id="17" dur="500"/>
                                        <p:tgtEl>
                                          <p:spTgt spid="153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5">
                                            <p:txEl>
                                              <p:pRg st="4" end="4"/>
                                            </p:txEl>
                                          </p:spTgt>
                                        </p:tgtEl>
                                        <p:attrNameLst>
                                          <p:attrName>style.visibility</p:attrName>
                                        </p:attrNameLst>
                                      </p:cBhvr>
                                      <p:to>
                                        <p:strVal val="visible"/>
                                      </p:to>
                                    </p:set>
                                    <p:animEffect transition="in" filter="blinds(horizontal)">
                                      <p:cBhvr>
                                        <p:cTn id="22" dur="500"/>
                                        <p:tgtEl>
                                          <p:spTgt spid="1536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5">
                                            <p:txEl>
                                              <p:pRg st="5" end="5"/>
                                            </p:txEl>
                                          </p:spTgt>
                                        </p:tgtEl>
                                        <p:attrNameLst>
                                          <p:attrName>style.visibility</p:attrName>
                                        </p:attrNameLst>
                                      </p:cBhvr>
                                      <p:to>
                                        <p:strVal val="visible"/>
                                      </p:to>
                                    </p:set>
                                    <p:animEffect transition="in" filter="blinds(horizontal)">
                                      <p:cBhvr>
                                        <p:cTn id="27"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3"/>
          <p:cNvSpPr>
            <a:spLocks noChangeArrowheads="1"/>
          </p:cNvSpPr>
          <p:nvPr/>
        </p:nvSpPr>
        <p:spPr bwMode="auto">
          <a:xfrm>
            <a:off x="714375" y="785813"/>
            <a:ext cx="7446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latin typeface="Times New Roman" panose="02020603050405020304" pitchFamily="18" charset="0"/>
                <a:cs typeface="Times New Roman" panose="02020603050405020304" pitchFamily="18" charset="0"/>
              </a:rPr>
              <a:t>8. … do not need </a:t>
            </a:r>
            <a:r>
              <a:rPr lang="en-US" altLang="zh-CN" sz="3200" b="1" dirty="0">
                <a:solidFill>
                  <a:srgbClr val="060BCA"/>
                </a:solidFill>
                <a:latin typeface="Times New Roman" panose="02020603050405020304" pitchFamily="18" charset="0"/>
                <a:cs typeface="Times New Roman" panose="02020603050405020304" pitchFamily="18" charset="0"/>
              </a:rPr>
              <a:t>as </a:t>
            </a:r>
            <a:r>
              <a:rPr lang="en-US" altLang="zh-CN" sz="3200" b="1" dirty="0">
                <a:latin typeface="Times New Roman" panose="02020603050405020304" pitchFamily="18" charset="0"/>
                <a:cs typeface="Times New Roman" panose="02020603050405020304" pitchFamily="18" charset="0"/>
              </a:rPr>
              <a:t>much</a:t>
            </a:r>
            <a:r>
              <a:rPr lang="en-US" altLang="zh-CN" sz="3200" b="1" dirty="0">
                <a:solidFill>
                  <a:srgbClr val="060BCA"/>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sleep </a:t>
            </a:r>
            <a:r>
              <a:rPr lang="en-US" altLang="zh-CN" sz="3200" b="1" dirty="0">
                <a:solidFill>
                  <a:srgbClr val="0000FF"/>
                </a:solidFill>
                <a:latin typeface="Times New Roman" panose="02020603050405020304" pitchFamily="18" charset="0"/>
                <a:cs typeface="Times New Roman" panose="02020603050405020304" pitchFamily="18" charset="0"/>
              </a:rPr>
              <a:t>as</a:t>
            </a:r>
            <a:r>
              <a:rPr lang="en-US" altLang="zh-CN" sz="3200" b="1" dirty="0">
                <a:latin typeface="Times New Roman" panose="02020603050405020304" pitchFamily="18" charset="0"/>
                <a:cs typeface="Times New Roman" panose="02020603050405020304" pitchFamily="18" charset="0"/>
              </a:rPr>
              <a:t> babies.</a:t>
            </a:r>
            <a:endParaRPr lang="zh-CN" altLang="en-US" sz="3200" b="1" dirty="0">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1000125" y="1714500"/>
            <a:ext cx="7643813"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5000"/>
              </a:lnSpc>
            </a:pPr>
            <a:r>
              <a:rPr lang="en-US" altLang="zh-CN" sz="3200" b="1" dirty="0">
                <a:solidFill>
                  <a:srgbClr val="0000FF"/>
                </a:solidFill>
                <a:latin typeface="Times New Roman" panose="02020603050405020304" pitchFamily="18" charset="0"/>
              </a:rPr>
              <a:t> as … as </a:t>
            </a:r>
            <a:r>
              <a:rPr lang="zh-CN" altLang="en-US" sz="3200" b="1" dirty="0">
                <a:latin typeface="Times New Roman" panose="02020603050405020304" pitchFamily="18" charset="0"/>
              </a:rPr>
              <a:t>结构的意思为“与</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一样”，中间加形容词或副词原级。</a:t>
            </a:r>
            <a:endParaRPr lang="en-US" altLang="zh-CN" sz="3200" b="1" dirty="0">
              <a:latin typeface="Times New Roman" panose="02020603050405020304" pitchFamily="18" charset="0"/>
            </a:endParaRPr>
          </a:p>
          <a:p>
            <a:pPr eaLnBrk="0" hangingPunct="0">
              <a:lnSpc>
                <a:spcPct val="135000"/>
              </a:lnSpc>
            </a:pPr>
            <a:r>
              <a:rPr lang="en-US" altLang="zh-CN" sz="3200" b="1" dirty="0">
                <a:latin typeface="Times New Roman" panose="02020603050405020304" pitchFamily="18" charset="0"/>
              </a:rPr>
              <a:t> The tree is as tall as the building (is)</a:t>
            </a:r>
            <a:r>
              <a:rPr lang="zh-CN" altLang="en-US" sz="3200" b="1" dirty="0">
                <a:latin typeface="Times New Roman" panose="02020603050405020304" pitchFamily="18" charset="0"/>
              </a:rPr>
              <a:t>． </a:t>
            </a:r>
          </a:p>
          <a:p>
            <a:pPr eaLnBrk="0" hangingPunct="0">
              <a:lnSpc>
                <a:spcPct val="135000"/>
              </a:lnSpc>
            </a:pPr>
            <a:r>
              <a:rPr lang="zh-CN" altLang="en-US" sz="3200" b="1" dirty="0">
                <a:latin typeface="Times New Roman" panose="02020603050405020304" pitchFamily="18" charset="0"/>
              </a:rPr>
              <a:t>      这棵树和那栋楼一样高。 </a:t>
            </a:r>
          </a:p>
          <a:p>
            <a:pPr eaLnBrk="0" hangingPunct="0">
              <a:lnSpc>
                <a:spcPct val="135000"/>
              </a:lnSpc>
            </a:pPr>
            <a:r>
              <a:rPr lang="en-US" altLang="zh-CN" sz="3200" b="1" dirty="0">
                <a:latin typeface="Times New Roman" panose="02020603050405020304" pitchFamily="18" charset="0"/>
              </a:rPr>
              <a:t> You’ve made as many mistakes as I have. </a:t>
            </a:r>
          </a:p>
          <a:p>
            <a:pPr eaLnBrk="0" hangingPunct="0">
              <a:lnSpc>
                <a:spcPct val="135000"/>
              </a:lnSpc>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你犯的错误和我犯的一样多。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714375" y="1000125"/>
            <a:ext cx="78581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spcBef>
                <a:spcPct val="50000"/>
              </a:spcBef>
            </a:pPr>
            <a:r>
              <a:rPr lang="zh-CN" altLang="en-US" sz="3200" b="1" dirty="0">
                <a:latin typeface="Times New Roman" panose="02020603050405020304" pitchFamily="18" charset="0"/>
              </a:rPr>
              <a:t>在否定句中，第一个</a:t>
            </a:r>
            <a:r>
              <a:rPr lang="en-US" altLang="zh-CN" sz="3200" b="1" dirty="0">
                <a:latin typeface="Times New Roman" panose="02020603050405020304" pitchFamily="18" charset="0"/>
              </a:rPr>
              <a:t>as </a:t>
            </a:r>
            <a:r>
              <a:rPr lang="zh-CN" altLang="en-US" sz="3200" b="1" dirty="0">
                <a:latin typeface="Times New Roman" panose="02020603050405020304" pitchFamily="18" charset="0"/>
              </a:rPr>
              <a:t>可以用 </a:t>
            </a:r>
            <a:r>
              <a:rPr lang="en-US" altLang="zh-CN" sz="3200" b="1" dirty="0">
                <a:latin typeface="Times New Roman" panose="02020603050405020304" pitchFamily="18" charset="0"/>
              </a:rPr>
              <a:t>so </a:t>
            </a:r>
            <a:r>
              <a:rPr lang="zh-CN" altLang="en-US" sz="3200" b="1" dirty="0">
                <a:latin typeface="Times New Roman" panose="02020603050405020304" pitchFamily="18" charset="0"/>
              </a:rPr>
              <a:t>代替</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构成 “</a:t>
            </a:r>
            <a:r>
              <a:rPr lang="en-US" altLang="zh-CN" sz="3200" b="1" dirty="0">
                <a:solidFill>
                  <a:srgbClr val="0000FF"/>
                </a:solidFill>
                <a:latin typeface="Times New Roman" panose="02020603050405020304" pitchFamily="18" charset="0"/>
              </a:rPr>
              <a:t>not so / as … as</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例如：</a:t>
            </a:r>
          </a:p>
          <a:p>
            <a:pPr>
              <a:lnSpc>
                <a:spcPct val="95000"/>
              </a:lnSpc>
              <a:spcBef>
                <a:spcPct val="50000"/>
              </a:spcBef>
            </a:pPr>
            <a:endParaRPr lang="zh-CN" altLang="en-US" sz="3200" b="1" dirty="0">
              <a:latin typeface="Times New Roman" panose="02020603050405020304" pitchFamily="18" charset="0"/>
            </a:endParaRPr>
          </a:p>
          <a:p>
            <a:pPr>
              <a:lnSpc>
                <a:spcPct val="95000"/>
              </a:lnSpc>
              <a:spcBef>
                <a:spcPct val="50000"/>
              </a:spcBef>
            </a:pPr>
            <a:r>
              <a:rPr lang="en-US" altLang="zh-CN" sz="3200" b="1" dirty="0">
                <a:latin typeface="Times New Roman" panose="02020603050405020304" pitchFamily="18" charset="0"/>
              </a:rPr>
              <a:t>He doesn’t study as / so hard as his brother.</a:t>
            </a:r>
          </a:p>
          <a:p>
            <a:pPr>
              <a:lnSpc>
                <a:spcPct val="95000"/>
              </a:lnSpc>
              <a:spcBef>
                <a:spcPct val="5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他学习不如他弟弟努力。</a:t>
            </a:r>
          </a:p>
        </p:txBody>
      </p:sp>
      <p:pic>
        <p:nvPicPr>
          <p:cNvPr id="87043" name="Picture 5" descr="http://img3.imgtn.bdimg.com/it/u=123785425,3424025180&amp;fm=23&amp;gp=0.jpg"/>
          <p:cNvPicPr>
            <a:picLocks noChangeAspect="1" noChangeArrowheads="1"/>
          </p:cNvPicPr>
          <p:nvPr/>
        </p:nvPicPr>
        <p:blipFill>
          <a:blip r:embed="rId2" cstate="email"/>
          <a:srcRect/>
          <a:stretch>
            <a:fillRect/>
          </a:stretch>
        </p:blipFill>
        <p:spPr bwMode="auto">
          <a:xfrm>
            <a:off x="5214938" y="4786313"/>
            <a:ext cx="2762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7" dur="500"/>
                                        <p:tgtEl>
                                          <p:spTgt spid="2458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1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714375" y="857250"/>
            <a:ext cx="76438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ct val="25000"/>
              </a:spcAft>
            </a:pPr>
            <a:r>
              <a:rPr lang="en-US" altLang="zh-CN" sz="3200" b="1">
                <a:latin typeface="Times New Roman" panose="02020603050405020304" pitchFamily="18" charset="0"/>
              </a:rPr>
              <a:t>W</a:t>
            </a:r>
            <a:r>
              <a:rPr lang="en-US" altLang="en-US" sz="3200" b="1">
                <a:latin typeface="Times New Roman" panose="02020603050405020304" pitchFamily="18" charset="0"/>
              </a:rPr>
              <a:t>ang fang is young, but she plays </a:t>
            </a:r>
            <a:r>
              <a:rPr lang="en-US" altLang="zh-CN" sz="3200" b="1">
                <a:latin typeface="Times New Roman" panose="02020603050405020304" pitchFamily="18" charset="0"/>
              </a:rPr>
              <a:t>p</a:t>
            </a:r>
            <a:r>
              <a:rPr lang="en-US" altLang="en-US" sz="3200" b="1">
                <a:latin typeface="Times New Roman" panose="02020603050405020304" pitchFamily="18" charset="0"/>
              </a:rPr>
              <a:t>ing-</a:t>
            </a:r>
            <a:endParaRPr lang="en-US" altLang="zh-CN" sz="3200" b="1">
              <a:latin typeface="Times New Roman" panose="02020603050405020304" pitchFamily="18" charset="0"/>
            </a:endParaRPr>
          </a:p>
          <a:p>
            <a:pPr marL="342900" indent="-342900">
              <a:spcAft>
                <a:spcPct val="25000"/>
              </a:spcAft>
            </a:pPr>
            <a:r>
              <a:rPr lang="en-US" altLang="en-US" sz="3200" b="1">
                <a:latin typeface="Times New Roman" panose="02020603050405020304" pitchFamily="18" charset="0"/>
              </a:rPr>
              <a:t>pang</a:t>
            </a:r>
            <a:r>
              <a:rPr lang="en-US" altLang="zh-CN" sz="3200" b="1">
                <a:latin typeface="Times New Roman" panose="02020603050405020304" pitchFamily="18" charset="0"/>
              </a:rPr>
              <a:t> </a:t>
            </a:r>
            <a:r>
              <a:rPr lang="en-US" altLang="en-US" sz="3200" b="1">
                <a:latin typeface="Times New Roman" panose="02020603050405020304" pitchFamily="18" charset="0"/>
              </a:rPr>
              <a:t>_____</a:t>
            </a:r>
            <a:r>
              <a:rPr lang="en-US" altLang="zh-CN" sz="3200" b="1">
                <a:latin typeface="Times New Roman" panose="02020603050405020304" pitchFamily="18" charset="0"/>
              </a:rPr>
              <a:t> </a:t>
            </a:r>
            <a:r>
              <a:rPr lang="en-US" altLang="en-US" sz="3200" b="1">
                <a:latin typeface="Times New Roman" panose="02020603050405020304" pitchFamily="18" charset="0"/>
              </a:rPr>
              <a:t>her mother.</a:t>
            </a:r>
          </a:p>
          <a:p>
            <a:pPr marL="342900" indent="-342900">
              <a:spcAft>
                <a:spcPct val="25000"/>
              </a:spcAft>
            </a:pPr>
            <a:r>
              <a:rPr lang="en-US" altLang="zh-CN" sz="3200" b="1">
                <a:latin typeface="Times New Roman" panose="02020603050405020304" pitchFamily="18" charset="0"/>
              </a:rPr>
              <a:t>    A. </a:t>
            </a:r>
            <a:r>
              <a:rPr lang="en-US" altLang="en-US" sz="3200" b="1">
                <a:latin typeface="Times New Roman" panose="02020603050405020304" pitchFamily="18" charset="0"/>
              </a:rPr>
              <a:t>as good as  </a:t>
            </a:r>
            <a:r>
              <a:rPr lang="en-US" altLang="zh-CN" sz="3200" b="1">
                <a:latin typeface="Times New Roman" panose="02020603050405020304" pitchFamily="18" charset="0"/>
              </a:rPr>
              <a:t>              B</a:t>
            </a:r>
            <a:r>
              <a:rPr lang="en-US" altLang="en-US" sz="3200" b="1">
                <a:latin typeface="Times New Roman" panose="02020603050405020304" pitchFamily="18" charset="0"/>
              </a:rPr>
              <a:t>. as well as </a:t>
            </a:r>
            <a:endParaRPr lang="en-US" altLang="zh-CN" sz="3200" b="1">
              <a:latin typeface="Times New Roman" panose="02020603050405020304" pitchFamily="18" charset="0"/>
            </a:endParaRPr>
          </a:p>
          <a:p>
            <a:pPr marL="342900" indent="-342900">
              <a:spcAft>
                <a:spcPct val="25000"/>
              </a:spcAft>
            </a:pPr>
            <a:r>
              <a:rPr lang="en-US" altLang="zh-CN" sz="3200" b="1">
                <a:latin typeface="Times New Roman" panose="02020603050405020304" pitchFamily="18" charset="0"/>
              </a:rPr>
              <a:t>    C. </a:t>
            </a:r>
            <a:r>
              <a:rPr lang="en-US" altLang="en-US" sz="3200" b="1">
                <a:latin typeface="Times New Roman" panose="02020603050405020304" pitchFamily="18" charset="0"/>
              </a:rPr>
              <a:t>as better as </a:t>
            </a:r>
            <a:r>
              <a:rPr lang="en-US" altLang="zh-CN" sz="3200" b="1">
                <a:latin typeface="Times New Roman" panose="02020603050405020304" pitchFamily="18" charset="0"/>
              </a:rPr>
              <a:t>             D</a:t>
            </a:r>
            <a:r>
              <a:rPr lang="en-US" altLang="en-US" sz="3200" b="1">
                <a:latin typeface="Times New Roman" panose="02020603050405020304" pitchFamily="18" charset="0"/>
              </a:rPr>
              <a:t>. as best as</a:t>
            </a:r>
            <a:endParaRPr lang="en-US" altLang="zh-CN" sz="3200" b="1">
              <a:latin typeface="Times New Roman" panose="02020603050405020304" pitchFamily="18" charset="0"/>
            </a:endParaRPr>
          </a:p>
          <a:p>
            <a:pPr marL="342900" indent="-342900">
              <a:spcAft>
                <a:spcPct val="25000"/>
              </a:spcAft>
            </a:pPr>
            <a:r>
              <a:rPr lang="en-US" altLang="zh-CN" sz="3200" b="1">
                <a:latin typeface="Times New Roman" panose="02020603050405020304" pitchFamily="18" charset="0"/>
              </a:rPr>
              <a:t>Paul isn’t as ______ as Sandy. He often </a:t>
            </a:r>
          </a:p>
          <a:p>
            <a:pPr marL="342900" indent="-342900">
              <a:spcAft>
                <a:spcPct val="25000"/>
              </a:spcAft>
            </a:pPr>
            <a:r>
              <a:rPr lang="en-US" altLang="zh-CN" sz="3200" b="1">
                <a:latin typeface="Times New Roman" panose="02020603050405020304" pitchFamily="18" charset="0"/>
              </a:rPr>
              <a:t>makes mistakes in his homework.</a:t>
            </a:r>
          </a:p>
          <a:p>
            <a:pPr marL="342900" indent="-342900">
              <a:spcAft>
                <a:spcPct val="25000"/>
              </a:spcAft>
            </a:pPr>
            <a:r>
              <a:rPr lang="en-US" altLang="zh-CN" sz="3200" b="1">
                <a:latin typeface="Times New Roman" panose="02020603050405020304" pitchFamily="18" charset="0"/>
              </a:rPr>
              <a:t>     A. careless                  B. more careful   </a:t>
            </a:r>
          </a:p>
          <a:p>
            <a:pPr marL="342900" indent="-342900">
              <a:spcAft>
                <a:spcPct val="25000"/>
              </a:spcAft>
            </a:pPr>
            <a:r>
              <a:rPr lang="en-US" altLang="zh-CN" sz="3200" b="1">
                <a:latin typeface="Times New Roman" panose="02020603050405020304" pitchFamily="18" charset="0"/>
              </a:rPr>
              <a:t>     C. more careless        D. careful</a:t>
            </a:r>
          </a:p>
          <a:p>
            <a:pPr marL="342900" indent="-342900">
              <a:spcAft>
                <a:spcPct val="25000"/>
              </a:spcAft>
            </a:pPr>
            <a:endParaRPr lang="en-US" altLang="zh-CN" sz="3200" b="1">
              <a:latin typeface="Times New Roman" panose="02020603050405020304" pitchFamily="18" charset="0"/>
            </a:endParaRPr>
          </a:p>
        </p:txBody>
      </p:sp>
      <p:sp>
        <p:nvSpPr>
          <p:cNvPr id="38918" name="Text Box 6"/>
          <p:cNvSpPr txBox="1">
            <a:spLocks noChangeArrowheads="1"/>
          </p:cNvSpPr>
          <p:nvPr/>
        </p:nvSpPr>
        <p:spPr bwMode="auto">
          <a:xfrm>
            <a:off x="2000250" y="1500188"/>
            <a:ext cx="792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B</a:t>
            </a:r>
            <a:endParaRPr lang="zh-CN" altLang="en-US" sz="3200" b="1">
              <a:solidFill>
                <a:srgbClr val="0000FF"/>
              </a:solidFill>
              <a:latin typeface="Times New Roman" panose="02020603050405020304" pitchFamily="18" charset="0"/>
            </a:endParaRPr>
          </a:p>
        </p:txBody>
      </p:sp>
      <p:sp>
        <p:nvSpPr>
          <p:cNvPr id="38919" name="Text Box 7"/>
          <p:cNvSpPr txBox="1">
            <a:spLocks noChangeArrowheads="1"/>
          </p:cNvSpPr>
          <p:nvPr/>
        </p:nvSpPr>
        <p:spPr bwMode="auto">
          <a:xfrm>
            <a:off x="3500438" y="3286125"/>
            <a:ext cx="792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D</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blinds(horizontal)">
                                      <p:cBhvr>
                                        <p:cTn id="12"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428625" y="857250"/>
            <a:ext cx="82089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ts val="600"/>
              </a:spcBef>
            </a:pPr>
            <a:r>
              <a:rPr lang="en-US" altLang="zh-CN" sz="3200" b="1">
                <a:latin typeface="Times New Roman" panose="02020603050405020304" pitchFamily="18" charset="0"/>
              </a:rPr>
              <a:t>【2013</a:t>
            </a:r>
            <a:r>
              <a:rPr lang="zh-CN" altLang="en-US" sz="3200" b="1">
                <a:latin typeface="Times New Roman" panose="02020603050405020304" pitchFamily="18" charset="0"/>
              </a:rPr>
              <a:t>山东临沂</a:t>
            </a:r>
            <a:r>
              <a:rPr lang="en-US" altLang="zh-CN" sz="3200" b="1">
                <a:latin typeface="Times New Roman" panose="02020603050405020304" pitchFamily="18" charset="0"/>
              </a:rPr>
              <a:t>】When an earthquake </a:t>
            </a:r>
          </a:p>
          <a:p>
            <a:pPr eaLnBrk="1" hangingPunct="1">
              <a:spcBef>
                <a:spcPts val="600"/>
              </a:spcBef>
            </a:pPr>
            <a:r>
              <a:rPr lang="en-US" altLang="zh-CN" sz="3200" b="1">
                <a:latin typeface="Times New Roman" panose="02020603050405020304" pitchFamily="18" charset="0"/>
              </a:rPr>
              <a:t>happens, and you are outdoors, you should go </a:t>
            </a:r>
          </a:p>
          <a:p>
            <a:pPr eaLnBrk="1" hangingPunct="1">
              <a:spcBef>
                <a:spcPts val="600"/>
              </a:spcBef>
            </a:pPr>
            <a:r>
              <a:rPr lang="en-US" altLang="zh-CN" sz="3200" b="1">
                <a:latin typeface="Times New Roman" panose="02020603050405020304" pitchFamily="18" charset="0"/>
              </a:rPr>
              <a:t>to an area as ______ as possible.</a:t>
            </a:r>
          </a:p>
          <a:p>
            <a:pPr eaLnBrk="1" hangingPunct="1">
              <a:spcBef>
                <a:spcPts val="600"/>
              </a:spcBef>
            </a:pPr>
            <a:r>
              <a:rPr lang="en-US" altLang="zh-CN" sz="3200" b="1">
                <a:latin typeface="Times New Roman" panose="02020603050405020304" pitchFamily="18" charset="0"/>
              </a:rPr>
              <a:t>    A. quickly             B. quietly    </a:t>
            </a:r>
          </a:p>
          <a:p>
            <a:pPr eaLnBrk="1" hangingPunct="1">
              <a:spcBef>
                <a:spcPts val="600"/>
              </a:spcBef>
            </a:pPr>
            <a:r>
              <a:rPr lang="en-US" altLang="zh-CN" sz="3200" b="1">
                <a:latin typeface="Times New Roman" panose="02020603050405020304" pitchFamily="18" charset="0"/>
              </a:rPr>
              <a:t>    C. loudly               D. slowly</a:t>
            </a:r>
          </a:p>
          <a:p>
            <a:pPr eaLnBrk="1" hangingPunct="1">
              <a:spcBef>
                <a:spcPts val="600"/>
              </a:spcBef>
            </a:pPr>
            <a:r>
              <a:rPr lang="en-US" altLang="zh-CN" sz="3200" b="1">
                <a:latin typeface="Times New Roman" panose="02020603050405020304" pitchFamily="18" charset="0"/>
              </a:rPr>
              <a:t>【2013</a:t>
            </a:r>
            <a:r>
              <a:rPr lang="zh-CN" altLang="en-US" sz="3200" b="1">
                <a:latin typeface="Times New Roman" panose="02020603050405020304" pitchFamily="18" charset="0"/>
              </a:rPr>
              <a:t>广西玉林</a:t>
            </a:r>
            <a:r>
              <a:rPr lang="en-US" altLang="zh-CN" sz="3200" b="1">
                <a:latin typeface="Times New Roman" panose="02020603050405020304" pitchFamily="18" charset="0"/>
              </a:rPr>
              <a:t>】Liu Ying is good at singing. </a:t>
            </a:r>
          </a:p>
          <a:p>
            <a:pPr eaLnBrk="1" hangingPunct="1">
              <a:spcBef>
                <a:spcPts val="600"/>
              </a:spcBef>
            </a:pPr>
            <a:r>
              <a:rPr lang="en-US" altLang="zh-CN" sz="3200" b="1">
                <a:latin typeface="Times New Roman" panose="02020603050405020304" pitchFamily="18" charset="0"/>
              </a:rPr>
              <a:t>She sings ______ the famous singer, CoCo.</a:t>
            </a:r>
          </a:p>
          <a:p>
            <a:pPr eaLnBrk="1" hangingPunct="1">
              <a:spcBef>
                <a:spcPts val="600"/>
              </a:spcBef>
            </a:pPr>
            <a:r>
              <a:rPr lang="en-US" altLang="zh-CN" sz="3200" b="1">
                <a:latin typeface="Times New Roman" panose="02020603050405020304" pitchFamily="18" charset="0"/>
              </a:rPr>
              <a:t>     A. as well as           B. as good as   </a:t>
            </a:r>
          </a:p>
          <a:p>
            <a:pPr eaLnBrk="1" hangingPunct="1">
              <a:spcBef>
                <a:spcPts val="600"/>
              </a:spcBef>
            </a:pPr>
            <a:r>
              <a:rPr lang="en-US" altLang="zh-CN" sz="3200" b="1">
                <a:latin typeface="Times New Roman" panose="02020603050405020304" pitchFamily="18" charset="0"/>
              </a:rPr>
              <a:t>     C. as better as        D. as the best as</a:t>
            </a:r>
            <a:endParaRPr lang="zh-CN" altLang="en-US"/>
          </a:p>
        </p:txBody>
      </p:sp>
      <p:sp>
        <p:nvSpPr>
          <p:cNvPr id="67589" name="Text Box 5"/>
          <p:cNvSpPr txBox="1">
            <a:spLocks noChangeArrowheads="1"/>
          </p:cNvSpPr>
          <p:nvPr/>
        </p:nvSpPr>
        <p:spPr bwMode="auto">
          <a:xfrm>
            <a:off x="2928938" y="2000250"/>
            <a:ext cx="792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A</a:t>
            </a:r>
            <a:endParaRPr lang="zh-CN" altLang="en-US" sz="3200" b="1">
              <a:solidFill>
                <a:srgbClr val="0000FF"/>
              </a:solidFill>
              <a:latin typeface="Times New Roman" panose="02020603050405020304" pitchFamily="18" charset="0"/>
            </a:endParaRPr>
          </a:p>
        </p:txBody>
      </p:sp>
      <p:sp>
        <p:nvSpPr>
          <p:cNvPr id="67590" name="Text Box 6"/>
          <p:cNvSpPr txBox="1">
            <a:spLocks noChangeArrowheads="1"/>
          </p:cNvSpPr>
          <p:nvPr/>
        </p:nvSpPr>
        <p:spPr bwMode="auto">
          <a:xfrm>
            <a:off x="2500313" y="4214813"/>
            <a:ext cx="7921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A</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571500" y="928688"/>
            <a:ext cx="7777163"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b="1">
                <a:latin typeface="Times New Roman" panose="02020603050405020304" pitchFamily="18" charset="0"/>
              </a:rPr>
              <a:t> </a:t>
            </a:r>
            <a:r>
              <a:rPr lang="en-US" altLang="zh-CN" sz="3200" b="1">
                <a:latin typeface="Times New Roman" panose="02020603050405020304" pitchFamily="18" charset="0"/>
              </a:rPr>
              <a:t>【2013 </a:t>
            </a:r>
            <a:r>
              <a:rPr lang="zh-CN" altLang="en-US" sz="3200" b="1">
                <a:latin typeface="Times New Roman" panose="02020603050405020304" pitchFamily="18" charset="0"/>
              </a:rPr>
              <a:t>上海</a:t>
            </a:r>
            <a:r>
              <a:rPr lang="en-US" altLang="zh-CN" sz="3200" b="1">
                <a:latin typeface="Times New Roman" panose="02020603050405020304" pitchFamily="18" charset="0"/>
              </a:rPr>
              <a:t>】The volunteer spoke as _______  as she could to make the visitors understand her.</a:t>
            </a:r>
          </a:p>
          <a:p>
            <a:pPr eaLnBrk="1" hangingPunct="1">
              <a:spcBef>
                <a:spcPct val="50000"/>
              </a:spcBef>
            </a:pPr>
            <a:r>
              <a:rPr lang="en-US" altLang="zh-CN" sz="3200" b="1">
                <a:latin typeface="Times New Roman" panose="02020603050405020304" pitchFamily="18" charset="0"/>
              </a:rPr>
              <a:t>    A. clearly                   B. more clearly     </a:t>
            </a:r>
          </a:p>
          <a:p>
            <a:pPr eaLnBrk="1" hangingPunct="1">
              <a:spcBef>
                <a:spcPct val="50000"/>
              </a:spcBef>
            </a:pPr>
            <a:r>
              <a:rPr lang="en-US" altLang="zh-CN" sz="3200" b="1">
                <a:latin typeface="Times New Roman" panose="02020603050405020304" pitchFamily="18" charset="0"/>
              </a:rPr>
              <a:t>    C. most clearly          D. the most clearly</a:t>
            </a:r>
          </a:p>
          <a:p>
            <a:pPr eaLnBrk="1" hangingPunct="1">
              <a:spcBef>
                <a:spcPct val="50000"/>
              </a:spcBef>
            </a:pPr>
            <a:endParaRPr lang="en-US" altLang="zh-CN" sz="3200" b="1">
              <a:latin typeface="Times New Roman" panose="02020603050405020304" pitchFamily="18" charset="0"/>
            </a:endParaRPr>
          </a:p>
          <a:p>
            <a:pPr eaLnBrk="1" hangingPunct="1">
              <a:spcBef>
                <a:spcPct val="50000"/>
              </a:spcBef>
            </a:pPr>
            <a:endParaRPr lang="zh-CN" altLang="en-US"/>
          </a:p>
        </p:txBody>
      </p:sp>
      <p:sp>
        <p:nvSpPr>
          <p:cNvPr id="72707" name="Text Box 3"/>
          <p:cNvSpPr txBox="1">
            <a:spLocks noChangeArrowheads="1"/>
          </p:cNvSpPr>
          <p:nvPr/>
        </p:nvSpPr>
        <p:spPr bwMode="auto">
          <a:xfrm>
            <a:off x="1476375" y="1268413"/>
            <a:ext cx="792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A</a:t>
            </a:r>
            <a:endParaRPr lang="zh-CN" altLang="en-US" sz="3200" b="1">
              <a:solidFill>
                <a:srgbClr val="0000FF"/>
              </a:solidFill>
              <a:latin typeface="Times New Roman" panose="02020603050405020304" pitchFamily="18" charset="0"/>
            </a:endParaRPr>
          </a:p>
        </p:txBody>
      </p:sp>
      <p:pic>
        <p:nvPicPr>
          <p:cNvPr id="90116" name="Picture 8" descr="http://img0.imgtn.bdimg.com/it/u=2460396989,1335184561&amp;fm=23&amp;gp=0.jpg"/>
          <p:cNvPicPr>
            <a:picLocks noChangeAspect="1" noChangeArrowheads="1"/>
          </p:cNvPicPr>
          <p:nvPr/>
        </p:nvPicPr>
        <p:blipFill>
          <a:blip r:embed="rId2" cstate="email">
            <a:clrChange>
              <a:clrFrom>
                <a:srgbClr val="E5E5E5"/>
              </a:clrFrom>
              <a:clrTo>
                <a:srgbClr val="E5E5E5">
                  <a:alpha val="0"/>
                </a:srgbClr>
              </a:clrTo>
            </a:clrChange>
          </a:blip>
          <a:srcRect/>
          <a:stretch>
            <a:fillRect/>
          </a:stretch>
        </p:blipFill>
        <p:spPr bwMode="auto">
          <a:xfrm>
            <a:off x="4572000" y="4894263"/>
            <a:ext cx="31432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357188" y="500063"/>
            <a:ext cx="8001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dirty="0">
                <a:solidFill>
                  <a:srgbClr val="CC0000"/>
                </a:solidFill>
                <a:latin typeface="Times New Roman" panose="02020603050405020304" pitchFamily="18" charset="0"/>
              </a:rPr>
              <a:t>翻译句子</a:t>
            </a:r>
          </a:p>
          <a:p>
            <a:pPr algn="ctr"/>
            <a:endParaRPr lang="zh-CN" altLang="en-US" sz="3600" b="1" dirty="0">
              <a:solidFill>
                <a:srgbClr val="CC0000"/>
              </a:solidFill>
              <a:latin typeface="Times New Roman" panose="02020603050405020304" pitchFamily="18" charset="0"/>
            </a:endParaRPr>
          </a:p>
          <a:p>
            <a:pPr>
              <a:lnSpc>
                <a:spcPct val="130000"/>
              </a:lnSpc>
            </a:pPr>
            <a:r>
              <a:rPr lang="en-US" altLang="zh-CN" sz="3200" b="1" dirty="0">
                <a:latin typeface="Times New Roman" panose="02020603050405020304" pitchFamily="18" charset="0"/>
              </a:rPr>
              <a:t>    1. </a:t>
            </a:r>
            <a:r>
              <a:rPr lang="en-US" altLang="zh-CN" sz="3200" b="1" dirty="0" err="1">
                <a:latin typeface="Times New Roman" panose="02020603050405020304" pitchFamily="18" charset="0"/>
              </a:rPr>
              <a:t>李雷和吉母跑得一样快</a:t>
            </a:r>
            <a:r>
              <a:rPr lang="en-US" altLang="zh-CN" sz="3200" b="1" dirty="0">
                <a:latin typeface="Times New Roman" panose="02020603050405020304" pitchFamily="18" charset="0"/>
              </a:rPr>
              <a:t>。</a:t>
            </a:r>
          </a:p>
          <a:p>
            <a:pPr>
              <a:lnSpc>
                <a:spcPct val="130000"/>
              </a:lnSpc>
            </a:pPr>
            <a:endParaRPr lang="en-US" altLang="zh-CN"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2. </a:t>
            </a:r>
            <a:r>
              <a:rPr lang="en-US" altLang="zh-CN" sz="3200" b="1" dirty="0" err="1">
                <a:latin typeface="Times New Roman" panose="02020603050405020304" pitchFamily="18" charset="0"/>
              </a:rPr>
              <a:t>约翰的年龄和你</a:t>
            </a:r>
            <a:r>
              <a:rPr lang="zh-CN" altLang="en-US" sz="3200" b="1" dirty="0">
                <a:latin typeface="Times New Roman" panose="02020603050405020304" pitchFamily="18" charset="0"/>
              </a:rPr>
              <a:t>的</a:t>
            </a:r>
            <a:r>
              <a:rPr lang="en-US" altLang="zh-CN" sz="3200" b="1" dirty="0" err="1">
                <a:latin typeface="Times New Roman" panose="02020603050405020304" pitchFamily="18" charset="0"/>
              </a:rPr>
              <a:t>不一样大</a:t>
            </a:r>
            <a:r>
              <a:rPr lang="en-US" altLang="zh-CN" sz="3200" b="1" dirty="0">
                <a:latin typeface="Times New Roman" panose="02020603050405020304" pitchFamily="18" charset="0"/>
              </a:rPr>
              <a:t>。</a:t>
            </a:r>
          </a:p>
          <a:p>
            <a:pPr>
              <a:lnSpc>
                <a:spcPct val="130000"/>
              </a:lnSpc>
            </a:pPr>
            <a:endParaRPr lang="en-US" altLang="zh-CN"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3. </a:t>
            </a:r>
            <a:r>
              <a:rPr lang="en-US" altLang="zh-CN" sz="3200" b="1" dirty="0" err="1">
                <a:latin typeface="Times New Roman" panose="02020603050405020304" pitchFamily="18" charset="0"/>
              </a:rPr>
              <a:t>这部电视剧不如那部有趣</a:t>
            </a:r>
            <a:r>
              <a:rPr lang="en-US" altLang="zh-CN" sz="3200" b="1" dirty="0">
                <a:latin typeface="Times New Roman" panose="02020603050405020304" pitchFamily="18" charset="0"/>
              </a:rPr>
              <a:t>。</a:t>
            </a:r>
          </a:p>
          <a:p>
            <a:pPr>
              <a:lnSpc>
                <a:spcPct val="130000"/>
              </a:lnSpc>
            </a:pPr>
            <a:endParaRPr lang="en-US" altLang="zh-CN" sz="3200" b="1" dirty="0">
              <a:latin typeface="Times New Roman" panose="02020603050405020304" pitchFamily="18" charset="0"/>
            </a:endParaRPr>
          </a:p>
        </p:txBody>
      </p:sp>
      <p:sp>
        <p:nvSpPr>
          <p:cNvPr id="26629" name="Rectangle 5"/>
          <p:cNvSpPr>
            <a:spLocks noChangeArrowheads="1"/>
          </p:cNvSpPr>
          <p:nvPr/>
        </p:nvSpPr>
        <p:spPr bwMode="auto">
          <a:xfrm>
            <a:off x="1042988" y="2420938"/>
            <a:ext cx="5815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t-BR" altLang="zh-CN" sz="3200" b="1">
                <a:solidFill>
                  <a:srgbClr val="0000CC"/>
                </a:solidFill>
                <a:latin typeface="Times New Roman" panose="02020603050405020304" pitchFamily="18" charset="0"/>
              </a:rPr>
              <a:t> Li Lei runs as fast as Jim.</a:t>
            </a:r>
            <a:endParaRPr lang="en-US" altLang="zh-CN" sz="3200" b="1">
              <a:solidFill>
                <a:srgbClr val="0000CC"/>
              </a:solidFill>
              <a:latin typeface="Times New Roman" panose="02020603050405020304" pitchFamily="18" charset="0"/>
            </a:endParaRPr>
          </a:p>
        </p:txBody>
      </p:sp>
      <p:sp>
        <p:nvSpPr>
          <p:cNvPr id="26630" name="Rectangle 6"/>
          <p:cNvSpPr>
            <a:spLocks noChangeArrowheads="1"/>
          </p:cNvSpPr>
          <p:nvPr/>
        </p:nvSpPr>
        <p:spPr bwMode="auto">
          <a:xfrm>
            <a:off x="1116013" y="3644900"/>
            <a:ext cx="6929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z="3200" b="1">
                <a:solidFill>
                  <a:srgbClr val="0000CC"/>
                </a:solidFill>
                <a:latin typeface="Times New Roman" panose="02020603050405020304" pitchFamily="18" charset="0"/>
              </a:rPr>
              <a:t>John is not as / so old as you.</a:t>
            </a:r>
          </a:p>
        </p:txBody>
      </p:sp>
      <p:sp>
        <p:nvSpPr>
          <p:cNvPr id="26631" name="Rectangle 7"/>
          <p:cNvSpPr>
            <a:spLocks noChangeArrowheads="1"/>
          </p:cNvSpPr>
          <p:nvPr/>
        </p:nvSpPr>
        <p:spPr bwMode="auto">
          <a:xfrm>
            <a:off x="1116013" y="5084763"/>
            <a:ext cx="7005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b="1">
                <a:solidFill>
                  <a:srgbClr val="0000CC"/>
                </a:solidFill>
                <a:latin typeface="Times New Roman" panose="02020603050405020304" pitchFamily="18" charset="0"/>
              </a:rPr>
              <a:t>This TV series is not as / so interesting</a:t>
            </a:r>
          </a:p>
          <a:p>
            <a:r>
              <a:rPr lang="en-US" altLang="zh-CN" sz="3200" b="1">
                <a:solidFill>
                  <a:srgbClr val="0000CC"/>
                </a:solidFill>
                <a:latin typeface="Times New Roman" panose="02020603050405020304" pitchFamily="18" charset="0"/>
              </a:rPr>
              <a:t>as that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decel="50000" fill="hold">
                                          <p:stCondLst>
                                            <p:cond delay="0"/>
                                          </p:stCondLst>
                                        </p:cTn>
                                        <p:tgtEl>
                                          <p:spTgt spid="266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9"/>
                                        </p:tgtEl>
                                        <p:attrNameLst>
                                          <p:attrName>ppt_w</p:attrName>
                                        </p:attrNameLst>
                                      </p:cBhvr>
                                      <p:tavLst>
                                        <p:tav tm="0">
                                          <p:val>
                                            <p:strVal val="#ppt_w*.05"/>
                                          </p:val>
                                        </p:tav>
                                        <p:tav tm="100000">
                                          <p:val>
                                            <p:strVal val="#ppt_w"/>
                                          </p:val>
                                        </p:tav>
                                      </p:tavLst>
                                    </p:anim>
                                    <p:anim calcmode="lin" valueType="num">
                                      <p:cBhvr>
                                        <p:cTn id="10" dur="1000" fill="hold"/>
                                        <p:tgtEl>
                                          <p:spTgt spid="266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9"/>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6630"/>
                                        </p:tgtEl>
                                        <p:attrNameLst>
                                          <p:attrName>style.visibility</p:attrName>
                                        </p:attrNameLst>
                                      </p:cBhvr>
                                      <p:to>
                                        <p:strVal val="visible"/>
                                      </p:to>
                                    </p:set>
                                    <p:anim calcmode="lin" valueType="num">
                                      <p:cBhvr>
                                        <p:cTn id="19" dur="1000" fill="hold"/>
                                        <p:tgtEl>
                                          <p:spTgt spid="26630"/>
                                        </p:tgtEl>
                                        <p:attrNameLst>
                                          <p:attrName>ppt_w</p:attrName>
                                        </p:attrNameLst>
                                      </p:cBhvr>
                                      <p:tavLst>
                                        <p:tav tm="0">
                                          <p:val>
                                            <p:fltVal val="0"/>
                                          </p:val>
                                        </p:tav>
                                        <p:tav tm="100000">
                                          <p:val>
                                            <p:strVal val="#ppt_w"/>
                                          </p:val>
                                        </p:tav>
                                      </p:tavLst>
                                    </p:anim>
                                    <p:anim calcmode="lin" valueType="num">
                                      <p:cBhvr>
                                        <p:cTn id="20" dur="1000" fill="hold"/>
                                        <p:tgtEl>
                                          <p:spTgt spid="26630"/>
                                        </p:tgtEl>
                                        <p:attrNameLst>
                                          <p:attrName>ppt_h</p:attrName>
                                        </p:attrNameLst>
                                      </p:cBhvr>
                                      <p:tavLst>
                                        <p:tav tm="0">
                                          <p:val>
                                            <p:fltVal val="0"/>
                                          </p:val>
                                        </p:tav>
                                        <p:tav tm="100000">
                                          <p:val>
                                            <p:strVal val="#ppt_h"/>
                                          </p:val>
                                        </p:tav>
                                      </p:tavLst>
                                    </p:anim>
                                    <p:anim calcmode="lin" valueType="num">
                                      <p:cBhvr>
                                        <p:cTn id="21" dur="1000" fill="hold"/>
                                        <p:tgtEl>
                                          <p:spTgt spid="2663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66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26631"/>
                                        </p:tgtEl>
                                        <p:attrNameLst>
                                          <p:attrName>style.visibility</p:attrName>
                                        </p:attrNameLst>
                                      </p:cBhvr>
                                      <p:to>
                                        <p:strVal val="visible"/>
                                      </p:to>
                                    </p:set>
                                    <p:anim calcmode="lin" valueType="num">
                                      <p:cBhvr>
                                        <p:cTn id="27" dur="500" fill="hold"/>
                                        <p:tgtEl>
                                          <p:spTgt spid="26631"/>
                                        </p:tgtEl>
                                        <p:attrNameLst>
                                          <p:attrName>ppt_w</p:attrName>
                                        </p:attrNameLst>
                                      </p:cBhvr>
                                      <p:tavLst>
                                        <p:tav tm="0">
                                          <p:val>
                                            <p:strVal val="#ppt_w*0.05"/>
                                          </p:val>
                                        </p:tav>
                                        <p:tav tm="100000">
                                          <p:val>
                                            <p:strVal val="#ppt_w"/>
                                          </p:val>
                                        </p:tav>
                                      </p:tavLst>
                                    </p:anim>
                                    <p:anim calcmode="lin" valueType="num">
                                      <p:cBhvr>
                                        <p:cTn id="28" dur="500" fill="hold"/>
                                        <p:tgtEl>
                                          <p:spTgt spid="26631"/>
                                        </p:tgtEl>
                                        <p:attrNameLst>
                                          <p:attrName>ppt_h</p:attrName>
                                        </p:attrNameLst>
                                      </p:cBhvr>
                                      <p:tavLst>
                                        <p:tav tm="0">
                                          <p:val>
                                            <p:strVal val="#ppt_h"/>
                                          </p:val>
                                        </p:tav>
                                        <p:tav tm="100000">
                                          <p:val>
                                            <p:strVal val="#ppt_h"/>
                                          </p:val>
                                        </p:tav>
                                      </p:tavLst>
                                    </p:anim>
                                    <p:anim calcmode="lin" valueType="num">
                                      <p:cBhvr>
                                        <p:cTn id="29" dur="500" fill="hold"/>
                                        <p:tgtEl>
                                          <p:spTgt spid="26631"/>
                                        </p:tgtEl>
                                        <p:attrNameLst>
                                          <p:attrName>ppt_x</p:attrName>
                                        </p:attrNameLst>
                                      </p:cBhvr>
                                      <p:tavLst>
                                        <p:tav tm="0">
                                          <p:val>
                                            <p:strVal val="#ppt_x-.2"/>
                                          </p:val>
                                        </p:tav>
                                        <p:tav tm="100000">
                                          <p:val>
                                            <p:strVal val="#ppt_x"/>
                                          </p:val>
                                        </p:tav>
                                      </p:tavLst>
                                    </p:anim>
                                    <p:anim calcmode="lin" valueType="num">
                                      <p:cBhvr>
                                        <p:cTn id="30" dur="500" fill="hold"/>
                                        <p:tgtEl>
                                          <p:spTgt spid="26631"/>
                                        </p:tgtEl>
                                        <p:attrNameLst>
                                          <p:attrName>ppt_y</p:attrName>
                                        </p:attrNameLst>
                                      </p:cBhvr>
                                      <p:tavLst>
                                        <p:tav tm="0">
                                          <p:val>
                                            <p:strVal val="#ppt_y"/>
                                          </p:val>
                                        </p:tav>
                                        <p:tav tm="100000">
                                          <p:val>
                                            <p:strVal val="#ppt_y"/>
                                          </p:val>
                                        </p:tav>
                                      </p:tavLst>
                                    </p:anim>
                                    <p:animEffect transition="in" filter="fade">
                                      <p:cBhvr>
                                        <p:cTn id="31"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928688" y="1857375"/>
            <a:ext cx="79200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ct val="20000"/>
              </a:spcAft>
            </a:pPr>
            <a:r>
              <a:rPr lang="en-US" altLang="zh-CN" sz="3200" b="1" dirty="0">
                <a:solidFill>
                  <a:srgbClr val="0000FF"/>
                </a:solidFill>
                <a:latin typeface="Times New Roman" panose="02020603050405020304" pitchFamily="18" charset="0"/>
              </a:rPr>
              <a:t>as soon as     </a:t>
            </a:r>
            <a:r>
              <a:rPr lang="zh-CN" altLang="en-US" sz="3200" b="1" dirty="0">
                <a:solidFill>
                  <a:srgbClr val="0000FF"/>
                </a:solidFill>
                <a:latin typeface="Times New Roman" panose="02020603050405020304" pitchFamily="18" charset="0"/>
              </a:rPr>
              <a:t>和</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一样快；一</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就</a:t>
            </a:r>
            <a:r>
              <a:rPr lang="en-US" altLang="zh-CN" sz="3200" b="1" dirty="0">
                <a:solidFill>
                  <a:srgbClr val="0000FF"/>
                </a:solidFill>
                <a:latin typeface="Times New Roman" panose="02020603050405020304" pitchFamily="18" charset="0"/>
              </a:rPr>
              <a:t>…</a:t>
            </a:r>
            <a:endParaRPr lang="zh-CN" altLang="en-US" sz="3200" b="1" dirty="0">
              <a:solidFill>
                <a:srgbClr val="0000FF"/>
              </a:solidFill>
              <a:latin typeface="Times New Roman" panose="02020603050405020304" pitchFamily="18" charset="0"/>
            </a:endParaRPr>
          </a:p>
          <a:p>
            <a:pPr>
              <a:spcAft>
                <a:spcPct val="20000"/>
              </a:spcAft>
            </a:pPr>
            <a:r>
              <a:rPr lang="en-US" altLang="zh-CN" sz="3200" b="1" dirty="0">
                <a:solidFill>
                  <a:srgbClr val="0000FF"/>
                </a:solidFill>
                <a:latin typeface="Times New Roman" panose="02020603050405020304" pitchFamily="18" charset="0"/>
              </a:rPr>
              <a:t>as much as   </a:t>
            </a:r>
            <a:r>
              <a:rPr lang="zh-CN" altLang="en-US" sz="3200" b="1" dirty="0">
                <a:solidFill>
                  <a:srgbClr val="0000FF"/>
                </a:solidFill>
                <a:latin typeface="Times New Roman" panose="02020603050405020304" pitchFamily="18" charset="0"/>
              </a:rPr>
              <a:t>和</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一样多；多达</a:t>
            </a:r>
          </a:p>
          <a:p>
            <a:pPr>
              <a:spcAft>
                <a:spcPct val="20000"/>
              </a:spcAft>
            </a:pPr>
            <a:r>
              <a:rPr lang="en-US" altLang="zh-CN" sz="3200" b="1" dirty="0">
                <a:solidFill>
                  <a:srgbClr val="0000FF"/>
                </a:solidFill>
                <a:latin typeface="Times New Roman" panose="02020603050405020304" pitchFamily="18" charset="0"/>
              </a:rPr>
              <a:t>as long as     </a:t>
            </a:r>
            <a:r>
              <a:rPr lang="zh-CN" altLang="en-US" sz="3200" b="1" dirty="0">
                <a:solidFill>
                  <a:srgbClr val="0000FF"/>
                </a:solidFill>
                <a:latin typeface="Times New Roman" panose="02020603050405020304" pitchFamily="18" charset="0"/>
              </a:rPr>
              <a:t>和</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一样长；长达；只要 </a:t>
            </a:r>
          </a:p>
          <a:p>
            <a:pPr>
              <a:spcAft>
                <a:spcPct val="20000"/>
              </a:spcAft>
            </a:pPr>
            <a:r>
              <a:rPr lang="en-US" altLang="zh-CN" sz="3200" b="1" dirty="0">
                <a:solidFill>
                  <a:srgbClr val="0000FF"/>
                </a:solidFill>
                <a:latin typeface="Times New Roman" panose="02020603050405020304" pitchFamily="18" charset="0"/>
              </a:rPr>
              <a:t>as well as     </a:t>
            </a:r>
            <a:r>
              <a:rPr lang="zh-CN" altLang="en-US" sz="3200" b="1" dirty="0">
                <a:solidFill>
                  <a:srgbClr val="0000FF"/>
                </a:solidFill>
                <a:latin typeface="Times New Roman" panose="02020603050405020304" pitchFamily="18" charset="0"/>
              </a:rPr>
              <a:t>和</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一样好；和 </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一样</a:t>
            </a:r>
          </a:p>
          <a:p>
            <a:pPr>
              <a:spcAft>
                <a:spcPct val="20000"/>
              </a:spcAft>
            </a:pPr>
            <a:r>
              <a:rPr lang="en-US" altLang="zh-CN" sz="3200" b="1" dirty="0">
                <a:solidFill>
                  <a:srgbClr val="0000FF"/>
                </a:solidFill>
                <a:latin typeface="Times New Roman" panose="02020603050405020304" pitchFamily="18" charset="0"/>
              </a:rPr>
              <a:t>as far as       </a:t>
            </a:r>
            <a:r>
              <a:rPr lang="zh-CN" altLang="en-US" sz="3200" b="1" dirty="0">
                <a:solidFill>
                  <a:srgbClr val="0000FF"/>
                </a:solidFill>
                <a:latin typeface="Times New Roman" panose="02020603050405020304" pitchFamily="18" charset="0"/>
              </a:rPr>
              <a:t>远达；就</a:t>
            </a:r>
            <a:r>
              <a:rPr lang="en-US" altLang="zh-CN" sz="3200" b="1" dirty="0">
                <a:solidFill>
                  <a:srgbClr val="0000FF"/>
                </a:solidFill>
                <a:latin typeface="Times New Roman" panose="02020603050405020304" pitchFamily="18" charset="0"/>
              </a:rPr>
              <a:t>…</a:t>
            </a:r>
            <a:r>
              <a:rPr lang="zh-CN" altLang="en-US" sz="3200" b="1" dirty="0">
                <a:solidFill>
                  <a:srgbClr val="0000FF"/>
                </a:solidFill>
                <a:latin typeface="Times New Roman" panose="02020603050405020304" pitchFamily="18" charset="0"/>
              </a:rPr>
              <a:t>来说 </a:t>
            </a:r>
          </a:p>
          <a:p>
            <a:pPr>
              <a:spcAft>
                <a:spcPct val="20000"/>
              </a:spcAft>
            </a:pPr>
            <a:r>
              <a:rPr lang="en-US" altLang="zh-CN" sz="3200" b="1" dirty="0">
                <a:solidFill>
                  <a:srgbClr val="0000FF"/>
                </a:solidFill>
                <a:latin typeface="Times New Roman" panose="02020603050405020304" pitchFamily="18" charset="0"/>
              </a:rPr>
              <a:t>as … as possible / sb.</a:t>
            </a:r>
            <a:r>
              <a:rPr lang="zh-CN" altLang="en-US" sz="3200" b="1"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can   </a:t>
            </a:r>
            <a:r>
              <a:rPr lang="zh-CN" altLang="en-US" sz="3200" b="1" dirty="0">
                <a:solidFill>
                  <a:srgbClr val="0000FF"/>
                </a:solidFill>
                <a:latin typeface="Times New Roman" panose="02020603050405020304" pitchFamily="18" charset="0"/>
              </a:rPr>
              <a:t>尽可能</a:t>
            </a:r>
            <a:r>
              <a:rPr lang="en-US" altLang="zh-CN" sz="3200" b="1" dirty="0">
                <a:solidFill>
                  <a:srgbClr val="0000FF"/>
                </a:solidFill>
                <a:latin typeface="Times New Roman" panose="02020603050405020304" pitchFamily="18" charset="0"/>
              </a:rPr>
              <a:t>…</a:t>
            </a:r>
            <a:r>
              <a:rPr lang="en-US" altLang="zh-CN" sz="3200" b="1" dirty="0">
                <a:latin typeface="Times New Roman" panose="02020603050405020304" pitchFamily="18" charset="0"/>
              </a:rPr>
              <a:t> </a:t>
            </a:r>
          </a:p>
        </p:txBody>
      </p:sp>
      <p:sp>
        <p:nvSpPr>
          <p:cNvPr id="92163" name="Text Box 4"/>
          <p:cNvSpPr txBox="1">
            <a:spLocks noChangeArrowheads="1"/>
          </p:cNvSpPr>
          <p:nvPr/>
        </p:nvSpPr>
        <p:spPr bwMode="auto">
          <a:xfrm>
            <a:off x="0" y="428625"/>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solidFill>
                  <a:schemeClr val="bg1"/>
                </a:solidFill>
                <a:latin typeface="Times New Roman" panose="02020603050405020304" pitchFamily="18" charset="0"/>
              </a:rPr>
              <a:t>知识链接</a:t>
            </a:r>
            <a:endParaRPr lang="en-US" altLang="zh-CN" sz="36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17" dur="500"/>
                                        <p:tgtEl>
                                          <p:spTgt spid="368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blinds(horizontal)">
                                      <p:cBhvr>
                                        <p:cTn id="22" dur="500"/>
                                        <p:tgtEl>
                                          <p:spTgt spid="368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blinds(horizontal)">
                                      <p:cBhvr>
                                        <p:cTn id="27" dur="500"/>
                                        <p:tgtEl>
                                          <p:spTgt spid="368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6866">
                                            <p:txEl>
                                              <p:pRg st="5" end="5"/>
                                            </p:txEl>
                                          </p:spTgt>
                                        </p:tgtEl>
                                        <p:attrNameLst>
                                          <p:attrName>style.visibility</p:attrName>
                                        </p:attrNameLst>
                                      </p:cBhvr>
                                      <p:to>
                                        <p:strVal val="visible"/>
                                      </p:to>
                                    </p:set>
                                    <p:animEffect transition="in" filter="blinds(horizontal)">
                                      <p:cBhvr>
                                        <p:cTn id="32" dur="500"/>
                                        <p:tgtEl>
                                          <p:spTgt spid="368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3"/>
          <p:cNvSpPr>
            <a:spLocks noChangeArrowheads="1"/>
          </p:cNvSpPr>
          <p:nvPr/>
        </p:nvSpPr>
        <p:spPr bwMode="auto">
          <a:xfrm>
            <a:off x="1143000" y="1000125"/>
            <a:ext cx="564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latin typeface="Times New Roman" panose="02020603050405020304" pitchFamily="18" charset="0"/>
                <a:cs typeface="Times New Roman" panose="02020603050405020304" pitchFamily="18" charset="0"/>
              </a:rPr>
              <a:t>9. Say no to smoking and drug!</a:t>
            </a:r>
            <a:endParaRPr lang="zh-CN" altLang="en-US" sz="3200" b="1" dirty="0">
              <a:latin typeface="Times New Roman" panose="02020603050405020304" pitchFamily="18" charset="0"/>
              <a:cs typeface="Times New Roman" panose="02020603050405020304" pitchFamily="18" charset="0"/>
            </a:endParaRPr>
          </a:p>
        </p:txBody>
      </p:sp>
      <p:sp>
        <p:nvSpPr>
          <p:cNvPr id="15363" name="矩形 5"/>
          <p:cNvSpPr>
            <a:spLocks noChangeArrowheads="1"/>
          </p:cNvSpPr>
          <p:nvPr/>
        </p:nvSpPr>
        <p:spPr bwMode="auto">
          <a:xfrm>
            <a:off x="857250" y="1928813"/>
            <a:ext cx="7858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60BCA"/>
                </a:solidFill>
                <a:latin typeface="Times New Roman" panose="02020603050405020304" pitchFamily="18" charset="0"/>
                <a:cs typeface="Times New Roman" panose="02020603050405020304" pitchFamily="18" charset="0"/>
              </a:rPr>
              <a:t>say no / yes to …</a:t>
            </a:r>
            <a:r>
              <a:rPr lang="zh-CN" altLang="en-US" sz="3200" b="1" dirty="0">
                <a:latin typeface="Times New Roman" panose="02020603050405020304" pitchFamily="18" charset="0"/>
                <a:cs typeface="Times New Roman" panose="02020603050405020304" pitchFamily="18" charset="0"/>
              </a:rPr>
              <a:t>表示 “向</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说不 </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行”，即“拒绝 </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同意”。如：</a:t>
            </a:r>
          </a:p>
        </p:txBody>
      </p:sp>
      <p:sp>
        <p:nvSpPr>
          <p:cNvPr id="15365" name="Rectangle 5"/>
          <p:cNvSpPr>
            <a:spLocks noChangeArrowheads="1"/>
          </p:cNvSpPr>
          <p:nvPr/>
        </p:nvSpPr>
        <p:spPr bwMode="auto">
          <a:xfrm>
            <a:off x="684213" y="3429000"/>
            <a:ext cx="77057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altLang="zh-CN" sz="3200" b="1" dirty="0">
                <a:latin typeface="Times New Roman" panose="02020603050405020304" pitchFamily="18" charset="0"/>
                <a:cs typeface="Times New Roman" panose="02020603050405020304" pitchFamily="18" charset="0"/>
              </a:rPr>
              <a:t>    Did you say yes to (= accept) her invitation?</a:t>
            </a:r>
          </a:p>
          <a:p>
            <a:pPr>
              <a:spcBef>
                <a:spcPct val="30000"/>
              </a:spcBef>
            </a:pPr>
            <a:r>
              <a:rPr lang="en-US" altLang="zh-CN" sz="3200" b="1" dirty="0">
                <a:latin typeface="Times New Roman" panose="02020603050405020304" pitchFamily="18" charset="0"/>
                <a:cs typeface="Times New Roman" panose="02020603050405020304" pitchFamily="18" charset="0"/>
              </a:rPr>
              <a:t>    Their offer was so good that I couldn’t say no.</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19" dur="500"/>
                                        <p:tgtEl>
                                          <p:spTgt spid="1536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24" dur="500"/>
                                        <p:tgtEl>
                                          <p:spTgt spid="1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4" descr="箭头075"/>
          <p:cNvSpPr>
            <a:spLocks noChangeArrowheads="1" noChangeShapeType="1" noTextEdit="1"/>
          </p:cNvSpPr>
          <p:nvPr/>
        </p:nvSpPr>
        <p:spPr bwMode="auto">
          <a:xfrm>
            <a:off x="1692275" y="404813"/>
            <a:ext cx="5334000" cy="1009650"/>
          </a:xfrm>
          <a:prstGeom prst="rect">
            <a:avLst/>
          </a:prstGeom>
        </p:spPr>
        <p:txBody>
          <a:bodyPr wrap="none" fromWordArt="1">
            <a:prstTxWarp prst="textPlain">
              <a:avLst>
                <a:gd name="adj" fmla="val 50000"/>
              </a:avLst>
            </a:prstTxWarp>
          </a:bodyPr>
          <a:lstStyle/>
          <a:p>
            <a:pPr algn="ctr"/>
            <a:r>
              <a:rPr lang="en-US" altLang="zh-CN"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rPr>
              <a:t>healthy or unhealthy</a:t>
            </a:r>
            <a:endParaRPr lang="zh-CN" altLang="en-US" sz="40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endParaRPr>
          </a:p>
        </p:txBody>
      </p:sp>
      <p:pic>
        <p:nvPicPr>
          <p:cNvPr id="11267" name="Picture 18" descr="1295091_111503883226_2"/>
          <p:cNvPicPr>
            <a:picLocks noChangeAspect="1" noChangeArrowheads="1"/>
          </p:cNvPicPr>
          <p:nvPr/>
        </p:nvPicPr>
        <p:blipFill>
          <a:blip r:embed="rId2" cstate="email"/>
          <a:srcRect/>
          <a:stretch>
            <a:fillRect/>
          </a:stretch>
        </p:blipFill>
        <p:spPr bwMode="auto">
          <a:xfrm>
            <a:off x="1571625" y="4357688"/>
            <a:ext cx="2879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6" descr="1303_20100618230046075426_1"/>
          <p:cNvPicPr>
            <a:picLocks noChangeAspect="1" noChangeArrowheads="1"/>
          </p:cNvPicPr>
          <p:nvPr/>
        </p:nvPicPr>
        <p:blipFill>
          <a:blip r:embed="rId3" cstate="email"/>
          <a:srcRect/>
          <a:stretch>
            <a:fillRect/>
          </a:stretch>
        </p:blipFill>
        <p:spPr bwMode="auto">
          <a:xfrm>
            <a:off x="755650" y="1484313"/>
            <a:ext cx="2592388"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8" descr="5_201202291416181Ya4U"/>
          <p:cNvPicPr>
            <a:picLocks noChangeAspect="1" noChangeArrowheads="1"/>
          </p:cNvPicPr>
          <p:nvPr/>
        </p:nvPicPr>
        <p:blipFill>
          <a:blip r:embed="rId4" cstate="email"/>
          <a:srcRect/>
          <a:stretch>
            <a:fillRect/>
          </a:stretch>
        </p:blipFill>
        <p:spPr bwMode="auto">
          <a:xfrm>
            <a:off x="3779838" y="1557338"/>
            <a:ext cx="16557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0" descr="mhrf-cpmh-35969f07zzl"/>
          <p:cNvPicPr>
            <a:picLocks noChangeAspect="1" noChangeArrowheads="1"/>
          </p:cNvPicPr>
          <p:nvPr/>
        </p:nvPicPr>
        <p:blipFill>
          <a:blip r:embed="rId5" cstate="email"/>
          <a:srcRect/>
          <a:stretch>
            <a:fillRect/>
          </a:stretch>
        </p:blipFill>
        <p:spPr bwMode="auto">
          <a:xfrm>
            <a:off x="6011863" y="1700213"/>
            <a:ext cx="237648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2" descr="4286r-7828"/>
          <p:cNvPicPr>
            <a:picLocks noChangeAspect="1" noChangeArrowheads="1"/>
          </p:cNvPicPr>
          <p:nvPr/>
        </p:nvPicPr>
        <p:blipFill>
          <a:blip r:embed="rId6" cstate="email"/>
          <a:srcRect/>
          <a:stretch>
            <a:fillRect/>
          </a:stretch>
        </p:blipFill>
        <p:spPr bwMode="auto">
          <a:xfrm>
            <a:off x="5143500" y="4143375"/>
            <a:ext cx="280828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23850" y="188913"/>
            <a:ext cx="8496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b="1" dirty="0">
                <a:solidFill>
                  <a:srgbClr val="CC0000"/>
                </a:solidFill>
                <a:latin typeface="华文彩云" panose="02010800040101010101" pitchFamily="2" charset="-122"/>
                <a:ea typeface="华文彩云" panose="02010800040101010101" pitchFamily="2" charset="-122"/>
              </a:rPr>
              <a:t>Practice</a:t>
            </a:r>
            <a:r>
              <a:rPr lang="en-US" altLang="zh-CN" sz="3200" b="1" dirty="0">
                <a:solidFill>
                  <a:srgbClr val="CC0000"/>
                </a:solidFill>
                <a:latin typeface="Times New Roman" panose="02020603050405020304" pitchFamily="18" charset="0"/>
              </a:rPr>
              <a:t>    </a:t>
            </a:r>
            <a:r>
              <a:rPr lang="en-US" altLang="zh-CN" sz="3600" b="1" dirty="0">
                <a:latin typeface="Times New Roman" panose="02020603050405020304" pitchFamily="18" charset="0"/>
              </a:rPr>
              <a:t>Please translate them into  </a:t>
            </a:r>
          </a:p>
          <a:p>
            <a:pPr eaLnBrk="1" hangingPunct="1"/>
            <a:r>
              <a:rPr lang="en-US" altLang="zh-CN" sz="3600" b="1" dirty="0">
                <a:latin typeface="Times New Roman" panose="02020603050405020304" pitchFamily="18" charset="0"/>
              </a:rPr>
              <a:t>                     English.</a:t>
            </a:r>
          </a:p>
        </p:txBody>
      </p:sp>
      <p:sp>
        <p:nvSpPr>
          <p:cNvPr id="94211" name="Text Box 3"/>
          <p:cNvSpPr txBox="1">
            <a:spLocks noChangeArrowheads="1"/>
          </p:cNvSpPr>
          <p:nvPr/>
        </p:nvSpPr>
        <p:spPr bwMode="auto">
          <a:xfrm>
            <a:off x="1285875" y="1428750"/>
            <a:ext cx="3311525" cy="4967288"/>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pPr>
            <a:r>
              <a:rPr lang="zh-CN" altLang="en-US" sz="3200" b="1" dirty="0">
                <a:latin typeface="Times New Roman" panose="02020603050405020304" pitchFamily="18" charset="0"/>
              </a:rPr>
              <a:t>多亏</a:t>
            </a:r>
            <a:r>
              <a:rPr lang="en-US" altLang="zh-CN" sz="3200" b="1" dirty="0">
                <a:latin typeface="Times New Roman" panose="02020603050405020304" pitchFamily="18" charset="0"/>
              </a:rPr>
              <a:t>……</a:t>
            </a:r>
            <a:endParaRPr lang="zh-CN" altLang="en-US" sz="3200" b="1" dirty="0">
              <a:latin typeface="Times New Roman" panose="02020603050405020304" pitchFamily="18" charset="0"/>
            </a:endParaRPr>
          </a:p>
          <a:p>
            <a:pPr eaLnBrk="1" hangingPunct="1">
              <a:lnSpc>
                <a:spcPct val="80000"/>
              </a:lnSpc>
              <a:spcBef>
                <a:spcPct val="50000"/>
              </a:spcBef>
            </a:pPr>
            <a:r>
              <a:rPr lang="zh-CN" altLang="en-US" sz="3200" b="1" dirty="0">
                <a:latin typeface="Times New Roman" panose="02020603050405020304" pitchFamily="18" charset="0"/>
              </a:rPr>
              <a:t>期望做某事</a:t>
            </a:r>
          </a:p>
          <a:p>
            <a:pPr eaLnBrk="1" hangingPunct="1">
              <a:lnSpc>
                <a:spcPct val="80000"/>
              </a:lnSpc>
              <a:spcBef>
                <a:spcPct val="50000"/>
              </a:spcBef>
            </a:pPr>
            <a:r>
              <a:rPr lang="zh-CN" altLang="en-US" sz="3200" b="1" dirty="0">
                <a:latin typeface="Times New Roman" panose="02020603050405020304" pitchFamily="18" charset="0"/>
              </a:rPr>
              <a:t>第</a:t>
            </a:r>
            <a:r>
              <a:rPr lang="en-US" altLang="zh-CN" sz="3200" b="1" dirty="0">
                <a:latin typeface="Times New Roman" panose="02020603050405020304" pitchFamily="18" charset="0"/>
              </a:rPr>
              <a:t>100</a:t>
            </a:r>
            <a:r>
              <a:rPr lang="zh-CN" altLang="en-US" sz="3200" b="1" dirty="0">
                <a:latin typeface="Times New Roman" panose="02020603050405020304" pitchFamily="18" charset="0"/>
              </a:rPr>
              <a:t>个生日</a:t>
            </a:r>
          </a:p>
          <a:p>
            <a:pPr eaLnBrk="1" hangingPunct="1">
              <a:lnSpc>
                <a:spcPct val="80000"/>
              </a:lnSpc>
              <a:spcBef>
                <a:spcPct val="50000"/>
              </a:spcBef>
            </a:pPr>
            <a:r>
              <a:rPr lang="zh-CN" altLang="en-US" sz="3200" b="1" dirty="0">
                <a:latin typeface="Times New Roman" panose="02020603050405020304" pitchFamily="18" charset="0"/>
              </a:rPr>
              <a:t>保持健康</a:t>
            </a:r>
          </a:p>
          <a:p>
            <a:pPr eaLnBrk="1" hangingPunct="1">
              <a:lnSpc>
                <a:spcPct val="80000"/>
              </a:lnSpc>
              <a:spcBef>
                <a:spcPct val="50000"/>
              </a:spcBef>
            </a:pPr>
            <a:r>
              <a:rPr lang="zh-CN" altLang="en-US" sz="3200" b="1" dirty="0">
                <a:latin typeface="Times New Roman" panose="02020603050405020304" pitchFamily="18" charset="0"/>
              </a:rPr>
              <a:t>偶尔</a:t>
            </a:r>
          </a:p>
          <a:p>
            <a:pPr eaLnBrk="1" hangingPunct="1">
              <a:lnSpc>
                <a:spcPct val="80000"/>
              </a:lnSpc>
              <a:spcBef>
                <a:spcPct val="50000"/>
              </a:spcBef>
            </a:pPr>
            <a:r>
              <a:rPr lang="zh-CN" altLang="en-US" sz="3200" b="1" dirty="0">
                <a:latin typeface="Times New Roman" panose="02020603050405020304" pitchFamily="18" charset="0"/>
              </a:rPr>
              <a:t>有损健康</a:t>
            </a:r>
            <a:endParaRPr lang="en-US" altLang="zh-CN" sz="3200" b="1" dirty="0">
              <a:latin typeface="Times New Roman" panose="02020603050405020304" pitchFamily="18" charset="0"/>
            </a:endParaRPr>
          </a:p>
          <a:p>
            <a:pPr eaLnBrk="1" hangingPunct="1">
              <a:lnSpc>
                <a:spcPct val="80000"/>
              </a:lnSpc>
              <a:spcBef>
                <a:spcPct val="50000"/>
              </a:spcBef>
            </a:pPr>
            <a:r>
              <a:rPr lang="zh-CN" altLang="en-US" sz="3200" b="1" dirty="0">
                <a:latin typeface="Times New Roman" panose="02020603050405020304" pitchFamily="18" charset="0"/>
              </a:rPr>
              <a:t>和 </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一样</a:t>
            </a:r>
          </a:p>
          <a:p>
            <a:pPr eaLnBrk="1" hangingPunct="1">
              <a:lnSpc>
                <a:spcPct val="80000"/>
              </a:lnSpc>
              <a:spcBef>
                <a:spcPct val="50000"/>
              </a:spcBef>
            </a:pPr>
            <a:r>
              <a:rPr lang="zh-CN" altLang="en-US" sz="3200" b="1" dirty="0">
                <a:latin typeface="Times New Roman" panose="02020603050405020304" pitchFamily="18" charset="0"/>
              </a:rPr>
              <a:t>对</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说不</a:t>
            </a:r>
          </a:p>
        </p:txBody>
      </p:sp>
      <p:sp>
        <p:nvSpPr>
          <p:cNvPr id="71684" name="Text Box 4"/>
          <p:cNvSpPr txBox="1">
            <a:spLocks noChangeArrowheads="1"/>
          </p:cNvSpPr>
          <p:nvPr/>
        </p:nvSpPr>
        <p:spPr bwMode="auto">
          <a:xfrm>
            <a:off x="4214813" y="1143000"/>
            <a:ext cx="4392612"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200" b="1" dirty="0">
                <a:solidFill>
                  <a:srgbClr val="060BCA"/>
                </a:solidFill>
                <a:latin typeface="Times New Roman" panose="02020603050405020304" pitchFamily="18" charset="0"/>
              </a:rPr>
              <a:t>thanks to </a:t>
            </a:r>
          </a:p>
          <a:p>
            <a:pPr eaLnBrk="1" hangingPunct="1">
              <a:lnSpc>
                <a:spcPct val="130000"/>
              </a:lnSpc>
            </a:pPr>
            <a:r>
              <a:rPr lang="en-US" altLang="zh-CN" sz="3200" b="1" dirty="0">
                <a:solidFill>
                  <a:srgbClr val="060BCA"/>
                </a:solidFill>
                <a:latin typeface="Times New Roman" panose="02020603050405020304" pitchFamily="18" charset="0"/>
              </a:rPr>
              <a:t>expect to do </a:t>
            </a:r>
            <a:r>
              <a:rPr lang="en-US" altLang="zh-CN" sz="3200" b="1" dirty="0" err="1">
                <a:solidFill>
                  <a:srgbClr val="060BCA"/>
                </a:solidFill>
                <a:latin typeface="Times New Roman" panose="02020603050405020304" pitchFamily="18" charset="0"/>
              </a:rPr>
              <a:t>sth</a:t>
            </a:r>
            <a:r>
              <a:rPr lang="en-US" altLang="zh-CN" sz="3200" b="1" dirty="0">
                <a:solidFill>
                  <a:srgbClr val="060BCA"/>
                </a:solidFill>
                <a:latin typeface="Times New Roman" panose="02020603050405020304" pitchFamily="18" charset="0"/>
              </a:rPr>
              <a:t>.</a:t>
            </a:r>
          </a:p>
          <a:p>
            <a:pPr eaLnBrk="1" hangingPunct="1">
              <a:lnSpc>
                <a:spcPct val="130000"/>
              </a:lnSpc>
            </a:pPr>
            <a:r>
              <a:rPr lang="en-US" altLang="zh-CN" sz="3200" b="1" dirty="0">
                <a:solidFill>
                  <a:srgbClr val="060BCA"/>
                </a:solidFill>
                <a:latin typeface="Times New Roman" panose="02020603050405020304" pitchFamily="18" charset="0"/>
              </a:rPr>
              <a:t>the hundredth birthday</a:t>
            </a:r>
          </a:p>
          <a:p>
            <a:pPr eaLnBrk="1" hangingPunct="1">
              <a:lnSpc>
                <a:spcPct val="130000"/>
              </a:lnSpc>
            </a:pPr>
            <a:r>
              <a:rPr lang="en-US" altLang="zh-CN" sz="3200" b="1" dirty="0">
                <a:solidFill>
                  <a:srgbClr val="060BCA"/>
                </a:solidFill>
                <a:latin typeface="Times New Roman" panose="02020603050405020304" pitchFamily="18" charset="0"/>
              </a:rPr>
              <a:t>keep (stay) fit / healthy</a:t>
            </a:r>
          </a:p>
          <a:p>
            <a:pPr eaLnBrk="1" hangingPunct="1">
              <a:lnSpc>
                <a:spcPct val="130000"/>
              </a:lnSpc>
            </a:pPr>
            <a:r>
              <a:rPr lang="en-US" altLang="zh-CN" sz="3200" b="1" dirty="0">
                <a:solidFill>
                  <a:srgbClr val="060BCA"/>
                </a:solidFill>
                <a:latin typeface="Times New Roman" panose="02020603050405020304" pitchFamily="18" charset="0"/>
              </a:rPr>
              <a:t>once in a while</a:t>
            </a:r>
          </a:p>
          <a:p>
            <a:pPr eaLnBrk="1" hangingPunct="1">
              <a:lnSpc>
                <a:spcPct val="130000"/>
              </a:lnSpc>
            </a:pPr>
            <a:r>
              <a:rPr lang="en-US" altLang="zh-CN" sz="3200" b="1" dirty="0">
                <a:solidFill>
                  <a:srgbClr val="060BCA"/>
                </a:solidFill>
                <a:latin typeface="Times New Roman" panose="02020603050405020304" pitchFamily="18" charset="0"/>
              </a:rPr>
              <a:t>harm one’s health</a:t>
            </a:r>
          </a:p>
          <a:p>
            <a:pPr eaLnBrk="1" hangingPunct="1">
              <a:lnSpc>
                <a:spcPct val="130000"/>
              </a:lnSpc>
            </a:pPr>
            <a:r>
              <a:rPr lang="en-US" altLang="zh-CN" sz="3200" b="1" dirty="0">
                <a:solidFill>
                  <a:srgbClr val="060BCA"/>
                </a:solidFill>
                <a:latin typeface="Times New Roman" panose="02020603050405020304" pitchFamily="18" charset="0"/>
              </a:rPr>
              <a:t>as … as</a:t>
            </a:r>
          </a:p>
          <a:p>
            <a:pPr eaLnBrk="1" hangingPunct="1">
              <a:lnSpc>
                <a:spcPct val="130000"/>
              </a:lnSpc>
            </a:pPr>
            <a:r>
              <a:rPr lang="en-US" altLang="zh-CN" sz="3200" b="1" dirty="0">
                <a:solidFill>
                  <a:srgbClr val="060BCA"/>
                </a:solidFill>
                <a:latin typeface="Times New Roman" panose="02020603050405020304" pitchFamily="18" charset="0"/>
              </a:rPr>
              <a:t>say no 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blinds(horizontal)">
                                      <p:cBhvr>
                                        <p:cTn id="7" dur="500"/>
                                        <p:tgtEl>
                                          <p:spTgt spid="71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4">
                                            <p:txEl>
                                              <p:pRg st="1" end="1"/>
                                            </p:txEl>
                                          </p:spTgt>
                                        </p:tgtEl>
                                        <p:attrNameLst>
                                          <p:attrName>style.visibility</p:attrName>
                                        </p:attrNameLst>
                                      </p:cBhvr>
                                      <p:to>
                                        <p:strVal val="visible"/>
                                      </p:to>
                                    </p:set>
                                    <p:animEffect transition="in" filter="blinds(horizontal)">
                                      <p:cBhvr>
                                        <p:cTn id="12" dur="500"/>
                                        <p:tgtEl>
                                          <p:spTgt spid="71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xEl>
                                              <p:pRg st="2" end="2"/>
                                            </p:txEl>
                                          </p:spTgt>
                                        </p:tgtEl>
                                        <p:attrNameLst>
                                          <p:attrName>style.visibility</p:attrName>
                                        </p:attrNameLst>
                                      </p:cBhvr>
                                      <p:to>
                                        <p:strVal val="visible"/>
                                      </p:to>
                                    </p:set>
                                    <p:animEffect transition="in" filter="blinds(horizontal)">
                                      <p:cBhvr>
                                        <p:cTn id="17" dur="500"/>
                                        <p:tgtEl>
                                          <p:spTgt spid="71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684">
                                            <p:txEl>
                                              <p:pRg st="3" end="3"/>
                                            </p:txEl>
                                          </p:spTgt>
                                        </p:tgtEl>
                                        <p:attrNameLst>
                                          <p:attrName>style.visibility</p:attrName>
                                        </p:attrNameLst>
                                      </p:cBhvr>
                                      <p:to>
                                        <p:strVal val="visible"/>
                                      </p:to>
                                    </p:set>
                                    <p:animEffect transition="in" filter="blinds(horizontal)">
                                      <p:cBhvr>
                                        <p:cTn id="22" dur="500"/>
                                        <p:tgtEl>
                                          <p:spTgt spid="71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684">
                                            <p:txEl>
                                              <p:pRg st="4" end="4"/>
                                            </p:txEl>
                                          </p:spTgt>
                                        </p:tgtEl>
                                        <p:attrNameLst>
                                          <p:attrName>style.visibility</p:attrName>
                                        </p:attrNameLst>
                                      </p:cBhvr>
                                      <p:to>
                                        <p:strVal val="visible"/>
                                      </p:to>
                                    </p:set>
                                    <p:animEffect transition="in" filter="blinds(horizontal)">
                                      <p:cBhvr>
                                        <p:cTn id="27" dur="500"/>
                                        <p:tgtEl>
                                          <p:spTgt spid="71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1684">
                                            <p:txEl>
                                              <p:pRg st="5" end="5"/>
                                            </p:txEl>
                                          </p:spTgt>
                                        </p:tgtEl>
                                        <p:attrNameLst>
                                          <p:attrName>style.visibility</p:attrName>
                                        </p:attrNameLst>
                                      </p:cBhvr>
                                      <p:to>
                                        <p:strVal val="visible"/>
                                      </p:to>
                                    </p:set>
                                    <p:animEffect transition="in" filter="blinds(horizontal)">
                                      <p:cBhvr>
                                        <p:cTn id="32" dur="500"/>
                                        <p:tgtEl>
                                          <p:spTgt spid="716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1684">
                                            <p:txEl>
                                              <p:pRg st="6" end="6"/>
                                            </p:txEl>
                                          </p:spTgt>
                                        </p:tgtEl>
                                        <p:attrNameLst>
                                          <p:attrName>style.visibility</p:attrName>
                                        </p:attrNameLst>
                                      </p:cBhvr>
                                      <p:to>
                                        <p:strVal val="visible"/>
                                      </p:to>
                                    </p:set>
                                    <p:animEffect transition="in" filter="blinds(horizontal)">
                                      <p:cBhvr>
                                        <p:cTn id="37" dur="500"/>
                                        <p:tgtEl>
                                          <p:spTgt spid="716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684">
                                            <p:txEl>
                                              <p:pRg st="7" end="7"/>
                                            </p:txEl>
                                          </p:spTgt>
                                        </p:tgtEl>
                                        <p:attrNameLst>
                                          <p:attrName>style.visibility</p:attrName>
                                        </p:attrNameLst>
                                      </p:cBhvr>
                                      <p:to>
                                        <p:strVal val="visible"/>
                                      </p:to>
                                    </p:set>
                                    <p:animEffect transition="in" filter="blinds(horizontal)">
                                      <p:cBhvr>
                                        <p:cTn id="42" dur="500"/>
                                        <p:tgtEl>
                                          <p:spTgt spid="716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827088" y="836613"/>
            <a:ext cx="7200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Times New Roman" panose="02020603050405020304" pitchFamily="18" charset="0"/>
              </a:rPr>
              <a:t>大多数的人生活地更健康、更长寿。</a:t>
            </a:r>
          </a:p>
          <a:p>
            <a:endParaRPr lang="zh-CN" altLang="en-US" sz="3200" b="1" dirty="0">
              <a:latin typeface="Times New Roman" panose="02020603050405020304" pitchFamily="18" charset="0"/>
            </a:endParaRPr>
          </a:p>
          <a:p>
            <a:endParaRPr lang="zh-CN" altLang="en-US" sz="3200" b="1" dirty="0">
              <a:latin typeface="Times New Roman" panose="02020603050405020304" pitchFamily="18" charset="0"/>
            </a:endParaRP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你有过去的人们那们多的运动量吗？</a:t>
            </a:r>
          </a:p>
          <a:p>
            <a:endParaRPr lang="zh-CN" altLang="en-US" sz="3200" b="1" dirty="0">
              <a:latin typeface="Times New Roman" panose="02020603050405020304" pitchFamily="18" charset="0"/>
            </a:endParaRPr>
          </a:p>
          <a:p>
            <a:endParaRPr lang="zh-CN" altLang="en-US" sz="3200" b="1" dirty="0">
              <a:latin typeface="Times New Roman" panose="02020603050405020304" pitchFamily="18" charset="0"/>
            </a:endParaRP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每晚拥有</a:t>
            </a:r>
            <a:r>
              <a:rPr lang="en-US" altLang="zh-CN" sz="3200" b="1" dirty="0">
                <a:latin typeface="Times New Roman" panose="02020603050405020304" pitchFamily="18" charset="0"/>
              </a:rPr>
              <a:t>8</a:t>
            </a:r>
            <a:r>
              <a:rPr lang="zh-CN" altLang="en-US" sz="3200" b="1" dirty="0">
                <a:latin typeface="Times New Roman" panose="02020603050405020304" pitchFamily="18" charset="0"/>
              </a:rPr>
              <a:t>个小时左右的睡眠很重要。</a:t>
            </a:r>
          </a:p>
        </p:txBody>
      </p:sp>
      <p:sp>
        <p:nvSpPr>
          <p:cNvPr id="72707" name="Text Box 3"/>
          <p:cNvSpPr txBox="1">
            <a:spLocks noChangeArrowheads="1"/>
          </p:cNvSpPr>
          <p:nvPr/>
        </p:nvSpPr>
        <p:spPr bwMode="auto">
          <a:xfrm>
            <a:off x="900113" y="1557338"/>
            <a:ext cx="7848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60BCA"/>
                </a:solidFill>
                <a:latin typeface="Times New Roman" panose="02020603050405020304" pitchFamily="18" charset="0"/>
              </a:rPr>
              <a:t>Most people are living healthier and longer lives.</a:t>
            </a:r>
          </a:p>
        </p:txBody>
      </p:sp>
      <p:sp>
        <p:nvSpPr>
          <p:cNvPr id="72708" name="Text Box 4"/>
          <p:cNvSpPr txBox="1">
            <a:spLocks noChangeArrowheads="1"/>
          </p:cNvSpPr>
          <p:nvPr/>
        </p:nvSpPr>
        <p:spPr bwMode="auto">
          <a:xfrm>
            <a:off x="827088" y="3429000"/>
            <a:ext cx="73453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60BCA"/>
                </a:solidFill>
                <a:latin typeface="Times New Roman" panose="02020603050405020304" pitchFamily="18" charset="0"/>
              </a:rPr>
              <a:t>Do you get the same amount of exercise as people did in the past?</a:t>
            </a:r>
          </a:p>
        </p:txBody>
      </p:sp>
      <p:sp>
        <p:nvSpPr>
          <p:cNvPr id="72709" name="Text Box 5"/>
          <p:cNvSpPr txBox="1">
            <a:spLocks noChangeArrowheads="1"/>
          </p:cNvSpPr>
          <p:nvPr/>
        </p:nvSpPr>
        <p:spPr bwMode="auto">
          <a:xfrm>
            <a:off x="827088" y="5445125"/>
            <a:ext cx="79930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60BCA"/>
                </a:solidFill>
                <a:latin typeface="Times New Roman" panose="02020603050405020304" pitchFamily="18" charset="0"/>
              </a:rPr>
              <a:t>It’s important to get about eight hours’ sleep a night.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ppt_x"/>
                                          </p:val>
                                        </p:tav>
                                        <p:tav tm="100000">
                                          <p:val>
                                            <p:strVal val="#ppt_x"/>
                                          </p:val>
                                        </p:tav>
                                      </p:tavLst>
                                    </p:anim>
                                    <p:anim calcmode="lin" valueType="num">
                                      <p:cBhvr additive="base">
                                        <p:cTn id="8"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08">
                                            <p:txEl>
                                              <p:pRg st="0" end="0"/>
                                            </p:txEl>
                                          </p:spTgt>
                                        </p:tgtEl>
                                        <p:attrNameLst>
                                          <p:attrName>style.visibility</p:attrName>
                                        </p:attrNameLst>
                                      </p:cBhvr>
                                      <p:to>
                                        <p:strVal val="visible"/>
                                      </p:to>
                                    </p:set>
                                    <p:anim calcmode="lin" valueType="num">
                                      <p:cBhvr additive="base">
                                        <p:cTn id="13" dur="500" fill="hold"/>
                                        <p:tgtEl>
                                          <p:spTgt spid="727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9">
                                            <p:txEl>
                                              <p:pRg st="0" end="0"/>
                                            </p:txEl>
                                          </p:spTgt>
                                        </p:tgtEl>
                                        <p:attrNameLst>
                                          <p:attrName>style.visibility</p:attrName>
                                        </p:attrNameLst>
                                      </p:cBhvr>
                                      <p:to>
                                        <p:strVal val="visible"/>
                                      </p:to>
                                    </p:set>
                                    <p:anim calcmode="lin" valueType="num">
                                      <p:cBhvr additive="base">
                                        <p:cTn id="19" dur="500" fill="hold"/>
                                        <p:tgtEl>
                                          <p:spTgt spid="7270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ChangeArrowheads="1"/>
          </p:cNvSpPr>
          <p:nvPr/>
        </p:nvSpPr>
        <p:spPr bwMode="auto">
          <a:xfrm>
            <a:off x="1765400" y="835025"/>
            <a:ext cx="64627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latin typeface="Times New Roman" panose="02020603050405020304" pitchFamily="18" charset="0"/>
              </a:rPr>
              <a:t>远离沙发。</a:t>
            </a:r>
          </a:p>
          <a:p>
            <a:endParaRPr lang="en-US" altLang="zh-CN" sz="3200" b="1" dirty="0">
              <a:latin typeface="Times New Roman" panose="02020603050405020304" pitchFamily="18" charset="0"/>
            </a:endParaRP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尽量多休息。</a:t>
            </a:r>
          </a:p>
          <a:p>
            <a:endParaRPr lang="zh-CN" altLang="en-US" sz="3200" b="1" dirty="0">
              <a:latin typeface="Times New Roman" panose="02020603050405020304" pitchFamily="18" charset="0"/>
            </a:endParaRP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对吸烟说不。</a:t>
            </a:r>
          </a:p>
        </p:txBody>
      </p:sp>
      <p:sp>
        <p:nvSpPr>
          <p:cNvPr id="73732" name="Text Box 4"/>
          <p:cNvSpPr txBox="1">
            <a:spLocks noChangeArrowheads="1"/>
          </p:cNvSpPr>
          <p:nvPr/>
        </p:nvSpPr>
        <p:spPr bwMode="auto">
          <a:xfrm>
            <a:off x="1908275" y="1477963"/>
            <a:ext cx="5545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60BCA"/>
                </a:solidFill>
                <a:latin typeface="Times New Roman" panose="02020603050405020304" pitchFamily="18" charset="0"/>
              </a:rPr>
              <a:t>Get off the sofa!</a:t>
            </a:r>
          </a:p>
        </p:txBody>
      </p:sp>
      <p:sp>
        <p:nvSpPr>
          <p:cNvPr id="73733" name="Text Box 5"/>
          <p:cNvSpPr txBox="1">
            <a:spLocks noChangeArrowheads="1"/>
          </p:cNvSpPr>
          <p:nvPr/>
        </p:nvSpPr>
        <p:spPr bwMode="auto">
          <a:xfrm>
            <a:off x="1979712" y="4264025"/>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60BCA"/>
                </a:solidFill>
                <a:latin typeface="Times New Roman" panose="02020603050405020304" pitchFamily="18" charset="0"/>
              </a:rPr>
              <a:t>Say no to smoking</a:t>
            </a:r>
            <a:r>
              <a:rPr lang="en-US" altLang="zh-CN" sz="3200" b="1" dirty="0" smtClean="0">
                <a:solidFill>
                  <a:srgbClr val="060BCA"/>
                </a:solidFill>
                <a:latin typeface="Times New Roman" panose="02020603050405020304" pitchFamily="18" charset="0"/>
              </a:rPr>
              <a:t>! </a:t>
            </a:r>
            <a:endParaRPr lang="en-US" altLang="zh-CN" sz="3200" b="1" dirty="0">
              <a:solidFill>
                <a:srgbClr val="060BCA"/>
              </a:solidFill>
              <a:latin typeface="Times New Roman" panose="02020603050405020304" pitchFamily="18" charset="0"/>
            </a:endParaRPr>
          </a:p>
        </p:txBody>
      </p:sp>
      <p:sp>
        <p:nvSpPr>
          <p:cNvPr id="73734" name="Text Box 6"/>
          <p:cNvSpPr txBox="1">
            <a:spLocks noChangeArrowheads="1"/>
          </p:cNvSpPr>
          <p:nvPr/>
        </p:nvSpPr>
        <p:spPr bwMode="auto">
          <a:xfrm>
            <a:off x="1908275" y="2835275"/>
            <a:ext cx="43195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60BCA"/>
                </a:solidFill>
                <a:latin typeface="Times New Roman" panose="02020603050405020304" pitchFamily="18" charset="0"/>
              </a:rPr>
              <a:t>Rest while you can!</a:t>
            </a:r>
          </a:p>
        </p:txBody>
      </p:sp>
      <p:pic>
        <p:nvPicPr>
          <p:cNvPr id="96262" name="Picture 9" descr="http://img5.imgtn.bdimg.com/it/u=3935350200,2760382731&amp;fm=23&amp;gp=0.jpg"/>
          <p:cNvPicPr>
            <a:picLocks noChangeAspect="1" noChangeArrowheads="1"/>
          </p:cNvPicPr>
          <p:nvPr/>
        </p:nvPicPr>
        <p:blipFill>
          <a:blip r:embed="rId3" cstate="email"/>
          <a:srcRect/>
          <a:stretch>
            <a:fillRect/>
          </a:stretch>
        </p:blipFill>
        <p:spPr bwMode="auto">
          <a:xfrm>
            <a:off x="6097588" y="5143500"/>
            <a:ext cx="30464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ppt_x"/>
                                          </p:val>
                                        </p:tav>
                                        <p:tav tm="100000">
                                          <p:val>
                                            <p:strVal val="#ppt_x"/>
                                          </p:val>
                                        </p:tav>
                                      </p:tavLst>
                                    </p:anim>
                                    <p:anim calcmode="lin" valueType="num">
                                      <p:cBhvr additive="base">
                                        <p:cTn id="8"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additive="base">
                                        <p:cTn id="13" dur="500" fill="hold"/>
                                        <p:tgtEl>
                                          <p:spTgt spid="73734"/>
                                        </p:tgtEl>
                                        <p:attrNameLst>
                                          <p:attrName>ppt_x</p:attrName>
                                        </p:attrNameLst>
                                      </p:cBhvr>
                                      <p:tavLst>
                                        <p:tav tm="0">
                                          <p:val>
                                            <p:strVal val="#ppt_x"/>
                                          </p:val>
                                        </p:tav>
                                        <p:tav tm="100000">
                                          <p:val>
                                            <p:strVal val="#ppt_x"/>
                                          </p:val>
                                        </p:tav>
                                      </p:tavLst>
                                    </p:anim>
                                    <p:anim calcmode="lin" valueType="num">
                                      <p:cBhvr additive="base">
                                        <p:cTn id="14"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3733"/>
                                        </p:tgtEl>
                                        <p:attrNameLst>
                                          <p:attrName>style.visibility</p:attrName>
                                        </p:attrNameLst>
                                      </p:cBhvr>
                                      <p:to>
                                        <p:strVal val="visible"/>
                                      </p:to>
                                    </p:set>
                                    <p:anim calcmode="lin" valueType="num">
                                      <p:cBhvr additive="base">
                                        <p:cTn id="19" dur="500" fill="hold"/>
                                        <p:tgtEl>
                                          <p:spTgt spid="73733"/>
                                        </p:tgtEl>
                                        <p:attrNameLst>
                                          <p:attrName>ppt_x</p:attrName>
                                        </p:attrNameLst>
                                      </p:cBhvr>
                                      <p:tavLst>
                                        <p:tav tm="0">
                                          <p:val>
                                            <p:strVal val="#ppt_x"/>
                                          </p:val>
                                        </p:tav>
                                        <p:tav tm="100000">
                                          <p:val>
                                            <p:strVal val="#ppt_x"/>
                                          </p:val>
                                        </p:tav>
                                      </p:tavLst>
                                    </p:anim>
                                    <p:anim calcmode="lin" valueType="num">
                                      <p:cBhvr additive="base">
                                        <p:cTn id="20"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P spid="73733" grpId="0" autoUpdateAnimBg="0"/>
      <p:bldP spid="73734" grpId="0" autoUpdateAnimBg="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3335</Words>
  <Application>Microsoft Office PowerPoint</Application>
  <PresentationFormat>全屏显示(4:3)</PresentationFormat>
  <Paragraphs>470</Paragraphs>
  <Slides>92</Slides>
  <Notes>12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92</vt:i4>
      </vt:variant>
    </vt:vector>
  </HeadingPairs>
  <TitlesOfParts>
    <vt:vector size="101" baseType="lpstr">
      <vt:lpstr>华文彩云</vt:lpstr>
      <vt:lpstr>宋体</vt:lpstr>
      <vt:lpstr>微软雅黑</vt:lpstr>
      <vt:lpstr>Arial</vt:lpstr>
      <vt:lpstr>Arial Black</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2009-10-25T05:37:00Z</dcterms:created>
  <dcterms:modified xsi:type="dcterms:W3CDTF">2023-01-16T16:44:46Z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1CFD559CBD214DCF8C8CA9D276C12A40</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