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4" r:id="rId2"/>
    <p:sldId id="265" r:id="rId3"/>
    <p:sldId id="269" r:id="rId4"/>
    <p:sldId id="316" r:id="rId5"/>
    <p:sldId id="324" r:id="rId6"/>
    <p:sldId id="293" r:id="rId7"/>
    <p:sldId id="292" r:id="rId8"/>
    <p:sldId id="328" r:id="rId9"/>
    <p:sldId id="329" r:id="rId10"/>
    <p:sldId id="330" r:id="rId11"/>
    <p:sldId id="341" r:id="rId12"/>
    <p:sldId id="331" r:id="rId13"/>
    <p:sldId id="332" r:id="rId14"/>
    <p:sldId id="333" r:id="rId15"/>
    <p:sldId id="334" r:id="rId16"/>
    <p:sldId id="335" r:id="rId17"/>
    <p:sldId id="336" r:id="rId18"/>
    <p:sldId id="338" r:id="rId19"/>
    <p:sldId id="339" r:id="rId20"/>
    <p:sldId id="340" r:id="rId21"/>
  </p:sldIdLst>
  <p:sldSz cx="9144000" cy="5713413"/>
  <p:notesSz cx="6858000" cy="9144000"/>
  <p:custDataLst>
    <p:tags r:id="rId24"/>
  </p:custDataLst>
  <p:defaultTextStyle>
    <a:defPPr>
      <a:defRPr lang="zh-CN"/>
    </a:defPPr>
    <a:lvl1pPr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1pPr>
    <a:lvl2pPr marL="4572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2pPr>
    <a:lvl3pPr marL="9144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3pPr>
    <a:lvl4pPr marL="13716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4pPr>
    <a:lvl5pPr marL="1828800" algn="just" rtl="0" fontAlgn="base">
      <a:lnSpc>
        <a:spcPct val="150000"/>
      </a:lnSpc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54061"/>
    <a:srgbClr val="C40404"/>
    <a:srgbClr val="FF6600"/>
    <a:srgbClr val="FF0000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30" autoAdjust="0"/>
    <p:restoredTop sz="94660"/>
  </p:normalViewPr>
  <p:slideViewPr>
    <p:cSldViewPr snapToGrid="0">
      <p:cViewPr>
        <p:scale>
          <a:sx n="100" d="100"/>
          <a:sy n="100" d="100"/>
        </p:scale>
        <p:origin x="-2208" y="-792"/>
      </p:cViewPr>
      <p:guideLst>
        <p:guide orient="horz" pos="1800"/>
        <p:guide pos="28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59297" y="1143000"/>
            <a:ext cx="493940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333500"/>
            <a:ext cx="8229600" cy="37703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5213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5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0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3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0938"/>
            <a:ext cx="7772400" cy="12509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03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03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18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1338"/>
            <a:ext cx="4040188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18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11338"/>
            <a:ext cx="4041775" cy="329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6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08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998913"/>
            <a:ext cx="5486400" cy="4730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7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1988"/>
            <a:ext cx="5486400" cy="66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../../../../&#30446;&#24405;.ppt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9" name="Rectangle 7">
            <a:hlinkClick r:id="rId14" tooltip="返回目录"/>
          </p:cNvPr>
          <p:cNvSpPr>
            <a:spLocks noChangeArrowheads="1"/>
          </p:cNvSpPr>
          <p:nvPr userDrawn="1"/>
        </p:nvSpPr>
        <p:spPr bwMode="auto">
          <a:xfrm>
            <a:off x="1603375" y="207963"/>
            <a:ext cx="1049338" cy="322262"/>
          </a:xfrm>
          <a:prstGeom prst="rect">
            <a:avLst/>
          </a:prstGeom>
          <a:solidFill>
            <a:schemeClr val="accent1">
              <a:alpha val="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9" name="Rectangle 19"/>
          <p:cNvSpPr>
            <a:spLocks noChangeArrowheads="1"/>
          </p:cNvSpPr>
          <p:nvPr/>
        </p:nvSpPr>
        <p:spPr bwMode="auto">
          <a:xfrm>
            <a:off x="9524" y="867859"/>
            <a:ext cx="9134475" cy="2664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altLang="zh-CN" sz="4000" dirty="0">
                <a:solidFill>
                  <a:srgbClr val="0000FF"/>
                </a:solidFill>
                <a:ea typeface="黑体" panose="02010609060101010101" pitchFamily="49" charset="-122"/>
              </a:rPr>
              <a:t>Unit </a:t>
            </a:r>
            <a:r>
              <a:rPr lang="en-US" altLang="zh-CN" sz="4000" dirty="0" smtClean="0">
                <a:solidFill>
                  <a:srgbClr val="0000FF"/>
                </a:solidFill>
                <a:ea typeface="黑体" panose="02010609060101010101" pitchFamily="49" charset="-122"/>
              </a:rPr>
              <a:t>3</a:t>
            </a:r>
          </a:p>
          <a:p>
            <a:pPr algn="ctr" eaLnBrk="0" hangingPunct="0"/>
            <a:r>
              <a:rPr lang="en-US" altLang="zh-CN" sz="4000" dirty="0" smtClean="0">
                <a:solidFill>
                  <a:srgbClr val="0000FF"/>
                </a:solidFill>
                <a:ea typeface="黑体" panose="02010609060101010101" pitchFamily="49" charset="-122"/>
              </a:rPr>
              <a:t>Could </a:t>
            </a:r>
            <a:r>
              <a:rPr lang="en-US" altLang="zh-CN" sz="4000" dirty="0">
                <a:solidFill>
                  <a:srgbClr val="0000FF"/>
                </a:solidFill>
                <a:ea typeface="黑体" panose="02010609060101010101" pitchFamily="49" charset="-122"/>
              </a:rPr>
              <a:t>you please clean your room? </a:t>
            </a:r>
            <a:r>
              <a:rPr lang="zh-CN" altLang="en-US" sz="4000" dirty="0">
                <a:solidFill>
                  <a:srgbClr val="0000FF"/>
                </a:solidFill>
                <a:ea typeface="黑体" panose="02010609060101010101" pitchFamily="49" charset="-122"/>
              </a:rPr>
              <a:t>　</a:t>
            </a:r>
          </a:p>
          <a:p>
            <a:pPr algn="ctr" eaLnBrk="0" hangingPunct="0"/>
            <a:r>
              <a:rPr lang="en-US" altLang="zh-CN" sz="3200" dirty="0">
                <a:ea typeface="黑体" panose="02010609060101010101" pitchFamily="49" charset="-122"/>
              </a:rPr>
              <a:t>Section </a:t>
            </a:r>
            <a:r>
              <a:rPr lang="en-US" altLang="zh-CN" sz="3200" dirty="0" smtClean="0">
                <a:ea typeface="黑体" panose="02010609060101010101" pitchFamily="49" charset="-122"/>
              </a:rPr>
              <a:t>A  (</a:t>
            </a:r>
            <a:r>
              <a:rPr lang="zh-CN" altLang="en-US" sz="3200" dirty="0" smtClean="0">
                <a:ea typeface="黑体" panose="02010609060101010101" pitchFamily="49" charset="-122"/>
              </a:rPr>
              <a:t>第</a:t>
            </a:r>
            <a:r>
              <a:rPr lang="en-US" altLang="zh-CN" sz="3200" dirty="0" smtClean="0">
                <a:ea typeface="黑体" panose="02010609060101010101" pitchFamily="49" charset="-122"/>
              </a:rPr>
              <a:t>1</a:t>
            </a:r>
            <a:r>
              <a:rPr lang="zh-CN" altLang="en-US" sz="3200" dirty="0" smtClean="0">
                <a:ea typeface="黑体" panose="02010609060101010101" pitchFamily="49" charset="-122"/>
              </a:rPr>
              <a:t>课时</a:t>
            </a:r>
            <a:r>
              <a:rPr lang="en-US" altLang="zh-CN" sz="3200" dirty="0" smtClean="0">
                <a:ea typeface="黑体" panose="02010609060101010101" pitchFamily="49" charset="-122"/>
              </a:rPr>
              <a:t>) </a:t>
            </a:r>
            <a:endParaRPr lang="en-US" altLang="zh-CN" sz="3200" dirty="0"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73517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。考查动词短语辨析。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take part in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参加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;take pride in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因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  <a:ea typeface="楷体_GB2312" pitchFamily="49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而骄傲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;take in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理解、吸收。上句句意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: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今年夏天许多运动员将去巴西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______2016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里约热内卢奥运会。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take part in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后面接活动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故选</a:t>
            </a:r>
            <a:r>
              <a:rPr lang="en-US" altLang="zh-CN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lang="zh-CN" altLang="en-US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Text Box 2"/>
          <p:cNvSpPr txBox="1">
            <a:spLocks noChangeArrowheads="1"/>
          </p:cNvSpPr>
          <p:nvPr/>
        </p:nvSpPr>
        <p:spPr bwMode="auto">
          <a:xfrm>
            <a:off x="193675" y="1404938"/>
            <a:ext cx="9153525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</a:rPr>
              <a:t>②</a:t>
            </a:r>
            <a:r>
              <a:rPr lang="zh-CN" altLang="en-US" dirty="0">
                <a:solidFill>
                  <a:srgbClr val="000000"/>
                </a:solidFill>
              </a:rPr>
              <a:t>不要忘记轮到你倒垃圾了。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Don’t forget it’s your turn to ____ ___ ___ _______. </a:t>
            </a:r>
          </a:p>
        </p:txBody>
      </p:sp>
      <p:sp>
        <p:nvSpPr>
          <p:cNvPr id="1069059" name="Text Box 3"/>
          <p:cNvSpPr txBox="1">
            <a:spLocks noChangeArrowheads="1"/>
          </p:cNvSpPr>
          <p:nvPr/>
        </p:nvSpPr>
        <p:spPr bwMode="auto">
          <a:xfrm>
            <a:off x="4649788" y="2027238"/>
            <a:ext cx="83661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take</a:t>
            </a:r>
          </a:p>
        </p:txBody>
      </p:sp>
      <p:sp>
        <p:nvSpPr>
          <p:cNvPr id="1069060" name="Text Box 4"/>
          <p:cNvSpPr txBox="1">
            <a:spLocks noChangeArrowheads="1"/>
          </p:cNvSpPr>
          <p:nvPr/>
        </p:nvSpPr>
        <p:spPr bwMode="auto">
          <a:xfrm>
            <a:off x="5438775" y="2027238"/>
            <a:ext cx="6794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out</a:t>
            </a:r>
          </a:p>
        </p:txBody>
      </p:sp>
      <p:sp>
        <p:nvSpPr>
          <p:cNvPr id="1069061" name="Text Box 5"/>
          <p:cNvSpPr txBox="1">
            <a:spLocks noChangeArrowheads="1"/>
          </p:cNvSpPr>
          <p:nvPr/>
        </p:nvSpPr>
        <p:spPr bwMode="auto">
          <a:xfrm>
            <a:off x="6072188" y="2027238"/>
            <a:ext cx="65881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the</a:t>
            </a:r>
          </a:p>
        </p:txBody>
      </p:sp>
      <p:sp>
        <p:nvSpPr>
          <p:cNvPr id="1069062" name="Text Box 6"/>
          <p:cNvSpPr txBox="1">
            <a:spLocks noChangeArrowheads="1"/>
          </p:cNvSpPr>
          <p:nvPr/>
        </p:nvSpPr>
        <p:spPr bwMode="auto">
          <a:xfrm>
            <a:off x="6692900" y="2027238"/>
            <a:ext cx="13716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rubbish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6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69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69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059" grpId="0" autoUpdateAnimBg="0"/>
      <p:bldP spid="1069060" grpId="0" autoUpdateAnimBg="0"/>
      <p:bldP spid="1069061" grpId="0" autoUpdateAnimBg="0"/>
      <p:bldP spid="106906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考点</a:t>
            </a:r>
            <a:r>
              <a:rPr lang="en-US" altLang="zh-CN" dirty="0">
                <a:solidFill>
                  <a:srgbClr val="FF0000"/>
                </a:solidFill>
              </a:rPr>
              <a:t>2   </a:t>
            </a:r>
            <a:r>
              <a:rPr lang="en-US" altLang="zh-CN" dirty="0">
                <a:solidFill>
                  <a:srgbClr val="000000"/>
                </a:solidFill>
              </a:rPr>
              <a:t>two hours of TV  </a:t>
            </a:r>
            <a:r>
              <a:rPr lang="zh-CN" altLang="en-US" dirty="0">
                <a:solidFill>
                  <a:srgbClr val="000000"/>
                </a:solidFill>
              </a:rPr>
              <a:t>看两个小时的电视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I think </a:t>
            </a:r>
            <a:r>
              <a:rPr lang="en-US" altLang="zh-CN" dirty="0">
                <a:solidFill>
                  <a:srgbClr val="0000FF"/>
                </a:solidFill>
              </a:rPr>
              <a:t>two hours of TV</a:t>
            </a:r>
            <a:r>
              <a:rPr lang="en-US" altLang="zh-CN" dirty="0">
                <a:solidFill>
                  <a:srgbClr val="000000"/>
                </a:solidFill>
              </a:rPr>
              <a:t> is enough for you!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我认为你看两个小时的电视就足够了</a:t>
            </a:r>
            <a:r>
              <a:rPr lang="en-US" altLang="zh-CN" dirty="0">
                <a:solidFill>
                  <a:srgbClr val="000000"/>
                </a:solidFill>
              </a:rPr>
              <a:t>!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*Mary thinks </a:t>
            </a:r>
            <a:r>
              <a:rPr lang="en-US" altLang="zh-CN" dirty="0">
                <a:solidFill>
                  <a:srgbClr val="0000FF"/>
                </a:solidFill>
              </a:rPr>
              <a:t>ten months</a:t>
            </a:r>
            <a:r>
              <a:rPr lang="en-US" altLang="zh-CN" dirty="0">
                <a:solidFill>
                  <a:srgbClr val="000000"/>
                </a:solidFill>
              </a:rPr>
              <a:t> is a long time for her.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玛丽觉得十个月的时间对她来说很漫长。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自主归纳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r>
              <a:rPr lang="zh-CN" altLang="en-US" dirty="0">
                <a:solidFill>
                  <a:srgbClr val="000000"/>
                </a:solidFill>
              </a:rPr>
              <a:t>　　</a:t>
            </a:r>
            <a:r>
              <a:rPr lang="en-US" altLang="zh-CN" dirty="0">
                <a:solidFill>
                  <a:srgbClr val="000000"/>
                </a:solidFill>
              </a:rPr>
              <a:t>two hours of TV</a:t>
            </a:r>
            <a:r>
              <a:rPr lang="zh-CN" altLang="en-US" dirty="0">
                <a:solidFill>
                  <a:srgbClr val="000000"/>
                </a:solidFill>
              </a:rPr>
              <a:t>意为“看两个小时的电视”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表达一种整体的概念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作单数看待。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拓展延伸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　　当时间、长度、距离、金钱或其他可数名词表示一个完整的整体概念用作主语时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应将其作单数看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其后的谓语动词应用单数形式。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FF"/>
                </a:solidFill>
              </a:rPr>
              <a:t>Ten minutes</a:t>
            </a:r>
            <a:r>
              <a:rPr lang="en-US" altLang="zh-CN" dirty="0">
                <a:solidFill>
                  <a:srgbClr val="000000"/>
                </a:solidFill>
              </a:rPr>
              <a:t> is enough for you to have a coffee. 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十分钟足够你喝一杯咖啡的。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FF"/>
                </a:solidFill>
              </a:rPr>
              <a:t>Twenty dollars</a:t>
            </a:r>
            <a:r>
              <a:rPr lang="en-US" altLang="zh-CN" dirty="0">
                <a:solidFill>
                  <a:srgbClr val="000000"/>
                </a:solidFill>
              </a:rPr>
              <a:t> a week is too much for a child to spend. 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一星期花费二十美元对一个小孩来说多了点。</a:t>
            </a:r>
            <a:r>
              <a:rPr lang="zh-CN" alt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即学活用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①(2015·</a:t>
            </a:r>
            <a:r>
              <a:rPr lang="zh-CN" altLang="en-US" dirty="0">
                <a:solidFill>
                  <a:srgbClr val="000000"/>
                </a:solidFill>
              </a:rPr>
              <a:t>绵阳中考</a:t>
            </a:r>
            <a:r>
              <a:rPr lang="en-US" altLang="zh-CN" dirty="0">
                <a:solidFill>
                  <a:srgbClr val="000000"/>
                </a:solidFill>
              </a:rPr>
              <a:t>)For kids of this age, two hours of sitting in a classroom ______too long. 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A. is</a:t>
            </a:r>
            <a:r>
              <a:rPr lang="zh-CN" altLang="en-US" dirty="0">
                <a:solidFill>
                  <a:srgbClr val="000000"/>
                </a:solidFill>
              </a:rPr>
              <a:t>　　　　</a:t>
            </a:r>
            <a:r>
              <a:rPr lang="en-US" altLang="zh-CN" dirty="0">
                <a:solidFill>
                  <a:srgbClr val="000000"/>
                </a:solidFill>
              </a:rPr>
              <a:t>B. are</a:t>
            </a:r>
            <a:r>
              <a:rPr lang="zh-CN" altLang="en-US" dirty="0">
                <a:solidFill>
                  <a:srgbClr val="000000"/>
                </a:solidFill>
              </a:rPr>
              <a:t>　　　　</a:t>
            </a:r>
            <a:r>
              <a:rPr lang="en-US" altLang="zh-CN" dirty="0">
                <a:solidFill>
                  <a:srgbClr val="000000"/>
                </a:solidFill>
              </a:rPr>
              <a:t>C. was</a:t>
            </a:r>
            <a:r>
              <a:rPr lang="zh-CN" altLang="en-US" dirty="0">
                <a:solidFill>
                  <a:srgbClr val="000000"/>
                </a:solidFill>
              </a:rPr>
              <a:t>　　　</a:t>
            </a:r>
            <a:r>
              <a:rPr lang="en-US" altLang="zh-CN" dirty="0">
                <a:solidFill>
                  <a:srgbClr val="000000"/>
                </a:solidFill>
              </a:rPr>
              <a:t>D. were</a:t>
            </a:r>
            <a:endParaRPr lang="en-US" altLang="zh-CN" dirty="0">
              <a:solidFill>
                <a:srgbClr val="FF0000"/>
              </a:solidFill>
              <a:ea typeface="楷体_GB2312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FF0000"/>
                </a:solidFill>
                <a:ea typeface="楷体_GB2312" pitchFamily="49" charset="-122"/>
              </a:rPr>
              <a:t>【</a:t>
            </a:r>
            <a:r>
              <a:rPr lang="zh-CN" altLang="en-US" dirty="0">
                <a:solidFill>
                  <a:srgbClr val="FF0000"/>
                </a:solidFill>
                <a:ea typeface="楷体_GB2312" pitchFamily="49" charset="-122"/>
              </a:rPr>
              <a:t>解析</a:t>
            </a:r>
            <a:r>
              <a:rPr lang="en-US" altLang="zh-CN" dirty="0">
                <a:solidFill>
                  <a:srgbClr val="FF0000"/>
                </a:solidFill>
                <a:ea typeface="楷体_GB2312" pitchFamily="49" charset="-122"/>
              </a:rPr>
              <a:t>】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选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。考查主谓一致。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two hours of sitting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意为“坐两个小时的时间”强调整体概念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, 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作单数看待。其作句子主语时谓语动词应用单数形式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;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客观事实应用一般现在时。故选</a:t>
            </a:r>
            <a:r>
              <a:rPr lang="en-US" altLang="zh-CN" dirty="0">
                <a:solidFill>
                  <a:srgbClr val="000000"/>
                </a:solidFill>
                <a:ea typeface="楷体_GB2312" pitchFamily="49" charset="-122"/>
              </a:rPr>
              <a:t>A</a:t>
            </a:r>
            <a:r>
              <a:rPr lang="zh-CN" altLang="en-US" dirty="0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9418638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>
                <a:solidFill>
                  <a:srgbClr val="000000"/>
                </a:solidFill>
              </a:rPr>
              <a:t>②Morning hours __ (be) the best time of the day to 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work. 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③Two thousand dollars __ (be) a lot of money for a pie.</a:t>
            </a:r>
            <a:r>
              <a:rPr lang="en-US" altLang="zh-CN"/>
              <a:t> </a:t>
            </a:r>
          </a:p>
        </p:txBody>
      </p:sp>
      <p:sp>
        <p:nvSpPr>
          <p:cNvPr id="1058819" name="Text Box 3"/>
          <p:cNvSpPr txBox="1">
            <a:spLocks noChangeArrowheads="1"/>
          </p:cNvSpPr>
          <p:nvPr/>
        </p:nvSpPr>
        <p:spPr bwMode="auto">
          <a:xfrm>
            <a:off x="2573338" y="663575"/>
            <a:ext cx="12890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1058820" name="Text Box 4"/>
          <p:cNvSpPr txBox="1">
            <a:spLocks noChangeArrowheads="1"/>
          </p:cNvSpPr>
          <p:nvPr/>
        </p:nvSpPr>
        <p:spPr bwMode="auto">
          <a:xfrm>
            <a:off x="3571875" y="1946275"/>
            <a:ext cx="12890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8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8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8819" grpId="0" autoUpdateAnimBg="0"/>
      <p:bldP spid="105882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要点备选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考点  </a:t>
            </a:r>
            <a:r>
              <a:rPr lang="en-US" altLang="zh-CN" dirty="0">
                <a:solidFill>
                  <a:srgbClr val="000000"/>
                </a:solidFill>
              </a:rPr>
              <a:t>mess  </a:t>
            </a:r>
            <a:r>
              <a:rPr lang="en-US" altLang="zh-CN" i="1" dirty="0">
                <a:solidFill>
                  <a:srgbClr val="000000"/>
                </a:solidFill>
              </a:rPr>
              <a:t>n.</a:t>
            </a:r>
            <a:r>
              <a:rPr lang="en-US" altLang="zh-CN" dirty="0">
                <a:solidFill>
                  <a:srgbClr val="000000"/>
                </a:solidFill>
              </a:rPr>
              <a:t> </a:t>
            </a:r>
            <a:r>
              <a:rPr lang="zh-CN" altLang="en-US" dirty="0">
                <a:solidFill>
                  <a:srgbClr val="000000"/>
                </a:solidFill>
              </a:rPr>
              <a:t>杂乱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en-US" dirty="0">
                <a:solidFill>
                  <a:srgbClr val="000000"/>
                </a:solidFill>
              </a:rPr>
              <a:t>不整洁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And she won’t be happy if she sees this </a:t>
            </a:r>
            <a:r>
              <a:rPr lang="en-US" altLang="zh-CN" dirty="0">
                <a:solidFill>
                  <a:srgbClr val="0000FF"/>
                </a:solidFill>
              </a:rPr>
              <a:t>mess</a:t>
            </a:r>
            <a:r>
              <a:rPr lang="en-US" altLang="zh-CN" dirty="0">
                <a:solidFill>
                  <a:srgbClr val="000000"/>
                </a:solidFill>
              </a:rPr>
              <a:t>.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如果她看到这么乱会不高兴的。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Mike is lazy. He always leaves his room </a:t>
            </a:r>
            <a:r>
              <a:rPr lang="en-US" altLang="zh-CN" dirty="0">
                <a:solidFill>
                  <a:srgbClr val="0000FF"/>
                </a:solidFill>
              </a:rPr>
              <a:t>in a</a:t>
            </a:r>
            <a:r>
              <a:rPr lang="en-US" altLang="zh-CN" dirty="0">
                <a:solidFill>
                  <a:srgbClr val="000000"/>
                </a:solidFill>
              </a:rPr>
              <a:t> </a:t>
            </a:r>
            <a:r>
              <a:rPr lang="en-US" altLang="zh-CN" dirty="0">
                <a:solidFill>
                  <a:srgbClr val="0000FF"/>
                </a:solidFill>
              </a:rPr>
              <a:t>mess</a:t>
            </a:r>
            <a:r>
              <a:rPr lang="en-US" altLang="zh-CN" dirty="0">
                <a:solidFill>
                  <a:srgbClr val="000000"/>
                </a:solidFill>
              </a:rPr>
              <a:t>. </a:t>
            </a:r>
          </a:p>
          <a:p>
            <a:r>
              <a:rPr lang="zh-CN" altLang="en-US" dirty="0">
                <a:solidFill>
                  <a:srgbClr val="000000"/>
                </a:solidFill>
              </a:rPr>
              <a:t>迈克很懒惰。他总是把自己房间弄得一团糟。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自主归纳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r>
              <a:rPr lang="zh-CN" altLang="en-US">
                <a:solidFill>
                  <a:srgbClr val="000000"/>
                </a:solidFill>
              </a:rPr>
              <a:t>　　</a:t>
            </a:r>
            <a:r>
              <a:rPr lang="en-US" altLang="zh-CN">
                <a:solidFill>
                  <a:srgbClr val="000000"/>
                </a:solidFill>
              </a:rPr>
              <a:t>mess</a:t>
            </a:r>
            <a:r>
              <a:rPr lang="zh-CN" altLang="en-US">
                <a:solidFill>
                  <a:srgbClr val="000000"/>
                </a:solidFill>
              </a:rPr>
              <a:t>作名词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意为“杂乱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不整洁”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常表示脏乱或凌乱的状态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为可数名词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一般多用于单数。常用短语</a:t>
            </a:r>
            <a:r>
              <a:rPr lang="en-US" altLang="zh-CN">
                <a:solidFill>
                  <a:srgbClr val="000000"/>
                </a:solidFill>
              </a:rPr>
              <a:t>: in a mess</a:t>
            </a:r>
            <a:r>
              <a:rPr lang="zh-CN" altLang="en-US">
                <a:solidFill>
                  <a:srgbClr val="000000"/>
                </a:solidFill>
              </a:rPr>
              <a:t>乱七八糟</a:t>
            </a:r>
            <a:r>
              <a:rPr lang="en-US" altLang="zh-CN">
                <a:solidFill>
                  <a:srgbClr val="000000"/>
                </a:solidFill>
              </a:rPr>
              <a:t>;make a mess</a:t>
            </a:r>
            <a:r>
              <a:rPr lang="zh-CN" altLang="en-US">
                <a:solidFill>
                  <a:srgbClr val="000000"/>
                </a:solidFill>
              </a:rPr>
              <a:t>把</a:t>
            </a:r>
            <a:r>
              <a:rPr lang="en-US" altLang="zh-CN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>
                <a:solidFill>
                  <a:srgbClr val="000000"/>
                </a:solidFill>
              </a:rPr>
              <a:t>弄糟</a:t>
            </a:r>
            <a:r>
              <a:rPr lang="en-US" altLang="zh-CN">
                <a:solidFill>
                  <a:srgbClr val="000000"/>
                </a:solidFill>
              </a:rPr>
              <a:t>;</a:t>
            </a:r>
            <a:r>
              <a:rPr lang="zh-CN" altLang="en-US">
                <a:solidFill>
                  <a:srgbClr val="000000"/>
                </a:solidFill>
              </a:rPr>
              <a:t>弄得一团糟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9231313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即学活用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endParaRPr lang="en-US" altLang="zh-CN">
              <a:solidFill>
                <a:srgbClr val="000000"/>
              </a:solidFill>
            </a:endParaRPr>
          </a:p>
          <a:p>
            <a:r>
              <a:rPr lang="en-US" altLang="zh-CN">
                <a:solidFill>
                  <a:srgbClr val="000000"/>
                </a:solidFill>
              </a:rPr>
              <a:t>①</a:t>
            </a:r>
            <a:r>
              <a:rPr lang="zh-CN" altLang="en-US">
                <a:solidFill>
                  <a:srgbClr val="000000"/>
                </a:solidFill>
              </a:rPr>
              <a:t>厨房里乱成一团。让我们来整理一下吧。</a:t>
            </a:r>
          </a:p>
          <a:p>
            <a:r>
              <a:rPr lang="en-US" altLang="zh-CN">
                <a:solidFill>
                  <a:srgbClr val="000000"/>
                </a:solidFill>
              </a:rPr>
              <a:t>There is __ _____ in the kitchen. Let’s clean it up. </a:t>
            </a:r>
          </a:p>
          <a:p>
            <a:r>
              <a:rPr lang="en-US" altLang="zh-CN">
                <a:solidFill>
                  <a:srgbClr val="000000"/>
                </a:solidFill>
              </a:rPr>
              <a:t>②</a:t>
            </a:r>
            <a:r>
              <a:rPr lang="zh-CN" altLang="en-US">
                <a:solidFill>
                  <a:srgbClr val="000000"/>
                </a:solidFill>
              </a:rPr>
              <a:t>我下午三点钟回来时</a:t>
            </a:r>
            <a:r>
              <a:rPr lang="en-US" altLang="zh-CN">
                <a:solidFill>
                  <a:srgbClr val="000000"/>
                </a:solidFill>
              </a:rPr>
              <a:t>, </a:t>
            </a:r>
            <a:r>
              <a:rPr lang="zh-CN" altLang="en-US">
                <a:solidFill>
                  <a:srgbClr val="000000"/>
                </a:solidFill>
              </a:rPr>
              <a:t>房间里还是乱七八糟的。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When I came back at 3p. m. , the room was still __ __ 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_____. </a:t>
            </a:r>
          </a:p>
        </p:txBody>
      </p:sp>
      <p:sp>
        <p:nvSpPr>
          <p:cNvPr id="1062915" name="Text Box 3"/>
          <p:cNvSpPr txBox="1">
            <a:spLocks noChangeArrowheads="1"/>
          </p:cNvSpPr>
          <p:nvPr/>
        </p:nvSpPr>
        <p:spPr bwMode="auto">
          <a:xfrm>
            <a:off x="1354138" y="1955800"/>
            <a:ext cx="8731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62916" name="Text Box 4"/>
          <p:cNvSpPr txBox="1">
            <a:spLocks noChangeArrowheads="1"/>
          </p:cNvSpPr>
          <p:nvPr/>
        </p:nvSpPr>
        <p:spPr bwMode="auto">
          <a:xfrm>
            <a:off x="1398588" y="1955800"/>
            <a:ext cx="22066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mess</a:t>
            </a:r>
          </a:p>
        </p:txBody>
      </p:sp>
      <p:sp>
        <p:nvSpPr>
          <p:cNvPr id="1062917" name="Text Box 5"/>
          <p:cNvSpPr txBox="1">
            <a:spLocks noChangeArrowheads="1"/>
          </p:cNvSpPr>
          <p:nvPr/>
        </p:nvSpPr>
        <p:spPr bwMode="auto">
          <a:xfrm>
            <a:off x="7172325" y="3238500"/>
            <a:ext cx="11620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in</a:t>
            </a:r>
          </a:p>
        </p:txBody>
      </p:sp>
      <p:sp>
        <p:nvSpPr>
          <p:cNvPr id="1062918" name="Text Box 6"/>
          <p:cNvSpPr txBox="1">
            <a:spLocks noChangeArrowheads="1"/>
          </p:cNvSpPr>
          <p:nvPr/>
        </p:nvSpPr>
        <p:spPr bwMode="auto">
          <a:xfrm>
            <a:off x="7710488" y="3238500"/>
            <a:ext cx="8731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62919" name="Text Box 7"/>
          <p:cNvSpPr txBox="1">
            <a:spLocks noChangeArrowheads="1"/>
          </p:cNvSpPr>
          <p:nvPr/>
        </p:nvSpPr>
        <p:spPr bwMode="auto">
          <a:xfrm>
            <a:off x="-366713" y="3886200"/>
            <a:ext cx="2206626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mess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2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62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62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62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62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2915" grpId="0" autoUpdateAnimBg="0"/>
      <p:bldP spid="1062916" grpId="0" autoUpdateAnimBg="0"/>
      <p:bldP spid="1062917" grpId="0" autoUpdateAnimBg="0"/>
      <p:bldP spid="1062918" grpId="0" autoUpdateAnimBg="0"/>
      <p:bldP spid="106291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127" name="Picture 295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82788" y="781050"/>
            <a:ext cx="5287962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7134" name="Text Box 302"/>
          <p:cNvSpPr txBox="1">
            <a:spLocks noChangeArrowheads="1"/>
          </p:cNvSpPr>
          <p:nvPr/>
        </p:nvSpPr>
        <p:spPr bwMode="auto">
          <a:xfrm>
            <a:off x="290513" y="1527175"/>
            <a:ext cx="950277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dirty="0">
                <a:solidFill>
                  <a:srgbClr val="000000"/>
                </a:solidFill>
              </a:rPr>
              <a:t>Ⅰ. </a:t>
            </a:r>
            <a:r>
              <a:rPr lang="zh-CN" altLang="en-US" dirty="0">
                <a:solidFill>
                  <a:srgbClr val="000000"/>
                </a:solidFill>
              </a:rPr>
              <a:t>根据句意及汉语提示写出相应的单词和短语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1. And she won’t be happy if she sees the _____(</a:t>
            </a:r>
            <a:r>
              <a:rPr lang="zh-CN" altLang="en-US" dirty="0">
                <a:solidFill>
                  <a:srgbClr val="000000"/>
                </a:solidFill>
              </a:rPr>
              <a:t>杂乱</a:t>
            </a:r>
            <a:r>
              <a:rPr lang="en-US" altLang="zh-CN" dirty="0">
                <a:solidFill>
                  <a:srgbClr val="000000"/>
                </a:solidFill>
              </a:rPr>
              <a:t>).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2. Could you ____ ___ ___ _______(</a:t>
            </a:r>
            <a:r>
              <a:rPr lang="zh-CN" altLang="en-US" dirty="0">
                <a:solidFill>
                  <a:srgbClr val="000000"/>
                </a:solidFill>
              </a:rPr>
              <a:t>倒垃圾</a:t>
            </a:r>
            <a:r>
              <a:rPr lang="en-US" altLang="zh-CN" dirty="0">
                <a:solidFill>
                  <a:srgbClr val="000000"/>
                </a:solidFill>
              </a:rPr>
              <a:t>), ____ ___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______(</a:t>
            </a:r>
            <a:r>
              <a:rPr lang="zh-CN" altLang="en-US" dirty="0">
                <a:solidFill>
                  <a:srgbClr val="000000"/>
                </a:solidFill>
              </a:rPr>
              <a:t>叠衣服</a:t>
            </a:r>
            <a:r>
              <a:rPr lang="en-US" altLang="zh-CN" dirty="0">
                <a:solidFill>
                  <a:srgbClr val="000000"/>
                </a:solidFill>
              </a:rPr>
              <a:t>)and do the dishes?</a:t>
            </a:r>
            <a:r>
              <a:rPr lang="en-US" altLang="zh-CN" dirty="0"/>
              <a:t> </a:t>
            </a:r>
          </a:p>
        </p:txBody>
      </p:sp>
      <p:sp>
        <p:nvSpPr>
          <p:cNvPr id="377136" name="Text Box 304"/>
          <p:cNvSpPr txBox="1">
            <a:spLocks noChangeArrowheads="1"/>
          </p:cNvSpPr>
          <p:nvPr/>
        </p:nvSpPr>
        <p:spPr bwMode="auto">
          <a:xfrm>
            <a:off x="6629400" y="2111375"/>
            <a:ext cx="9144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mess</a:t>
            </a:r>
          </a:p>
        </p:txBody>
      </p:sp>
      <p:sp>
        <p:nvSpPr>
          <p:cNvPr id="377137" name="Text Box 305"/>
          <p:cNvSpPr txBox="1">
            <a:spLocks noChangeArrowheads="1"/>
          </p:cNvSpPr>
          <p:nvPr/>
        </p:nvSpPr>
        <p:spPr bwMode="auto">
          <a:xfrm>
            <a:off x="2243138" y="2759075"/>
            <a:ext cx="83661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take</a:t>
            </a:r>
          </a:p>
        </p:txBody>
      </p:sp>
      <p:sp>
        <p:nvSpPr>
          <p:cNvPr id="377138" name="Text Box 306"/>
          <p:cNvSpPr txBox="1">
            <a:spLocks noChangeArrowheads="1"/>
          </p:cNvSpPr>
          <p:nvPr/>
        </p:nvSpPr>
        <p:spPr bwMode="auto">
          <a:xfrm>
            <a:off x="3082925" y="2759075"/>
            <a:ext cx="6794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out</a:t>
            </a:r>
          </a:p>
        </p:txBody>
      </p:sp>
      <p:sp>
        <p:nvSpPr>
          <p:cNvPr id="377139" name="Text Box 307"/>
          <p:cNvSpPr txBox="1">
            <a:spLocks noChangeArrowheads="1"/>
          </p:cNvSpPr>
          <p:nvPr/>
        </p:nvSpPr>
        <p:spPr bwMode="auto">
          <a:xfrm>
            <a:off x="3741738" y="2759075"/>
            <a:ext cx="65881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the</a:t>
            </a:r>
          </a:p>
        </p:txBody>
      </p:sp>
      <p:sp>
        <p:nvSpPr>
          <p:cNvPr id="377140" name="Text Box 308"/>
          <p:cNvSpPr txBox="1">
            <a:spLocks noChangeArrowheads="1"/>
          </p:cNvSpPr>
          <p:nvPr/>
        </p:nvSpPr>
        <p:spPr bwMode="auto">
          <a:xfrm>
            <a:off x="4387850" y="2759075"/>
            <a:ext cx="13716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rubbish</a:t>
            </a:r>
          </a:p>
        </p:txBody>
      </p:sp>
      <p:sp>
        <p:nvSpPr>
          <p:cNvPr id="377141" name="Text Box 309"/>
          <p:cNvSpPr txBox="1">
            <a:spLocks noChangeArrowheads="1"/>
          </p:cNvSpPr>
          <p:nvPr/>
        </p:nvSpPr>
        <p:spPr bwMode="auto">
          <a:xfrm>
            <a:off x="7177088" y="2768600"/>
            <a:ext cx="7778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fold</a:t>
            </a:r>
          </a:p>
        </p:txBody>
      </p:sp>
      <p:sp>
        <p:nvSpPr>
          <p:cNvPr id="377142" name="Text Box 310"/>
          <p:cNvSpPr txBox="1">
            <a:spLocks noChangeArrowheads="1"/>
          </p:cNvSpPr>
          <p:nvPr/>
        </p:nvSpPr>
        <p:spPr bwMode="auto">
          <a:xfrm>
            <a:off x="7923213" y="2768600"/>
            <a:ext cx="65881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the</a:t>
            </a:r>
          </a:p>
        </p:txBody>
      </p:sp>
      <p:sp>
        <p:nvSpPr>
          <p:cNvPr id="377143" name="Text Box 311"/>
          <p:cNvSpPr txBox="1">
            <a:spLocks noChangeArrowheads="1"/>
          </p:cNvSpPr>
          <p:nvPr/>
        </p:nvSpPr>
        <p:spPr bwMode="auto">
          <a:xfrm>
            <a:off x="300038" y="3394075"/>
            <a:ext cx="123031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clothes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7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7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7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136" grpId="0" autoUpdateAnimBg="0"/>
      <p:bldP spid="377137" grpId="0" autoUpdateAnimBg="0"/>
      <p:bldP spid="377138" grpId="0" autoUpdateAnimBg="0"/>
      <p:bldP spid="377139" grpId="0" autoUpdateAnimBg="0"/>
      <p:bldP spid="377140" grpId="0" autoUpdateAnimBg="0"/>
      <p:bldP spid="377141" grpId="0" autoUpdateAnimBg="0"/>
      <p:bldP spid="377142" grpId="0" autoUpdateAnimBg="0"/>
      <p:bldP spid="37714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9144000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>
                <a:solidFill>
                  <a:srgbClr val="000000"/>
                </a:solidFill>
              </a:rPr>
              <a:t>③</a:t>
            </a:r>
            <a:r>
              <a:rPr lang="zh-CN" altLang="en-US">
                <a:solidFill>
                  <a:srgbClr val="000000"/>
                </a:solidFill>
              </a:rPr>
              <a:t>昨天我的两个表弟将我的房间弄得一团糟。</a:t>
            </a:r>
          </a:p>
          <a:p>
            <a:pPr algn="l"/>
            <a:r>
              <a:rPr lang="en-US" altLang="zh-CN">
                <a:solidFill>
                  <a:srgbClr val="000000"/>
                </a:solidFill>
              </a:rPr>
              <a:t>My two cousins _____ __ _____ of my room yesterday.</a:t>
            </a:r>
            <a:r>
              <a:rPr lang="en-US" altLang="zh-CN"/>
              <a:t> </a:t>
            </a:r>
          </a:p>
        </p:txBody>
      </p:sp>
      <p:sp>
        <p:nvSpPr>
          <p:cNvPr id="1068035" name="Text Box 3"/>
          <p:cNvSpPr txBox="1">
            <a:spLocks noChangeArrowheads="1"/>
          </p:cNvSpPr>
          <p:nvPr/>
        </p:nvSpPr>
        <p:spPr bwMode="auto">
          <a:xfrm>
            <a:off x="2668588" y="1311275"/>
            <a:ext cx="101441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made</a:t>
            </a:r>
          </a:p>
        </p:txBody>
      </p:sp>
      <p:sp>
        <p:nvSpPr>
          <p:cNvPr id="1068036" name="Text Box 4"/>
          <p:cNvSpPr txBox="1">
            <a:spLocks noChangeArrowheads="1"/>
          </p:cNvSpPr>
          <p:nvPr/>
        </p:nvSpPr>
        <p:spPr bwMode="auto">
          <a:xfrm>
            <a:off x="3705225" y="1311275"/>
            <a:ext cx="3619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68037" name="Text Box 5"/>
          <p:cNvSpPr txBox="1">
            <a:spLocks noChangeArrowheads="1"/>
          </p:cNvSpPr>
          <p:nvPr/>
        </p:nvSpPr>
        <p:spPr bwMode="auto">
          <a:xfrm>
            <a:off x="4140200" y="1311275"/>
            <a:ext cx="9144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mess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8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68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68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8035" grpId="0" autoUpdateAnimBg="0"/>
      <p:bldP spid="1068036" grpId="0" autoUpdateAnimBg="0"/>
      <p:bldP spid="106803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73" name="Text Box 17"/>
          <p:cNvSpPr txBox="1">
            <a:spLocks noChangeArrowheads="1"/>
          </p:cNvSpPr>
          <p:nvPr/>
        </p:nvSpPr>
        <p:spPr bwMode="auto">
          <a:xfrm>
            <a:off x="203200" y="725488"/>
            <a:ext cx="8666163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</a:rPr>
              <a:t>Ⅱ. </a:t>
            </a:r>
            <a:r>
              <a:rPr lang="zh-CN" altLang="en-US" dirty="0">
                <a:solidFill>
                  <a:srgbClr val="000000"/>
                </a:solidFill>
              </a:rPr>
              <a:t>将下列句子补充完整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1. ——</a:t>
            </a:r>
            <a:r>
              <a:rPr lang="zh-CN" altLang="en-US" dirty="0">
                <a:solidFill>
                  <a:srgbClr val="000000"/>
                </a:solidFill>
              </a:rPr>
              <a:t>彼得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请你把垃圾倒掉好吗</a:t>
            </a:r>
            <a:r>
              <a:rPr lang="en-US" altLang="zh-CN" dirty="0">
                <a:solidFill>
                  <a:srgbClr val="000000"/>
                </a:solidFill>
              </a:rPr>
              <a:t>?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—Peter, _____ ____ ______ take out the rubbish?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——</a:t>
            </a:r>
            <a:r>
              <a:rPr lang="zh-CN" altLang="en-US" dirty="0">
                <a:solidFill>
                  <a:srgbClr val="000000"/>
                </a:solidFill>
              </a:rPr>
              <a:t>当然可以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妈妈。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—_____, Mom.</a:t>
            </a:r>
            <a:r>
              <a:rPr lang="en-US" altLang="zh-CN" dirty="0"/>
              <a:t> </a:t>
            </a:r>
          </a:p>
        </p:txBody>
      </p:sp>
      <p:sp>
        <p:nvSpPr>
          <p:cNvPr id="864274" name="Text Box 18"/>
          <p:cNvSpPr txBox="1">
            <a:spLocks noChangeArrowheads="1"/>
          </p:cNvSpPr>
          <p:nvPr/>
        </p:nvSpPr>
        <p:spPr bwMode="auto">
          <a:xfrm>
            <a:off x="1576388" y="1958975"/>
            <a:ext cx="101441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could</a:t>
            </a:r>
          </a:p>
        </p:txBody>
      </p:sp>
      <p:sp>
        <p:nvSpPr>
          <p:cNvPr id="864275" name="Text Box 19"/>
          <p:cNvSpPr txBox="1">
            <a:spLocks noChangeArrowheads="1"/>
          </p:cNvSpPr>
          <p:nvPr/>
        </p:nvSpPr>
        <p:spPr bwMode="auto">
          <a:xfrm>
            <a:off x="2603500" y="1958975"/>
            <a:ext cx="7381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you</a:t>
            </a:r>
          </a:p>
        </p:txBody>
      </p:sp>
      <p:sp>
        <p:nvSpPr>
          <p:cNvPr id="864276" name="Text Box 20"/>
          <p:cNvSpPr txBox="1">
            <a:spLocks noChangeArrowheads="1"/>
          </p:cNvSpPr>
          <p:nvPr/>
        </p:nvSpPr>
        <p:spPr bwMode="auto">
          <a:xfrm>
            <a:off x="3394075" y="1958975"/>
            <a:ext cx="11112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please</a:t>
            </a:r>
          </a:p>
        </p:txBody>
      </p:sp>
      <p:sp>
        <p:nvSpPr>
          <p:cNvPr id="864277" name="Text Box 21"/>
          <p:cNvSpPr txBox="1">
            <a:spLocks noChangeArrowheads="1"/>
          </p:cNvSpPr>
          <p:nvPr/>
        </p:nvSpPr>
        <p:spPr bwMode="auto">
          <a:xfrm>
            <a:off x="644525" y="3241675"/>
            <a:ext cx="8953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6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6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6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274" grpId="0" autoUpdateAnimBg="0"/>
      <p:bldP spid="864275" grpId="0" autoUpdateAnimBg="0"/>
      <p:bldP spid="864276" grpId="0" autoUpdateAnimBg="0"/>
      <p:bldP spid="86427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Text Box 2"/>
          <p:cNvSpPr txBox="1">
            <a:spLocks noChangeArrowheads="1"/>
          </p:cNvSpPr>
          <p:nvPr/>
        </p:nvSpPr>
        <p:spPr bwMode="auto">
          <a:xfrm>
            <a:off x="203200" y="725488"/>
            <a:ext cx="8666163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</a:rPr>
              <a:t>2. ——</a:t>
            </a:r>
            <a:r>
              <a:rPr lang="zh-CN" altLang="en-US" dirty="0">
                <a:solidFill>
                  <a:srgbClr val="000000"/>
                </a:solidFill>
              </a:rPr>
              <a:t>我可以用你的电脑吗</a:t>
            </a:r>
            <a:r>
              <a:rPr lang="en-US" altLang="zh-CN" dirty="0">
                <a:solidFill>
                  <a:srgbClr val="000000"/>
                </a:solidFill>
              </a:rPr>
              <a:t>?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—______ _ use your computer?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——</a:t>
            </a:r>
            <a:r>
              <a:rPr lang="zh-CN" altLang="en-US" dirty="0">
                <a:solidFill>
                  <a:srgbClr val="000000"/>
                </a:solidFill>
              </a:rPr>
              <a:t>对不起。我现在正打算用它工作。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—Sorry. I’m going to _____ ___ it now. </a:t>
            </a:r>
            <a:endParaRPr lang="en-US" altLang="zh-CN" dirty="0"/>
          </a:p>
        </p:txBody>
      </p:sp>
      <p:sp>
        <p:nvSpPr>
          <p:cNvPr id="1039368" name="Text Box 8"/>
          <p:cNvSpPr txBox="1">
            <a:spLocks noChangeArrowheads="1"/>
          </p:cNvSpPr>
          <p:nvPr/>
        </p:nvSpPr>
        <p:spPr bwMode="auto">
          <a:xfrm>
            <a:off x="623888" y="1311275"/>
            <a:ext cx="1114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Could</a:t>
            </a:r>
          </a:p>
        </p:txBody>
      </p:sp>
      <p:sp>
        <p:nvSpPr>
          <p:cNvPr id="1039369" name="Text Box 9"/>
          <p:cNvSpPr txBox="1">
            <a:spLocks noChangeArrowheads="1"/>
          </p:cNvSpPr>
          <p:nvPr/>
        </p:nvSpPr>
        <p:spPr bwMode="auto">
          <a:xfrm>
            <a:off x="1731963" y="1311275"/>
            <a:ext cx="32226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1039370" name="Text Box 10"/>
          <p:cNvSpPr txBox="1">
            <a:spLocks noChangeArrowheads="1"/>
          </p:cNvSpPr>
          <p:nvPr/>
        </p:nvSpPr>
        <p:spPr bwMode="auto">
          <a:xfrm>
            <a:off x="3602038" y="2593975"/>
            <a:ext cx="9747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work</a:t>
            </a:r>
          </a:p>
        </p:txBody>
      </p:sp>
      <p:sp>
        <p:nvSpPr>
          <p:cNvPr id="1039371" name="Text Box 11"/>
          <p:cNvSpPr txBox="1">
            <a:spLocks noChangeArrowheads="1"/>
          </p:cNvSpPr>
          <p:nvPr/>
        </p:nvSpPr>
        <p:spPr bwMode="auto">
          <a:xfrm>
            <a:off x="4610100" y="2593975"/>
            <a:ext cx="5603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39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3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39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8" grpId="0" autoUpdateAnimBg="0"/>
      <p:bldP spid="1039369" grpId="0" autoUpdateAnimBg="0"/>
      <p:bldP spid="1039370" grpId="0" autoUpdateAnimBg="0"/>
      <p:bldP spid="103937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Text Box 2"/>
          <p:cNvSpPr txBox="1">
            <a:spLocks noChangeArrowheads="1"/>
          </p:cNvSpPr>
          <p:nvPr/>
        </p:nvSpPr>
        <p:spPr bwMode="auto">
          <a:xfrm>
            <a:off x="203200" y="725488"/>
            <a:ext cx="8666163" cy="32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</a:rPr>
              <a:t>3. ——</a:t>
            </a:r>
            <a:r>
              <a:rPr lang="zh-CN" altLang="en-US" dirty="0">
                <a:solidFill>
                  <a:srgbClr val="000000"/>
                </a:solidFill>
              </a:rPr>
              <a:t>我可以看电视吗</a:t>
            </a:r>
            <a:r>
              <a:rPr lang="en-US" altLang="zh-CN" dirty="0">
                <a:solidFill>
                  <a:srgbClr val="000000"/>
                </a:solidFill>
              </a:rPr>
              <a:t>?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—______ _ watch TV?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——</a:t>
            </a:r>
            <a:r>
              <a:rPr lang="zh-CN" altLang="en-US" dirty="0">
                <a:solidFill>
                  <a:srgbClr val="000000"/>
                </a:solidFill>
              </a:rPr>
              <a:t>是的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你可以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但你首先得打扫干净你的房间。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—Yes, ____ ____, but first you _____ __ clean your </a:t>
            </a:r>
          </a:p>
          <a:p>
            <a:pPr algn="l"/>
            <a:r>
              <a:rPr lang="en-US" altLang="zh-CN" dirty="0">
                <a:solidFill>
                  <a:srgbClr val="000000"/>
                </a:solidFill>
              </a:rPr>
              <a:t>room.</a:t>
            </a:r>
          </a:p>
        </p:txBody>
      </p:sp>
      <p:sp>
        <p:nvSpPr>
          <p:cNvPr id="1047555" name="Text Box 3"/>
          <p:cNvSpPr txBox="1">
            <a:spLocks noChangeArrowheads="1"/>
          </p:cNvSpPr>
          <p:nvPr/>
        </p:nvSpPr>
        <p:spPr bwMode="auto">
          <a:xfrm>
            <a:off x="623888" y="1311275"/>
            <a:ext cx="1114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Could</a:t>
            </a:r>
          </a:p>
        </p:txBody>
      </p:sp>
      <p:sp>
        <p:nvSpPr>
          <p:cNvPr id="1047556" name="Text Box 4"/>
          <p:cNvSpPr txBox="1">
            <a:spLocks noChangeArrowheads="1"/>
          </p:cNvSpPr>
          <p:nvPr/>
        </p:nvSpPr>
        <p:spPr bwMode="auto">
          <a:xfrm>
            <a:off x="1731963" y="1311275"/>
            <a:ext cx="32226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1047557" name="Text Box 5"/>
          <p:cNvSpPr txBox="1">
            <a:spLocks noChangeArrowheads="1"/>
          </p:cNvSpPr>
          <p:nvPr/>
        </p:nvSpPr>
        <p:spPr bwMode="auto">
          <a:xfrm>
            <a:off x="1314450" y="2593975"/>
            <a:ext cx="7381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you</a:t>
            </a:r>
          </a:p>
        </p:txBody>
      </p:sp>
      <p:sp>
        <p:nvSpPr>
          <p:cNvPr id="1047558" name="Text Box 6"/>
          <p:cNvSpPr txBox="1">
            <a:spLocks noChangeArrowheads="1"/>
          </p:cNvSpPr>
          <p:nvPr/>
        </p:nvSpPr>
        <p:spPr bwMode="auto">
          <a:xfrm>
            <a:off x="2136775" y="2593975"/>
            <a:ext cx="7175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can</a:t>
            </a:r>
          </a:p>
        </p:txBody>
      </p:sp>
      <p:sp>
        <p:nvSpPr>
          <p:cNvPr id="1047559" name="Text Box 7"/>
          <p:cNvSpPr txBox="1">
            <a:spLocks noChangeArrowheads="1"/>
          </p:cNvSpPr>
          <p:nvPr/>
        </p:nvSpPr>
        <p:spPr bwMode="auto">
          <a:xfrm>
            <a:off x="4949825" y="2593975"/>
            <a:ext cx="8953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have</a:t>
            </a:r>
          </a:p>
        </p:txBody>
      </p:sp>
      <p:sp>
        <p:nvSpPr>
          <p:cNvPr id="1047560" name="Text Box 8"/>
          <p:cNvSpPr txBox="1">
            <a:spLocks noChangeArrowheads="1"/>
          </p:cNvSpPr>
          <p:nvPr/>
        </p:nvSpPr>
        <p:spPr bwMode="auto">
          <a:xfrm>
            <a:off x="5907088" y="2593975"/>
            <a:ext cx="481012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4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4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4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47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7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55" grpId="0" autoUpdateAnimBg="0"/>
      <p:bldP spid="1047556" grpId="0" autoUpdateAnimBg="0"/>
      <p:bldP spid="1047557" grpId="0" autoUpdateAnimBg="0"/>
      <p:bldP spid="1047558" grpId="0" autoUpdateAnimBg="0"/>
      <p:bldP spid="1047559" grpId="0" autoUpdateAnimBg="0"/>
      <p:bldP spid="104756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4788" name="Picture 4" descr="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43113" y="719138"/>
            <a:ext cx="5287962" cy="49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4790" name="Text Box 6"/>
          <p:cNvSpPr txBox="1">
            <a:spLocks noChangeArrowheads="1"/>
          </p:cNvSpPr>
          <p:nvPr/>
        </p:nvSpPr>
        <p:spPr bwMode="auto">
          <a:xfrm>
            <a:off x="290513" y="1274763"/>
            <a:ext cx="8578850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考点</a:t>
            </a:r>
            <a:r>
              <a:rPr lang="en-US" altLang="zh-CN" dirty="0">
                <a:solidFill>
                  <a:srgbClr val="FF0000"/>
                </a:solidFill>
              </a:rPr>
              <a:t>1	  </a:t>
            </a:r>
            <a:r>
              <a:rPr lang="en-US" altLang="zh-CN" dirty="0">
                <a:solidFill>
                  <a:srgbClr val="000000"/>
                </a:solidFill>
              </a:rPr>
              <a:t>take out the rubbish  </a:t>
            </a:r>
            <a:r>
              <a:rPr lang="zh-CN" altLang="en-US" dirty="0">
                <a:solidFill>
                  <a:srgbClr val="000000"/>
                </a:solidFill>
              </a:rPr>
              <a:t>倒垃圾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Peter, could you please </a:t>
            </a:r>
            <a:r>
              <a:rPr lang="en-US" altLang="zh-CN" dirty="0">
                <a:solidFill>
                  <a:srgbClr val="0000FF"/>
                </a:solidFill>
              </a:rPr>
              <a:t>take out the rubbish</a:t>
            </a:r>
            <a:r>
              <a:rPr lang="en-US" altLang="zh-CN" dirty="0">
                <a:solidFill>
                  <a:srgbClr val="000000"/>
                </a:solidFill>
              </a:rPr>
              <a:t>? 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彼得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请你把垃圾倒掉好吗</a:t>
            </a:r>
            <a:r>
              <a:rPr lang="en-US" altLang="zh-CN" dirty="0">
                <a:solidFill>
                  <a:srgbClr val="000000"/>
                </a:solidFill>
              </a:rPr>
              <a:t>? </a:t>
            </a:r>
          </a:p>
          <a:p>
            <a:pPr>
              <a:lnSpc>
                <a:spcPct val="130000"/>
              </a:lnSpc>
            </a:pPr>
            <a:r>
              <a:rPr lang="en-US" altLang="zh-CN" dirty="0">
                <a:solidFill>
                  <a:srgbClr val="000000"/>
                </a:solidFill>
              </a:rPr>
              <a:t>*</a:t>
            </a:r>
            <a:r>
              <a:rPr lang="en-US" altLang="zh-CN" dirty="0" err="1">
                <a:solidFill>
                  <a:srgbClr val="000000"/>
                </a:solidFill>
              </a:rPr>
              <a:t>Mr</a:t>
            </a:r>
            <a:r>
              <a:rPr lang="en-US" altLang="zh-CN" dirty="0">
                <a:solidFill>
                  <a:srgbClr val="000000"/>
                </a:solidFill>
              </a:rPr>
              <a:t> Brown took off his raincoat and </a:t>
            </a:r>
            <a:r>
              <a:rPr lang="en-US" altLang="zh-CN" dirty="0">
                <a:solidFill>
                  <a:srgbClr val="0000FF"/>
                </a:solidFill>
              </a:rPr>
              <a:t>took out</a:t>
            </a:r>
            <a:r>
              <a:rPr lang="en-US" altLang="zh-CN" dirty="0">
                <a:solidFill>
                  <a:srgbClr val="000000"/>
                </a:solidFill>
              </a:rPr>
              <a:t> the keys. 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布朗先生脱下雨衣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拿出钥匙。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*</a:t>
            </a:r>
            <a:r>
              <a:rPr lang="en-US" altLang="zh-CN" dirty="0">
                <a:solidFill>
                  <a:srgbClr val="000000"/>
                </a:solidFill>
              </a:rPr>
              <a:t>Don’t keep your hands in the pockets.</a:t>
            </a:r>
            <a:r>
              <a:rPr lang="en-US" altLang="zh-CN" dirty="0">
                <a:solidFill>
                  <a:srgbClr val="0000FF"/>
                </a:solidFill>
              </a:rPr>
              <a:t> Take</a:t>
            </a:r>
            <a:r>
              <a:rPr lang="en-US" altLang="zh-CN" dirty="0">
                <a:solidFill>
                  <a:srgbClr val="000000"/>
                </a:solidFill>
              </a:rPr>
              <a:t> them </a:t>
            </a:r>
            <a:r>
              <a:rPr lang="en-US" altLang="zh-CN" dirty="0">
                <a:solidFill>
                  <a:srgbClr val="0000FF"/>
                </a:solidFill>
              </a:rPr>
              <a:t>out</a:t>
            </a:r>
            <a:r>
              <a:rPr lang="en-US" altLang="zh-CN" dirty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rgbClr val="000000"/>
                </a:solidFill>
              </a:rPr>
              <a:t>不要把你的手放在口袋中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拿出来。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3" name="Text Box 3"/>
          <p:cNvSpPr txBox="1">
            <a:spLocks noChangeArrowheads="1"/>
          </p:cNvSpPr>
          <p:nvPr/>
        </p:nvSpPr>
        <p:spPr bwMode="auto">
          <a:xfrm>
            <a:off x="203200" y="717550"/>
            <a:ext cx="8691563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自主归纳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r>
              <a:rPr lang="zh-CN" altLang="en-US" dirty="0">
                <a:solidFill>
                  <a:srgbClr val="000000"/>
                </a:solidFill>
              </a:rPr>
              <a:t>　　</a:t>
            </a:r>
            <a:r>
              <a:rPr lang="en-US" altLang="zh-CN" dirty="0">
                <a:solidFill>
                  <a:srgbClr val="000000"/>
                </a:solidFill>
              </a:rPr>
              <a:t>take out</a:t>
            </a:r>
            <a:r>
              <a:rPr lang="zh-CN" altLang="en-US" dirty="0">
                <a:solidFill>
                  <a:srgbClr val="000000"/>
                </a:solidFill>
              </a:rPr>
              <a:t>意为“取出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en-US" dirty="0">
                <a:solidFill>
                  <a:srgbClr val="000000"/>
                </a:solidFill>
              </a:rPr>
              <a:t>去掉</a:t>
            </a:r>
            <a:r>
              <a:rPr lang="en-US" altLang="zh-CN" dirty="0">
                <a:solidFill>
                  <a:srgbClr val="000000"/>
                </a:solidFill>
              </a:rPr>
              <a:t>;</a:t>
            </a:r>
            <a:r>
              <a:rPr lang="zh-CN" altLang="en-US" dirty="0">
                <a:solidFill>
                  <a:srgbClr val="000000"/>
                </a:solidFill>
              </a:rPr>
              <a:t>把</a:t>
            </a:r>
            <a:r>
              <a:rPr lang="en-US" altLang="zh-CN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dirty="0">
                <a:solidFill>
                  <a:srgbClr val="000000"/>
                </a:solidFill>
              </a:rPr>
              <a:t>带出去”等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是由“动词</a:t>
            </a:r>
            <a:r>
              <a:rPr lang="en-US" altLang="zh-CN" dirty="0">
                <a:solidFill>
                  <a:srgbClr val="000000"/>
                </a:solidFill>
              </a:rPr>
              <a:t>+</a:t>
            </a:r>
            <a:r>
              <a:rPr lang="zh-CN" altLang="en-US" dirty="0">
                <a:solidFill>
                  <a:srgbClr val="000000"/>
                </a:solidFill>
              </a:rPr>
              <a:t>副词”构成的动词短语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名词作宾语时可以放在短语中间或之后</a:t>
            </a:r>
            <a:r>
              <a:rPr lang="en-US" altLang="zh-CN" dirty="0">
                <a:solidFill>
                  <a:srgbClr val="000000"/>
                </a:solidFill>
              </a:rPr>
              <a:t>, </a:t>
            </a:r>
            <a:r>
              <a:rPr lang="zh-CN" altLang="en-US" dirty="0">
                <a:solidFill>
                  <a:srgbClr val="000000"/>
                </a:solidFill>
              </a:rPr>
              <a:t>代词作宾语应放在</a:t>
            </a:r>
            <a:r>
              <a:rPr lang="en-US" altLang="zh-CN" dirty="0">
                <a:solidFill>
                  <a:srgbClr val="000000"/>
                </a:solidFill>
              </a:rPr>
              <a:t>take</a:t>
            </a:r>
            <a:r>
              <a:rPr lang="zh-CN" altLang="en-US" dirty="0">
                <a:solidFill>
                  <a:srgbClr val="000000"/>
                </a:solidFill>
              </a:rPr>
              <a:t>与</a:t>
            </a:r>
            <a:r>
              <a:rPr lang="en-US" altLang="zh-CN" dirty="0">
                <a:solidFill>
                  <a:srgbClr val="000000"/>
                </a:solidFill>
              </a:rPr>
              <a:t>out</a:t>
            </a:r>
            <a:r>
              <a:rPr lang="zh-CN" altLang="en-US" dirty="0">
                <a:solidFill>
                  <a:srgbClr val="000000"/>
                </a:solidFill>
              </a:rPr>
              <a:t>之间。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拓展延伸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r>
              <a:rPr lang="zh-CN" altLang="en-US">
                <a:solidFill>
                  <a:srgbClr val="000000"/>
                </a:solidFill>
              </a:rPr>
              <a:t>　常见</a:t>
            </a:r>
            <a:r>
              <a:rPr lang="en-US" altLang="zh-CN">
                <a:solidFill>
                  <a:srgbClr val="000000"/>
                </a:solidFill>
              </a:rPr>
              <a:t>take</a:t>
            </a:r>
            <a:r>
              <a:rPr lang="zh-CN" altLang="en-US">
                <a:solidFill>
                  <a:srgbClr val="000000"/>
                </a:solidFill>
              </a:rPr>
              <a:t>构成的其他短语</a:t>
            </a:r>
          </a:p>
        </p:txBody>
      </p:sp>
      <p:pic>
        <p:nvPicPr>
          <p:cNvPr id="1051651" name="Image0063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8838" y="1828800"/>
            <a:ext cx="4956175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4" name="Text Box 2"/>
          <p:cNvSpPr txBox="1">
            <a:spLocks noChangeArrowheads="1"/>
          </p:cNvSpPr>
          <p:nvPr/>
        </p:nvSpPr>
        <p:spPr bwMode="auto">
          <a:xfrm>
            <a:off x="203200" y="717550"/>
            <a:ext cx="8691563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即学活用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endParaRPr lang="en-US" altLang="zh-CN" dirty="0">
              <a:solidFill>
                <a:srgbClr val="000000"/>
              </a:solidFill>
            </a:endParaRPr>
          </a:p>
          <a:p>
            <a:r>
              <a:rPr lang="en-US" altLang="zh-CN" dirty="0">
                <a:solidFill>
                  <a:srgbClr val="000000"/>
                </a:solidFill>
              </a:rPr>
              <a:t>①(2016·</a:t>
            </a:r>
            <a:r>
              <a:rPr lang="zh-CN" altLang="en-US" dirty="0">
                <a:solidFill>
                  <a:srgbClr val="000000"/>
                </a:solidFill>
              </a:rPr>
              <a:t>深圳中考</a:t>
            </a:r>
            <a:r>
              <a:rPr lang="en-US" altLang="zh-CN" dirty="0">
                <a:solidFill>
                  <a:srgbClr val="000000"/>
                </a:solidFill>
              </a:rPr>
              <a:t>)—This summer a lot of athletes will go to Brazil to______ the 2016 Rio Olympics.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—I love sports and I can’t wait to enjoy the exciting moments. </a:t>
            </a:r>
          </a:p>
          <a:p>
            <a:r>
              <a:rPr lang="en-US" altLang="zh-CN" dirty="0">
                <a:solidFill>
                  <a:srgbClr val="000000"/>
                </a:solidFill>
              </a:rPr>
              <a:t>A. take part in</a:t>
            </a:r>
            <a:r>
              <a:rPr lang="zh-CN" altLang="en-US" dirty="0">
                <a:solidFill>
                  <a:srgbClr val="000000"/>
                </a:solidFill>
              </a:rPr>
              <a:t>　　　</a:t>
            </a:r>
            <a:r>
              <a:rPr lang="en-US" altLang="zh-CN" dirty="0">
                <a:solidFill>
                  <a:srgbClr val="000000"/>
                </a:solidFill>
              </a:rPr>
              <a:t>B. take pride in</a:t>
            </a:r>
            <a:r>
              <a:rPr lang="zh-CN" altLang="en-US" dirty="0">
                <a:solidFill>
                  <a:srgbClr val="000000"/>
                </a:solidFill>
              </a:rPr>
              <a:t>　　　</a:t>
            </a:r>
            <a:r>
              <a:rPr lang="en-US" altLang="zh-CN" dirty="0">
                <a:solidFill>
                  <a:srgbClr val="000000"/>
                </a:solidFill>
              </a:rPr>
              <a:t>C. take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WWW.2PPT.COM&#10;">
  <a:themeElements>
    <a:clrScheme name="9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just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just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9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609</Words>
  <Application>Microsoft Office PowerPoint</Application>
  <PresentationFormat>自定义</PresentationFormat>
  <Paragraphs>111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黑体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2023-01-16T16:44:51Z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6F014FF5C86241C09914FB9996EB5E02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