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705" r:id="rId3"/>
    <p:sldId id="312" r:id="rId4"/>
    <p:sldId id="313" r:id="rId5"/>
    <p:sldId id="314" r:id="rId6"/>
    <p:sldId id="316" r:id="rId7"/>
    <p:sldId id="318" r:id="rId8"/>
    <p:sldId id="319" r:id="rId9"/>
    <p:sldId id="320" r:id="rId10"/>
    <p:sldId id="325" r:id="rId11"/>
    <p:sldId id="326" r:id="rId12"/>
    <p:sldId id="327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1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2068967" y="2679546"/>
            <a:ext cx="947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1.放过一次违章操作,等于为十次事故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开绿灯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1296875" y="1651328"/>
            <a:ext cx="5313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选择一个词语说一句话：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68967" y="3430434"/>
            <a:ext cx="947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碰钉子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的事在所难免,我们要迎难直上,勇于克服。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68967" y="4933796"/>
            <a:ext cx="9256712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4.他不再是惹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生非的公子哥,而是个有战略思想,能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挑大梁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的好汉了。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68967" y="4181321"/>
            <a:ext cx="925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3.父爱是拐杖,让我们在人生中少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摔跟头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文本框 1"/>
          <p:cNvSpPr txBox="1">
            <a:spLocks noChangeArrowheads="1"/>
          </p:cNvSpPr>
          <p:nvPr/>
        </p:nvSpPr>
        <p:spPr bwMode="auto">
          <a:xfrm>
            <a:off x="922792" y="2679546"/>
            <a:ext cx="1716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"/>
          <p:cNvSpPr>
            <a:spLocks noChangeArrowheads="1"/>
          </p:cNvSpPr>
          <p:nvPr/>
        </p:nvSpPr>
        <p:spPr bwMode="auto">
          <a:xfrm>
            <a:off x="982296" y="1789113"/>
            <a:ext cx="871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选一个词，仿照例子用动作描写来表现它。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63422" y="2692173"/>
            <a:ext cx="5833836" cy="3330746"/>
            <a:chOff x="1974850" y="1792288"/>
            <a:chExt cx="7426325" cy="4239955"/>
          </a:xfrm>
        </p:grpSpPr>
        <p:sp>
          <p:nvSpPr>
            <p:cNvPr id="24579" name="矩形 2"/>
            <p:cNvSpPr>
              <a:spLocks noChangeArrowheads="1"/>
            </p:cNvSpPr>
            <p:nvPr/>
          </p:nvSpPr>
          <p:spPr bwMode="auto">
            <a:xfrm>
              <a:off x="5308600" y="3181350"/>
              <a:ext cx="1089025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生气       </a:t>
              </a:r>
            </a:p>
          </p:txBody>
        </p:sp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92288"/>
              <a:ext cx="16208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792288"/>
              <a:ext cx="14938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300" y="1792288"/>
              <a:ext cx="15001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850" y="4046538"/>
              <a:ext cx="19383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525" y="4046538"/>
              <a:ext cx="17795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00" y="4046538"/>
              <a:ext cx="1577975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矩形 11"/>
            <p:cNvSpPr>
              <a:spLocks noChangeArrowheads="1"/>
            </p:cNvSpPr>
            <p:nvPr/>
          </p:nvSpPr>
          <p:spPr bwMode="auto">
            <a:xfrm>
              <a:off x="8159994" y="5522913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伤心</a:t>
              </a:r>
            </a:p>
          </p:txBody>
        </p:sp>
        <p:sp>
          <p:nvSpPr>
            <p:cNvPr id="24587" name="矩形 12"/>
            <p:cNvSpPr>
              <a:spLocks noChangeArrowheads="1"/>
            </p:cNvSpPr>
            <p:nvPr/>
          </p:nvSpPr>
          <p:spPr bwMode="auto">
            <a:xfrm>
              <a:off x="5400919" y="5489575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快乐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8" name="矩形 13"/>
            <p:cNvSpPr>
              <a:spLocks noChangeArrowheads="1"/>
            </p:cNvSpPr>
            <p:nvPr/>
          </p:nvSpPr>
          <p:spPr bwMode="auto">
            <a:xfrm>
              <a:off x="2492620" y="5438775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着急</a:t>
              </a:r>
            </a:p>
          </p:txBody>
        </p:sp>
        <p:sp>
          <p:nvSpPr>
            <p:cNvPr id="24589" name="文本框 1"/>
            <p:cNvSpPr txBox="1">
              <a:spLocks noChangeArrowheads="1"/>
            </p:cNvSpPr>
            <p:nvPr/>
          </p:nvSpPr>
          <p:spPr bwMode="auto">
            <a:xfrm>
              <a:off x="7989888" y="3181350"/>
              <a:ext cx="1244600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自豪</a:t>
              </a:r>
            </a:p>
          </p:txBody>
        </p:sp>
        <p:sp>
          <p:nvSpPr>
            <p:cNvPr id="24590" name="矩形 14"/>
            <p:cNvSpPr>
              <a:spLocks noChangeArrowheads="1"/>
            </p:cNvSpPr>
            <p:nvPr/>
          </p:nvSpPr>
          <p:spPr bwMode="auto">
            <a:xfrm>
              <a:off x="2328863" y="3181350"/>
              <a:ext cx="1230312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害怕 </a:t>
              </a:r>
            </a:p>
          </p:txBody>
        </p:sp>
      </p:grp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1373414" y="2707367"/>
            <a:ext cx="9700986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我们马上都不说话了，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着墙壁，悄悄地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过去。我的心里很害怕，怕它们看见了会追过来。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妈妈一走，我把屋里所有的灯都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打开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，然后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钻进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被窝，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蒙上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头，大气都不敢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喘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1373414" y="1686605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写“害怕”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61395" y="3956957"/>
            <a:ext cx="8975725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其实作批注也是一种很好的学习语文的方法，能够帮助我们塔高学习效率。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61395" y="1801132"/>
            <a:ext cx="8975725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常言道：不动笔墨不读书。尤其在语文学习上，特别强调边读边记边想，你又哪些学习语文的好方法呢？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"/>
          <a:stretch>
            <a:fillRect/>
          </a:stretch>
        </p:blipFill>
        <p:spPr bwMode="auto">
          <a:xfrm>
            <a:off x="1074738" y="1993900"/>
            <a:ext cx="50419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8310"/>
          <a:stretch>
            <a:fillRect/>
          </a:stretch>
        </p:blipFill>
        <p:spPr bwMode="auto">
          <a:xfrm>
            <a:off x="6392863" y="1993900"/>
            <a:ext cx="47561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占位符 7"/>
          <p:cNvSpPr txBox="1"/>
          <p:nvPr/>
        </p:nvSpPr>
        <p:spPr>
          <a:xfrm>
            <a:off x="491551" y="417022"/>
            <a:ext cx="6068905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夏诺的网</a:t>
            </a:r>
            <a:r>
              <a:rPr lang="en-US" altLang="zh-CN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一文中的批注：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224189" y="1549782"/>
            <a:ext cx="9980839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自有读课本中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交流平台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中的内容。思考：这四段话围绕作批注讲了哪些内容？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24188" y="3147522"/>
            <a:ext cx="9559925" cy="50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一、一边阅读，一边批注有疑问、有启发或是写得好的地方是很好的学习方法。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24189" y="3871244"/>
            <a:ext cx="9558292" cy="50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二、作批注的方法有标画词句和写批语等。</a:t>
            </a:r>
          </a:p>
        </p:txBody>
      </p:sp>
      <p:sp>
        <p:nvSpPr>
          <p:cNvPr id="8" name="文本占位符 7"/>
          <p:cNvSpPr txBox="1"/>
          <p:nvPr/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  <a:endParaRPr lang="zh-CN" altLang="en-US" sz="3600" dirty="0">
              <a:solidFill>
                <a:srgbClr val="2AB48A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24188" y="5249439"/>
            <a:ext cx="9978970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四、同学之间互相交流批注，了解别人对文章的想法，丰富自己对文章的理解。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224188" y="4594966"/>
            <a:ext cx="9980838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三、读完文章，作完批注，再重新读一下文章和批注，可以加深对文章的理解。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写批注的方法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1396" y="1532391"/>
            <a:ext cx="9440863" cy="27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找出文中优美的成语或词语，分析其作用。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找出文中比喻、拟人、排比等修辞，分析其作用。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找出重点句子：总起句、过渡句、中心句。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3" y="2500908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/>
            </a:r>
            <a:b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1425121" y="2921491"/>
            <a:ext cx="1104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芹菜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5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425121" y="4151313"/>
            <a:ext cx="110442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辣椒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莲藕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红薯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芋头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243012" y="1733166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这些字的共同点是什么？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9830" y="3771446"/>
            <a:ext cx="8978446" cy="18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1.都是一种植物，可以做主菜或配菜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2.除了“韭”字，其他字的偏旁都是表示植物的“艹”和“木”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1243012" y="2647427"/>
            <a:ext cx="10680927" cy="5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AB48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70920" y="3067926"/>
            <a:ext cx="2665412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韭：象形字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芹：形声字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椒：形声字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芋：形声字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907" y="3067926"/>
            <a:ext cx="2854325" cy="19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芥：形声字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蒜：形声字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藕：形声字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1540103" y="1927321"/>
            <a:ext cx="11406641" cy="5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6" y="34290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506310" y="3127829"/>
            <a:ext cx="878998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打头阵   挑大梁   占上风   破天荒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栽跟头   敲边鼓   开绿灯   碰钉子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030628" y="1724631"/>
            <a:ext cx="10379982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你知道下面词语的意思吗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说说你会在什么情况下使用它们。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15" y="2652361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宽屏</PresentationFormat>
  <Paragraphs>74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思源黑体 CN Light</vt:lpstr>
      <vt:lpstr>Arial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2021-05-10T01:18:25Z</dcterms:created>
  <dcterms:modified xsi:type="dcterms:W3CDTF">2023-01-10T05:33:44Z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93E620D50182445881693BE4D80D8B09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