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286" r:id="rId3"/>
    <p:sldId id="273" r:id="rId4"/>
    <p:sldId id="274" r:id="rId5"/>
    <p:sldId id="272" r:id="rId6"/>
    <p:sldId id="281" r:id="rId7"/>
    <p:sldId id="287" r:id="rId8"/>
    <p:sldId id="288" r:id="rId9"/>
    <p:sldId id="289" r:id="rId10"/>
    <p:sldId id="293" r:id="rId11"/>
    <p:sldId id="275" r:id="rId12"/>
    <p:sldId id="291" r:id="rId13"/>
    <p:sldId id="29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FF"/>
    <a:srgbClr val="9900FF"/>
    <a:srgbClr val="FF6600"/>
    <a:srgbClr val="0066FF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E7994-273A-45E9-A582-008049F62D3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920E-263E-4D04-8E52-1967CDE496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0920E-263E-4D04-8E52-1967CDE4966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99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9AFF1F2-E109-40FE-A83B-9996219C305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802EC-C4E7-48FA-8A71-AB40C0F1CAC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3937E-CBF9-4853-BCB3-82FD36FF8B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7579A8-C45C-4FB3-A531-BBB18652BAA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B59BB-F641-4A7D-8ABF-F2941E02815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DCDCE-D0E5-4CBA-BC8C-ED9F62D1A92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C153-220A-440C-A260-C9D720ED029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29508-41D8-4B85-A5B6-05C18377B9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373EB-9398-4213-8D42-42F77ADC72B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613F3-BA17-4393-8BE4-72C4542393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4D63E-0569-401D-970F-80843A8671B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BE0A5-6FD8-4BEF-AB72-1BC15F3955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/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78851" name="Group 3"/>
            <p:cNvGrpSpPr/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78852" name="Freeform 4"/>
              <p:cNvSpPr/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53" name="Freeform 5"/>
              <p:cNvSpPr/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54" name="Freeform 6"/>
              <p:cNvSpPr/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55" name="Freeform 7"/>
              <p:cNvSpPr/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56" name="Freeform 8"/>
              <p:cNvSpPr/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57" name="Freeform 9"/>
              <p:cNvSpPr/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58" name="Freeform 10"/>
              <p:cNvSpPr/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59" name="Freeform 11"/>
              <p:cNvSpPr/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0" name="Freeform 12"/>
              <p:cNvSpPr/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1" name="Freeform 13"/>
              <p:cNvSpPr/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2" name="Freeform 14"/>
              <p:cNvSpPr/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3" name="Freeform 15"/>
              <p:cNvSpPr/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4" name="Freeform 16"/>
              <p:cNvSpPr/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5" name="Freeform 17"/>
              <p:cNvSpPr/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6" name="Freeform 18"/>
              <p:cNvSpPr/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7" name="Freeform 19"/>
              <p:cNvSpPr/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8" name="Freeform 20"/>
              <p:cNvSpPr/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69" name="Freeform 21"/>
              <p:cNvSpPr/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8870" name="Freeform 22"/>
              <p:cNvSpPr/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8871" name="Freeform 23"/>
            <p:cNvSpPr/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8872" name="Freeform 24"/>
            <p:cNvSpPr/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88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88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88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0"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788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50000"/>
              </a:spcBef>
              <a:defRPr kumimoji="0"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788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50000"/>
              </a:spcBef>
              <a:defRPr kumimoji="0" sz="1400">
                <a:latin typeface="+mn-lt"/>
              </a:defRPr>
            </a:lvl1pPr>
          </a:lstStyle>
          <a:p>
            <a:fld id="{57D96F9F-84AB-41A3-8FC7-6C4C3805100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001713" y="685800"/>
            <a:ext cx="2663825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800" b="1">
                <a:latin typeface="Arial" panose="020B0604020202020204" pitchFamily="34" charset="0"/>
              </a:rPr>
              <a:t>八年级 英语 上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1700213"/>
            <a:ext cx="9144000" cy="25859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6600" b="1" dirty="0">
                <a:solidFill>
                  <a:srgbClr val="FF0000"/>
                </a:solidFill>
              </a:rPr>
              <a:t>Unit 3  </a:t>
            </a:r>
            <a:r>
              <a:rPr lang="en-US" altLang="zh-CN" sz="6600" b="1" dirty="0" smtClean="0">
                <a:solidFill>
                  <a:srgbClr val="FF0000"/>
                </a:solidFill>
              </a:rPr>
              <a:t>A </a:t>
            </a:r>
            <a:r>
              <a:rPr lang="en-US" altLang="zh-CN" sz="6600" b="1" dirty="0">
                <a:solidFill>
                  <a:srgbClr val="FF0000"/>
                </a:solidFill>
              </a:rPr>
              <a:t>day out</a:t>
            </a:r>
            <a:r>
              <a:rPr lang="en-US" altLang="zh-CN" sz="6000" b="1" dirty="0">
                <a:solidFill>
                  <a:srgbClr val="FF0000"/>
                </a:solidFill>
              </a:rPr>
              <a:t> </a:t>
            </a: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endParaRPr lang="en-US" altLang="zh-CN" sz="4000" b="1" dirty="0">
              <a:solidFill>
                <a:srgbClr val="FF0000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4000" b="1" i="1" dirty="0">
                <a:solidFill>
                  <a:schemeClr val="accent2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Grammar  (Ⅱ)</a:t>
            </a:r>
          </a:p>
        </p:txBody>
      </p:sp>
      <p:sp>
        <p:nvSpPr>
          <p:cNvPr id="4" name="矩形 3"/>
          <p:cNvSpPr/>
          <p:nvPr/>
        </p:nvSpPr>
        <p:spPr>
          <a:xfrm>
            <a:off x="2924754" y="58772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 happened at South Hill?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349500"/>
            <a:ext cx="7772400" cy="4114800"/>
          </a:xfrm>
        </p:spPr>
        <p:txBody>
          <a:bodyPr/>
          <a:lstStyle/>
          <a:p>
            <a:r>
              <a:rPr lang="en-US" altLang="zh-CN"/>
              <a:t>Finish the exercises on Page 36.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412875"/>
            <a:ext cx="8064500" cy="4752975"/>
          </a:xfrm>
        </p:spPr>
        <p:txBody>
          <a:bodyPr/>
          <a:lstStyle/>
          <a:p>
            <a:pPr marL="440055" indent="-440055">
              <a:lnSpc>
                <a:spcPct val="130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My bike is broken. May I use _____ (you)?</a:t>
            </a:r>
          </a:p>
          <a:p>
            <a:pPr marL="440055" indent="-440055">
              <a:lnSpc>
                <a:spcPct val="130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I taught ______ (I) Russian for three years.</a:t>
            </a:r>
          </a:p>
          <a:p>
            <a:pPr marL="440055" indent="-440055">
              <a:lnSpc>
                <a:spcPct val="130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Help _________ (you) to some fish,  children.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965950" y="1522413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CN" sz="3600" b="1">
                <a:solidFill>
                  <a:srgbClr val="FF0000"/>
                </a:solidFill>
              </a:rPr>
              <a:t>yours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806700" y="3076575"/>
            <a:ext cx="1512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CN" sz="3600" b="1">
                <a:solidFill>
                  <a:srgbClr val="FF0000"/>
                </a:solidFill>
              </a:rPr>
              <a:t>myself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195513" y="4583113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CN" sz="3600" b="1">
                <a:solidFill>
                  <a:srgbClr val="FF0000"/>
                </a:solidFill>
              </a:rPr>
              <a:t>yourselves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4213" y="579438"/>
            <a:ext cx="2232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400" b="1" dirty="0">
                <a:solidFill>
                  <a:srgbClr val="FF0000"/>
                </a:solidFill>
              </a:rPr>
              <a:t>Practice</a:t>
            </a:r>
            <a:r>
              <a:rPr kumimoji="0" lang="en-US" altLang="zh-CN" sz="44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1114425" y="1416050"/>
            <a:ext cx="6913563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08000" indent="-50800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4. She fell off the bike and hurt ______ (she).</a:t>
            </a:r>
          </a:p>
          <a:p>
            <a:pPr marL="508000" indent="-50800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5. We enjoyed ________ (we) just now.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638300" y="2293938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CN" sz="3600" b="1">
                <a:solidFill>
                  <a:srgbClr val="FF0000"/>
                </a:solidFill>
              </a:rPr>
              <a:t>herself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995738" y="2979738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CN" sz="3600" b="1">
                <a:solidFill>
                  <a:srgbClr val="FF0000"/>
                </a:solidFill>
              </a:rPr>
              <a:t>ourselves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 autoUpdateAnimBg="0"/>
      <p:bldP spid="73737" grpId="0" autoUpdateAnimBg="0"/>
      <p:bldP spid="737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683568" y="2204864"/>
            <a:ext cx="76327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23875" indent="-5238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52578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FF00FF"/>
                </a:solidFill>
              </a:rPr>
              <a:t>Homework </a:t>
            </a:r>
            <a:endParaRPr lang="en-US" altLang="zh-CN" sz="4000" b="1" dirty="0">
              <a:solidFill>
                <a:srgbClr val="FF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4000" b="1" dirty="0">
                <a:latin typeface="Monotype Corsiva" panose="03010101010201010101" pitchFamily="66" charset="0"/>
              </a:rPr>
              <a:t>Remember the use of  Reflexive pronouns</a:t>
            </a:r>
            <a:r>
              <a:rPr lang="en-US" altLang="zh-CN" sz="4000" b="1" dirty="0" smtClean="0">
                <a:latin typeface="Monotype Corsiva" panose="03010101010201010101" pitchFamily="66" charset="0"/>
              </a:rPr>
              <a:t>.</a:t>
            </a:r>
            <a:endParaRPr lang="en-US" altLang="zh-CN" sz="4000" b="1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971550" y="1138238"/>
            <a:ext cx="74168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2"/>
              </a:buClr>
            </a:pPr>
            <a:r>
              <a:rPr kumimoji="0" lang="zh-CN" altLang="en-US" sz="3600" b="1" dirty="0">
                <a:solidFill>
                  <a:srgbClr val="0000FF"/>
                </a:solidFill>
              </a:rPr>
              <a:t>      人称代词分为主格、宾格、形容词物主代词、名词性物主代词以及反身代词。反身代词也叫自身代词。要想掌握反身代词其实并不难。下面将反身代词的构成和用法介绍给大家： </a:t>
            </a:r>
            <a:endParaRPr kumimoji="0" lang="en-US" altLang="zh-CN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2305050" cy="865188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9900FF"/>
                </a:solidFill>
              </a:rPr>
              <a:t>人称代词</a:t>
            </a:r>
          </a:p>
        </p:txBody>
      </p:sp>
      <p:graphicFrame>
        <p:nvGraphicFramePr>
          <p:cNvPr id="26755" name="Group 131"/>
          <p:cNvGraphicFramePr>
            <a:graphicFrameLocks noGrp="1"/>
          </p:cNvGraphicFramePr>
          <p:nvPr>
            <p:ph sz="half" idx="1"/>
          </p:nvPr>
        </p:nvGraphicFramePr>
        <p:xfrm>
          <a:off x="611188" y="1828800"/>
          <a:ext cx="7770812" cy="4191000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格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格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90550"/>
            <a:ext cx="2459037" cy="750888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9900FF"/>
                </a:solidFill>
              </a:rPr>
              <a:t>物主代词</a:t>
            </a:r>
          </a:p>
        </p:txBody>
      </p:sp>
      <p:graphicFrame>
        <p:nvGraphicFramePr>
          <p:cNvPr id="27753" name="Group 105"/>
          <p:cNvGraphicFramePr>
            <a:graphicFrameLocks noGrp="1"/>
          </p:cNvGraphicFramePr>
          <p:nvPr>
            <p:ph sz="half" idx="1"/>
            <p:custDataLst>
              <p:tags r:id="rId1"/>
            </p:custDataLst>
          </p:nvPr>
        </p:nvGraphicFramePr>
        <p:xfrm>
          <a:off x="250825" y="1628775"/>
          <a:ext cx="8686800" cy="4710113"/>
        </p:xfrm>
        <a:graphic>
          <a:graphicData uri="http://schemas.openxmlformats.org/drawingml/2006/table">
            <a:tbl>
              <a:tblPr/>
              <a:tblGrid>
                <a:gridCol w="114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形容词性物主代词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our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their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4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名词性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物主代词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ours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theirs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2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914400"/>
            <a:ext cx="2447925" cy="1143000"/>
          </a:xfrm>
        </p:spPr>
        <p:txBody>
          <a:bodyPr/>
          <a:lstStyle/>
          <a:p>
            <a:r>
              <a:rPr lang="zh-CN" altLang="en-US" sz="4000" b="1">
                <a:solidFill>
                  <a:srgbClr val="9900FF"/>
                </a:solidFill>
              </a:rPr>
              <a:t>反身代词</a:t>
            </a:r>
          </a:p>
        </p:txBody>
      </p:sp>
      <p:graphicFrame>
        <p:nvGraphicFramePr>
          <p:cNvPr id="25953" name="Group 353"/>
          <p:cNvGraphicFramePr>
            <a:graphicFrameLocks noGrp="1"/>
          </p:cNvGraphicFramePr>
          <p:nvPr>
            <p:ph sz="half" idx="1"/>
          </p:nvPr>
        </p:nvGraphicFramePr>
        <p:xfrm>
          <a:off x="152400" y="2362200"/>
          <a:ext cx="8696325" cy="2655888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9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单数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myself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yourself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himself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herself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itself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复数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ourselves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yourselves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</a:pPr>
                      <a:r>
                        <a:rPr kumimoji="1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1" lang="en-US" altLang="zh-CN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themselves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3960812" cy="90805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zh-CN" altLang="en-US" sz="4000" b="1" dirty="0">
                <a:solidFill>
                  <a:srgbClr val="FF0000"/>
                </a:solidFill>
              </a:rPr>
              <a:t>反身代词的用法</a:t>
            </a:r>
            <a:r>
              <a:rPr lang="zh-CN" altLang="en-US" sz="4000" dirty="0">
                <a:solidFill>
                  <a:srgbClr val="FF0000"/>
                </a:solidFill>
              </a:rPr>
              <a:t> </a:t>
            </a:r>
            <a:endParaRPr lang="en-US" altLang="zh-CN" sz="4000" dirty="0">
              <a:solidFill>
                <a:srgbClr val="FF0000"/>
              </a:solidFill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17700"/>
            <a:ext cx="8459787" cy="4464050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反身代词不能作主语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但是它可以作主语的同位语，放在主语后或句末。如：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我亲自去了电影院。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误：</a:t>
            </a:r>
            <a:r>
              <a:rPr lang="en-US" altLang="zh-CN" sz="36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Myself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went to the cinema.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正：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went to the cinema </a:t>
            </a:r>
            <a:r>
              <a:rPr lang="en-US" altLang="zh-CN" sz="36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myself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539750" y="1073150"/>
            <a:ext cx="8208963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86180" indent="-118618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2.</a:t>
            </a:r>
            <a:r>
              <a:rPr kumimoji="0" lang="en-US" altLang="zh-CN" sz="3600" b="1" dirty="0">
                <a:solidFill>
                  <a:schemeClr val="bg1"/>
                </a:solidFill>
              </a:rPr>
              <a:t> </a:t>
            </a:r>
            <a:r>
              <a:rPr kumimoji="0" lang="zh-CN" altLang="en-US" sz="3600" b="1" dirty="0">
                <a:solidFill>
                  <a:srgbClr val="000000"/>
                </a:solidFill>
              </a:rPr>
              <a:t>反身代词可以作宾语的同位语。如： </a:t>
            </a:r>
          </a:p>
          <a:p>
            <a:pPr marL="1186180" indent="-118618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    I wish I could hear Beethoven </a:t>
            </a:r>
            <a:r>
              <a:rPr kumimoji="0" lang="en-US" altLang="zh-CN" sz="3600" b="1" dirty="0">
                <a:solidFill>
                  <a:srgbClr val="FF6600"/>
                </a:solidFill>
              </a:rPr>
              <a:t>himself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 </a:t>
            </a:r>
          </a:p>
          <a:p>
            <a:pPr marL="1186180" indent="-118618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    play this music.</a:t>
            </a:r>
            <a:r>
              <a:rPr kumimoji="0" lang="zh-CN" altLang="en-US" sz="3600" b="1" dirty="0">
                <a:solidFill>
                  <a:srgbClr val="000000"/>
                </a:solidFill>
              </a:rPr>
              <a:t> </a:t>
            </a:r>
          </a:p>
          <a:p>
            <a:pPr marL="1186180" indent="-118618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3. </a:t>
            </a:r>
            <a:r>
              <a:rPr kumimoji="0" lang="zh-CN" altLang="en-US" sz="3600" b="1" dirty="0">
                <a:solidFill>
                  <a:srgbClr val="000000"/>
                </a:solidFill>
              </a:rPr>
              <a:t>反身代词可以作介词的宾语。如： </a:t>
            </a:r>
          </a:p>
          <a:p>
            <a:pPr marL="1186180" indent="-118618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    I mended the bike </a:t>
            </a:r>
            <a:r>
              <a:rPr kumimoji="0" lang="en-US" altLang="zh-CN" sz="3600" b="1" dirty="0">
                <a:solidFill>
                  <a:srgbClr val="FF6600"/>
                </a:solidFill>
              </a:rPr>
              <a:t>by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 </a:t>
            </a:r>
            <a:r>
              <a:rPr kumimoji="0" lang="en-US" altLang="zh-CN" sz="3600" b="1" dirty="0">
                <a:solidFill>
                  <a:srgbClr val="FF6600"/>
                </a:solidFill>
              </a:rPr>
              <a:t>myself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.</a:t>
            </a:r>
          </a:p>
          <a:p>
            <a:pPr marL="1186180" indent="-118618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    She said to </a:t>
            </a:r>
            <a:r>
              <a:rPr kumimoji="0" lang="en-US" altLang="zh-CN" sz="3600" b="1" dirty="0">
                <a:solidFill>
                  <a:srgbClr val="FF6600"/>
                </a:solidFill>
              </a:rPr>
              <a:t>herself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: “what’s wrong </a:t>
            </a:r>
          </a:p>
          <a:p>
            <a:pPr marL="1186180" indent="-1186180"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    with my eyes?”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8163" y="908050"/>
            <a:ext cx="7850187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90855" indent="-490855">
              <a:lnSpc>
                <a:spcPct val="12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4. </a:t>
            </a:r>
            <a:r>
              <a:rPr kumimoji="0" lang="zh-CN" altLang="en-US" sz="3600" b="1" dirty="0">
                <a:solidFill>
                  <a:srgbClr val="000000"/>
                </a:solidFill>
              </a:rPr>
              <a:t>反身代词作动词的宾语。一般放在这些动词后面： 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enjoy, help, hurt, teach, wash, look after, get,</a:t>
            </a:r>
            <a:r>
              <a:rPr kumimoji="0" lang="zh-CN" altLang="en-US" sz="3600" b="1" dirty="0">
                <a:solidFill>
                  <a:srgbClr val="000000"/>
                </a:solidFill>
              </a:rPr>
              <a:t> 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dressed, buy</a:t>
            </a:r>
            <a:r>
              <a:rPr kumimoji="0" lang="zh-CN" altLang="en-US" sz="3600" b="1" dirty="0">
                <a:solidFill>
                  <a:srgbClr val="000000"/>
                </a:solidFill>
              </a:rPr>
              <a:t>等。如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:</a:t>
            </a:r>
          </a:p>
          <a:p>
            <a:pPr marL="490855" indent="-490855">
              <a:lnSpc>
                <a:spcPct val="12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    Did you </a:t>
            </a:r>
            <a:r>
              <a:rPr kumimoji="0" lang="en-US" altLang="zh-CN" sz="3600" b="1" dirty="0">
                <a:solidFill>
                  <a:srgbClr val="FF6600"/>
                </a:solidFill>
              </a:rPr>
              <a:t>enjoy yourselves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 at the weekend? </a:t>
            </a:r>
          </a:p>
          <a:p>
            <a:pPr marL="490855" indent="-490855">
              <a:lnSpc>
                <a:spcPct val="12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    He </a:t>
            </a:r>
            <a:r>
              <a:rPr kumimoji="0" lang="en-US" altLang="zh-CN" sz="3600" b="1" dirty="0">
                <a:solidFill>
                  <a:srgbClr val="FF6600"/>
                </a:solidFill>
              </a:rPr>
              <a:t>teaches himself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 English at home.</a:t>
            </a:r>
            <a:r>
              <a:rPr kumimoji="0" lang="zh-CN" altLang="en-US" sz="3600" b="1" dirty="0">
                <a:solidFill>
                  <a:srgbClr val="000000"/>
                </a:solidFill>
              </a:rPr>
              <a:t> </a:t>
            </a:r>
          </a:p>
          <a:p>
            <a:pPr marL="490855" indent="-490855">
              <a:lnSpc>
                <a:spcPct val="120000"/>
              </a:lnSpc>
              <a:buClr>
                <a:schemeClr val="tx2"/>
              </a:buClr>
            </a:pPr>
            <a:r>
              <a:rPr kumimoji="0" lang="en-US" altLang="zh-CN" sz="3600" b="1" dirty="0">
                <a:solidFill>
                  <a:srgbClr val="000000"/>
                </a:solidFill>
              </a:rPr>
              <a:t>    “</a:t>
            </a:r>
            <a:r>
              <a:rPr kumimoji="0" lang="en-US" altLang="zh-CN" sz="3600" b="1" dirty="0">
                <a:solidFill>
                  <a:srgbClr val="FF6600"/>
                </a:solidFill>
              </a:rPr>
              <a:t>Help yourselves</a:t>
            </a:r>
            <a:r>
              <a:rPr kumimoji="0" lang="en-US" altLang="zh-CN" sz="3600" b="1" dirty="0">
                <a:solidFill>
                  <a:srgbClr val="000000"/>
                </a:solidFill>
              </a:rPr>
              <a:t> to some fish.”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68313" y="1774825"/>
            <a:ext cx="799147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>
                <a:solidFill>
                  <a:srgbClr val="000000"/>
                </a:solidFill>
              </a:rPr>
              <a:t>5. </a:t>
            </a:r>
            <a:r>
              <a:rPr kumimoji="0" lang="zh-CN" altLang="en-US" sz="3600" b="1">
                <a:solidFill>
                  <a:srgbClr val="000000"/>
                </a:solidFill>
              </a:rPr>
              <a:t>反身代词可以作表语。如</a:t>
            </a:r>
            <a:r>
              <a:rPr kumimoji="0" lang="en-US" altLang="zh-CN" sz="3600" b="1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>
                <a:solidFill>
                  <a:srgbClr val="000000"/>
                </a:solidFill>
              </a:rPr>
              <a:t>    I </a:t>
            </a:r>
            <a:r>
              <a:rPr kumimoji="0" lang="en-US" altLang="zh-CN" sz="3600" b="1">
                <a:solidFill>
                  <a:srgbClr val="FF6600"/>
                </a:solidFill>
              </a:rPr>
              <a:t>am not</a:t>
            </a:r>
            <a:r>
              <a:rPr kumimoji="0" lang="en-US" altLang="zh-CN" sz="3600" b="1">
                <a:solidFill>
                  <a:srgbClr val="000000"/>
                </a:solidFill>
              </a:rPr>
              <a:t> quite </a:t>
            </a:r>
            <a:r>
              <a:rPr kumimoji="0" lang="en-US" altLang="zh-CN" sz="3600" b="1">
                <a:solidFill>
                  <a:srgbClr val="FF6600"/>
                </a:solidFill>
              </a:rPr>
              <a:t>myself</a:t>
            </a:r>
            <a:r>
              <a:rPr kumimoji="0" lang="en-US" altLang="zh-CN" sz="3600" b="1">
                <a:solidFill>
                  <a:srgbClr val="000000"/>
                </a:solidFill>
              </a:rPr>
              <a:t> today.</a:t>
            </a:r>
            <a:r>
              <a:rPr kumimoji="0" lang="zh-CN" altLang="en-US" sz="3600" b="1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30000"/>
              </a:lnSpc>
              <a:buClr>
                <a:schemeClr val="tx2"/>
              </a:buClr>
            </a:pPr>
            <a:r>
              <a:rPr kumimoji="0" lang="en-US" altLang="zh-CN" sz="3600" b="1">
                <a:solidFill>
                  <a:srgbClr val="000000"/>
                </a:solidFill>
              </a:rPr>
              <a:t>    He </a:t>
            </a:r>
            <a:r>
              <a:rPr kumimoji="0" lang="en-US" altLang="zh-CN" sz="3600" b="1">
                <a:solidFill>
                  <a:srgbClr val="FF6600"/>
                </a:solidFill>
              </a:rPr>
              <a:t>doesn’t seem</a:t>
            </a:r>
            <a:r>
              <a:rPr kumimoji="0" lang="en-US" altLang="zh-CN" sz="3600" b="1">
                <a:solidFill>
                  <a:srgbClr val="000000"/>
                </a:solidFill>
              </a:rPr>
              <a:t> </a:t>
            </a:r>
            <a:r>
              <a:rPr kumimoji="0" lang="en-US" altLang="zh-CN" sz="3600" b="1">
                <a:solidFill>
                  <a:srgbClr val="FF6600"/>
                </a:solidFill>
              </a:rPr>
              <a:t>himself</a:t>
            </a:r>
            <a:r>
              <a:rPr kumimoji="0" lang="en-US" altLang="zh-CN" sz="3600" b="1">
                <a:solidFill>
                  <a:srgbClr val="000000"/>
                </a:solidFill>
              </a:rPr>
              <a:t> this morning.</a:t>
            </a:r>
            <a:r>
              <a:rPr kumimoji="0" lang="zh-CN" altLang="en-US" sz="3600" b="1">
                <a:solidFill>
                  <a:srgbClr val="000000"/>
                </a:solidFill>
              </a:rPr>
              <a:t> </a:t>
            </a:r>
            <a:br>
              <a:rPr kumimoji="0" lang="zh-CN" altLang="en-US" sz="3600" b="1">
                <a:solidFill>
                  <a:srgbClr val="000000"/>
                </a:solidFill>
              </a:rPr>
            </a:br>
            <a:endParaRPr kumimoji="0" lang="zh-CN" altLang="en-US" sz="3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5b9251f-45c0-479d-9628-1f4e4c7efa7a}"/>
</p:tagLst>
</file>

<file path=ppt/theme/theme1.xml><?xml version="1.0" encoding="utf-8"?>
<a:theme xmlns:a="http://schemas.openxmlformats.org/drawingml/2006/main" name="WWW.2PPT.COM&#10;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D:\Office2000\Templates\Presentation Designs\Dad`s Tie.pot</Template>
  <TotalTime>0</TotalTime>
  <Words>417</Words>
  <Application>Microsoft Office PowerPoint</Application>
  <PresentationFormat>全屏显示(4:3)</PresentationFormat>
  <Paragraphs>93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Lucida Sans Unicode</vt:lpstr>
      <vt:lpstr>Monotype Corsiva</vt:lpstr>
      <vt:lpstr>Times New Roman</vt:lpstr>
      <vt:lpstr>Wingdings</vt:lpstr>
      <vt:lpstr>WWW.2PPT.COM
</vt:lpstr>
      <vt:lpstr>PowerPoint 演示文稿</vt:lpstr>
      <vt:lpstr>PowerPoint 演示文稿</vt:lpstr>
      <vt:lpstr>人称代词</vt:lpstr>
      <vt:lpstr>物主代词</vt:lpstr>
      <vt:lpstr>反身代词</vt:lpstr>
      <vt:lpstr>反身代词的用法 </vt:lpstr>
      <vt:lpstr>PowerPoint 演示文稿</vt:lpstr>
      <vt:lpstr>PowerPoint 演示文稿</vt:lpstr>
      <vt:lpstr>PowerPoint 演示文稿</vt:lpstr>
      <vt:lpstr>What happened at South Hill?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2113-01-01T00:00:00Z</dcterms:created>
  <dcterms:modified xsi:type="dcterms:W3CDTF">2023-01-16T16:44:56Z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0CF46A55D8C24230BB819592822034EC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