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5"/>
  </p:notesMasterIdLst>
  <p:sldIdLst>
    <p:sldId id="256" r:id="rId2"/>
    <p:sldId id="478" r:id="rId3"/>
    <p:sldId id="599" r:id="rId4"/>
    <p:sldId id="705" r:id="rId5"/>
    <p:sldId id="742" r:id="rId6"/>
    <p:sldId id="410" r:id="rId7"/>
    <p:sldId id="671" r:id="rId8"/>
    <p:sldId id="548" r:id="rId9"/>
    <p:sldId id="744" r:id="rId10"/>
    <p:sldId id="658" r:id="rId11"/>
    <p:sldId id="317" r:id="rId12"/>
    <p:sldId id="319" r:id="rId13"/>
    <p:sldId id="258" r:id="rId14"/>
  </p:sldIdLst>
  <p:sldSz cx="12192000" cy="6858000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庞门正道粗书体6.0" panose="02010600030101010101" charset="-122"/>
      <p:regular r:id="rId20"/>
    </p:embeddedFont>
    <p:embeddedFont>
      <p:font typeface="微软雅黑" panose="020B0503020204020204" pitchFamily="34" charset="-122"/>
      <p:regular r:id="rId21"/>
      <p:bold r:id="rId22"/>
    </p:embeddedFont>
    <p:embeddedFont>
      <p:font typeface="等线" panose="02010600030101010101" pitchFamily="2" charset="-122"/>
      <p:regular r:id="rId23"/>
      <p:bold r:id="rId2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7" d="100"/>
          <a:sy n="97" d="100"/>
        </p:scale>
        <p:origin x="9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BB21F8D3-C39F-46A4-99AD-6B0ADF6450B4}" type="datetimeFigureOut">
              <a:rPr lang="zh-CN" altLang="en-US" smtClean="0"/>
              <a:t>2023-01-14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fld id="{2154B394-720E-467D-ABFF-8F7550BC726F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思源黑体 CN Bold" panose="020B0800000000000000" pitchFamily="34" charset="-122"/>
        <a:ea typeface="思源黑体 CN Bold" panose="020B0800000000000000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11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12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3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4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5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6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8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9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FC6B7E2-0617-4AC1-993F-2E58B2FF18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t>10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 descr="图片包含 物体, 麦克风, 游戏机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427" y="229113"/>
            <a:ext cx="983976" cy="655984"/>
          </a:xfrm>
          <a:prstGeom prst="rect">
            <a:avLst/>
          </a:prstGeom>
        </p:spPr>
      </p:pic>
      <p:sp>
        <p:nvSpPr>
          <p:cNvPr id="9" name="文本占位符 8"/>
          <p:cNvSpPr>
            <a:spLocks noGrp="1"/>
          </p:cNvSpPr>
          <p:nvPr>
            <p:ph type="body" sz="quarter" idx="10" hasCustomPrompt="1"/>
          </p:nvPr>
        </p:nvSpPr>
        <p:spPr>
          <a:xfrm>
            <a:off x="993677" y="395778"/>
            <a:ext cx="2154876" cy="4508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defRPr>
            </a:lvl1pPr>
          </a:lstStyle>
          <a:p>
            <a:pPr lvl="0"/>
            <a:r>
              <a:rPr lang="en-US" altLang="zh-CN" dirty="0"/>
              <a:t>01  </a:t>
            </a:r>
            <a:r>
              <a:rPr lang="zh-CN" altLang="en-US" dirty="0"/>
              <a:t>输入标题</a:t>
            </a:r>
          </a:p>
        </p:txBody>
      </p:sp>
      <p:sp>
        <p:nvSpPr>
          <p:cNvPr id="10" name="矩形: 圆角 9"/>
          <p:cNvSpPr/>
          <p:nvPr userDrawn="1"/>
        </p:nvSpPr>
        <p:spPr>
          <a:xfrm>
            <a:off x="647700" y="1270000"/>
            <a:ext cx="10896600" cy="4940300"/>
          </a:xfrm>
          <a:prstGeom prst="roundRect">
            <a:avLst>
              <a:gd name="adj" fmla="val 6851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fld id="{82F288E0-7875-42C4-84C8-98DBBD3BF4D2}" type="datetimeFigureOut">
              <a:rPr lang="zh-CN" altLang="en-US" smtClean="0"/>
              <a:t>2023-01-14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7D9BB5D0-35E4-459D-AEF3-FE4D7C45CC1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</p:sldLayoutIdLst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401963" y="715955"/>
            <a:ext cx="6707750" cy="3354004"/>
            <a:chOff x="662385" y="613093"/>
            <a:chExt cx="6707750" cy="3354004"/>
          </a:xfrm>
        </p:grpSpPr>
        <p:sp>
          <p:nvSpPr>
            <p:cNvPr id="6" name="文本框 5"/>
            <p:cNvSpPr txBox="1"/>
            <p:nvPr/>
          </p:nvSpPr>
          <p:spPr>
            <a:xfrm>
              <a:off x="662385" y="613093"/>
              <a:ext cx="2664788" cy="31547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99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口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语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599844" y="1028856"/>
              <a:ext cx="176653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交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705347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际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二年级下册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1.5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注意说话的语气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236153" y="1704091"/>
            <a:ext cx="7719695" cy="3986530"/>
          </a:xfrm>
          <a:prstGeom prst="rect">
            <a:avLst/>
          </a:prstGeom>
          <a:noFill/>
        </p:spPr>
        <p:txBody>
          <a:bodyPr wrap="square" lIns="68580" tIns="34290" rIns="68580" bIns="3429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礼貌用语歌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好孩子，讲文明，礼貌用语心中记。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称呼长辈要用“您”，与人见面问声“好”。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要人帮助先说“请”，得到方便“谢谢您”。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分手告别讲“再见”，向人道歉“对不起”。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人家说声“麻烦您”，你要回答“别客气”。</a:t>
            </a:r>
          </a:p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对人讲话有礼貌，相亲相爱真欢喜。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583800" y="1736090"/>
            <a:ext cx="9259792" cy="1963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       我们在与别人的交往中，除了要把话说好之外，还要注意有说来话长的语气，这样不仅会增加说话的表达效果，还会给人留下良好的印象。</a:t>
            </a:r>
          </a:p>
        </p:txBody>
      </p:sp>
      <p:sp>
        <p:nvSpPr>
          <p:cNvPr id="43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05  </a:t>
            </a:r>
            <a:r>
              <a:rPr lang="zh-CN" altLang="en-US" dirty="0"/>
              <a:t>课堂小结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3556000" y="4053895"/>
            <a:ext cx="5080000" cy="1696042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注意说话语气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说话的语气不要太生硬，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避免使用命令的语气。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17"/>
          <p:cNvSpPr/>
          <p:nvPr/>
        </p:nvSpPr>
        <p:spPr>
          <a:xfrm>
            <a:off x="1066470" y="1836033"/>
            <a:ext cx="9645015" cy="18148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1.说话时，我们要注意说话的（        ），学会使用礼貌用，例如（         ）、（              ）、（         ）等。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 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6028719" y="2186780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语气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13360" y="3034289"/>
            <a:ext cx="5384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945945" y="3034289"/>
            <a:ext cx="12496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对不起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120435" y="3034289"/>
            <a:ext cx="8940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谢谢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" name="文本占位符 9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06  </a:t>
            </a:r>
            <a:r>
              <a:rPr lang="zh-CN" altLang="en-US" dirty="0"/>
              <a:t>课堂练习</a:t>
            </a:r>
          </a:p>
        </p:txBody>
      </p:sp>
      <p:sp>
        <p:nvSpPr>
          <p:cNvPr id="48" name="矩形 17"/>
          <p:cNvSpPr/>
          <p:nvPr/>
        </p:nvSpPr>
        <p:spPr>
          <a:xfrm>
            <a:off x="1066470" y="3431372"/>
            <a:ext cx="10050780" cy="8322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zh-CN" altLang="en-US" sz="1800" b="0" i="0" u="none" baseline="0">
                <a:solidFill>
                  <a:schemeClr val="tx1"/>
                </a:solidFill>
                <a:effectLst/>
                <a:latin typeface="Calibri" panose="020F0502020204030204" pitchFamily="34" charset="0"/>
                <a:ea typeface="宋体" panose="02010600030101010101" pitchFamily="2" charset="-122"/>
              </a:defRPr>
            </a:lvl5pPr>
          </a:lstStyle>
          <a:p>
            <a:pPr marL="0" marR="0" lvl="0" indent="0" algn="l" defTabSz="4572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2. 今天是你值日，早晨有位同学迟到了，你打算跟这位同学说？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1066471" y="4638945"/>
            <a:ext cx="9309982" cy="671579"/>
          </a:xfrm>
          <a:prstGeom prst="doubleWave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对不起，因为路上堵车，所以我迟到了，以后值日的时候，我会提前出门的。</a:t>
            </a:r>
            <a:endParaRPr kumimoji="0" lang="zh-CN" alt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4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 hidden="1"/>
          <p:cNvSpPr txBox="1"/>
          <p:nvPr/>
        </p:nvSpPr>
        <p:spPr>
          <a:xfrm>
            <a:off x="0" y="149731"/>
            <a:ext cx="2095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noFill/>
                <a:latin typeface="思源黑体 CN Light" panose="020B0300000000000000" pitchFamily="34" charset="-122"/>
                <a:ea typeface="思源黑体 CN Light" panose="020B0300000000000000" pitchFamily="34" charset="-122"/>
              </a:rPr>
              <a:t>BY YUSHEN</a:t>
            </a:r>
            <a:endParaRPr lang="zh-CN" altLang="en-US" dirty="0">
              <a:noFill/>
              <a:latin typeface="思源黑体 CN Light" panose="020B0300000000000000" pitchFamily="34" charset="-122"/>
              <a:ea typeface="思源黑体 CN Light" panose="020B0300000000000000" pitchFamily="34" charset="-122"/>
            </a:endParaRPr>
          </a:p>
        </p:txBody>
      </p:sp>
      <p:pic>
        <p:nvPicPr>
          <p:cNvPr id="3" name="图片 2" descr="图片包含 物体, 麦克风, 游戏机&#10;&#10;描述已自动生成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67166" y="1167295"/>
            <a:ext cx="6785114" cy="4523410"/>
          </a:xfrm>
          <a:prstGeom prst="rect">
            <a:avLst/>
          </a:prstGeom>
        </p:spPr>
      </p:pic>
      <p:grpSp>
        <p:nvGrpSpPr>
          <p:cNvPr id="5" name="组合 4"/>
          <p:cNvGrpSpPr/>
          <p:nvPr/>
        </p:nvGrpSpPr>
        <p:grpSpPr>
          <a:xfrm>
            <a:off x="5353762" y="874555"/>
            <a:ext cx="6555426" cy="3195404"/>
            <a:chOff x="614184" y="771693"/>
            <a:chExt cx="6555426" cy="3195404"/>
          </a:xfrm>
        </p:grpSpPr>
        <p:sp>
          <p:nvSpPr>
            <p:cNvPr id="6" name="文本框 5"/>
            <p:cNvSpPr txBox="1"/>
            <p:nvPr/>
          </p:nvSpPr>
          <p:spPr>
            <a:xfrm>
              <a:off x="614184" y="771693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2418784" y="1905755"/>
              <a:ext cx="1741220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15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谢</a:t>
              </a:r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3730665" y="855951"/>
              <a:ext cx="1766530" cy="22159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38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观</a:t>
              </a:r>
            </a:p>
          </p:txBody>
        </p:sp>
        <p:sp>
          <p:nvSpPr>
            <p:cNvPr id="10" name="文本框 9"/>
            <p:cNvSpPr txBox="1"/>
            <p:nvPr/>
          </p:nvSpPr>
          <p:spPr>
            <a:xfrm>
              <a:off x="4504822" y="1320219"/>
              <a:ext cx="2664788" cy="26468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16600" dirty="0">
                  <a:solidFill>
                    <a:srgbClr val="F96D6D"/>
                  </a:solidFill>
                  <a:latin typeface="庞门正道粗书体6.0" panose="02010600030101010101" pitchFamily="2" charset="-122"/>
                  <a:ea typeface="庞门正道粗书体6.0" panose="02010600030101010101" pitchFamily="2" charset="-122"/>
                </a:rPr>
                <a:t>看</a:t>
              </a: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6342902" y="3868061"/>
            <a:ext cx="4825872" cy="1143653"/>
            <a:chOff x="1601376" y="4316270"/>
            <a:chExt cx="4825872" cy="1143653"/>
          </a:xfrm>
        </p:grpSpPr>
        <p:sp>
          <p:nvSpPr>
            <p:cNvPr id="12" name="文本框 11"/>
            <p:cNvSpPr txBox="1"/>
            <p:nvPr/>
          </p:nvSpPr>
          <p:spPr>
            <a:xfrm>
              <a:off x="1601376" y="5182924"/>
              <a:ext cx="482587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语文精品课件 二年级下册 </a:t>
              </a:r>
              <a:r>
                <a:rPr lang="en-US" altLang="zh-CN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1</a:t>
              </a:r>
              <a:r>
                <a:rPr lang="en-US" altLang="zh-CN" sz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.5</a:t>
              </a:r>
              <a:endPara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13" name="文本框 12"/>
            <p:cNvSpPr txBox="1"/>
            <p:nvPr/>
          </p:nvSpPr>
          <p:spPr>
            <a:xfrm>
              <a:off x="1601376" y="4316270"/>
              <a:ext cx="482587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dist"/>
              <a:r>
                <a:rPr lang="en-US" altLang="zh-CN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——</a:t>
              </a:r>
              <a:r>
                <a:rPr lang="zh-CN" altLang="en-US" sz="36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注意说话的语气</a:t>
              </a:r>
            </a:p>
          </p:txBody>
        </p:sp>
        <p:sp>
          <p:nvSpPr>
            <p:cNvPr id="14" name="矩形: 圆角 13"/>
            <p:cNvSpPr/>
            <p:nvPr/>
          </p:nvSpPr>
          <p:spPr>
            <a:xfrm flipH="1">
              <a:off x="1601376" y="5032283"/>
              <a:ext cx="4825872" cy="19403"/>
            </a:xfrm>
            <a:prstGeom prst="roundRect">
              <a:avLst>
                <a:gd name="adj" fmla="val 50000"/>
              </a:avLst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6981894" y="5413706"/>
            <a:ext cx="3547888" cy="276999"/>
            <a:chOff x="842479" y="5462070"/>
            <a:chExt cx="3547888" cy="276999"/>
          </a:xfrm>
        </p:grpSpPr>
        <p:sp>
          <p:nvSpPr>
            <p:cNvPr id="20" name="矩形 19"/>
            <p:cNvSpPr/>
            <p:nvPr/>
          </p:nvSpPr>
          <p:spPr>
            <a:xfrm>
              <a:off x="842479" y="5462070"/>
              <a:ext cx="1564092" cy="276999"/>
            </a:xfrm>
            <a:prstGeom prst="rect">
              <a:avLst/>
            </a:prstGeom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zh-CN" altLang="en-US" sz="120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授课老师：某某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  <p:sp>
          <p:nvSpPr>
            <p:cNvPr id="21" name="文本框 20"/>
            <p:cNvSpPr txBox="1"/>
            <p:nvPr/>
          </p:nvSpPr>
          <p:spPr>
            <a:xfrm>
              <a:off x="2684120" y="5462070"/>
              <a:ext cx="1706247" cy="276999"/>
            </a:xfrm>
            <a:prstGeom prst="rect">
              <a:avLst/>
            </a:prstGeom>
            <a:noFill/>
            <a:ln w="6350">
              <a:solidFill>
                <a:schemeClr val="tx1">
                  <a:lumMod val="95000"/>
                  <a:lumOff val="5000"/>
                </a:schemeClr>
              </a:solidFill>
            </a:ln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>
                <a:defRPr/>
              </a:pPr>
              <a:r>
                <a:rPr kumimoji="0" lang="zh-CN" altLang="en-US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授课时间：</a:t>
              </a:r>
              <a:r>
                <a:rPr kumimoji="0" lang="en-US" altLang="zh-CN" sz="1200" i="0" u="none" strike="noStrike" kern="1200" cap="none" normalizeH="0" baseline="0" noProof="0" dirty="0">
                  <a:ln>
                    <a:noFill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</a:rPr>
                <a:t>20XX</a:t>
              </a:r>
              <a:endParaRPr kumimoji="0" lang="zh-CN" altLang="en-US" sz="1200" i="0" u="none" strike="noStrike" kern="1200" cap="none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</a:endParaRPr>
            </a:p>
          </p:txBody>
        </p:sp>
      </p:grpSp>
      <p:sp>
        <p:nvSpPr>
          <p:cNvPr id="22" name="矩形 21"/>
          <p:cNvSpPr/>
          <p:nvPr/>
        </p:nvSpPr>
        <p:spPr>
          <a:xfrm>
            <a:off x="10475748" y="481326"/>
            <a:ext cx="1182852" cy="276999"/>
          </a:xfrm>
          <a:prstGeom prst="rect">
            <a:avLst/>
          </a:prstGeom>
          <a:ln w="6350">
            <a:solidFill>
              <a:schemeClr val="tx1">
                <a:lumMod val="95000"/>
                <a:lumOff val="5000"/>
              </a:schemeClr>
            </a:solidFill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某某实验小学</a:t>
            </a:r>
            <a:endParaRPr kumimoji="0" lang="zh-CN" altLang="en-US" sz="1200" i="0" u="none" strike="noStrike" kern="1200" cap="none" normalizeH="0" baseline="0" noProof="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7"/>
          <p:cNvSpPr txBox="1"/>
          <p:nvPr/>
        </p:nvSpPr>
        <p:spPr>
          <a:xfrm>
            <a:off x="6640832" y="2424128"/>
            <a:ext cx="4165600" cy="718519"/>
          </a:xfrm>
          <a:prstGeom prst="cloudCallout">
            <a:avLst>
              <a:gd name="adj1" fmla="val -54771"/>
              <a:gd name="adj2" fmla="val 77859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喂，将黑板擦干净！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75435" y="2183128"/>
            <a:ext cx="3975735" cy="1172659"/>
          </a:xfrm>
          <a:prstGeom prst="wedgeEllipseCallout">
            <a:avLst>
              <a:gd name="adj1" fmla="val 60429"/>
              <a:gd name="adj2" fmla="val -6585"/>
            </a:avLst>
          </a:prstGeom>
          <a:solidFill>
            <a:schemeClr val="bg1"/>
          </a:solidFill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你好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，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请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你将黑板擦干净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好吗</a:t>
            </a:r>
            <a:r>
              <a:rPr kumimoji="0" lang="zh-CN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？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00" name="文本框 99"/>
          <p:cNvSpPr txBox="1"/>
          <p:nvPr/>
        </p:nvSpPr>
        <p:spPr>
          <a:xfrm>
            <a:off x="1407478" y="4433872"/>
            <a:ext cx="9377045" cy="126353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lgDashDot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都是叫值日生将黑板擦干净，不同的语气就有不同的效果。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400" dirty="0">
                <a:solidFill>
                  <a:srgbClr val="000000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今天，我们就来和大家一起学习交流：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注意说话的语气</a:t>
            </a:r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ldLvl="0" animBg="1"/>
      <p:bldP spid="6" grpId="0" bldLvl="0" animBg="1"/>
      <p:bldP spid="10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194827" y="3519024"/>
            <a:ext cx="10155660" cy="1963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学习在说话时使用恰当的语气，能让听的人感到舒服。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所以，在不同的环境中，我们要用不同的语气来说话，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altLang="zh-CN" sz="2800" dirty="0">
                <a:solidFill>
                  <a:prstClr val="black"/>
                </a:solidFill>
                <a:latin typeface="思源黑体 CN Bold" panose="020B0800000000000000" pitchFamily="34" charset="-122"/>
                <a:ea typeface="思源黑体 CN Bold" panose="020B0800000000000000" pitchFamily="34" charset="-122"/>
              </a:rPr>
              <a:t>      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这就是说话的艺术。                            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4082397" y="1842135"/>
            <a:ext cx="4027206" cy="1273810"/>
            <a:chOff x="4378" y="2901"/>
            <a:chExt cx="6005" cy="2006"/>
          </a:xfrm>
        </p:grpSpPr>
        <p:pic>
          <p:nvPicPr>
            <p:cNvPr id="11" name="图片 10" descr="12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378" y="2901"/>
              <a:ext cx="6005" cy="2006"/>
            </a:xfrm>
            <a:prstGeom prst="rect">
              <a:avLst/>
            </a:prstGeom>
          </p:spPr>
        </p:pic>
        <p:sp>
          <p:nvSpPr>
            <p:cNvPr id="6" name="文本框 5"/>
            <p:cNvSpPr txBox="1"/>
            <p:nvPr/>
          </p:nvSpPr>
          <p:spPr>
            <a:xfrm>
              <a:off x="5974" y="3649"/>
              <a:ext cx="4374" cy="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 </a:t>
              </a: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  <a:sym typeface="+mn-ea"/>
                </a:rPr>
                <a:t>注意说话的语气</a:t>
              </a:r>
            </a:p>
          </p:txBody>
        </p:sp>
      </p:grpSp>
      <p:sp>
        <p:nvSpPr>
          <p:cNvPr id="59" name="文本占位符 10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01  </a:t>
            </a:r>
            <a:r>
              <a:rPr lang="zh-CN" altLang="en-US" dirty="0"/>
              <a:t>课前导读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/>
          <p:cNvGrpSpPr/>
          <p:nvPr/>
        </p:nvGrpSpPr>
        <p:grpSpPr>
          <a:xfrm>
            <a:off x="2880912" y="1999118"/>
            <a:ext cx="8156575" cy="760095"/>
            <a:chOff x="1597" y="3383"/>
            <a:chExt cx="12845" cy="1197"/>
          </a:xfrm>
        </p:grpSpPr>
        <p:pic>
          <p:nvPicPr>
            <p:cNvPr id="8" name="图片 7" descr="34"/>
            <p:cNvPicPr>
              <a:picLocks noChangeAspect="1"/>
            </p:cNvPicPr>
            <p:nvPr/>
          </p:nvPicPr>
          <p:blipFill>
            <a:blip r:embed="rId3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984" y="3418"/>
              <a:ext cx="10121" cy="1162"/>
            </a:xfrm>
            <a:prstGeom prst="rect">
              <a:avLst/>
            </a:prstGeom>
          </p:spPr>
        </p:pic>
        <p:sp>
          <p:nvSpPr>
            <p:cNvPr id="4098" name="TextBox 3"/>
            <p:cNvSpPr txBox="1"/>
            <p:nvPr/>
          </p:nvSpPr>
          <p:spPr>
            <a:xfrm>
              <a:off x="1597" y="3383"/>
              <a:ext cx="12845" cy="105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      </a:t>
              </a:r>
              <a:r>
                <a:rPr kumimoji="0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 1.不小心碰到了别人，你会怎么说？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242309" y="1466988"/>
            <a:ext cx="1761490" cy="1713230"/>
            <a:chOff x="13980" y="2545"/>
            <a:chExt cx="2774" cy="2698"/>
          </a:xfrm>
        </p:grpSpPr>
        <p:pic>
          <p:nvPicPr>
            <p:cNvPr id="11" name="图片 10" descr="17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flipH="1">
              <a:off x="13980" y="2545"/>
              <a:ext cx="2774" cy="2698"/>
            </a:xfrm>
            <a:prstGeom prst="rect">
              <a:avLst/>
            </a:prstGeom>
          </p:spPr>
        </p:pic>
        <p:sp>
          <p:nvSpPr>
            <p:cNvPr id="4" name="文本框 3"/>
            <p:cNvSpPr txBox="1"/>
            <p:nvPr/>
          </p:nvSpPr>
          <p:spPr>
            <a:xfrm>
              <a:off x="14597" y="3293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情景一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sp>
        <p:nvSpPr>
          <p:cNvPr id="100" name="文本框 99"/>
          <p:cNvSpPr txBox="1"/>
          <p:nvPr/>
        </p:nvSpPr>
        <p:spPr>
          <a:xfrm>
            <a:off x="2631592" y="4481795"/>
            <a:ext cx="7069455" cy="1329807"/>
          </a:xfrm>
          <a:prstGeom prst="bevel">
            <a:avLst>
              <a:gd name="adj" fmla="val 74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第一句语气比较生硬，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第二句，用真诚的道歉语气，容易获得对方谅解。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3126657" y="3387629"/>
            <a:ext cx="2474833" cy="60007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我不是故意的。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6027254" y="3387629"/>
            <a:ext cx="3673793" cy="60007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对不起，我不是故意的。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+mn-cs"/>
            </a:endParaRPr>
          </a:p>
        </p:txBody>
      </p:sp>
      <p:sp>
        <p:nvSpPr>
          <p:cNvPr id="15" name="文本占位符 1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情景设置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  <p:bldP spid="13" grpId="0" bldLvl="0" animBg="1"/>
      <p:bldP spid="1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Box 3"/>
          <p:cNvSpPr txBox="1"/>
          <p:nvPr/>
        </p:nvSpPr>
        <p:spPr>
          <a:xfrm>
            <a:off x="3003799" y="1861820"/>
            <a:ext cx="7689215" cy="58801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rPr>
              <a:t>上车的时候，一位阿姨挡住了自己的路，你会怎么说？</a:t>
            </a:r>
          </a:p>
        </p:txBody>
      </p:sp>
      <p:sp>
        <p:nvSpPr>
          <p:cNvPr id="100" name="文本框 99"/>
          <p:cNvSpPr txBox="1"/>
          <p:nvPr/>
        </p:nvSpPr>
        <p:spPr>
          <a:xfrm>
            <a:off x="1509091" y="4517501"/>
            <a:ext cx="9173817" cy="1126054"/>
          </a:xfrm>
          <a:prstGeom prst="bevel">
            <a:avLst>
              <a:gd name="adj" fmla="val 7457"/>
            </a:avLst>
          </a:prstGeom>
          <a:solidFill>
            <a:schemeClr val="bg1"/>
          </a:solidFill>
          <a:ln w="952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 </a:t>
            </a: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第一句句中虽然用了表示礼貌的“请”，但整句听起来，感觉好像是在命令自己做什么事。第二句，用真诚的商量的语气，容易获得对方的理解、帮助。</a:t>
            </a:r>
          </a:p>
        </p:txBody>
      </p:sp>
      <p:sp>
        <p:nvSpPr>
          <p:cNvPr id="13" name="文本框 12"/>
          <p:cNvSpPr txBox="1"/>
          <p:nvPr/>
        </p:nvSpPr>
        <p:spPr>
          <a:xfrm>
            <a:off x="2644140" y="3223633"/>
            <a:ext cx="3068955" cy="60007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阿姨，请您让一下。</a:t>
            </a:r>
          </a:p>
        </p:txBody>
      </p:sp>
      <p:sp>
        <p:nvSpPr>
          <p:cNvPr id="14" name="文本框 13"/>
          <p:cNvSpPr txBox="1"/>
          <p:nvPr/>
        </p:nvSpPr>
        <p:spPr>
          <a:xfrm>
            <a:off x="6096000" y="3223633"/>
            <a:ext cx="3673793" cy="600075"/>
          </a:xfrm>
          <a:prstGeom prst="plaqu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阿姨，请您让一下好吗？</a:t>
            </a:r>
          </a:p>
        </p:txBody>
      </p:sp>
      <p:sp>
        <p:nvSpPr>
          <p:cNvPr id="59" name="文本占位符 14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02  </a:t>
            </a:r>
            <a:r>
              <a:rPr lang="zh-CN" altLang="en-US" dirty="0"/>
              <a:t>情景设置</a:t>
            </a:r>
          </a:p>
        </p:txBody>
      </p:sp>
      <p:grpSp>
        <p:nvGrpSpPr>
          <p:cNvPr id="60" name="组合 59"/>
          <p:cNvGrpSpPr/>
          <p:nvPr/>
        </p:nvGrpSpPr>
        <p:grpSpPr>
          <a:xfrm>
            <a:off x="1242309" y="1466988"/>
            <a:ext cx="1761490" cy="1713230"/>
            <a:chOff x="13980" y="2545"/>
            <a:chExt cx="2774" cy="2698"/>
          </a:xfrm>
        </p:grpSpPr>
        <p:pic>
          <p:nvPicPr>
            <p:cNvPr id="61" name="图片 60" descr="17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flipH="1">
              <a:off x="13980" y="2545"/>
              <a:ext cx="2774" cy="2698"/>
            </a:xfrm>
            <a:prstGeom prst="rect">
              <a:avLst/>
            </a:prstGeom>
          </p:spPr>
        </p:pic>
        <p:sp>
          <p:nvSpPr>
            <p:cNvPr id="62" name="文本框 61"/>
            <p:cNvSpPr txBox="1"/>
            <p:nvPr/>
          </p:nvSpPr>
          <p:spPr>
            <a:xfrm>
              <a:off x="14597" y="3293"/>
              <a:ext cx="1968" cy="8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微软雅黑" panose="020B0503020204020204" pitchFamily="34" charset="-122"/>
                  <a:sym typeface="+mn-ea"/>
                </a:rPr>
                <a:t>情景二</a:t>
              </a:r>
              <a:endPara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bldLvl="0" animBg="1"/>
      <p:bldP spid="13" grpId="0" bldLvl="0" animBg="1"/>
      <p:bldP spid="1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1716129" y="1892300"/>
            <a:ext cx="3683000" cy="942975"/>
            <a:chOff x="8508" y="2086"/>
            <a:chExt cx="5800" cy="1485"/>
          </a:xfrm>
        </p:grpSpPr>
        <p:sp>
          <p:nvSpPr>
            <p:cNvPr id="9" name="云形标注 8"/>
            <p:cNvSpPr/>
            <p:nvPr/>
          </p:nvSpPr>
          <p:spPr>
            <a:xfrm>
              <a:off x="8508" y="2086"/>
              <a:ext cx="5543" cy="1485"/>
            </a:xfrm>
            <a:prstGeom prst="cloudCallout">
              <a:avLst>
                <a:gd name="adj1" fmla="val 55771"/>
                <a:gd name="adj2" fmla="val 65308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  <p:sp>
          <p:nvSpPr>
            <p:cNvPr id="6" name="矩形 5"/>
            <p:cNvSpPr>
              <a:spLocks noChangeArrowheads="1"/>
            </p:cNvSpPr>
            <p:nvPr/>
          </p:nvSpPr>
          <p:spPr bwMode="auto">
            <a:xfrm>
              <a:off x="9056" y="2273"/>
              <a:ext cx="5252" cy="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8580" tIns="34290" rIns="68580" bIns="34290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33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思源黑体 CN Bold" panose="020B0800000000000000" pitchFamily="34" charset="-122"/>
                  <a:ea typeface="思源黑体 CN Bold" panose="020B0800000000000000" pitchFamily="34" charset="-122"/>
                  <a:cs typeface="+mn-cs"/>
                </a:rPr>
                <a:t>交际注意事项</a:t>
              </a:r>
              <a:endParaRPr kumimoji="0" lang="en-US" altLang="zh-CN" sz="3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endParaRPr>
            </a:p>
          </p:txBody>
        </p:sp>
      </p:grpSp>
      <p:sp>
        <p:nvSpPr>
          <p:cNvPr id="8" name="矩形 7"/>
          <p:cNvSpPr>
            <a:spLocks noChangeArrowheads="1"/>
          </p:cNvSpPr>
          <p:nvPr/>
        </p:nvSpPr>
        <p:spPr bwMode="auto">
          <a:xfrm>
            <a:off x="1716129" y="3476625"/>
            <a:ext cx="9152255" cy="2538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1.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注意语调，用商量的口气，要使用礼貌用语。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323850" marR="0" lvl="0" indent="-32385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 typeface="Calibri" panose="020F0502020204030204" pitchFamily="34" charset="0"/>
              <a:buAutoNum type="arabicPeriod" startAt="2"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说话时注意自己的表情，态度要诚恳，要正视对方。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3.</a:t>
            </a: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微软雅黑" panose="020B0503020204020204" pitchFamily="34" charset="-122"/>
              </a:rPr>
              <a:t>请求的内容要说得清楚、明白。</a:t>
            </a: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Bold" panose="020B0800000000000000" pitchFamily="34" charset="-122"/>
              <a:ea typeface="思源黑体 CN Bold" panose="020B0800000000000000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03  </a:t>
            </a:r>
            <a:r>
              <a:rPr lang="zh-CN" altLang="en-US" dirty="0"/>
              <a:t>课堂精讲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451113" y="1766433"/>
            <a:ext cx="9281160" cy="187647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       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同学们，跟人交流是一门学问，同一句话，使用恰当的语气，能让听的人感到舒服，今天，我们就来表现几个说话的场景，相信同学们都会有所启发。</a:t>
            </a:r>
          </a:p>
        </p:txBody>
      </p:sp>
      <p:sp>
        <p:nvSpPr>
          <p:cNvPr id="44" name="文本占位符 3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03  </a:t>
            </a:r>
            <a:r>
              <a:rPr lang="zh-CN" altLang="en-US"/>
              <a:t>课堂精讲</a:t>
            </a:r>
            <a:endParaRPr lang="zh-CN" altLang="en-US" dirty="0"/>
          </a:p>
        </p:txBody>
      </p:sp>
      <p:sp>
        <p:nvSpPr>
          <p:cNvPr id="45" name="文本框 44"/>
          <p:cNvSpPr txBox="1"/>
          <p:nvPr/>
        </p:nvSpPr>
        <p:spPr>
          <a:xfrm>
            <a:off x="1451113" y="4821610"/>
            <a:ext cx="9054548" cy="670633"/>
          </a:xfrm>
          <a:prstGeom prst="rect">
            <a:avLst/>
          </a:prstGeom>
          <a:noFill/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     说话的语气不要太生硬，避免使用命令的语气。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851025" y="4048954"/>
            <a:ext cx="1960880" cy="5219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交际小贴士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248092" y="1794289"/>
            <a:ext cx="9773920" cy="48137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当妈妈让你学钢琴，你想学画画。你会跟妈妈怎么说？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169987" y="2570500"/>
            <a:ext cx="9852025" cy="858500"/>
          </a:xfrm>
          <a:prstGeom prst="hexagon">
            <a:avLst/>
          </a:prstGeom>
          <a:solidFill>
            <a:schemeClr val="bg1"/>
          </a:solidFill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妈妈，我想学画画，因为我喜欢画画，而且画得还不错，老师都说我画画有天赋，能让我去画画，好吗？</a:t>
            </a:r>
          </a:p>
        </p:txBody>
      </p:sp>
      <p:sp>
        <p:nvSpPr>
          <p:cNvPr id="6" name="文本占位符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拓展练习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1169987" y="4054409"/>
            <a:ext cx="9852025" cy="481370"/>
          </a:xfrm>
          <a:prstGeom prst="hexagon">
            <a:avLst/>
          </a:prstGeom>
          <a:solidFill>
            <a:schemeClr val="bg1"/>
          </a:solidFill>
          <a:ln w="12700"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上学迟到了，老师批评了我。下课后我对老师说</a:t>
            </a:r>
            <a:r>
              <a:rPr kumimoji="0" lang="en-US" altLang="zh-CN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……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1169987" y="4626813"/>
            <a:ext cx="9852025" cy="1241584"/>
          </a:xfrm>
          <a:prstGeom prst="hexagon">
            <a:avLst/>
          </a:prstGeom>
          <a:solidFill>
            <a:schemeClr val="bg1"/>
          </a:solidFill>
          <a:ln w="12700">
            <a:noFill/>
            <a:prstDash val="solid"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老师，我错了，我以后再也不迟到了。我今天早晨起床后，肚子有点疼，妈妈带我到医院让医生看病了。我是吃了药，肚子不疼了才来的，所以来晚了。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4" grpId="0" bldLvl="0" animBg="1"/>
      <p:bldP spid="45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2173770" y="1603934"/>
            <a:ext cx="7748905" cy="781407"/>
          </a:xfrm>
          <a:prstGeom prst="doubleWav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看到同学洗手后忘记了关水龙头，你会跟他怎么说？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39434" y="2671687"/>
            <a:ext cx="8807809" cy="481370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节约是美德，亲爱的同学，请您关掉水龙头，把美德留下。</a:t>
            </a:r>
          </a:p>
        </p:txBody>
      </p:sp>
      <p:sp>
        <p:nvSpPr>
          <p:cNvPr id="44" name="文本占位符 5"/>
          <p:cNvSpPr>
            <a:spLocks noGrp="1"/>
          </p:cNvSpPr>
          <p:nvPr>
            <p:ph type="body" sz="quarter" idx="10"/>
          </p:nvPr>
        </p:nvSpPr>
        <p:spPr>
          <a:xfrm>
            <a:off x="993775" y="395288"/>
            <a:ext cx="2154238" cy="450850"/>
          </a:xfrm>
        </p:spPr>
        <p:txBody>
          <a:bodyPr/>
          <a:lstStyle/>
          <a:p>
            <a:r>
              <a:rPr lang="en-US" altLang="zh-CN" dirty="0"/>
              <a:t>04  </a:t>
            </a:r>
            <a:r>
              <a:rPr lang="zh-CN" altLang="en-US" dirty="0"/>
              <a:t>拓展练习</a:t>
            </a:r>
          </a:p>
        </p:txBody>
      </p:sp>
      <p:sp>
        <p:nvSpPr>
          <p:cNvPr id="45" name="文本框 44"/>
          <p:cNvSpPr txBox="1"/>
          <p:nvPr/>
        </p:nvSpPr>
        <p:spPr>
          <a:xfrm>
            <a:off x="2173769" y="3938884"/>
            <a:ext cx="7748905" cy="781407"/>
          </a:xfrm>
          <a:prstGeom prst="doubleWave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dashDot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</a:rPr>
              <a:t>一位陌生叔叔来敲你家的门，你打算怎么说呢？</a:t>
            </a:r>
          </a:p>
        </p:txBody>
      </p:sp>
      <p:sp>
        <p:nvSpPr>
          <p:cNvPr id="46" name="文本框 45"/>
          <p:cNvSpPr txBox="1"/>
          <p:nvPr/>
        </p:nvSpPr>
        <p:spPr>
          <a:xfrm>
            <a:off x="1439434" y="5024748"/>
            <a:ext cx="8807809" cy="481370"/>
          </a:xfrm>
          <a:prstGeom prst="hexagon">
            <a:avLst/>
          </a:prstGeom>
          <a:solidFill>
            <a:schemeClr val="bg1"/>
          </a:solidFill>
          <a:ln w="38100">
            <a:noFill/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 Bold" panose="020B0800000000000000" pitchFamily="34" charset="-122"/>
                <a:ea typeface="思源黑体 CN Bold" panose="020B0800000000000000" pitchFamily="34" charset="-122"/>
                <a:cs typeface="+mn-cs"/>
                <a:sym typeface="+mn-ea"/>
              </a:rPr>
              <a:t>叔叔您好，爸爸今天不在家，请您改天再来好吗？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slow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4" grpId="0" bldLvl="0" animBg="1"/>
      <p:bldP spid="45" grpId="0" bldLvl="0" animBg="1"/>
      <p:bldP spid="46" grpId="0" bldLvl="0" animBg="1"/>
    </p:bldLst>
  </p:timing>
</p:sld>
</file>

<file path=ppt/theme/theme1.xml><?xml version="1.0" encoding="utf-8"?>
<a:theme xmlns:a="http://schemas.openxmlformats.org/drawingml/2006/main" name="www.2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777</Words>
  <Application>Microsoft Office PowerPoint</Application>
  <PresentationFormat>宽屏</PresentationFormat>
  <Paragraphs>94</Paragraphs>
  <Slides>13</Slides>
  <Notes>11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1" baseType="lpstr">
      <vt:lpstr>Calibri</vt:lpstr>
      <vt:lpstr>庞门正道粗书体6.0</vt:lpstr>
      <vt:lpstr>思源黑体 CN Light</vt:lpstr>
      <vt:lpstr>思源黑体 CN Bold</vt:lpstr>
      <vt:lpstr>Arial</vt:lpstr>
      <vt:lpstr>微软雅黑</vt:lpstr>
      <vt:lpstr>等线</vt:lpstr>
      <vt:lpstr>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2021-05-08T00:53:34Z</dcterms:created>
  <dcterms:modified xsi:type="dcterms:W3CDTF">2023-01-13T17:22:16Z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2052-11.1.0.10463</vt:lpwstr>
  </property>
  <property fmtid="{D5CDD505-2E9C-101B-9397-08002B2CF9AE}" pid="3" name="ICV">
    <vt:lpwstr>4D8DB5D1392E4C7BA25E111A789EE7C5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