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259" r:id="rId18"/>
  </p:sldIdLst>
  <p:sldSz cx="12192000" cy="6858000"/>
  <p:notesSz cx="6858000" cy="9144000"/>
  <p:embeddedFontLst>
    <p:embeddedFont>
      <p:font typeface="黑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方正舒体" panose="02010601030101010101" pitchFamily="2" charset="-122"/>
      <p:regular r:id="rId28"/>
    </p:embeddedFont>
    <p:embeddedFont>
      <p:font typeface="FandolFang R" panose="02010600030101010101" charset="-122"/>
      <p:regular r:id="rId29"/>
    </p:embeddedFont>
    <p:embeddedFont>
      <p:font typeface="演示斜黑体" panose="02010600030101010101" charset="-122"/>
      <p:regular r:id="rId30"/>
    </p:embeddedFont>
    <p:embeddedFont>
      <p:font typeface="楷体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884E8674-89A5-4ECE-BE63-55869425DBA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ED9B0D08-D8D3-4753-A538-914676C050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B0D08-D8D3-4753-A538-914676C050E6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B0D08-D8D3-4753-A538-914676C050E6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r="2466"/>
          <a:stretch>
            <a:fillRect/>
          </a:stretch>
        </p:blipFill>
        <p:spPr>
          <a:xfrm>
            <a:off x="0" y="-2"/>
            <a:ext cx="12191998" cy="685799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038108" y="1608612"/>
            <a:ext cx="6606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少年闰土</a:t>
            </a:r>
            <a:endParaRPr lang="en-US" altLang="zh-CN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8" name="直接连接符 17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animBg="1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3" y="3819525"/>
            <a:ext cx="3152775" cy="3038475"/>
          </a:xfrm>
          <a:prstGeom prst="rect">
            <a:avLst/>
          </a:prstGeom>
        </p:spPr>
      </p:pic>
      <p:sp>
        <p:nvSpPr>
          <p:cNvPr id="4" name="云形标注 23"/>
          <p:cNvSpPr/>
          <p:nvPr/>
        </p:nvSpPr>
        <p:spPr>
          <a:xfrm>
            <a:off x="1663585" y="1615981"/>
            <a:ext cx="299047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805940" y="1895662"/>
            <a:ext cx="2734330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闰土给“我” 讲了几件有趣的事情？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941376" y="2206774"/>
            <a:ext cx="2374106" cy="322550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雪地捕鸟 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夏日拾贝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看瓜刺猹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潮汛看鱼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6621" y="1845715"/>
            <a:ext cx="10918758" cy="19738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说：“这不能。须大雪下了才好，我们沙地上，下了雪，我扫出一块空地来，用短棒支起一个大竹匾，撒下秕谷，看鸟雀来吃时，我远远地将缚在棒上的绳子一拉，那鸟雀就罩在竹匾下了。什么都有：稻鸡，角鸡，鹁鸪，蓝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……”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9744128" y="1925801"/>
            <a:ext cx="332448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982491"/>
            <a:ext cx="157992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语言描写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9"/>
          <p:cNvSpPr/>
          <p:nvPr/>
        </p:nvSpPr>
        <p:spPr>
          <a:xfrm>
            <a:off x="2528200" y="2398548"/>
            <a:ext cx="332448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40"/>
          <p:cNvSpPr/>
          <p:nvPr/>
        </p:nvSpPr>
        <p:spPr>
          <a:xfrm>
            <a:off x="5107263" y="2389152"/>
            <a:ext cx="332448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42"/>
          <p:cNvSpPr/>
          <p:nvPr/>
        </p:nvSpPr>
        <p:spPr>
          <a:xfrm>
            <a:off x="10464267" y="2381746"/>
            <a:ext cx="332448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43"/>
          <p:cNvSpPr/>
          <p:nvPr/>
        </p:nvSpPr>
        <p:spPr>
          <a:xfrm>
            <a:off x="2295445" y="2832620"/>
            <a:ext cx="332448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标注 45"/>
          <p:cNvSpPr/>
          <p:nvPr/>
        </p:nvSpPr>
        <p:spPr>
          <a:xfrm>
            <a:off x="3950654" y="4011626"/>
            <a:ext cx="3560255" cy="1673667"/>
          </a:xfrm>
          <a:prstGeom prst="wedgeRoundRectCallout">
            <a:avLst>
              <a:gd name="adj1" fmla="val -39532"/>
              <a:gd name="adj2" fmla="val -8869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从这些精准有序的动作中，我们感受到闰土的聪明能干和富有灵气，是个捕鸟的能手。 </a:t>
            </a:r>
          </a:p>
        </p:txBody>
      </p:sp>
      <p:sp>
        <p:nvSpPr>
          <p:cNvPr id="13" name="圆角矩形 46"/>
          <p:cNvSpPr/>
          <p:nvPr/>
        </p:nvSpPr>
        <p:spPr>
          <a:xfrm>
            <a:off x="1050253" y="3361828"/>
            <a:ext cx="666359" cy="43407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018621" y="3567497"/>
            <a:ext cx="2513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列举的省略，说明闰土还知道很多鸟。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51057" y="2103440"/>
            <a:ext cx="8682431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啊！闰土的心里有无穷无尽的希奇的事，都是我往常的朋友所不知道的。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他们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不知道一些事，闰土在海边时，他们都和我一样只看见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院子里高墙上的四角的天空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7" name="圆角矩形标注 23"/>
          <p:cNvSpPr/>
          <p:nvPr/>
        </p:nvSpPr>
        <p:spPr>
          <a:xfrm>
            <a:off x="1137741" y="4100415"/>
            <a:ext cx="6135421" cy="1940957"/>
          </a:xfrm>
          <a:prstGeom prst="wedgeRoundRectCallout">
            <a:avLst>
              <a:gd name="adj1" fmla="val -15850"/>
              <a:gd name="adj2" fmla="val -70754"/>
              <a:gd name="adj3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“我”不能广泛地接触大自然，见识太少、知识贫乏，表达了“我”对广阔天地、对农村生活的无限向往。</a:t>
            </a:r>
          </a:p>
        </p:txBody>
      </p:sp>
      <p:sp>
        <p:nvSpPr>
          <p:cNvPr id="18" name="圆角矩形标注 28"/>
          <p:cNvSpPr/>
          <p:nvPr/>
        </p:nvSpPr>
        <p:spPr>
          <a:xfrm>
            <a:off x="4205452" y="1385465"/>
            <a:ext cx="2323017" cy="576158"/>
          </a:xfrm>
          <a:prstGeom prst="wedgeRoundRectCallout">
            <a:avLst>
              <a:gd name="adj1" fmla="val -64766"/>
              <a:gd name="adj2" fmla="val 17957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“我”往常的朋友</a:t>
            </a:r>
          </a:p>
        </p:txBody>
      </p:sp>
      <p:sp>
        <p:nvSpPr>
          <p:cNvPr id="19" name="圆角矩形标注 29"/>
          <p:cNvSpPr/>
          <p:nvPr/>
        </p:nvSpPr>
        <p:spPr>
          <a:xfrm>
            <a:off x="7597009" y="3598553"/>
            <a:ext cx="3579479" cy="1670677"/>
          </a:xfrm>
          <a:prstGeom prst="wedgeRoundRectCallout">
            <a:avLst>
              <a:gd name="adj1" fmla="val -62310"/>
              <a:gd name="adj2" fmla="val -4882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“我”和“往常的朋友”生活的天地非常狭窄，由于整天关在高墙深院里，与生活在海边的闰土相比，形成了鲜明的对比。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ldLvl="0" animBg="1"/>
      <p:bldP spid="18" grpId="0" bldLvl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82251" y="2022932"/>
            <a:ext cx="5152293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可惜正月过去了，闰土必须回家里去。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我急得大哭，他也躲到厨房里，哭着不肯出门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93836" y="4376129"/>
            <a:ext cx="4608195" cy="11350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我和闰土已经结下了深厚的友谊，依依不舍。</a:t>
            </a:r>
          </a:p>
        </p:txBody>
      </p:sp>
      <p:sp>
        <p:nvSpPr>
          <p:cNvPr id="9" name="云形标注 27"/>
          <p:cNvSpPr/>
          <p:nvPr/>
        </p:nvSpPr>
        <p:spPr>
          <a:xfrm>
            <a:off x="1016367" y="1875285"/>
            <a:ext cx="328003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158722" y="2154966"/>
            <a:ext cx="2734330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分别的时刻，“我”和闰土是什么心情？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75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297809" y="2448261"/>
            <a:ext cx="672711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课文通过作者的回忆，把少年闰土那聪明能干、见识丰富、活泼可爱的形象展现在我们面前，让我们看到了作者与闰土儿时那短暂而又真挚的情谊，以及作者对闰土的怀念之情。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08902" y="2273430"/>
            <a:ext cx="2673818" cy="2400782"/>
            <a:chOff x="7861363" y="1365506"/>
            <a:chExt cx="2673818" cy="24007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7" name="矩形: 圆角 6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4" name="圆角矩形 27"/>
          <p:cNvSpPr/>
          <p:nvPr/>
        </p:nvSpPr>
        <p:spPr>
          <a:xfrm>
            <a:off x="759304" y="1574603"/>
            <a:ext cx="8319515" cy="3342875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4489" y="2266915"/>
            <a:ext cx="8485451" cy="18814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上个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lǐ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bài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     ）天，我在小树林中捉到了一只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cì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wèi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       ），我把她装在纸盒里，放在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chú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fáng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       ）里养了起来。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9335" y="1805250"/>
            <a:ext cx="848677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读句子，看拼音写词语。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69296" y="244095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礼拜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84857" y="307410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刺猬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81215" y="307410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厨房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27" y="2925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27" y="2925914"/>
            <a:ext cx="2667000" cy="3581400"/>
          </a:xfrm>
          <a:prstGeom prst="rect">
            <a:avLst/>
          </a:prstGeom>
        </p:spPr>
      </p:pic>
      <p:sp>
        <p:nvSpPr>
          <p:cNvPr id="11" name="圆角矩形 8"/>
          <p:cNvSpPr/>
          <p:nvPr/>
        </p:nvSpPr>
        <p:spPr>
          <a:xfrm>
            <a:off x="664513" y="1571915"/>
            <a:ext cx="8464629" cy="3417293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96071" y="2061098"/>
            <a:ext cx="7877065" cy="28024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（           ）的天空中挂着一轮（          ）的圆月，下面是海边的沙地，都种着（                   ）的（           ）的西瓜。其间有一个十一二岁的少年，项（       ）银圈，手（       ）一柄钢叉，向一匹猹尽力地（        ）去。那猹却将身一扭，反从他的胯下逃走了。  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95039" y="1935486"/>
            <a:ext cx="1008112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深蓝</a:t>
            </a:r>
          </a:p>
        </p:txBody>
      </p:sp>
      <p:sp>
        <p:nvSpPr>
          <p:cNvPr id="14" name="矩形 13"/>
          <p:cNvSpPr/>
          <p:nvPr/>
        </p:nvSpPr>
        <p:spPr>
          <a:xfrm>
            <a:off x="1096071" y="1633562"/>
            <a:ext cx="770485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在括号里填上恰当的词语。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839134" y="1924888"/>
            <a:ext cx="1008112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金黄</a:t>
            </a:r>
          </a:p>
        </p:txBody>
      </p:sp>
      <p:sp>
        <p:nvSpPr>
          <p:cNvPr id="16" name="矩形 15"/>
          <p:cNvSpPr/>
          <p:nvPr/>
        </p:nvSpPr>
        <p:spPr>
          <a:xfrm>
            <a:off x="4611291" y="2464932"/>
            <a:ext cx="1684377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一望无际</a:t>
            </a:r>
          </a:p>
        </p:txBody>
      </p:sp>
      <p:sp>
        <p:nvSpPr>
          <p:cNvPr id="17" name="矩形 16"/>
          <p:cNvSpPr/>
          <p:nvPr/>
        </p:nvSpPr>
        <p:spPr>
          <a:xfrm>
            <a:off x="7151281" y="2464932"/>
            <a:ext cx="1008112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碧绿</a:t>
            </a:r>
          </a:p>
        </p:txBody>
      </p:sp>
      <p:sp>
        <p:nvSpPr>
          <p:cNvPr id="18" name="矩形 17"/>
          <p:cNvSpPr/>
          <p:nvPr/>
        </p:nvSpPr>
        <p:spPr>
          <a:xfrm>
            <a:off x="6700145" y="3019956"/>
            <a:ext cx="993775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戴</a:t>
            </a:r>
          </a:p>
        </p:txBody>
      </p:sp>
      <p:sp>
        <p:nvSpPr>
          <p:cNvPr id="19" name="矩形 18"/>
          <p:cNvSpPr/>
          <p:nvPr/>
        </p:nvSpPr>
        <p:spPr>
          <a:xfrm>
            <a:off x="1512884" y="3551068"/>
            <a:ext cx="436451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捏</a:t>
            </a:r>
          </a:p>
        </p:txBody>
      </p:sp>
      <p:sp>
        <p:nvSpPr>
          <p:cNvPr id="20" name="矩形 19"/>
          <p:cNvSpPr/>
          <p:nvPr/>
        </p:nvSpPr>
        <p:spPr>
          <a:xfrm>
            <a:off x="6424200" y="3574980"/>
            <a:ext cx="436451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r="2466"/>
          <a:stretch>
            <a:fillRect/>
          </a:stretch>
        </p:blipFill>
        <p:spPr>
          <a:xfrm>
            <a:off x="0" y="-2"/>
            <a:ext cx="12191998" cy="685799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038108" y="1608612"/>
            <a:ext cx="6606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8" name="直接连接符 17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61071" y="2584274"/>
            <a:ext cx="2673985" cy="506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你了解鲁迅吗？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61071" y="3859130"/>
            <a:ext cx="6330929" cy="506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今天我们来认识他的一位儿时的伙伴。</a:t>
            </a:r>
          </a:p>
        </p:txBody>
      </p:sp>
      <p:sp>
        <p:nvSpPr>
          <p:cNvPr id="7" name="矩形 6"/>
          <p:cNvSpPr/>
          <p:nvPr/>
        </p:nvSpPr>
        <p:spPr>
          <a:xfrm>
            <a:off x="5861071" y="3221702"/>
            <a:ext cx="6894333" cy="506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他是我国伟大的文学家、思想家和革命家。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47" y="2129047"/>
            <a:ext cx="2468880" cy="345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557093" y="1622113"/>
            <a:ext cx="6243757" cy="464050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鲁迅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1881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1936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年），原名周樟寿，字豫才，后改名周树人，“鲁迅”是他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1918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年发表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狂人日记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时所用的笔名。浙江绍兴人。中国现代文学的奠基人，中国翻译文学的开拓者。毛泽东曾评价他：“鲁迅是中国文化革命的主将，他不但是伟大的文学家，而且是伟大的思想家和伟大的革命家。”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65" y="2129047"/>
            <a:ext cx="2468880" cy="345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79605" y="3466352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银项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圈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1833" y="2228081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许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34383" y="2246793"/>
            <a:ext cx="1866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帽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992899" y="2228081"/>
            <a:ext cx="201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74489" y="3540288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207496" y="3536935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45145" y="224838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祀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634383" y="3505544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佛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278649" y="3463972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 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65368" y="1766416"/>
            <a:ext cx="554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12032" y="1785128"/>
            <a:ext cx="81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yǔn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942224" y="1809735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zhān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415967" y="1794833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jǐng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109386" y="3027823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fù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575454" y="3074976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chù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391212" y="3053584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fú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386983" y="3062969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kòng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673038" y="3031319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quān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959017" y="2198216"/>
            <a:ext cx="922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装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弶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078852" y="1764828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jiàng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27" y="2925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04582" y="2053273"/>
            <a:ext cx="795728" cy="775335"/>
            <a:chOff x="8365" y="2269"/>
            <a:chExt cx="1223" cy="1288"/>
          </a:xfrm>
        </p:grpSpPr>
        <p:sp>
          <p:nvSpPr>
            <p:cNvPr id="6" name="矩形 5"/>
            <p:cNvSpPr/>
            <p:nvPr/>
          </p:nvSpPr>
          <p:spPr>
            <a:xfrm>
              <a:off x="8365" y="2269"/>
              <a:ext cx="1223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6"/>
            <p:cNvCxnSpPr>
              <a:stCxn id="6" idx="1"/>
              <a:endCxn id="6" idx="3"/>
            </p:cNvCxnSpPr>
            <p:nvPr/>
          </p:nvCxnSpPr>
          <p:spPr>
            <a:xfrm>
              <a:off x="8365" y="2914"/>
              <a:ext cx="1223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6" idx="0"/>
              <a:endCxn id="6" idx="2"/>
            </p:cNvCxnSpPr>
            <p:nvPr/>
          </p:nvCxnSpPr>
          <p:spPr>
            <a:xfrm>
              <a:off x="8977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10"/>
          <p:cNvSpPr/>
          <p:nvPr/>
        </p:nvSpPr>
        <p:spPr>
          <a:xfrm flipH="1">
            <a:off x="5216545" y="3070017"/>
            <a:ext cx="3192599" cy="1981694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2712" y="3109692"/>
            <a:ext cx="3266266" cy="216511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40415" y="2156937"/>
            <a:ext cx="795020" cy="775335"/>
            <a:chOff x="8365" y="2269"/>
            <a:chExt cx="1340" cy="1288"/>
          </a:xfrm>
        </p:grpSpPr>
        <p:sp>
          <p:nvSpPr>
            <p:cNvPr id="12" name="矩形 11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直接连接符 12"/>
            <p:cNvCxnSpPr>
              <a:stCxn id="12" idx="1"/>
              <a:endCxn id="12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2" idx="0"/>
              <a:endCxn id="12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5331075" y="1881772"/>
            <a:ext cx="291298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熟 识</a:t>
            </a:r>
          </a:p>
        </p:txBody>
      </p:sp>
      <p:sp>
        <p:nvSpPr>
          <p:cNvPr id="16" name="矩形 15"/>
          <p:cNvSpPr/>
          <p:nvPr/>
        </p:nvSpPr>
        <p:spPr>
          <a:xfrm>
            <a:off x="999297" y="3396122"/>
            <a:ext cx="3155929" cy="149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旧俗备贡品向神佛或祖先行礼，表示崇敬并求保佑。</a:t>
            </a:r>
          </a:p>
        </p:txBody>
      </p:sp>
      <p:sp>
        <p:nvSpPr>
          <p:cNvPr id="17" name="矩形 16"/>
          <p:cNvSpPr/>
          <p:nvPr/>
        </p:nvSpPr>
        <p:spPr>
          <a:xfrm>
            <a:off x="5229586" y="3269294"/>
            <a:ext cx="2939473" cy="149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对某人认识得比较久或对某种事物了解得比较透彻。</a:t>
            </a:r>
          </a:p>
        </p:txBody>
      </p:sp>
      <p:sp>
        <p:nvSpPr>
          <p:cNvPr id="18" name="矩形 17"/>
          <p:cNvSpPr/>
          <p:nvPr/>
        </p:nvSpPr>
        <p:spPr>
          <a:xfrm flipH="1">
            <a:off x="5276497" y="1492347"/>
            <a:ext cx="227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shú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shí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26885" y="1591965"/>
            <a:ext cx="313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jì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sì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335725" y="2156531"/>
            <a:ext cx="795020" cy="775335"/>
            <a:chOff x="8365" y="2269"/>
            <a:chExt cx="1340" cy="1288"/>
          </a:xfrm>
        </p:grpSpPr>
        <p:sp>
          <p:nvSpPr>
            <p:cNvPr id="21" name="矩形 20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1"/>
            <p:cNvCxnSpPr>
              <a:stCxn id="21" idx="1"/>
              <a:endCxn id="21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21" idx="0"/>
              <a:endCxn id="21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1621176" y="1975967"/>
            <a:ext cx="3099616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祭 祀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101544" y="2053273"/>
            <a:ext cx="795020" cy="775335"/>
            <a:chOff x="8365" y="2269"/>
            <a:chExt cx="1340" cy="1288"/>
          </a:xfrm>
        </p:grpSpPr>
        <p:sp>
          <p:nvSpPr>
            <p:cNvPr id="26" name="矩形 25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>
              <a:stCxn id="26" idx="1"/>
              <a:endCxn id="26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0"/>
              <a:endCxn id="26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27" y="2925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38895" y="3429000"/>
            <a:ext cx="8247956" cy="10826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每年的正（             ）月十五，我们家都会在阳台的正（            ）中央挂上大红灯笼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。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4489" y="1875259"/>
            <a:ext cx="5911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05029" y="1634198"/>
            <a:ext cx="6199133" cy="11346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zhēng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（正月）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zhèng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正在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 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正好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真正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365748" y="3410031"/>
            <a:ext cx="11969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zhēng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09172" y="3933251"/>
            <a:ext cx="117602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pitchFamily="2" charset="-122"/>
                <a:sym typeface="Arial" panose="020B0604020202020204" pitchFamily="34" charset="0"/>
              </a:rPr>
              <a:t>zhèng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" name="左大括号 33"/>
          <p:cNvSpPr/>
          <p:nvPr/>
        </p:nvSpPr>
        <p:spPr>
          <a:xfrm>
            <a:off x="1399522" y="1799257"/>
            <a:ext cx="452288" cy="95490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27" y="2925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4489" y="2075136"/>
            <a:ext cx="10708722" cy="17015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04800" algn="l" defTabSz="91440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深蓝的天空中挂着一轮金黄的圆月，下面是海边的沙地，都种着一望无际的碧绿的西瓜。其间有一个十一二岁的少年，项戴银圈，手捏一柄钢叉，向一匹猹用力地刺去。那猹却将身一扭，反从他的胯下逃走了。</a:t>
            </a:r>
          </a:p>
        </p:txBody>
      </p:sp>
      <p:sp>
        <p:nvSpPr>
          <p:cNvPr id="11" name="圆角矩形 3"/>
          <p:cNvSpPr/>
          <p:nvPr/>
        </p:nvSpPr>
        <p:spPr>
          <a:xfrm>
            <a:off x="1262190" y="2232193"/>
            <a:ext cx="653958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23"/>
          <p:cNvSpPr/>
          <p:nvPr/>
        </p:nvSpPr>
        <p:spPr>
          <a:xfrm>
            <a:off x="4472086" y="2219959"/>
            <a:ext cx="653958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29"/>
          <p:cNvSpPr/>
          <p:nvPr/>
        </p:nvSpPr>
        <p:spPr>
          <a:xfrm>
            <a:off x="1360126" y="2793696"/>
            <a:ext cx="653958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云形标注 10"/>
          <p:cNvSpPr/>
          <p:nvPr/>
        </p:nvSpPr>
        <p:spPr>
          <a:xfrm>
            <a:off x="4349496" y="911447"/>
            <a:ext cx="5855936" cy="1143729"/>
          </a:xfrm>
          <a:prstGeom prst="cloudCallout">
            <a:avLst>
              <a:gd name="adj1" fmla="val -28212"/>
              <a:gd name="adj2" fmla="val 548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99065" y="1086953"/>
            <a:ext cx="5188596" cy="8061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0480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这些颜色为后面闰土的出场设置了一个优美、幽静的背景，并揭示了时间和地点。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51654" y="4581927"/>
            <a:ext cx="5856503" cy="505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0480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捏、刺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刺猹时动作的快速有力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51654" y="5064055"/>
            <a:ext cx="5856503" cy="505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0480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扭、逃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猹狡猾难刺</a:t>
            </a:r>
          </a:p>
        </p:txBody>
      </p:sp>
      <p:sp>
        <p:nvSpPr>
          <p:cNvPr id="18" name="椭圆 17"/>
          <p:cNvSpPr/>
          <p:nvPr/>
        </p:nvSpPr>
        <p:spPr>
          <a:xfrm>
            <a:off x="9202695" y="2774006"/>
            <a:ext cx="357358" cy="4044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924475" y="3313219"/>
            <a:ext cx="357358" cy="4372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66205" y="3313219"/>
            <a:ext cx="357358" cy="4044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633633" y="3319179"/>
            <a:ext cx="357358" cy="43133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91839" y="4834785"/>
            <a:ext cx="2262216" cy="505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0480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机智  勇敢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3" name="云形标注 5"/>
          <p:cNvSpPr/>
          <p:nvPr/>
        </p:nvSpPr>
        <p:spPr>
          <a:xfrm>
            <a:off x="674489" y="1856235"/>
            <a:ext cx="299047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930637" y="2127935"/>
            <a:ext cx="2354426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“我” 和闰土是怎样相识的呢？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68345" y="1347823"/>
            <a:ext cx="7401413" cy="3453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这少年便是闰土。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时我的父亲还在世，家景也好，我正是一个少爷。那一年，我家是一件大祭祀的值年。这祭祀，说是三十多年才能轮到一回，所以很郑重；正月里供祖像，供品很多，祭器很讲究，拜的人也很多，祭器也很要防偷去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我家只有一个忙月，忙不过来，他便对父亲说，可以叫他的儿子闰土来管祭器的。</a:t>
            </a:r>
          </a:p>
        </p:txBody>
      </p:sp>
      <p:sp>
        <p:nvSpPr>
          <p:cNvPr id="26" name="圆角矩形标注 37"/>
          <p:cNvSpPr/>
          <p:nvPr/>
        </p:nvSpPr>
        <p:spPr>
          <a:xfrm>
            <a:off x="5312262" y="4931843"/>
            <a:ext cx="3313843" cy="1154007"/>
          </a:xfrm>
          <a:prstGeom prst="wedgeRoundRectCallout">
            <a:avLst>
              <a:gd name="adj1" fmla="val 29963"/>
              <a:gd name="adj2" fmla="val -9930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写“我”和闰土是主仆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他来“我”家帮忙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所以“我”和他认识了。</a:t>
            </a:r>
          </a:p>
        </p:txBody>
      </p:sp>
      <p:sp>
        <p:nvSpPr>
          <p:cNvPr id="27" name="圆角矩形 27"/>
          <p:cNvSpPr/>
          <p:nvPr/>
        </p:nvSpPr>
        <p:spPr>
          <a:xfrm>
            <a:off x="5108073" y="1925712"/>
            <a:ext cx="2210255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圆角矩形 28"/>
          <p:cNvSpPr/>
          <p:nvPr/>
        </p:nvSpPr>
        <p:spPr>
          <a:xfrm>
            <a:off x="9162443" y="3819525"/>
            <a:ext cx="1866239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3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bldLvl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3" y="3819525"/>
            <a:ext cx="3152775" cy="3038475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3715964" y="1867700"/>
            <a:ext cx="7897396" cy="22508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他正在厨房里，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紫色的圆脸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头戴一顶小毡帽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颈上套一个明晃晃的银项圈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，这可见他的父亲十分爱他，怕他死去，所以在神佛面前许下心愿，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用圈子将他套住了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74845" y="5209764"/>
            <a:ext cx="3726267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外貌描写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朴实可爱</a:t>
            </a:r>
          </a:p>
        </p:txBody>
      </p:sp>
      <p:sp>
        <p:nvSpPr>
          <p:cNvPr id="12" name="圆角矩形标注 37"/>
          <p:cNvSpPr/>
          <p:nvPr/>
        </p:nvSpPr>
        <p:spPr>
          <a:xfrm>
            <a:off x="5800525" y="1141214"/>
            <a:ext cx="1583996" cy="419172"/>
          </a:xfrm>
          <a:prstGeom prst="wedgeRoundRectCallout">
            <a:avLst>
              <a:gd name="adj1" fmla="val 24561"/>
              <a:gd name="adj2" fmla="val 15705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身体健壮</a:t>
            </a:r>
          </a:p>
        </p:txBody>
      </p:sp>
      <p:sp>
        <p:nvSpPr>
          <p:cNvPr id="13" name="云形标注 23"/>
          <p:cNvSpPr/>
          <p:nvPr/>
        </p:nvSpPr>
        <p:spPr>
          <a:xfrm>
            <a:off x="368185" y="1875285"/>
            <a:ext cx="299047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10540" y="2154966"/>
            <a:ext cx="2734330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“我”第一次见到闰土是什么样子？</a:t>
            </a:r>
          </a:p>
        </p:txBody>
      </p:sp>
      <p:sp>
        <p:nvSpPr>
          <p:cNvPr id="15" name="圆角矩形标注 29"/>
          <p:cNvSpPr/>
          <p:nvPr/>
        </p:nvSpPr>
        <p:spPr>
          <a:xfrm>
            <a:off x="8779435" y="1085174"/>
            <a:ext cx="1973557" cy="588087"/>
          </a:xfrm>
          <a:prstGeom prst="wedgeRoundRectCallout">
            <a:avLst>
              <a:gd name="adj1" fmla="val -8188"/>
              <a:gd name="adj2" fmla="val 14237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浙江绍兴一带的农村孩子</a:t>
            </a:r>
          </a:p>
        </p:txBody>
      </p:sp>
      <p:sp>
        <p:nvSpPr>
          <p:cNvPr id="16" name="圆角矩形标注 30"/>
          <p:cNvSpPr/>
          <p:nvPr/>
        </p:nvSpPr>
        <p:spPr>
          <a:xfrm>
            <a:off x="3770051" y="3622026"/>
            <a:ext cx="1729619" cy="708012"/>
          </a:xfrm>
          <a:prstGeom prst="wedgeRoundRectCallout">
            <a:avLst>
              <a:gd name="adj1" fmla="val 39512"/>
              <a:gd name="adj2" fmla="val -13951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他的父亲十分疼爱他。</a:t>
            </a:r>
          </a:p>
        </p:txBody>
      </p:sp>
      <p:sp>
        <p:nvSpPr>
          <p:cNvPr id="17" name="圆角矩形标注 31"/>
          <p:cNvSpPr/>
          <p:nvPr/>
        </p:nvSpPr>
        <p:spPr>
          <a:xfrm>
            <a:off x="9126151" y="3889020"/>
            <a:ext cx="1890611" cy="708012"/>
          </a:xfrm>
          <a:prstGeom prst="wedgeRoundRectCallout">
            <a:avLst>
              <a:gd name="adj1" fmla="val -38772"/>
              <a:gd name="adj2" fmla="val -11343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他的父亲十分迷信、愚昧。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 animBg="1"/>
      <p:bldP spid="14" grpId="0"/>
      <p:bldP spid="15" grpId="0" bldLvl="0" animBg="1"/>
      <p:bldP spid="16" grpId="0" bldLvl="0" animBg="1"/>
      <p:bldP spid="17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Microsoft Office PowerPoint</Application>
  <PresentationFormat>宽屏</PresentationFormat>
  <Paragraphs>123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Times New Roman</vt:lpstr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楷体</vt:lpstr>
      <vt:lpstr>宋体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2020-11-17T07:18:00Z</dcterms:created>
  <dcterms:modified xsi:type="dcterms:W3CDTF">2023-01-10T10:38:28Z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3C8F4A056ADA4DDC944FE5EAB0F39230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