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60" r:id="rId4"/>
    <p:sldId id="261" r:id="rId5"/>
    <p:sldId id="259" r:id="rId6"/>
    <p:sldId id="262" r:id="rId7"/>
    <p:sldId id="263" r:id="rId8"/>
    <p:sldId id="264" r:id="rId9"/>
    <p:sldId id="282" r:id="rId10"/>
    <p:sldId id="265" r:id="rId11"/>
    <p:sldId id="266" r:id="rId12"/>
    <p:sldId id="268" r:id="rId13"/>
    <p:sldId id="283" r:id="rId14"/>
    <p:sldId id="269" r:id="rId15"/>
    <p:sldId id="270" r:id="rId16"/>
    <p:sldId id="271" r:id="rId17"/>
    <p:sldId id="273" r:id="rId18"/>
    <p:sldId id="274" r:id="rId19"/>
    <p:sldId id="275" r:id="rId20"/>
    <p:sldId id="276" r:id="rId21"/>
    <p:sldId id="284" r:id="rId22"/>
    <p:sldId id="277" r:id="rId23"/>
    <p:sldId id="278" r:id="rId24"/>
    <p:sldId id="279" r:id="rId25"/>
    <p:sldId id="281" r:id="rId26"/>
    <p:sldId id="28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F95"/>
    <a:srgbClr val="7BAD51"/>
    <a:srgbClr val="A5A5A5"/>
    <a:srgbClr val="71A54A"/>
    <a:srgbClr val="6AA141"/>
    <a:srgbClr val="C3CB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9" autoAdjust="0"/>
    <p:restoredTop sz="94660"/>
  </p:normalViewPr>
  <p:slideViewPr>
    <p:cSldViewPr snapToGrid="0">
      <p:cViewPr varScale="1">
        <p:scale>
          <a:sx n="88" d="100"/>
          <a:sy n="88"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214A2-E763-4D29-B20E-53B9E60C633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521E4-A3EE-4B78-BF5D-A181EA9949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CE639-2F04-4BFF-8656-A92B8605F7F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343C-B955-424E-B4D2-60279EB635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51113" y="2953468"/>
            <a:ext cx="4711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400" b="1" smtClean="0">
                <a:solidFill>
                  <a:srgbClr val="71A54A"/>
                </a:solidFill>
                <a:latin typeface="幼圆" panose="02010509060101010101" pitchFamily="49" charset="-122"/>
                <a:ea typeface="幼圆" panose="02010509060101010101" pitchFamily="49" charset="-122"/>
              </a:rPr>
              <a:t>花朵绿</a:t>
            </a:r>
            <a:r>
              <a:rPr lang="zh-CN" altLang="en-US" sz="4400" b="1" dirty="0" smtClean="0">
                <a:solidFill>
                  <a:srgbClr val="71A54A"/>
                </a:solidFill>
                <a:latin typeface="幼圆" panose="02010509060101010101" pitchFamily="49" charset="-122"/>
                <a:ea typeface="幼圆" panose="02010509060101010101" pitchFamily="49" charset="-122"/>
              </a:rPr>
              <a:t>叶岗位竞聘</a:t>
            </a:r>
            <a:endParaRPr lang="zh-CN" altLang="en-US" sz="4400" b="1" dirty="0">
              <a:solidFill>
                <a:srgbClr val="71A54A"/>
              </a:solidFill>
              <a:latin typeface="幼圆" panose="02010509060101010101" pitchFamily="49" charset="-122"/>
              <a:ea typeface="幼圆" panose="02010509060101010101" pitchFamily="49" charset="-122"/>
            </a:endParaRPr>
          </a:p>
        </p:txBody>
      </p:sp>
      <p:grpSp>
        <p:nvGrpSpPr>
          <p:cNvPr id="28" name="组合 27"/>
          <p:cNvGrpSpPr/>
          <p:nvPr/>
        </p:nvGrpSpPr>
        <p:grpSpPr>
          <a:xfrm>
            <a:off x="4572650" y="3996196"/>
            <a:ext cx="3068470" cy="535199"/>
            <a:chOff x="4572650" y="3996196"/>
            <a:chExt cx="3068470" cy="535199"/>
          </a:xfrm>
        </p:grpSpPr>
        <p:sp>
          <p:nvSpPr>
            <p:cNvPr id="25" name="矩形 24"/>
            <p:cNvSpPr/>
            <p:nvPr/>
          </p:nvSpPr>
          <p:spPr>
            <a:xfrm>
              <a:off x="4572650" y="3996196"/>
              <a:ext cx="3068470" cy="318792"/>
            </a:xfrm>
            <a:prstGeom prst="rect">
              <a:avLst/>
            </a:prstGeom>
            <a:solidFill>
              <a:srgbClr val="C3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
            <p:cNvSpPr txBox="1">
              <a:spLocks noChangeArrowheads="1"/>
            </p:cNvSpPr>
            <p:nvPr/>
          </p:nvSpPr>
          <p:spPr bwMode="auto">
            <a:xfrm>
              <a:off x="4572651" y="4008175"/>
              <a:ext cx="3068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400" b="1" dirty="0" smtClean="0">
                  <a:solidFill>
                    <a:schemeClr val="bg1"/>
                  </a:solidFill>
                  <a:latin typeface="微软雅黑" panose="020B0503020204020204" charset="-122"/>
                  <a:ea typeface="幼圆" panose="02010509060101010101" pitchFamily="49" charset="-122"/>
                </a:rPr>
                <a:t>市场部：</a:t>
              </a:r>
              <a:r>
                <a:rPr lang="en-US" altLang="zh-CN" sz="1400" b="1" dirty="0" smtClean="0">
                  <a:solidFill>
                    <a:schemeClr val="bg1"/>
                  </a:solidFill>
                  <a:latin typeface="微软雅黑" panose="020B0503020204020204" charset="-122"/>
                  <a:ea typeface="幼圆" panose="02010509060101010101" pitchFamily="49" charset="-122"/>
                </a:rPr>
                <a:t>×××       </a:t>
              </a:r>
              <a:r>
                <a:rPr lang="zh-CN" altLang="en-US" sz="1400" b="1" dirty="0" smtClean="0">
                  <a:solidFill>
                    <a:schemeClr val="bg1"/>
                  </a:solidFill>
                  <a:latin typeface="微软雅黑" panose="020B0503020204020204" charset="-122"/>
                  <a:ea typeface="幼圆" panose="02010509060101010101" pitchFamily="49" charset="-122"/>
                </a:rPr>
                <a:t>汇报</a:t>
              </a:r>
              <a:r>
                <a:rPr lang="zh-CN" altLang="en-US" sz="1400" b="1" dirty="0">
                  <a:solidFill>
                    <a:schemeClr val="bg1"/>
                  </a:solidFill>
                  <a:latin typeface="微软雅黑" panose="020B0503020204020204" charset="-122"/>
                  <a:ea typeface="幼圆" panose="02010509060101010101" pitchFamily="49" charset="-122"/>
                </a:rPr>
                <a:t>人：</a:t>
              </a:r>
              <a:r>
                <a:rPr lang="en-US" altLang="zh-CN" sz="1400" b="1" dirty="0">
                  <a:solidFill>
                    <a:schemeClr val="bg1"/>
                  </a:solidFill>
                  <a:latin typeface="微软雅黑" panose="020B0503020204020204" charset="-122"/>
                  <a:ea typeface="幼圆" panose="02010509060101010101" pitchFamily="49" charset="-122"/>
                </a:rPr>
                <a:t>×××</a:t>
              </a:r>
              <a:endParaRPr lang="zh-CN" altLang="en-US" sz="1400" b="1" dirty="0">
                <a:solidFill>
                  <a:schemeClr val="bg1"/>
                </a:solidFill>
                <a:latin typeface="微软雅黑" panose="020B0503020204020204" charset="-122"/>
                <a:ea typeface="幼圆" panose="02010509060101010101" pitchFamily="49" charset="-122"/>
              </a:endParaRPr>
            </a:p>
            <a:p>
              <a:pPr algn="ctr" defTabSz="514350" fontAlgn="base">
                <a:spcBef>
                  <a:spcPct val="0"/>
                </a:spcBef>
                <a:spcAft>
                  <a:spcPct val="0"/>
                </a:spcAft>
                <a:defRPr/>
              </a:pPr>
              <a:r>
                <a:rPr lang="en-US" altLang="zh-CN" sz="1400" b="1" dirty="0" smtClean="0">
                  <a:solidFill>
                    <a:srgbClr val="78B00F"/>
                  </a:solidFill>
                  <a:latin typeface="微软雅黑" panose="020B0503020204020204" charset="-122"/>
                  <a:ea typeface="幼圆" panose="02010509060101010101" pitchFamily="49" charset="-122"/>
                </a:rPr>
                <a:t>       </a:t>
              </a:r>
              <a:endParaRPr lang="zh-CN" altLang="en-US" sz="1400" b="1" dirty="0">
                <a:solidFill>
                  <a:srgbClr val="78B00F"/>
                </a:solidFill>
                <a:latin typeface="微软雅黑" panose="020B0503020204020204" charset="-122"/>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5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decel="15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5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decel="15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par>
                          <p:cTn id="25" fill="hold">
                            <p:stCondLst>
                              <p:cond delay="3500"/>
                            </p:stCondLst>
                            <p:childTnLst>
                              <p:par>
                                <p:cTn id="26" presetID="2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9"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23"/>
                                        </p:tgtEl>
                                        <p:attrNameLst>
                                          <p:attrName>ppt_y</p:attrName>
                                        </p:attrNameLst>
                                      </p:cBhvr>
                                      <p:tavLst>
                                        <p:tav tm="0">
                                          <p:val>
                                            <p:strVal val="#ppt_y"/>
                                          </p:val>
                                        </p:tav>
                                        <p:tav tm="100000">
                                          <p:val>
                                            <p:strVal val="#ppt_y"/>
                                          </p:val>
                                        </p:tav>
                                      </p:tavLst>
                                    </p:anim>
                                    <p:anim calcmode="lin" valueType="num">
                                      <p:cBhvr>
                                        <p:cTn id="57"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23"/>
                                        </p:tgtEl>
                                      </p:cBhvr>
                                    </p:animEffect>
                                  </p:childTnLst>
                                </p:cTn>
                              </p:par>
                            </p:childTnLst>
                          </p:cTn>
                        </p:par>
                        <p:par>
                          <p:cTn id="60" fill="hold">
                            <p:stCondLst>
                              <p:cond delay="5199"/>
                            </p:stCondLst>
                            <p:childTnLst>
                              <p:par>
                                <p:cTn id="61" presetID="16" presetClass="entr" presetSubtype="37"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各项材料整理情况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7"/>
          <p:cNvSpPr/>
          <p:nvPr/>
        </p:nvSpPr>
        <p:spPr bwMode="auto">
          <a:xfrm>
            <a:off x="5056252" y="1964657"/>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A6A6A6"/>
          </a:solidFill>
          <a:ln>
            <a:noFill/>
          </a:ln>
        </p:spPr>
        <p:txBody>
          <a:bodyPr vert="horz" wrap="square" lIns="121920" tIns="60960" rIns="121920" bIns="60960" numCol="1" anchor="t" anchorCtr="0" compatLnSpc="1"/>
          <a:lstStyle/>
          <a:p>
            <a:endParaRPr lang="zh-CN" altLang="en-US" sz="2400">
              <a:solidFill>
                <a:prstClr val="black"/>
              </a:solidFill>
            </a:endParaRPr>
          </a:p>
        </p:txBody>
      </p:sp>
      <p:grpSp>
        <p:nvGrpSpPr>
          <p:cNvPr id="11" name="组合 10"/>
          <p:cNvGrpSpPr/>
          <p:nvPr/>
        </p:nvGrpSpPr>
        <p:grpSpPr>
          <a:xfrm>
            <a:off x="5089496" y="1680468"/>
            <a:ext cx="1466071" cy="1466071"/>
            <a:chOff x="2367233" y="918448"/>
            <a:chExt cx="1099553" cy="1099553"/>
          </a:xfrm>
          <a:effectLst/>
        </p:grpSpPr>
        <p:sp>
          <p:nvSpPr>
            <p:cNvPr id="12" name="椭圆 11"/>
            <p:cNvSpPr/>
            <p:nvPr/>
          </p:nvSpPr>
          <p:spPr>
            <a:xfrm>
              <a:off x="2367233" y="918448"/>
              <a:ext cx="1099553" cy="1099553"/>
            </a:xfrm>
            <a:prstGeom prst="ellipse">
              <a:avLst/>
            </a:prstGeom>
            <a:solidFill>
              <a:srgbClr val="F69F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4" name="组合 13"/>
          <p:cNvGrpSpPr/>
          <p:nvPr/>
        </p:nvGrpSpPr>
        <p:grpSpPr>
          <a:xfrm>
            <a:off x="4414239" y="3438273"/>
            <a:ext cx="1466071" cy="1466071"/>
            <a:chOff x="1860789" y="2236803"/>
            <a:chExt cx="1099553" cy="1099553"/>
          </a:xfrm>
        </p:grpSpPr>
        <p:sp>
          <p:nvSpPr>
            <p:cNvPr id="15" name="椭圆 14"/>
            <p:cNvSpPr/>
            <p:nvPr/>
          </p:nvSpPr>
          <p:spPr>
            <a:xfrm>
              <a:off x="1860789" y="2236803"/>
              <a:ext cx="1099553" cy="1099553"/>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lumMod val="75000"/>
                    <a:lumOff val="25000"/>
                  </a:prstClr>
                </a:solidFill>
              </a:endParaRPr>
            </a:p>
          </p:txBody>
        </p:sp>
        <p:sp>
          <p:nvSpPr>
            <p:cNvPr id="1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prstClr val="black">
                    <a:lumMod val="75000"/>
                    <a:lumOff val="25000"/>
                  </a:prstClr>
                </a:solidFill>
                <a:ea typeface="微软雅黑" panose="020B0503020204020204" charset="-122"/>
              </a:endParaRPr>
            </a:p>
          </p:txBody>
        </p:sp>
      </p:grpSp>
      <p:grpSp>
        <p:nvGrpSpPr>
          <p:cNvPr id="17" name="组合 16"/>
          <p:cNvGrpSpPr/>
          <p:nvPr/>
        </p:nvGrpSpPr>
        <p:grpSpPr>
          <a:xfrm>
            <a:off x="5278334" y="5070456"/>
            <a:ext cx="1466071" cy="1466071"/>
            <a:chOff x="2508861" y="3460939"/>
            <a:chExt cx="1099553" cy="1099553"/>
          </a:xfrm>
        </p:grpSpPr>
        <p:sp>
          <p:nvSpPr>
            <p:cNvPr id="18" name="椭圆 17"/>
            <p:cNvSpPr/>
            <p:nvPr/>
          </p:nvSpPr>
          <p:spPr>
            <a:xfrm>
              <a:off x="2508861" y="3460939"/>
              <a:ext cx="1099553" cy="1099553"/>
            </a:xfrm>
            <a:prstGeom prst="ellips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
        <p:nvSpPr>
          <p:cNvPr id="20" name="TextBox 58"/>
          <p:cNvSpPr txBox="1"/>
          <p:nvPr/>
        </p:nvSpPr>
        <p:spPr>
          <a:xfrm>
            <a:off x="2509525" y="1733031"/>
            <a:ext cx="1947799" cy="369332"/>
          </a:xfrm>
          <a:prstGeom prst="rect">
            <a:avLst/>
          </a:prstGeom>
          <a:noFill/>
        </p:spPr>
        <p:txBody>
          <a:bodyPr wrap="square" lIns="0" tIns="0" rIns="0" bIns="0" rtlCol="0">
            <a:spAutoFit/>
          </a:bodyPr>
          <a:lstStyle/>
          <a:p>
            <a:r>
              <a:rPr lang="zh-CN" altLang="en-US" sz="2400" b="1" dirty="0">
                <a:solidFill>
                  <a:srgbClr val="F69F95"/>
                </a:solidFill>
                <a:latin typeface="微软雅黑" panose="020B0503020204020204" charset="-122"/>
                <a:ea typeface="微软雅黑" panose="020B0503020204020204" charset="-122"/>
                <a:cs typeface="Kartika" panose="02020503030404060203" pitchFamily="18" charset="0"/>
              </a:rPr>
              <a:t>历史</a:t>
            </a:r>
            <a:r>
              <a:rPr lang="zh-CN" altLang="en-US" sz="2400" b="1" dirty="0" smtClean="0">
                <a:solidFill>
                  <a:srgbClr val="F69F95"/>
                </a:solidFill>
                <a:latin typeface="微软雅黑" panose="020B0503020204020204" charset="-122"/>
                <a:ea typeface="微软雅黑" panose="020B0503020204020204" charset="-122"/>
                <a:cs typeface="Kartika" panose="02020503030404060203" pitchFamily="18" charset="0"/>
              </a:rPr>
              <a:t>材料归档</a:t>
            </a:r>
            <a:endParaRPr lang="en-US" altLang="zh-CN" sz="2400" b="1" dirty="0">
              <a:solidFill>
                <a:srgbClr val="F69F95"/>
              </a:solidFill>
              <a:latin typeface="微软雅黑" panose="020B0503020204020204" charset="-122"/>
              <a:ea typeface="微软雅黑" panose="020B0503020204020204" charset="-122"/>
              <a:cs typeface="Kartika" panose="02020503030404060203" pitchFamily="18" charset="0"/>
            </a:endParaRPr>
          </a:p>
        </p:txBody>
      </p:sp>
      <p:sp>
        <p:nvSpPr>
          <p:cNvPr id="21" name="TextBox 59"/>
          <p:cNvSpPr txBox="1"/>
          <p:nvPr/>
        </p:nvSpPr>
        <p:spPr>
          <a:xfrm>
            <a:off x="1908037" y="2255334"/>
            <a:ext cx="2606768" cy="646331"/>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2" name="TextBox 60"/>
          <p:cNvSpPr txBox="1"/>
          <p:nvPr/>
        </p:nvSpPr>
        <p:spPr>
          <a:xfrm>
            <a:off x="1749702" y="3626522"/>
            <a:ext cx="2609475" cy="369332"/>
          </a:xfrm>
          <a:prstGeom prst="rect">
            <a:avLst/>
          </a:prstGeom>
          <a:noFill/>
        </p:spPr>
        <p:txBody>
          <a:bodyPr wrap="square" lIns="0" tIns="0" rIns="0" bIns="0" rtlCol="0">
            <a:spAutoFit/>
          </a:bodyPr>
          <a:lstStyle/>
          <a:p>
            <a:r>
              <a:rPr lang="zh-CN" altLang="en-US" sz="2400" b="1" dirty="0">
                <a:solidFill>
                  <a:srgbClr val="8CBF4A"/>
                </a:solidFill>
                <a:latin typeface="微软雅黑" panose="020B0503020204020204" charset="-122"/>
                <a:ea typeface="微软雅黑" panose="020B0503020204020204" charset="-122"/>
                <a:cs typeface="Kartika" panose="02020503030404060203" pitchFamily="18" charset="0"/>
              </a:rPr>
              <a:t>重要</a:t>
            </a:r>
            <a:r>
              <a:rPr lang="zh-CN" altLang="en-US" sz="2400" b="1" dirty="0" smtClean="0">
                <a:solidFill>
                  <a:srgbClr val="8CBF4A"/>
                </a:solidFill>
                <a:latin typeface="微软雅黑" panose="020B0503020204020204" charset="-122"/>
                <a:ea typeface="微软雅黑" panose="020B0503020204020204" charset="-122"/>
                <a:cs typeface="Kartika" panose="02020503030404060203" pitchFamily="18" charset="0"/>
              </a:rPr>
              <a:t>文件上</a:t>
            </a:r>
            <a:r>
              <a:rPr lang="zh-CN" altLang="en-US" sz="2400" b="1" dirty="0">
                <a:solidFill>
                  <a:srgbClr val="8CBF4A"/>
                </a:solidFill>
                <a:latin typeface="微软雅黑" panose="020B0503020204020204" charset="-122"/>
                <a:ea typeface="微软雅黑" panose="020B0503020204020204" charset="-122"/>
                <a:cs typeface="Kartika" panose="02020503030404060203" pitchFamily="18" charset="0"/>
              </a:rPr>
              <a:t>传下达</a:t>
            </a:r>
            <a:endParaRPr lang="en-US" altLang="zh-CN" sz="2400" b="1" dirty="0">
              <a:solidFill>
                <a:srgbClr val="8CBF4A"/>
              </a:solidFill>
              <a:latin typeface="微软雅黑" panose="020B0503020204020204" charset="-122"/>
              <a:ea typeface="微软雅黑" panose="020B0503020204020204" charset="-122"/>
              <a:cs typeface="Kartika" panose="02020503030404060203" pitchFamily="18" charset="0"/>
            </a:endParaRPr>
          </a:p>
        </p:txBody>
      </p:sp>
      <p:sp>
        <p:nvSpPr>
          <p:cNvPr id="23" name="TextBox 61"/>
          <p:cNvSpPr txBox="1"/>
          <p:nvPr/>
        </p:nvSpPr>
        <p:spPr>
          <a:xfrm>
            <a:off x="1743339" y="4120817"/>
            <a:ext cx="2512342" cy="646331"/>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4" name="TextBox 62"/>
          <p:cNvSpPr txBox="1"/>
          <p:nvPr/>
        </p:nvSpPr>
        <p:spPr>
          <a:xfrm>
            <a:off x="1660945" y="5346655"/>
            <a:ext cx="3749472" cy="369332"/>
          </a:xfrm>
          <a:prstGeom prst="rect">
            <a:avLst/>
          </a:prstGeom>
          <a:noFill/>
        </p:spPr>
        <p:txBody>
          <a:bodyPr wrap="square" lIns="0" tIns="0" rIns="0" bIns="0" rtlCol="0">
            <a:spAutoFit/>
          </a:bodyPr>
          <a:lstStyle/>
          <a:p>
            <a:r>
              <a:rPr lang="zh-CN" altLang="en-US" sz="2400" b="1" dirty="0">
                <a:solidFill>
                  <a:srgbClr val="F69F95"/>
                </a:solidFill>
                <a:latin typeface="微软雅黑" panose="020B0503020204020204" charset="-122"/>
                <a:ea typeface="微软雅黑" panose="020B0503020204020204" charset="-122"/>
                <a:cs typeface="Kartika" panose="02020503030404060203" pitchFamily="18" charset="0"/>
              </a:rPr>
              <a:t>各项考勤</a:t>
            </a:r>
            <a:r>
              <a:rPr lang="zh-CN" altLang="en-US" sz="2400" b="1" dirty="0" smtClean="0">
                <a:solidFill>
                  <a:srgbClr val="F69F95"/>
                </a:solidFill>
                <a:latin typeface="微软雅黑" panose="020B0503020204020204" charset="-122"/>
                <a:ea typeface="微软雅黑" panose="020B0503020204020204" charset="-122"/>
                <a:cs typeface="Kartika" panose="02020503030404060203" pitchFamily="18" charset="0"/>
              </a:rPr>
              <a:t>的汇总</a:t>
            </a:r>
            <a:r>
              <a:rPr lang="zh-CN" altLang="en-US" sz="2400" b="1" dirty="0">
                <a:solidFill>
                  <a:srgbClr val="F69F95"/>
                </a:solidFill>
                <a:latin typeface="微软雅黑" panose="020B0503020204020204" charset="-122"/>
                <a:ea typeface="微软雅黑" panose="020B0503020204020204" charset="-122"/>
                <a:cs typeface="Kartika" panose="02020503030404060203" pitchFamily="18" charset="0"/>
              </a:rPr>
              <a:t>与通报</a:t>
            </a:r>
            <a:endParaRPr lang="en-US" altLang="zh-CN" sz="2400" b="1" dirty="0">
              <a:solidFill>
                <a:srgbClr val="F69F95"/>
              </a:solidFill>
              <a:latin typeface="微软雅黑" panose="020B0503020204020204" charset="-122"/>
              <a:ea typeface="微软雅黑" panose="020B0503020204020204" charset="-122"/>
              <a:cs typeface="Kartika" panose="02020503030404060203" pitchFamily="18" charset="0"/>
            </a:endParaRPr>
          </a:p>
        </p:txBody>
      </p:sp>
      <p:sp>
        <p:nvSpPr>
          <p:cNvPr id="25" name="TextBox 63"/>
          <p:cNvSpPr txBox="1"/>
          <p:nvPr/>
        </p:nvSpPr>
        <p:spPr>
          <a:xfrm>
            <a:off x="1743339" y="5860884"/>
            <a:ext cx="3055587" cy="430887"/>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6" name="Line 39"/>
          <p:cNvSpPr>
            <a:spLocks noChangeShapeType="1"/>
          </p:cNvSpPr>
          <p:nvPr/>
        </p:nvSpPr>
        <p:spPr bwMode="auto">
          <a:xfrm>
            <a:off x="6995939" y="2784279"/>
            <a:ext cx="1220367" cy="600099"/>
          </a:xfrm>
          <a:prstGeom prst="line">
            <a:avLst/>
          </a:prstGeom>
          <a:noFill/>
          <a:ln w="57150" cap="rnd">
            <a:solidFill>
              <a:srgbClr val="F69F95"/>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sp>
        <p:nvSpPr>
          <p:cNvPr id="27" name="Line 40"/>
          <p:cNvSpPr>
            <a:spLocks noChangeShapeType="1"/>
          </p:cNvSpPr>
          <p:nvPr/>
        </p:nvSpPr>
        <p:spPr bwMode="auto">
          <a:xfrm>
            <a:off x="6364809" y="4108521"/>
            <a:ext cx="1655732" cy="1681"/>
          </a:xfrm>
          <a:prstGeom prst="line">
            <a:avLst/>
          </a:prstGeom>
          <a:noFill/>
          <a:ln w="57150" cap="rnd">
            <a:solidFill>
              <a:srgbClr val="8CBF4A"/>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sp>
        <p:nvSpPr>
          <p:cNvPr id="28" name="Line 41"/>
          <p:cNvSpPr>
            <a:spLocks noChangeShapeType="1"/>
          </p:cNvSpPr>
          <p:nvPr/>
        </p:nvSpPr>
        <p:spPr bwMode="auto">
          <a:xfrm flipV="1">
            <a:off x="6938245" y="4835847"/>
            <a:ext cx="1272476" cy="511008"/>
          </a:xfrm>
          <a:prstGeom prst="line">
            <a:avLst/>
          </a:prstGeom>
          <a:noFill/>
          <a:ln w="57150" cap="rnd">
            <a:solidFill>
              <a:srgbClr val="F69F95"/>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grpSp>
        <p:nvGrpSpPr>
          <p:cNvPr id="29" name="组合 28"/>
          <p:cNvGrpSpPr/>
          <p:nvPr/>
        </p:nvGrpSpPr>
        <p:grpSpPr>
          <a:xfrm>
            <a:off x="8217161" y="3072059"/>
            <a:ext cx="2328140" cy="2328136"/>
            <a:chOff x="3791858" y="915566"/>
            <a:chExt cx="1746105" cy="1746102"/>
          </a:xfrm>
          <a:effectLst/>
        </p:grpSpPr>
        <p:grpSp>
          <p:nvGrpSpPr>
            <p:cNvPr id="30" name="组合 29"/>
            <p:cNvGrpSpPr/>
            <p:nvPr/>
          </p:nvGrpSpPr>
          <p:grpSpPr>
            <a:xfrm>
              <a:off x="3791858" y="915566"/>
              <a:ext cx="1746105" cy="1746102"/>
              <a:chOff x="680580" y="1491630"/>
              <a:chExt cx="1479184" cy="1479182"/>
            </a:xfrm>
          </p:grpSpPr>
          <p:sp>
            <p:nvSpPr>
              <p:cNvPr id="38" name="同心圆 37"/>
              <p:cNvSpPr/>
              <p:nvPr/>
            </p:nvSpPr>
            <p:spPr>
              <a:xfrm>
                <a:off x="680580" y="1491630"/>
                <a:ext cx="1479184" cy="1479182"/>
              </a:xfrm>
              <a:prstGeom prst="donut">
                <a:avLst>
                  <a:gd name="adj" fmla="val 4879"/>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prstClr val="white"/>
                      </a:gs>
                      <a:gs pos="100000">
                        <a:prstClr val="white"/>
                      </a:gs>
                    </a:gsLst>
                    <a:lin ang="2700000" scaled="1"/>
                  </a:gradFill>
                </a:endParaRPr>
              </a:p>
            </p:txBody>
          </p:sp>
          <p:sp>
            <p:nvSpPr>
              <p:cNvPr id="39"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gradFill>
                    <a:gsLst>
                      <a:gs pos="0">
                        <a:prstClr val="white"/>
                      </a:gs>
                      <a:gs pos="100000">
                        <a:prstClr val="white"/>
                      </a:gs>
                    </a:gsLst>
                    <a:lin ang="2700000" scaled="1"/>
                  </a:gradFill>
                  <a:latin typeface="微软雅黑" panose="020B0503020204020204" charset="-122"/>
                  <a:ea typeface="微软雅黑" panose="020B0503020204020204" charset="-122"/>
                </a:endParaRPr>
              </a:p>
            </p:txBody>
          </p:sp>
        </p:grpSp>
        <p:grpSp>
          <p:nvGrpSpPr>
            <p:cNvPr id="31" name="组合 30"/>
            <p:cNvGrpSpPr/>
            <p:nvPr/>
          </p:nvGrpSpPr>
          <p:grpSpPr>
            <a:xfrm>
              <a:off x="3877837" y="1006925"/>
              <a:ext cx="1563386" cy="1563383"/>
              <a:chOff x="3865529" y="906712"/>
              <a:chExt cx="1563386" cy="1563383"/>
            </a:xfrm>
          </p:grpSpPr>
          <p:grpSp>
            <p:nvGrpSpPr>
              <p:cNvPr id="32" name="组合 31"/>
              <p:cNvGrpSpPr>
                <a:grpSpLocks noChangeAspect="1"/>
              </p:cNvGrpSpPr>
              <p:nvPr/>
            </p:nvGrpSpPr>
            <p:grpSpPr>
              <a:xfrm>
                <a:off x="3865529" y="906712"/>
                <a:ext cx="1563386" cy="1563383"/>
                <a:chOff x="1669163" y="2299136"/>
                <a:chExt cx="1144309" cy="1144307"/>
              </a:xfrm>
            </p:grpSpPr>
            <p:sp>
              <p:nvSpPr>
                <p:cNvPr id="34" name="椭圆 33"/>
                <p:cNvSpPr/>
                <p:nvPr/>
              </p:nvSpPr>
              <p:spPr>
                <a:xfrm>
                  <a:off x="1669163" y="2299136"/>
                  <a:ext cx="1144309" cy="1144307"/>
                </a:xfrm>
                <a:prstGeom prst="ellipse">
                  <a:avLst/>
                </a:prstGeom>
                <a:solidFill>
                  <a:srgbClr val="8CBF4A"/>
                </a:solidFill>
                <a:ln w="2222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prstClr val="white"/>
                        </a:gs>
                        <a:gs pos="100000">
                          <a:prstClr val="white"/>
                        </a:gs>
                      </a:gsLst>
                      <a:lin ang="2700000" scaled="1"/>
                    </a:gradFill>
                  </a:endParaRPr>
                </a:p>
              </p:txBody>
            </p:sp>
            <p:grpSp>
              <p:nvGrpSpPr>
                <p:cNvPr id="35" name="Group 4"/>
                <p:cNvGrpSpPr>
                  <a:grpSpLocks noChangeAspect="1"/>
                </p:cNvGrpSpPr>
                <p:nvPr/>
              </p:nvGrpSpPr>
              <p:grpSpPr bwMode="auto">
                <a:xfrm>
                  <a:off x="2043972" y="2451211"/>
                  <a:ext cx="420586" cy="486306"/>
                  <a:chOff x="1776" y="1755"/>
                  <a:chExt cx="64" cy="74"/>
                </a:xfrm>
                <a:solidFill>
                  <a:schemeClr val="bg1"/>
                </a:solidFill>
              </p:grpSpPr>
              <p:sp>
                <p:nvSpPr>
                  <p:cNvPr id="36" name="Freeform 5"/>
                  <p:cNvSpPr/>
                  <p:nvPr/>
                </p:nvSpPr>
                <p:spPr bwMode="auto">
                  <a:xfrm>
                    <a:off x="1795" y="1755"/>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gradFill>
                        <a:gsLst>
                          <a:gs pos="0">
                            <a:prstClr val="white"/>
                          </a:gs>
                          <a:gs pos="100000">
                            <a:prstClr val="white"/>
                          </a:gs>
                        </a:gsLst>
                        <a:lin ang="2700000" scaled="1"/>
                      </a:gradFill>
                    </a:endParaRPr>
                  </a:p>
                </p:txBody>
              </p:sp>
              <p:sp>
                <p:nvSpPr>
                  <p:cNvPr id="37" name="Freeform 6"/>
                  <p:cNvSpPr/>
                  <p:nvPr/>
                </p:nvSpPr>
                <p:spPr bwMode="auto">
                  <a:xfrm>
                    <a:off x="1776" y="1788"/>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gradFill>
                        <a:gsLst>
                          <a:gs pos="0">
                            <a:prstClr val="white"/>
                          </a:gs>
                          <a:gs pos="100000">
                            <a:prstClr val="white"/>
                          </a:gs>
                        </a:gsLst>
                        <a:lin ang="2700000" scaled="1"/>
                      </a:gradFill>
                    </a:endParaRPr>
                  </a:p>
                </p:txBody>
              </p:sp>
            </p:grpSp>
          </p:grpSp>
          <p:sp>
            <p:nvSpPr>
              <p:cNvPr id="33" name="TextBox 40"/>
              <p:cNvSpPr txBox="1"/>
              <p:nvPr/>
            </p:nvSpPr>
            <p:spPr>
              <a:xfrm>
                <a:off x="4066854" y="1762789"/>
                <a:ext cx="1228244" cy="46940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665" b="1" dirty="0">
                    <a:gradFill>
                      <a:gsLst>
                        <a:gs pos="0">
                          <a:prstClr val="white"/>
                        </a:gs>
                        <a:gs pos="100000">
                          <a:prstClr val="white"/>
                        </a:gs>
                      </a:gsLst>
                      <a:lin ang="2700000" scaled="1"/>
                    </a:gradFill>
                    <a:latin typeface="微软雅黑" panose="020B0503020204020204" charset="-122"/>
                    <a:ea typeface="微软雅黑" panose="020B0503020204020204" charset="-122"/>
                  </a:rPr>
                  <a:t>添加文本</a:t>
                </a:r>
                <a:endParaRPr lang="en-US" altLang="zh-CN" sz="2665" b="1" dirty="0">
                  <a:gradFill>
                    <a:gsLst>
                      <a:gs pos="0">
                        <a:prstClr val="white"/>
                      </a:gs>
                      <a:gs pos="100000">
                        <a:prstClr val="white"/>
                      </a:gs>
                    </a:gsLst>
                    <a:lin ang="2700000" scaled="1"/>
                  </a:gra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3" presetClass="entr" presetSubtype="288"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strVal val="4/3*#ppt_w"/>
                                          </p:val>
                                        </p:tav>
                                        <p:tav tm="100000">
                                          <p:val>
                                            <p:strVal val="#ppt_w"/>
                                          </p:val>
                                        </p:tav>
                                      </p:tavLst>
                                    </p:anim>
                                    <p:anim calcmode="lin" valueType="num">
                                      <p:cBhvr>
                                        <p:cTn id="56"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p:bldP spid="22" grpId="0"/>
      <p:bldP spid="23" grpId="0"/>
      <p:bldP spid="24" grpId="0"/>
      <p:bldP spid="25" grpId="0"/>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内部培训学习情况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0966" y="3974946"/>
            <a:ext cx="4559813" cy="2475884"/>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grpSp>
        <p:nvGrpSpPr>
          <p:cNvPr id="11" name="组合 10"/>
          <p:cNvGrpSpPr/>
          <p:nvPr/>
        </p:nvGrpSpPr>
        <p:grpSpPr>
          <a:xfrm>
            <a:off x="2447540" y="3616824"/>
            <a:ext cx="1806665" cy="677945"/>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3" name="矩形 12"/>
            <p:cNvSpPr/>
            <p:nvPr/>
          </p:nvSpPr>
          <p:spPr>
            <a:xfrm>
              <a:off x="3345330" y="2086010"/>
              <a:ext cx="1363580" cy="461665"/>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charset="-122"/>
                  <a:ea typeface="微软雅黑" panose="020B0503020204020204" charset="-122"/>
                </a:rPr>
                <a:t>成 绩</a:t>
              </a:r>
              <a:endPar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endParaRPr>
            </a:p>
          </p:txBody>
        </p:sp>
      </p:grpSp>
      <p:sp>
        <p:nvSpPr>
          <p:cNvPr id="14" name="矩形 1"/>
          <p:cNvSpPr>
            <a:spLocks noChangeArrowheads="1"/>
          </p:cNvSpPr>
          <p:nvPr/>
        </p:nvSpPr>
        <p:spPr bwMode="auto">
          <a:xfrm>
            <a:off x="1305504"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charset="-122"/>
              </a:rPr>
              <a:t>这里输入简单的文字概述这里输入简单文字</a:t>
            </a:r>
            <a:r>
              <a:rPr lang="zh-CN" altLang="en-US" sz="1800" dirty="0" smtClean="0">
                <a:solidFill>
                  <a:srgbClr val="3A4549"/>
                </a:solidFill>
                <a:latin typeface="微软雅黑" panose="020B0503020204020204" charset="-122"/>
              </a:rPr>
              <a:t>概述</a:t>
            </a:r>
            <a:r>
              <a:rPr lang="zh-CN" altLang="en-US" sz="1800" dirty="0">
                <a:solidFill>
                  <a:srgbClr val="3A4549"/>
                </a:solidFill>
                <a:latin typeface="微软雅黑" panose="020B0503020204020204" charset="-122"/>
              </a:rPr>
              <a:t>这里输入简单的文字概述这里入简单的</a:t>
            </a:r>
            <a:r>
              <a:rPr lang="zh-CN" altLang="en-US" sz="1800" dirty="0" smtClean="0">
                <a:solidFill>
                  <a:srgbClr val="3A4549"/>
                </a:solidFill>
                <a:latin typeface="微软雅黑" panose="020B0503020204020204" charset="-122"/>
              </a:rPr>
              <a:t>文字概述</a:t>
            </a:r>
            <a:r>
              <a:rPr lang="zh-CN" altLang="en-US" sz="1800" dirty="0">
                <a:solidFill>
                  <a:srgbClr val="3A4549"/>
                </a:solidFill>
                <a:latin typeface="微软雅黑" panose="020B0503020204020204" charset="-122"/>
              </a:rPr>
              <a:t>这里输入述简单的文字</a:t>
            </a:r>
            <a:r>
              <a:rPr lang="zh-CN" altLang="en-US" sz="1800" dirty="0" smtClean="0">
                <a:solidFill>
                  <a:srgbClr val="3A4549"/>
                </a:solidFill>
                <a:latin typeface="微软雅黑" panose="020B0503020204020204" charset="-122"/>
              </a:rPr>
              <a:t>概述</a:t>
            </a:r>
            <a:r>
              <a:rPr lang="zh-CN" altLang="en-US" sz="1800" dirty="0">
                <a:solidFill>
                  <a:srgbClr val="3A4549"/>
                </a:solidFill>
                <a:latin typeface="微软雅黑" panose="020B0503020204020204" charset="-122"/>
              </a:rPr>
              <a:t>这里输入简单的文字概述这里输入简单文字概述这里输入简单的</a:t>
            </a:r>
            <a:r>
              <a:rPr lang="zh-CN" altLang="en-US" sz="1800" dirty="0" smtClean="0">
                <a:solidFill>
                  <a:srgbClr val="3A4549"/>
                </a:solidFill>
                <a:latin typeface="微软雅黑" panose="020B0503020204020204" charset="-122"/>
              </a:rPr>
              <a:t>文</a:t>
            </a:r>
            <a:endParaRPr lang="zh-CN" altLang="en-US" sz="1800" dirty="0">
              <a:solidFill>
                <a:srgbClr val="3A4549"/>
              </a:solidFill>
              <a:latin typeface="微软雅黑" panose="020B0503020204020204" charset="-122"/>
            </a:endParaRPr>
          </a:p>
        </p:txBody>
      </p:sp>
      <p:sp>
        <p:nvSpPr>
          <p:cNvPr id="15" name="矩形 14"/>
          <p:cNvSpPr/>
          <p:nvPr/>
        </p:nvSpPr>
        <p:spPr>
          <a:xfrm>
            <a:off x="6380903" y="3974946"/>
            <a:ext cx="4559813" cy="2475884"/>
          </a:xfrm>
          <a:prstGeom prst="rect">
            <a:avLst/>
          </a:prstGeom>
          <a:noFill/>
          <a:ln w="19050">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grpSp>
        <p:nvGrpSpPr>
          <p:cNvPr id="16" name="组合 15"/>
          <p:cNvGrpSpPr/>
          <p:nvPr/>
        </p:nvGrpSpPr>
        <p:grpSpPr>
          <a:xfrm>
            <a:off x="7781540" y="3616824"/>
            <a:ext cx="1758539" cy="677945"/>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8" name="矩形 17"/>
            <p:cNvSpPr/>
            <p:nvPr/>
          </p:nvSpPr>
          <p:spPr>
            <a:xfrm>
              <a:off x="3384836" y="2102216"/>
              <a:ext cx="1363580" cy="461665"/>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charset="-122"/>
                  <a:ea typeface="微软雅黑" panose="020B0503020204020204" charset="-122"/>
                </a:rPr>
                <a:t>经 验</a:t>
              </a:r>
              <a:endPar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endParaRPr>
            </a:p>
          </p:txBody>
        </p:sp>
      </p:grpSp>
      <p:sp>
        <p:nvSpPr>
          <p:cNvPr id="19" name="矩形 1"/>
          <p:cNvSpPr>
            <a:spLocks noChangeArrowheads="1"/>
          </p:cNvSpPr>
          <p:nvPr/>
        </p:nvSpPr>
        <p:spPr bwMode="auto">
          <a:xfrm>
            <a:off x="6615441"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charset="-122"/>
              </a:rPr>
              <a:t>这里输入简单的文字概述这里输入简单文字</a:t>
            </a:r>
            <a:r>
              <a:rPr lang="zh-CN" altLang="en-US" sz="1800" dirty="0" smtClean="0">
                <a:solidFill>
                  <a:srgbClr val="3A4549"/>
                </a:solidFill>
                <a:latin typeface="微软雅黑" panose="020B0503020204020204" charset="-122"/>
              </a:rPr>
              <a:t>概述</a:t>
            </a:r>
            <a:r>
              <a:rPr lang="zh-CN" altLang="en-US" sz="1800" dirty="0">
                <a:solidFill>
                  <a:srgbClr val="3A4549"/>
                </a:solidFill>
                <a:latin typeface="微软雅黑" panose="020B0503020204020204" charset="-122"/>
              </a:rPr>
              <a:t>这里输入简单的文字概述这里入简单的</a:t>
            </a:r>
            <a:r>
              <a:rPr lang="zh-CN" altLang="en-US" sz="1800" dirty="0" smtClean="0">
                <a:solidFill>
                  <a:srgbClr val="3A4549"/>
                </a:solidFill>
                <a:latin typeface="微软雅黑" panose="020B0503020204020204" charset="-122"/>
              </a:rPr>
              <a:t>文字概述</a:t>
            </a:r>
            <a:r>
              <a:rPr lang="zh-CN" altLang="en-US" sz="1800" dirty="0">
                <a:solidFill>
                  <a:srgbClr val="3A4549"/>
                </a:solidFill>
                <a:latin typeface="微软雅黑" panose="020B0503020204020204" charset="-122"/>
              </a:rPr>
              <a:t>这里输入述简单的文字</a:t>
            </a:r>
            <a:r>
              <a:rPr lang="zh-CN" altLang="en-US" sz="1800" dirty="0" smtClean="0">
                <a:solidFill>
                  <a:srgbClr val="3A4549"/>
                </a:solidFill>
                <a:latin typeface="微软雅黑" panose="020B0503020204020204" charset="-122"/>
              </a:rPr>
              <a:t>概述</a:t>
            </a:r>
            <a:r>
              <a:rPr lang="zh-CN" altLang="en-US" sz="1800" dirty="0">
                <a:solidFill>
                  <a:srgbClr val="3A4549"/>
                </a:solidFill>
                <a:latin typeface="微软雅黑" panose="020B0503020204020204" charset="-122"/>
              </a:rPr>
              <a:t>这里输入简单的文字概述这里输入简单文字概述这里输入简单的</a:t>
            </a:r>
            <a:r>
              <a:rPr lang="zh-CN" altLang="en-US" sz="1800" dirty="0" smtClean="0">
                <a:solidFill>
                  <a:srgbClr val="3A4549"/>
                </a:solidFill>
                <a:latin typeface="微软雅黑" panose="020B0503020204020204" charset="-122"/>
              </a:rPr>
              <a:t>文</a:t>
            </a:r>
            <a:endParaRPr lang="zh-CN" altLang="en-US" sz="1800" dirty="0">
              <a:solidFill>
                <a:srgbClr val="3A4549"/>
              </a:solidFill>
              <a:latin typeface="微软雅黑" panose="020B0503020204020204" charset="-122"/>
            </a:endParaRPr>
          </a:p>
        </p:txBody>
      </p:sp>
      <p:sp>
        <p:nvSpPr>
          <p:cNvPr id="20" name="TextBox 45"/>
          <p:cNvSpPr txBox="1"/>
          <p:nvPr/>
        </p:nvSpPr>
        <p:spPr>
          <a:xfrm>
            <a:off x="1315453" y="2106210"/>
            <a:ext cx="9689431" cy="1102994"/>
          </a:xfrm>
          <a:prstGeom prst="rect">
            <a:avLst/>
          </a:prstGeom>
          <a:noFill/>
        </p:spPr>
        <p:txBody>
          <a:bodyPr wrap="square" rtlCol="0">
            <a:spAutoFit/>
          </a:bodyPr>
          <a:lstStyle/>
          <a:p>
            <a:pPr defTabSz="1375410">
              <a:lnSpc>
                <a:spcPts val="2000"/>
              </a:lnSpc>
            </a:pP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endPar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500"/>
                                        <p:tgtEl>
                                          <p:spTgt spid="1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1500"/>
                                        <p:tgtEl>
                                          <p:spTgt spid="1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utoUpdateAnimBg="0"/>
      <p:bldP spid="15" grpId="0" animBg="1"/>
      <p:bldP spid="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其他工作情况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121761" y="3614534"/>
            <a:ext cx="5745163" cy="850900"/>
            <a:chOff x="2822576" y="3382963"/>
            <a:chExt cx="5745163" cy="850900"/>
          </a:xfrm>
          <a:solidFill>
            <a:srgbClr val="8CBF4A"/>
          </a:solidFill>
        </p:grpSpPr>
        <p:sp>
          <p:nvSpPr>
            <p:cNvPr id="11" name="Freeform 5"/>
            <p:cNvSpPr/>
            <p:nvPr/>
          </p:nvSpPr>
          <p:spPr bwMode="auto">
            <a:xfrm>
              <a:off x="2951164" y="3709988"/>
              <a:ext cx="5616575" cy="230187"/>
            </a:xfrm>
            <a:custGeom>
              <a:avLst/>
              <a:gdLst>
                <a:gd name="T0" fmla="*/ 171 w 174"/>
                <a:gd name="T1" fmla="*/ 7 h 7"/>
                <a:gd name="T2" fmla="*/ 3 w 174"/>
                <a:gd name="T3" fmla="*/ 7 h 7"/>
                <a:gd name="T4" fmla="*/ 0 w 174"/>
                <a:gd name="T5" fmla="*/ 3 h 7"/>
                <a:gd name="T6" fmla="*/ 3 w 174"/>
                <a:gd name="T7" fmla="*/ 0 h 7"/>
                <a:gd name="T8" fmla="*/ 171 w 174"/>
                <a:gd name="T9" fmla="*/ 0 h 7"/>
                <a:gd name="T10" fmla="*/ 174 w 174"/>
                <a:gd name="T11" fmla="*/ 3 h 7"/>
                <a:gd name="T12" fmla="*/ 171 w 17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4" h="7">
                  <a:moveTo>
                    <a:pt x="171" y="7"/>
                  </a:moveTo>
                  <a:cubicBezTo>
                    <a:pt x="3" y="7"/>
                    <a:pt x="3" y="7"/>
                    <a:pt x="3" y="7"/>
                  </a:cubicBezTo>
                  <a:cubicBezTo>
                    <a:pt x="1" y="7"/>
                    <a:pt x="0" y="5"/>
                    <a:pt x="0" y="3"/>
                  </a:cubicBezTo>
                  <a:cubicBezTo>
                    <a:pt x="0" y="1"/>
                    <a:pt x="1" y="0"/>
                    <a:pt x="3" y="0"/>
                  </a:cubicBezTo>
                  <a:cubicBezTo>
                    <a:pt x="171" y="0"/>
                    <a:pt x="171" y="0"/>
                    <a:pt x="171" y="0"/>
                  </a:cubicBezTo>
                  <a:cubicBezTo>
                    <a:pt x="173" y="0"/>
                    <a:pt x="174" y="1"/>
                    <a:pt x="174" y="3"/>
                  </a:cubicBezTo>
                  <a:cubicBezTo>
                    <a:pt x="174" y="5"/>
                    <a:pt x="173" y="7"/>
                    <a:pt x="1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822576" y="3382963"/>
              <a:ext cx="515938" cy="850900"/>
            </a:xfrm>
            <a:custGeom>
              <a:avLst/>
              <a:gdLst>
                <a:gd name="T0" fmla="*/ 13 w 16"/>
                <a:gd name="T1" fmla="*/ 26 h 26"/>
                <a:gd name="T2" fmla="*/ 11 w 16"/>
                <a:gd name="T3" fmla="*/ 25 h 26"/>
                <a:gd name="T4" fmla="*/ 1 w 16"/>
                <a:gd name="T5" fmla="*/ 16 h 26"/>
                <a:gd name="T6" fmla="*/ 1 w 16"/>
                <a:gd name="T7" fmla="*/ 11 h 26"/>
                <a:gd name="T8" fmla="*/ 11 w 16"/>
                <a:gd name="T9" fmla="*/ 2 h 26"/>
                <a:gd name="T10" fmla="*/ 15 w 16"/>
                <a:gd name="T11" fmla="*/ 2 h 26"/>
                <a:gd name="T12" fmla="*/ 15 w 16"/>
                <a:gd name="T13" fmla="*/ 6 h 26"/>
                <a:gd name="T14" fmla="*/ 8 w 16"/>
                <a:gd name="T15" fmla="*/ 13 h 26"/>
                <a:gd name="T16" fmla="*/ 15 w 16"/>
                <a:gd name="T17" fmla="*/ 21 h 26"/>
                <a:gd name="T18" fmla="*/ 15 w 16"/>
                <a:gd name="T19" fmla="*/ 25 h 26"/>
                <a:gd name="T20" fmla="*/ 13 w 1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6">
                  <a:moveTo>
                    <a:pt x="13" y="26"/>
                  </a:moveTo>
                  <a:cubicBezTo>
                    <a:pt x="12" y="26"/>
                    <a:pt x="11" y="26"/>
                    <a:pt x="11" y="25"/>
                  </a:cubicBezTo>
                  <a:cubicBezTo>
                    <a:pt x="1" y="16"/>
                    <a:pt x="1" y="16"/>
                    <a:pt x="1" y="16"/>
                  </a:cubicBezTo>
                  <a:cubicBezTo>
                    <a:pt x="0" y="14"/>
                    <a:pt x="0" y="12"/>
                    <a:pt x="1" y="11"/>
                  </a:cubicBezTo>
                  <a:cubicBezTo>
                    <a:pt x="11" y="2"/>
                    <a:pt x="11" y="2"/>
                    <a:pt x="11" y="2"/>
                  </a:cubicBezTo>
                  <a:cubicBezTo>
                    <a:pt x="12" y="0"/>
                    <a:pt x="14" y="0"/>
                    <a:pt x="15" y="2"/>
                  </a:cubicBezTo>
                  <a:cubicBezTo>
                    <a:pt x="16" y="3"/>
                    <a:pt x="16" y="5"/>
                    <a:pt x="15" y="6"/>
                  </a:cubicBezTo>
                  <a:cubicBezTo>
                    <a:pt x="8" y="13"/>
                    <a:pt x="8" y="13"/>
                    <a:pt x="8" y="13"/>
                  </a:cubicBezTo>
                  <a:cubicBezTo>
                    <a:pt x="15" y="21"/>
                    <a:pt x="15" y="21"/>
                    <a:pt x="15" y="21"/>
                  </a:cubicBezTo>
                  <a:cubicBezTo>
                    <a:pt x="16" y="22"/>
                    <a:pt x="16" y="24"/>
                    <a:pt x="15" y="25"/>
                  </a:cubicBezTo>
                  <a:cubicBezTo>
                    <a:pt x="14" y="26"/>
                    <a:pt x="14" y="26"/>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315561" y="2895396"/>
            <a:ext cx="4681538" cy="1276350"/>
            <a:chOff x="4016376" y="2663825"/>
            <a:chExt cx="4681538" cy="1276350"/>
          </a:xfrm>
          <a:solidFill>
            <a:srgbClr val="F69F95"/>
          </a:solidFill>
        </p:grpSpPr>
        <p:sp>
          <p:nvSpPr>
            <p:cNvPr id="14" name="Freeform 6"/>
            <p:cNvSpPr/>
            <p:nvPr/>
          </p:nvSpPr>
          <p:spPr bwMode="auto">
            <a:xfrm>
              <a:off x="4178301" y="2728913"/>
              <a:ext cx="4519613" cy="1211262"/>
            </a:xfrm>
            <a:custGeom>
              <a:avLst/>
              <a:gdLst>
                <a:gd name="T0" fmla="*/ 137 w 140"/>
                <a:gd name="T1" fmla="*/ 37 h 37"/>
                <a:gd name="T2" fmla="*/ 29 w 140"/>
                <a:gd name="T3" fmla="*/ 37 h 37"/>
                <a:gd name="T4" fmla="*/ 13 w 140"/>
                <a:gd name="T5" fmla="*/ 27 h 37"/>
                <a:gd name="T6" fmla="*/ 1 w 140"/>
                <a:gd name="T7" fmla="*/ 5 h 37"/>
                <a:gd name="T8" fmla="*/ 2 w 140"/>
                <a:gd name="T9" fmla="*/ 0 h 37"/>
                <a:gd name="T10" fmla="*/ 7 w 140"/>
                <a:gd name="T11" fmla="*/ 2 h 37"/>
                <a:gd name="T12" fmla="*/ 19 w 140"/>
                <a:gd name="T13" fmla="*/ 24 h 37"/>
                <a:gd name="T14" fmla="*/ 29 w 140"/>
                <a:gd name="T15" fmla="*/ 30 h 37"/>
                <a:gd name="T16" fmla="*/ 137 w 140"/>
                <a:gd name="T17" fmla="*/ 30 h 37"/>
                <a:gd name="T18" fmla="*/ 140 w 140"/>
                <a:gd name="T19" fmla="*/ 33 h 37"/>
                <a:gd name="T20" fmla="*/ 137 w 140"/>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37">
                  <a:moveTo>
                    <a:pt x="137" y="37"/>
                  </a:moveTo>
                  <a:cubicBezTo>
                    <a:pt x="29" y="37"/>
                    <a:pt x="29" y="37"/>
                    <a:pt x="29" y="37"/>
                  </a:cubicBezTo>
                  <a:cubicBezTo>
                    <a:pt x="22" y="37"/>
                    <a:pt x="16" y="33"/>
                    <a:pt x="13" y="27"/>
                  </a:cubicBezTo>
                  <a:cubicBezTo>
                    <a:pt x="1" y="5"/>
                    <a:pt x="1" y="5"/>
                    <a:pt x="1" y="5"/>
                  </a:cubicBezTo>
                  <a:cubicBezTo>
                    <a:pt x="0" y="4"/>
                    <a:pt x="1" y="1"/>
                    <a:pt x="2" y="0"/>
                  </a:cubicBezTo>
                  <a:cubicBezTo>
                    <a:pt x="4" y="0"/>
                    <a:pt x="6" y="0"/>
                    <a:pt x="7" y="2"/>
                  </a:cubicBezTo>
                  <a:cubicBezTo>
                    <a:pt x="19" y="24"/>
                    <a:pt x="19" y="24"/>
                    <a:pt x="19" y="24"/>
                  </a:cubicBezTo>
                  <a:cubicBezTo>
                    <a:pt x="21" y="28"/>
                    <a:pt x="25" y="30"/>
                    <a:pt x="29" y="30"/>
                  </a:cubicBezTo>
                  <a:cubicBezTo>
                    <a:pt x="137" y="30"/>
                    <a:pt x="137" y="30"/>
                    <a:pt x="137" y="30"/>
                  </a:cubicBezTo>
                  <a:cubicBezTo>
                    <a:pt x="139" y="30"/>
                    <a:pt x="140" y="32"/>
                    <a:pt x="140" y="33"/>
                  </a:cubicBezTo>
                  <a:cubicBezTo>
                    <a:pt x="140" y="35"/>
                    <a:pt x="139" y="37"/>
                    <a:pt x="13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4016376" y="2663825"/>
              <a:ext cx="839788" cy="654050"/>
            </a:xfrm>
            <a:custGeom>
              <a:avLst/>
              <a:gdLst>
                <a:gd name="T0" fmla="*/ 3 w 26"/>
                <a:gd name="T1" fmla="*/ 20 h 20"/>
                <a:gd name="T2" fmla="*/ 2 w 26"/>
                <a:gd name="T3" fmla="*/ 20 h 20"/>
                <a:gd name="T4" fmla="*/ 1 w 26"/>
                <a:gd name="T5" fmla="*/ 16 h 20"/>
                <a:gd name="T6" fmla="*/ 6 w 26"/>
                <a:gd name="T7" fmla="*/ 2 h 20"/>
                <a:gd name="T8" fmla="*/ 10 w 26"/>
                <a:gd name="T9" fmla="*/ 0 h 20"/>
                <a:gd name="T10" fmla="*/ 24 w 26"/>
                <a:gd name="T11" fmla="*/ 5 h 20"/>
                <a:gd name="T12" fmla="*/ 25 w 26"/>
                <a:gd name="T13" fmla="*/ 9 h 20"/>
                <a:gd name="T14" fmla="*/ 22 w 26"/>
                <a:gd name="T15" fmla="*/ 11 h 20"/>
                <a:gd name="T16" fmla="*/ 10 w 26"/>
                <a:gd name="T17" fmla="*/ 7 h 20"/>
                <a:gd name="T18" fmla="*/ 6 w 26"/>
                <a:gd name="T19" fmla="*/ 18 h 20"/>
                <a:gd name="T20" fmla="*/ 3 w 26"/>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0">
                  <a:moveTo>
                    <a:pt x="3" y="20"/>
                  </a:moveTo>
                  <a:cubicBezTo>
                    <a:pt x="3" y="20"/>
                    <a:pt x="3" y="20"/>
                    <a:pt x="2" y="20"/>
                  </a:cubicBezTo>
                  <a:cubicBezTo>
                    <a:pt x="1" y="19"/>
                    <a:pt x="0" y="18"/>
                    <a:pt x="1" y="16"/>
                  </a:cubicBezTo>
                  <a:cubicBezTo>
                    <a:pt x="6" y="2"/>
                    <a:pt x="6" y="2"/>
                    <a:pt x="6" y="2"/>
                  </a:cubicBezTo>
                  <a:cubicBezTo>
                    <a:pt x="6" y="1"/>
                    <a:pt x="8" y="0"/>
                    <a:pt x="10" y="0"/>
                  </a:cubicBezTo>
                  <a:cubicBezTo>
                    <a:pt x="24" y="5"/>
                    <a:pt x="24" y="5"/>
                    <a:pt x="24" y="5"/>
                  </a:cubicBezTo>
                  <a:cubicBezTo>
                    <a:pt x="25" y="6"/>
                    <a:pt x="26" y="8"/>
                    <a:pt x="25" y="9"/>
                  </a:cubicBezTo>
                  <a:cubicBezTo>
                    <a:pt x="25" y="11"/>
                    <a:pt x="23" y="12"/>
                    <a:pt x="22" y="11"/>
                  </a:cubicBezTo>
                  <a:cubicBezTo>
                    <a:pt x="10" y="7"/>
                    <a:pt x="10" y="7"/>
                    <a:pt x="10" y="7"/>
                  </a:cubicBezTo>
                  <a:cubicBezTo>
                    <a:pt x="6" y="18"/>
                    <a:pt x="6" y="18"/>
                    <a:pt x="6" y="18"/>
                  </a:cubicBezTo>
                  <a:cubicBezTo>
                    <a:pt x="6" y="19"/>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6833211" y="2436609"/>
            <a:ext cx="3227388" cy="1735137"/>
            <a:chOff x="5534026" y="2205038"/>
            <a:chExt cx="3227388" cy="1735137"/>
          </a:xfrm>
          <a:solidFill>
            <a:srgbClr val="8CBF4A"/>
          </a:solidFill>
        </p:grpSpPr>
        <p:sp>
          <p:nvSpPr>
            <p:cNvPr id="17" name="Freeform 9"/>
            <p:cNvSpPr/>
            <p:nvPr/>
          </p:nvSpPr>
          <p:spPr bwMode="auto">
            <a:xfrm>
              <a:off x="5695951" y="2271713"/>
              <a:ext cx="3065463" cy="1668462"/>
            </a:xfrm>
            <a:custGeom>
              <a:avLst/>
              <a:gdLst>
                <a:gd name="T0" fmla="*/ 92 w 95"/>
                <a:gd name="T1" fmla="*/ 51 h 51"/>
                <a:gd name="T2" fmla="*/ 36 w 95"/>
                <a:gd name="T3" fmla="*/ 51 h 51"/>
                <a:gd name="T4" fmla="*/ 20 w 95"/>
                <a:gd name="T5" fmla="*/ 41 h 51"/>
                <a:gd name="T6" fmla="*/ 1 w 95"/>
                <a:gd name="T7" fmla="*/ 6 h 51"/>
                <a:gd name="T8" fmla="*/ 2 w 95"/>
                <a:gd name="T9" fmla="*/ 1 h 51"/>
                <a:gd name="T10" fmla="*/ 7 w 95"/>
                <a:gd name="T11" fmla="*/ 3 h 51"/>
                <a:gd name="T12" fmla="*/ 26 w 95"/>
                <a:gd name="T13" fmla="*/ 38 h 51"/>
                <a:gd name="T14" fmla="*/ 36 w 95"/>
                <a:gd name="T15" fmla="*/ 44 h 51"/>
                <a:gd name="T16" fmla="*/ 92 w 95"/>
                <a:gd name="T17" fmla="*/ 44 h 51"/>
                <a:gd name="T18" fmla="*/ 95 w 95"/>
                <a:gd name="T19" fmla="*/ 47 h 51"/>
                <a:gd name="T20" fmla="*/ 92 w 9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1">
                  <a:moveTo>
                    <a:pt x="92" y="51"/>
                  </a:moveTo>
                  <a:cubicBezTo>
                    <a:pt x="36" y="51"/>
                    <a:pt x="36" y="51"/>
                    <a:pt x="36" y="51"/>
                  </a:cubicBezTo>
                  <a:cubicBezTo>
                    <a:pt x="29" y="51"/>
                    <a:pt x="23" y="47"/>
                    <a:pt x="20" y="41"/>
                  </a:cubicBezTo>
                  <a:cubicBezTo>
                    <a:pt x="1" y="6"/>
                    <a:pt x="1" y="6"/>
                    <a:pt x="1" y="6"/>
                  </a:cubicBezTo>
                  <a:cubicBezTo>
                    <a:pt x="0" y="4"/>
                    <a:pt x="0" y="2"/>
                    <a:pt x="2" y="1"/>
                  </a:cubicBezTo>
                  <a:cubicBezTo>
                    <a:pt x="4" y="0"/>
                    <a:pt x="6" y="1"/>
                    <a:pt x="7" y="3"/>
                  </a:cubicBezTo>
                  <a:cubicBezTo>
                    <a:pt x="26" y="38"/>
                    <a:pt x="26" y="38"/>
                    <a:pt x="26" y="38"/>
                  </a:cubicBezTo>
                  <a:cubicBezTo>
                    <a:pt x="28" y="42"/>
                    <a:pt x="32" y="44"/>
                    <a:pt x="36" y="44"/>
                  </a:cubicBezTo>
                  <a:cubicBezTo>
                    <a:pt x="92" y="44"/>
                    <a:pt x="92" y="44"/>
                    <a:pt x="92" y="44"/>
                  </a:cubicBezTo>
                  <a:cubicBezTo>
                    <a:pt x="94" y="44"/>
                    <a:pt x="95" y="46"/>
                    <a:pt x="95" y="47"/>
                  </a:cubicBezTo>
                  <a:cubicBezTo>
                    <a:pt x="95" y="49"/>
                    <a:pt x="94" y="51"/>
                    <a:pt x="9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5534026" y="2205038"/>
              <a:ext cx="806450" cy="687387"/>
            </a:xfrm>
            <a:custGeom>
              <a:avLst/>
              <a:gdLst>
                <a:gd name="T0" fmla="*/ 3 w 25"/>
                <a:gd name="T1" fmla="*/ 21 h 21"/>
                <a:gd name="T2" fmla="*/ 2 w 25"/>
                <a:gd name="T3" fmla="*/ 21 h 21"/>
                <a:gd name="T4" fmla="*/ 0 w 25"/>
                <a:gd name="T5" fmla="*/ 17 h 21"/>
                <a:gd name="T6" fmla="*/ 5 w 25"/>
                <a:gd name="T7" fmla="*/ 3 h 21"/>
                <a:gd name="T8" fmla="*/ 9 w 25"/>
                <a:gd name="T9" fmla="*/ 1 h 21"/>
                <a:gd name="T10" fmla="*/ 23 w 25"/>
                <a:gd name="T11" fmla="*/ 6 h 21"/>
                <a:gd name="T12" fmla="*/ 25 w 25"/>
                <a:gd name="T13" fmla="*/ 10 h 21"/>
                <a:gd name="T14" fmla="*/ 21 w 25"/>
                <a:gd name="T15" fmla="*/ 12 h 21"/>
                <a:gd name="T16" fmla="*/ 10 w 25"/>
                <a:gd name="T17" fmla="*/ 8 h 21"/>
                <a:gd name="T18" fmla="*/ 6 w 25"/>
                <a:gd name="T19" fmla="*/ 19 h 21"/>
                <a:gd name="T20" fmla="*/ 3 w 25"/>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3" y="21"/>
                  </a:moveTo>
                  <a:cubicBezTo>
                    <a:pt x="3" y="21"/>
                    <a:pt x="2" y="21"/>
                    <a:pt x="2" y="21"/>
                  </a:cubicBezTo>
                  <a:cubicBezTo>
                    <a:pt x="0" y="20"/>
                    <a:pt x="0" y="18"/>
                    <a:pt x="0" y="17"/>
                  </a:cubicBezTo>
                  <a:cubicBezTo>
                    <a:pt x="5" y="3"/>
                    <a:pt x="5" y="3"/>
                    <a:pt x="5" y="3"/>
                  </a:cubicBezTo>
                  <a:cubicBezTo>
                    <a:pt x="6" y="1"/>
                    <a:pt x="7" y="0"/>
                    <a:pt x="9" y="1"/>
                  </a:cubicBezTo>
                  <a:cubicBezTo>
                    <a:pt x="23" y="6"/>
                    <a:pt x="23" y="6"/>
                    <a:pt x="23" y="6"/>
                  </a:cubicBezTo>
                  <a:cubicBezTo>
                    <a:pt x="25" y="7"/>
                    <a:pt x="25" y="8"/>
                    <a:pt x="25" y="10"/>
                  </a:cubicBezTo>
                  <a:cubicBezTo>
                    <a:pt x="24" y="12"/>
                    <a:pt x="23" y="12"/>
                    <a:pt x="21" y="12"/>
                  </a:cubicBezTo>
                  <a:cubicBezTo>
                    <a:pt x="10" y="8"/>
                    <a:pt x="10" y="8"/>
                    <a:pt x="10" y="8"/>
                  </a:cubicBezTo>
                  <a:cubicBezTo>
                    <a:pt x="6" y="19"/>
                    <a:pt x="6" y="19"/>
                    <a:pt x="6" y="19"/>
                  </a:cubicBezTo>
                  <a:cubicBezTo>
                    <a:pt x="5" y="20"/>
                    <a:pt x="4" y="21"/>
                    <a:pt x="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929924" y="3941559"/>
            <a:ext cx="4002087" cy="1865312"/>
            <a:chOff x="4630739" y="3709988"/>
            <a:chExt cx="4002087" cy="1865312"/>
          </a:xfrm>
          <a:solidFill>
            <a:srgbClr val="F69F95"/>
          </a:solidFill>
        </p:grpSpPr>
        <p:sp>
          <p:nvSpPr>
            <p:cNvPr id="20" name="Freeform 7"/>
            <p:cNvSpPr/>
            <p:nvPr/>
          </p:nvSpPr>
          <p:spPr bwMode="auto">
            <a:xfrm>
              <a:off x="4791076" y="3709988"/>
              <a:ext cx="3841750" cy="1766887"/>
            </a:xfrm>
            <a:custGeom>
              <a:avLst/>
              <a:gdLst>
                <a:gd name="T0" fmla="*/ 4 w 119"/>
                <a:gd name="T1" fmla="*/ 54 h 54"/>
                <a:gd name="T2" fmla="*/ 2 w 119"/>
                <a:gd name="T3" fmla="*/ 54 h 54"/>
                <a:gd name="T4" fmla="*/ 1 w 119"/>
                <a:gd name="T5" fmla="*/ 49 h 54"/>
                <a:gd name="T6" fmla="*/ 21 w 119"/>
                <a:gd name="T7" fmla="*/ 13 h 54"/>
                <a:gd name="T8" fmla="*/ 42 w 119"/>
                <a:gd name="T9" fmla="*/ 0 h 54"/>
                <a:gd name="T10" fmla="*/ 115 w 119"/>
                <a:gd name="T11" fmla="*/ 0 h 54"/>
                <a:gd name="T12" fmla="*/ 119 w 119"/>
                <a:gd name="T13" fmla="*/ 3 h 54"/>
                <a:gd name="T14" fmla="*/ 115 w 119"/>
                <a:gd name="T15" fmla="*/ 7 h 54"/>
                <a:gd name="T16" fmla="*/ 42 w 119"/>
                <a:gd name="T17" fmla="*/ 7 h 54"/>
                <a:gd name="T18" fmla="*/ 27 w 119"/>
                <a:gd name="T19" fmla="*/ 16 h 54"/>
                <a:gd name="T20" fmla="*/ 7 w 119"/>
                <a:gd name="T21" fmla="*/ 53 h 54"/>
                <a:gd name="T22" fmla="*/ 4 w 119"/>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54">
                  <a:moveTo>
                    <a:pt x="4" y="54"/>
                  </a:moveTo>
                  <a:cubicBezTo>
                    <a:pt x="3" y="54"/>
                    <a:pt x="3" y="54"/>
                    <a:pt x="2" y="54"/>
                  </a:cubicBezTo>
                  <a:cubicBezTo>
                    <a:pt x="1" y="53"/>
                    <a:pt x="0" y="51"/>
                    <a:pt x="1" y="49"/>
                  </a:cubicBezTo>
                  <a:cubicBezTo>
                    <a:pt x="21" y="13"/>
                    <a:pt x="21" y="13"/>
                    <a:pt x="21" y="13"/>
                  </a:cubicBezTo>
                  <a:cubicBezTo>
                    <a:pt x="25" y="5"/>
                    <a:pt x="33" y="0"/>
                    <a:pt x="42" y="0"/>
                  </a:cubicBezTo>
                  <a:cubicBezTo>
                    <a:pt x="115" y="0"/>
                    <a:pt x="115" y="0"/>
                    <a:pt x="115" y="0"/>
                  </a:cubicBezTo>
                  <a:cubicBezTo>
                    <a:pt x="117" y="0"/>
                    <a:pt x="119" y="2"/>
                    <a:pt x="119" y="3"/>
                  </a:cubicBezTo>
                  <a:cubicBezTo>
                    <a:pt x="119" y="5"/>
                    <a:pt x="117" y="7"/>
                    <a:pt x="115" y="7"/>
                  </a:cubicBezTo>
                  <a:cubicBezTo>
                    <a:pt x="42" y="7"/>
                    <a:pt x="42" y="7"/>
                    <a:pt x="42" y="7"/>
                  </a:cubicBezTo>
                  <a:cubicBezTo>
                    <a:pt x="35" y="7"/>
                    <a:pt x="30" y="10"/>
                    <a:pt x="27" y="16"/>
                  </a:cubicBezTo>
                  <a:cubicBezTo>
                    <a:pt x="7" y="53"/>
                    <a:pt x="7" y="53"/>
                    <a:pt x="7" y="53"/>
                  </a:cubicBezTo>
                  <a:cubicBezTo>
                    <a:pt x="6" y="54"/>
                    <a:pt x="5" y="54"/>
                    <a:pt x="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
            <p:cNvSpPr/>
            <p:nvPr/>
          </p:nvSpPr>
          <p:spPr bwMode="auto">
            <a:xfrm>
              <a:off x="4630739" y="4887913"/>
              <a:ext cx="806450" cy="687387"/>
            </a:xfrm>
            <a:custGeom>
              <a:avLst/>
              <a:gdLst>
                <a:gd name="T0" fmla="*/ 7 w 25"/>
                <a:gd name="T1" fmla="*/ 21 h 21"/>
                <a:gd name="T2" fmla="*/ 4 w 25"/>
                <a:gd name="T3" fmla="*/ 19 h 21"/>
                <a:gd name="T4" fmla="*/ 1 w 25"/>
                <a:gd name="T5" fmla="*/ 4 h 21"/>
                <a:gd name="T6" fmla="*/ 3 w 25"/>
                <a:gd name="T7" fmla="*/ 0 h 21"/>
                <a:gd name="T8" fmla="*/ 7 w 25"/>
                <a:gd name="T9" fmla="*/ 2 h 21"/>
                <a:gd name="T10" fmla="*/ 9 w 25"/>
                <a:gd name="T11" fmla="*/ 15 h 21"/>
                <a:gd name="T12" fmla="*/ 21 w 25"/>
                <a:gd name="T13" fmla="*/ 12 h 21"/>
                <a:gd name="T14" fmla="*/ 25 w 25"/>
                <a:gd name="T15" fmla="*/ 15 h 21"/>
                <a:gd name="T16" fmla="*/ 23 w 25"/>
                <a:gd name="T17" fmla="*/ 18 h 21"/>
                <a:gd name="T18" fmla="*/ 7 w 25"/>
                <a:gd name="T19" fmla="*/ 21 h 21"/>
                <a:gd name="T20" fmla="*/ 7 w 25"/>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7" y="21"/>
                  </a:moveTo>
                  <a:cubicBezTo>
                    <a:pt x="5" y="21"/>
                    <a:pt x="4" y="20"/>
                    <a:pt x="4" y="19"/>
                  </a:cubicBezTo>
                  <a:cubicBezTo>
                    <a:pt x="1" y="4"/>
                    <a:pt x="1" y="4"/>
                    <a:pt x="1" y="4"/>
                  </a:cubicBezTo>
                  <a:cubicBezTo>
                    <a:pt x="0" y="2"/>
                    <a:pt x="1" y="0"/>
                    <a:pt x="3" y="0"/>
                  </a:cubicBezTo>
                  <a:cubicBezTo>
                    <a:pt x="5" y="0"/>
                    <a:pt x="6" y="1"/>
                    <a:pt x="7" y="2"/>
                  </a:cubicBezTo>
                  <a:cubicBezTo>
                    <a:pt x="9" y="15"/>
                    <a:pt x="9" y="15"/>
                    <a:pt x="9" y="15"/>
                  </a:cubicBezTo>
                  <a:cubicBezTo>
                    <a:pt x="21" y="12"/>
                    <a:pt x="21" y="12"/>
                    <a:pt x="21" y="12"/>
                  </a:cubicBezTo>
                  <a:cubicBezTo>
                    <a:pt x="23" y="12"/>
                    <a:pt x="25" y="13"/>
                    <a:pt x="25" y="15"/>
                  </a:cubicBezTo>
                  <a:cubicBezTo>
                    <a:pt x="25" y="16"/>
                    <a:pt x="24" y="18"/>
                    <a:pt x="23" y="18"/>
                  </a:cubicBezTo>
                  <a:cubicBezTo>
                    <a:pt x="7" y="21"/>
                    <a:pt x="7" y="21"/>
                    <a:pt x="7"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任意多边形 21"/>
          <p:cNvSpPr/>
          <p:nvPr/>
        </p:nvSpPr>
        <p:spPr bwMode="auto">
          <a:xfrm>
            <a:off x="7465627" y="3941559"/>
            <a:ext cx="6117800" cy="1668462"/>
          </a:xfrm>
          <a:custGeom>
            <a:avLst/>
            <a:gdLst>
              <a:gd name="connsiteX0" fmla="*/ 1368617 w 6117800"/>
              <a:gd name="connsiteY0" fmla="*/ 0 h 1668462"/>
              <a:gd name="connsiteX1" fmla="*/ 1595944 w 6117800"/>
              <a:gd name="connsiteY1" fmla="*/ 0 h 1668462"/>
              <a:gd name="connsiteX2" fmla="*/ 1714242 w 6117800"/>
              <a:gd name="connsiteY2" fmla="*/ 0 h 1668462"/>
              <a:gd name="connsiteX3" fmla="*/ 1794894 w 6117800"/>
              <a:gd name="connsiteY3" fmla="*/ 0 h 1668462"/>
              <a:gd name="connsiteX4" fmla="*/ 2660058 w 6117800"/>
              <a:gd name="connsiteY4" fmla="*/ 0 h 1668462"/>
              <a:gd name="connsiteX5" fmla="*/ 6117800 w 6117800"/>
              <a:gd name="connsiteY5" fmla="*/ 0 h 1668462"/>
              <a:gd name="connsiteX6" fmla="*/ 6117800 w 6117800"/>
              <a:gd name="connsiteY6" fmla="*/ 229268 h 1668462"/>
              <a:gd name="connsiteX7" fmla="*/ 1714242 w 6117800"/>
              <a:gd name="connsiteY7" fmla="*/ 229268 h 1668462"/>
              <a:gd name="connsiteX8" fmla="*/ 1714242 w 6117800"/>
              <a:gd name="connsiteY8" fmla="*/ 229014 h 1668462"/>
              <a:gd name="connsiteX9" fmla="*/ 1683911 w 6117800"/>
              <a:gd name="connsiteY9" fmla="*/ 229014 h 1668462"/>
              <a:gd name="connsiteX10" fmla="*/ 1368617 w 6117800"/>
              <a:gd name="connsiteY10" fmla="*/ 229014 h 1668462"/>
              <a:gd name="connsiteX11" fmla="*/ 884326 w 6117800"/>
              <a:gd name="connsiteY11" fmla="*/ 523461 h 1668462"/>
              <a:gd name="connsiteX12" fmla="*/ 414861 w 6117800"/>
              <a:gd name="connsiteY12" fmla="*/ 1415440 h 1668462"/>
              <a:gd name="connsiteX13" fmla="*/ 495482 w 6117800"/>
              <a:gd name="connsiteY13" fmla="*/ 1401850 h 1668462"/>
              <a:gd name="connsiteX14" fmla="*/ 659110 w 6117800"/>
              <a:gd name="connsiteY14" fmla="*/ 1374270 h 1668462"/>
              <a:gd name="connsiteX15" fmla="*/ 788396 w 6117800"/>
              <a:gd name="connsiteY15" fmla="*/ 1439646 h 1668462"/>
              <a:gd name="connsiteX16" fmla="*/ 723753 w 6117800"/>
              <a:gd name="connsiteY16" fmla="*/ 1570398 h 1668462"/>
              <a:gd name="connsiteX17" fmla="*/ 206609 w 6117800"/>
              <a:gd name="connsiteY17" fmla="*/ 1668462 h 1668462"/>
              <a:gd name="connsiteX18" fmla="*/ 109644 w 6117800"/>
              <a:gd name="connsiteY18" fmla="*/ 1570398 h 1668462"/>
              <a:gd name="connsiteX19" fmla="*/ 12679 w 6117800"/>
              <a:gd name="connsiteY19" fmla="*/ 1080077 h 1668462"/>
              <a:gd name="connsiteX20" fmla="*/ 77322 w 6117800"/>
              <a:gd name="connsiteY20" fmla="*/ 982013 h 1668462"/>
              <a:gd name="connsiteX21" fmla="*/ 206609 w 6117800"/>
              <a:gd name="connsiteY21" fmla="*/ 1047389 h 1668462"/>
              <a:gd name="connsiteX22" fmla="*/ 236579 w 6117800"/>
              <a:gd name="connsiteY22" fmla="*/ 1229248 h 1668462"/>
              <a:gd name="connsiteX23" fmla="*/ 243948 w 6117800"/>
              <a:gd name="connsiteY23" fmla="*/ 1273964 h 1668462"/>
              <a:gd name="connsiteX24" fmla="*/ 264964 w 6117800"/>
              <a:gd name="connsiteY24" fmla="*/ 1234034 h 1668462"/>
              <a:gd name="connsiteX25" fmla="*/ 690610 w 6117800"/>
              <a:gd name="connsiteY25" fmla="*/ 425312 h 1668462"/>
              <a:gd name="connsiteX26" fmla="*/ 1368617 w 6117800"/>
              <a:gd name="connsiteY26" fmla="*/ 0 h 166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7800" h="1668462">
                <a:moveTo>
                  <a:pt x="1368617" y="0"/>
                </a:moveTo>
                <a:cubicBezTo>
                  <a:pt x="1449332" y="0"/>
                  <a:pt x="1525003" y="0"/>
                  <a:pt x="1595944" y="0"/>
                </a:cubicBezTo>
                <a:lnTo>
                  <a:pt x="1714242" y="0"/>
                </a:lnTo>
                <a:lnTo>
                  <a:pt x="1794894" y="0"/>
                </a:lnTo>
                <a:cubicBezTo>
                  <a:pt x="2660058" y="0"/>
                  <a:pt x="2660058" y="0"/>
                  <a:pt x="2660058" y="0"/>
                </a:cubicBezTo>
                <a:lnTo>
                  <a:pt x="6117800" y="0"/>
                </a:lnTo>
                <a:lnTo>
                  <a:pt x="6117800" y="229268"/>
                </a:lnTo>
                <a:lnTo>
                  <a:pt x="1714242" y="229268"/>
                </a:lnTo>
                <a:lnTo>
                  <a:pt x="1714242" y="229014"/>
                </a:lnTo>
                <a:lnTo>
                  <a:pt x="1683911" y="229014"/>
                </a:lnTo>
                <a:cubicBezTo>
                  <a:pt x="1368617" y="229014"/>
                  <a:pt x="1368617" y="229014"/>
                  <a:pt x="1368617" y="229014"/>
                </a:cubicBezTo>
                <a:cubicBezTo>
                  <a:pt x="1174900" y="229014"/>
                  <a:pt x="981184" y="327163"/>
                  <a:pt x="884326" y="523461"/>
                </a:cubicBezTo>
                <a:lnTo>
                  <a:pt x="414861" y="1415440"/>
                </a:lnTo>
                <a:lnTo>
                  <a:pt x="495482" y="1401850"/>
                </a:lnTo>
                <a:cubicBezTo>
                  <a:pt x="659110" y="1374270"/>
                  <a:pt x="659110" y="1374270"/>
                  <a:pt x="659110" y="1374270"/>
                </a:cubicBezTo>
                <a:cubicBezTo>
                  <a:pt x="723753" y="1341582"/>
                  <a:pt x="788396" y="1374270"/>
                  <a:pt x="788396" y="1439646"/>
                </a:cubicBezTo>
                <a:cubicBezTo>
                  <a:pt x="788396" y="1505022"/>
                  <a:pt x="756075" y="1537710"/>
                  <a:pt x="723753" y="1570398"/>
                </a:cubicBezTo>
                <a:cubicBezTo>
                  <a:pt x="206609" y="1668462"/>
                  <a:pt x="206609" y="1668462"/>
                  <a:pt x="206609" y="1668462"/>
                </a:cubicBezTo>
                <a:cubicBezTo>
                  <a:pt x="141965" y="1668462"/>
                  <a:pt x="109644" y="1635774"/>
                  <a:pt x="109644" y="1570398"/>
                </a:cubicBezTo>
                <a:cubicBezTo>
                  <a:pt x="12679" y="1080077"/>
                  <a:pt x="12679" y="1080077"/>
                  <a:pt x="12679" y="1080077"/>
                </a:cubicBezTo>
                <a:cubicBezTo>
                  <a:pt x="-19642" y="1047389"/>
                  <a:pt x="12679" y="982013"/>
                  <a:pt x="77322" y="982013"/>
                </a:cubicBezTo>
                <a:cubicBezTo>
                  <a:pt x="141965" y="949325"/>
                  <a:pt x="174287" y="982013"/>
                  <a:pt x="206609" y="1047389"/>
                </a:cubicBezTo>
                <a:cubicBezTo>
                  <a:pt x="218729" y="1120937"/>
                  <a:pt x="228577" y="1180695"/>
                  <a:pt x="236579" y="1229248"/>
                </a:cubicBezTo>
                <a:lnTo>
                  <a:pt x="243948" y="1273964"/>
                </a:lnTo>
                <a:lnTo>
                  <a:pt x="264964" y="1234034"/>
                </a:lnTo>
                <a:cubicBezTo>
                  <a:pt x="690610" y="425312"/>
                  <a:pt x="690610" y="425312"/>
                  <a:pt x="690610" y="425312"/>
                </a:cubicBezTo>
                <a:cubicBezTo>
                  <a:pt x="819754" y="163582"/>
                  <a:pt x="1078042" y="0"/>
                  <a:pt x="1368617" y="0"/>
                </a:cubicBezTo>
                <a:close/>
              </a:path>
            </a:pathLst>
          </a:custGeom>
          <a:solidFill>
            <a:srgbClr val="8CBF4A"/>
          </a:solidFill>
          <a:ln>
            <a:noFill/>
          </a:ln>
        </p:spPr>
        <p:txBody>
          <a:bodyPr vert="horz" wrap="square" lIns="91440" tIns="45720" rIns="91440" bIns="45720" numCol="1" anchor="t" anchorCtr="0" compatLnSpc="1">
            <a:noAutofit/>
          </a:bodyPr>
          <a:lstStyle/>
          <a:p>
            <a:endParaRPr lang="zh-CN" altLang="en-US"/>
          </a:p>
        </p:txBody>
      </p:sp>
      <p:sp>
        <p:nvSpPr>
          <p:cNvPr id="23" name="矩形 6"/>
          <p:cNvSpPr>
            <a:spLocks noChangeArrowheads="1"/>
          </p:cNvSpPr>
          <p:nvPr/>
        </p:nvSpPr>
        <p:spPr bwMode="auto">
          <a:xfrm>
            <a:off x="8284136" y="5761894"/>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4" name="矩形 23"/>
          <p:cNvSpPr/>
          <p:nvPr/>
        </p:nvSpPr>
        <p:spPr>
          <a:xfrm>
            <a:off x="8400248" y="509357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smtClean="0">
                <a:gradFill>
                  <a:gsLst>
                    <a:gs pos="21000">
                      <a:schemeClr val="bg1"/>
                    </a:gs>
                    <a:gs pos="77000">
                      <a:schemeClr val="bg1"/>
                    </a:gs>
                  </a:gsLst>
                  <a:lin ang="0" scaled="0"/>
                </a:gradFill>
                <a:latin typeface="微软雅黑" panose="020B0503020204020204" charset="-122"/>
                <a:ea typeface="微软雅黑" panose="020B0503020204020204" charset="-122"/>
              </a:rPr>
              <a:t>项目一</a:t>
            </a:r>
          </a:p>
        </p:txBody>
      </p:sp>
      <p:sp>
        <p:nvSpPr>
          <p:cNvPr id="25" name="矩形 6"/>
          <p:cNvSpPr>
            <a:spLocks noChangeArrowheads="1"/>
          </p:cNvSpPr>
          <p:nvPr/>
        </p:nvSpPr>
        <p:spPr bwMode="auto">
          <a:xfrm>
            <a:off x="7847761" y="2724246"/>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6" name="矩形 25"/>
          <p:cNvSpPr/>
          <p:nvPr/>
        </p:nvSpPr>
        <p:spPr>
          <a:xfrm>
            <a:off x="7963873" y="2055931"/>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smtClean="0">
                <a:gradFill>
                  <a:gsLst>
                    <a:gs pos="21000">
                      <a:schemeClr val="bg1"/>
                    </a:gs>
                    <a:gs pos="77000">
                      <a:schemeClr val="bg1"/>
                    </a:gs>
                  </a:gsLst>
                  <a:lin ang="0" scaled="0"/>
                </a:gradFill>
                <a:latin typeface="微软雅黑" panose="020B0503020204020204" charset="-122"/>
                <a:ea typeface="微软雅黑" panose="020B0503020204020204" charset="-122"/>
              </a:rPr>
              <a:t>项目二</a:t>
            </a:r>
          </a:p>
        </p:txBody>
      </p:sp>
      <p:sp>
        <p:nvSpPr>
          <p:cNvPr id="27" name="矩形 6"/>
          <p:cNvSpPr>
            <a:spLocks noChangeArrowheads="1"/>
          </p:cNvSpPr>
          <p:nvPr/>
        </p:nvSpPr>
        <p:spPr bwMode="auto">
          <a:xfrm>
            <a:off x="3406799" y="6123461"/>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8" name="矩形 27"/>
          <p:cNvSpPr/>
          <p:nvPr/>
        </p:nvSpPr>
        <p:spPr>
          <a:xfrm>
            <a:off x="3522911" y="5455146"/>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smtClean="0">
                <a:gradFill>
                  <a:gsLst>
                    <a:gs pos="21000">
                      <a:schemeClr val="bg1"/>
                    </a:gs>
                    <a:gs pos="77000">
                      <a:schemeClr val="bg1"/>
                    </a:gs>
                  </a:gsLst>
                  <a:lin ang="0" scaled="0"/>
                </a:gradFill>
                <a:latin typeface="微软雅黑" panose="020B0503020204020204" charset="-122"/>
                <a:ea typeface="微软雅黑" panose="020B0503020204020204" charset="-122"/>
              </a:rPr>
              <a:t>项目三</a:t>
            </a:r>
          </a:p>
        </p:txBody>
      </p:sp>
      <p:sp>
        <p:nvSpPr>
          <p:cNvPr id="29" name="矩形 6"/>
          <p:cNvSpPr>
            <a:spLocks noChangeArrowheads="1"/>
          </p:cNvSpPr>
          <p:nvPr/>
        </p:nvSpPr>
        <p:spPr bwMode="auto">
          <a:xfrm>
            <a:off x="3224656" y="2179109"/>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0" name="矩形 29"/>
          <p:cNvSpPr/>
          <p:nvPr/>
        </p:nvSpPr>
        <p:spPr>
          <a:xfrm>
            <a:off x="3340768" y="1510794"/>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smtClean="0">
                <a:gradFill>
                  <a:gsLst>
                    <a:gs pos="21000">
                      <a:schemeClr val="bg1"/>
                    </a:gs>
                    <a:gs pos="77000">
                      <a:schemeClr val="bg1"/>
                    </a:gs>
                  </a:gsLst>
                  <a:lin ang="0" scaled="0"/>
                </a:gradFill>
                <a:latin typeface="微软雅黑" panose="020B0503020204020204" charset="-122"/>
                <a:ea typeface="微软雅黑" panose="020B0503020204020204" charset="-122"/>
              </a:rPr>
              <a:t>项目四</a:t>
            </a:r>
          </a:p>
        </p:txBody>
      </p:sp>
      <p:sp>
        <p:nvSpPr>
          <p:cNvPr id="31" name="矩形 6"/>
          <p:cNvSpPr>
            <a:spLocks noChangeArrowheads="1"/>
          </p:cNvSpPr>
          <p:nvPr/>
        </p:nvSpPr>
        <p:spPr bwMode="auto">
          <a:xfrm>
            <a:off x="697261" y="4190744"/>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2" name="矩形 31"/>
          <p:cNvSpPr/>
          <p:nvPr/>
        </p:nvSpPr>
        <p:spPr>
          <a:xfrm>
            <a:off x="813373" y="352242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smtClean="0">
                <a:gradFill>
                  <a:gsLst>
                    <a:gs pos="21000">
                      <a:schemeClr val="bg1"/>
                    </a:gs>
                    <a:gs pos="77000">
                      <a:schemeClr val="bg1"/>
                    </a:gs>
                  </a:gsLst>
                  <a:lin ang="0" scaled="0"/>
                </a:gradFill>
                <a:latin typeface="微软雅黑" panose="020B0503020204020204" charset="-122"/>
                <a:ea typeface="微软雅黑" panose="020B0503020204020204" charset="-122"/>
              </a:rPr>
              <a:t>项目五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0-#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0-#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p:bldP spid="28" grpId="0" animBg="1"/>
      <p:bldP spid="29" grpId="0"/>
      <p:bldP spid="30" grpId="0" animBg="1"/>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smtClean="0">
                <a:solidFill>
                  <a:srgbClr val="6AA141"/>
                </a:solidFill>
                <a:latin typeface="幼圆" panose="02010509060101010101" pitchFamily="49" charset="-122"/>
                <a:ea typeface="幼圆" panose="02010509060101010101" pitchFamily="49" charset="-122"/>
              </a:rPr>
              <a:t>工作体会</a:t>
            </a:r>
            <a:endParaRPr lang="zh-CN" altLang="en-US" sz="6000" b="1" dirty="0">
              <a:solidFill>
                <a:srgbClr val="6AA141"/>
              </a:solidFill>
              <a:latin typeface="幼圆" panose="02010509060101010101" pitchFamily="49" charset="-122"/>
              <a:ea typeface="幼圆" panose="02010509060101010101" pitchFamily="49" charset="-122"/>
            </a:endParaRPr>
          </a:p>
        </p:txBody>
      </p:sp>
      <p:sp>
        <p:nvSpPr>
          <p:cNvPr id="14" name="Freeform 13"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58350" y="2462583"/>
            <a:ext cx="1699218" cy="1697344"/>
          </a:xfrm>
          <a:custGeom>
            <a:avLst/>
            <a:gdLst>
              <a:gd name="T0" fmla="*/ 610 w 610"/>
              <a:gd name="T1" fmla="*/ 197 h 610"/>
              <a:gd name="T2" fmla="*/ 610 w 610"/>
              <a:gd name="T3" fmla="*/ 0 h 610"/>
              <a:gd name="T4" fmla="*/ 588 w 610"/>
              <a:gd name="T5" fmla="*/ 0 h 610"/>
              <a:gd name="T6" fmla="*/ 516 w 610"/>
              <a:gd name="T7" fmla="*/ 101 h 610"/>
              <a:gd name="T8" fmla="*/ 126 w 610"/>
              <a:gd name="T9" fmla="*/ 0 h 610"/>
              <a:gd name="T10" fmla="*/ 0 w 610"/>
              <a:gd name="T11" fmla="*/ 133 h 610"/>
              <a:gd name="T12" fmla="*/ 0 w 610"/>
              <a:gd name="T13" fmla="*/ 330 h 610"/>
              <a:gd name="T14" fmla="*/ 1 w 610"/>
              <a:gd name="T15" fmla="*/ 330 h 610"/>
              <a:gd name="T16" fmla="*/ 175 w 610"/>
              <a:gd name="T17" fmla="*/ 275 h 610"/>
              <a:gd name="T18" fmla="*/ 322 w 610"/>
              <a:gd name="T19" fmla="*/ 275 h 610"/>
              <a:gd name="T20" fmla="*/ 585 w 610"/>
              <a:gd name="T21" fmla="*/ 206 h 610"/>
              <a:gd name="T22" fmla="*/ 316 w 610"/>
              <a:gd name="T23" fmla="*/ 292 h 610"/>
              <a:gd name="T24" fmla="*/ 316 w 610"/>
              <a:gd name="T25" fmla="*/ 292 h 610"/>
              <a:gd name="T26" fmla="*/ 175 w 610"/>
              <a:gd name="T27" fmla="*/ 292 h 610"/>
              <a:gd name="T28" fmla="*/ 175 w 610"/>
              <a:gd name="T29" fmla="*/ 310 h 610"/>
              <a:gd name="T30" fmla="*/ 313 w 610"/>
              <a:gd name="T31" fmla="*/ 445 h 610"/>
              <a:gd name="T32" fmla="*/ 186 w 610"/>
              <a:gd name="T33" fmla="*/ 575 h 610"/>
              <a:gd name="T34" fmla="*/ 125 w 610"/>
              <a:gd name="T35" fmla="*/ 569 h 610"/>
              <a:gd name="T36" fmla="*/ 249 w 610"/>
              <a:gd name="T37" fmla="*/ 445 h 610"/>
              <a:gd name="T38" fmla="*/ 125 w 610"/>
              <a:gd name="T39" fmla="*/ 321 h 610"/>
              <a:gd name="T40" fmla="*/ 0 w 610"/>
              <a:gd name="T41" fmla="*/ 445 h 610"/>
              <a:gd name="T42" fmla="*/ 305 w 610"/>
              <a:gd name="T43" fmla="*/ 610 h 610"/>
              <a:gd name="T44" fmla="*/ 610 w 610"/>
              <a:gd name="T45" fmla="*/ 445 h 610"/>
              <a:gd name="T46" fmla="*/ 487 w 610"/>
              <a:gd name="T47" fmla="*/ 305 h 610"/>
              <a:gd name="T48" fmla="*/ 610 w 610"/>
              <a:gd name="T49" fmla="*/ 19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0" h="610">
                <a:moveTo>
                  <a:pt x="610" y="197"/>
                </a:moveTo>
                <a:cubicBezTo>
                  <a:pt x="610" y="89"/>
                  <a:pt x="610" y="0"/>
                  <a:pt x="610" y="0"/>
                </a:cubicBezTo>
                <a:cubicBezTo>
                  <a:pt x="588" y="0"/>
                  <a:pt x="588" y="0"/>
                  <a:pt x="588" y="0"/>
                </a:cubicBezTo>
                <a:cubicBezTo>
                  <a:pt x="588" y="68"/>
                  <a:pt x="559" y="101"/>
                  <a:pt x="516" y="101"/>
                </a:cubicBezTo>
                <a:cubicBezTo>
                  <a:pt x="393" y="101"/>
                  <a:pt x="276" y="0"/>
                  <a:pt x="126" y="0"/>
                </a:cubicBezTo>
                <a:cubicBezTo>
                  <a:pt x="48" y="0"/>
                  <a:pt x="0" y="65"/>
                  <a:pt x="0" y="133"/>
                </a:cubicBezTo>
                <a:cubicBezTo>
                  <a:pt x="0" y="204"/>
                  <a:pt x="0" y="309"/>
                  <a:pt x="0" y="330"/>
                </a:cubicBezTo>
                <a:cubicBezTo>
                  <a:pt x="1" y="330"/>
                  <a:pt x="1" y="330"/>
                  <a:pt x="1" y="330"/>
                </a:cubicBezTo>
                <a:cubicBezTo>
                  <a:pt x="4" y="317"/>
                  <a:pt x="25" y="275"/>
                  <a:pt x="175" y="275"/>
                </a:cubicBezTo>
                <a:cubicBezTo>
                  <a:pt x="176" y="275"/>
                  <a:pt x="320" y="275"/>
                  <a:pt x="322" y="275"/>
                </a:cubicBezTo>
                <a:cubicBezTo>
                  <a:pt x="556" y="275"/>
                  <a:pt x="585" y="232"/>
                  <a:pt x="585" y="206"/>
                </a:cubicBezTo>
                <a:cubicBezTo>
                  <a:pt x="585" y="238"/>
                  <a:pt x="582" y="292"/>
                  <a:pt x="316" y="292"/>
                </a:cubicBezTo>
                <a:cubicBezTo>
                  <a:pt x="316" y="292"/>
                  <a:pt x="316" y="292"/>
                  <a:pt x="316" y="292"/>
                </a:cubicBezTo>
                <a:cubicBezTo>
                  <a:pt x="309" y="292"/>
                  <a:pt x="175" y="292"/>
                  <a:pt x="175" y="292"/>
                </a:cubicBezTo>
                <a:cubicBezTo>
                  <a:pt x="175" y="310"/>
                  <a:pt x="175" y="310"/>
                  <a:pt x="175" y="310"/>
                </a:cubicBezTo>
                <a:cubicBezTo>
                  <a:pt x="246" y="325"/>
                  <a:pt x="313" y="352"/>
                  <a:pt x="313" y="445"/>
                </a:cubicBezTo>
                <a:cubicBezTo>
                  <a:pt x="313" y="519"/>
                  <a:pt x="246" y="575"/>
                  <a:pt x="186" y="575"/>
                </a:cubicBezTo>
                <a:cubicBezTo>
                  <a:pt x="137" y="575"/>
                  <a:pt x="125" y="569"/>
                  <a:pt x="125" y="569"/>
                </a:cubicBezTo>
                <a:cubicBezTo>
                  <a:pt x="190" y="569"/>
                  <a:pt x="249" y="526"/>
                  <a:pt x="249" y="445"/>
                </a:cubicBezTo>
                <a:cubicBezTo>
                  <a:pt x="249" y="364"/>
                  <a:pt x="180" y="321"/>
                  <a:pt x="125" y="321"/>
                </a:cubicBezTo>
                <a:cubicBezTo>
                  <a:pt x="69" y="321"/>
                  <a:pt x="0" y="366"/>
                  <a:pt x="0" y="445"/>
                </a:cubicBezTo>
                <a:cubicBezTo>
                  <a:pt x="0" y="532"/>
                  <a:pt x="66" y="610"/>
                  <a:pt x="305" y="610"/>
                </a:cubicBezTo>
                <a:cubicBezTo>
                  <a:pt x="545" y="610"/>
                  <a:pt x="610" y="555"/>
                  <a:pt x="610" y="445"/>
                </a:cubicBezTo>
                <a:cubicBezTo>
                  <a:pt x="610" y="359"/>
                  <a:pt x="562" y="321"/>
                  <a:pt x="487" y="305"/>
                </a:cubicBezTo>
                <a:cubicBezTo>
                  <a:pt x="575" y="291"/>
                  <a:pt x="610" y="259"/>
                  <a:pt x="610" y="197"/>
                </a:cubicBez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7" y="543726"/>
            <a:ext cx="1832553"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我的优势</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4"/>
          <p:cNvSpPr txBox="1"/>
          <p:nvPr/>
        </p:nvSpPr>
        <p:spPr>
          <a:xfrm>
            <a:off x="1946510" y="4843175"/>
            <a:ext cx="8383631" cy="1384995"/>
          </a:xfrm>
          <a:prstGeom prst="rect">
            <a:avLst/>
          </a:prstGeom>
          <a:noFill/>
        </p:spPr>
        <p:txBody>
          <a:bodyPr wrap="square" lIns="0" tIns="0" rIns="0" bIns="0" rtlCol="0">
            <a:spAutoFit/>
          </a:bodyPr>
          <a:lstStyle/>
          <a:p>
            <a:pPr algn="just">
              <a:lnSpc>
                <a:spcPct val="150000"/>
              </a:lnSpc>
            </a:pPr>
            <a:r>
              <a:rPr lang="zh-CN" altLang="en-US" sz="2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2000" dirty="0">
                <a:latin typeface="微软雅黑 Light" panose="020B0502040204020203" pitchFamily="34" charset="-122"/>
                <a:ea typeface="微软雅黑 Light" panose="020B0502040204020203" pitchFamily="34" charset="-122"/>
              </a:rPr>
              <a:t>……</a:t>
            </a:r>
          </a:p>
        </p:txBody>
      </p:sp>
      <p:sp>
        <p:nvSpPr>
          <p:cNvPr id="11" name="矩形 10"/>
          <p:cNvSpPr/>
          <p:nvPr/>
        </p:nvSpPr>
        <p:spPr>
          <a:xfrm>
            <a:off x="1138968" y="4599568"/>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2" name="矩形 11"/>
          <p:cNvSpPr/>
          <p:nvPr/>
        </p:nvSpPr>
        <p:spPr>
          <a:xfrm>
            <a:off x="10659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3" name="矩形 12"/>
          <p:cNvSpPr/>
          <p:nvPr/>
        </p:nvSpPr>
        <p:spPr>
          <a:xfrm>
            <a:off x="110608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4" name="组合 13"/>
          <p:cNvGrpSpPr/>
          <p:nvPr/>
        </p:nvGrpSpPr>
        <p:grpSpPr>
          <a:xfrm>
            <a:off x="962528" y="2091993"/>
            <a:ext cx="2527408" cy="2278744"/>
            <a:chOff x="920204" y="1521455"/>
            <a:chExt cx="2527408" cy="2278744"/>
          </a:xfrm>
        </p:grpSpPr>
        <p:sp>
          <p:nvSpPr>
            <p:cNvPr id="15" name="Freeform 5"/>
            <p:cNvSpPr/>
            <p:nvPr/>
          </p:nvSpPr>
          <p:spPr bwMode="auto">
            <a:xfrm>
              <a:off x="920204"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6" name="TextBox 3"/>
            <p:cNvSpPr txBox="1"/>
            <p:nvPr/>
          </p:nvSpPr>
          <p:spPr>
            <a:xfrm>
              <a:off x="1500662" y="2070569"/>
              <a:ext cx="1514099"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表达与沟通</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8828020" y="2091993"/>
            <a:ext cx="2527408" cy="2278745"/>
            <a:chOff x="8785696" y="1521455"/>
            <a:chExt cx="2527408" cy="2278744"/>
          </a:xfrm>
        </p:grpSpPr>
        <p:sp>
          <p:nvSpPr>
            <p:cNvPr id="18" name="Freeform 5"/>
            <p:cNvSpPr/>
            <p:nvPr/>
          </p:nvSpPr>
          <p:spPr bwMode="auto">
            <a:xfrm>
              <a:off x="878569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9" name="TextBox 3"/>
            <p:cNvSpPr txBox="1"/>
            <p:nvPr/>
          </p:nvSpPr>
          <p:spPr>
            <a:xfrm>
              <a:off x="9640333" y="2106828"/>
              <a:ext cx="1348208"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互帮互助</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20" name="组合 19"/>
          <p:cNvGrpSpPr/>
          <p:nvPr/>
        </p:nvGrpSpPr>
        <p:grpSpPr>
          <a:xfrm>
            <a:off x="3584359" y="2091993"/>
            <a:ext cx="2527408" cy="2278744"/>
            <a:chOff x="3542035" y="1521455"/>
            <a:chExt cx="2527408" cy="2278744"/>
          </a:xfrm>
        </p:grpSpPr>
        <p:sp>
          <p:nvSpPr>
            <p:cNvPr id="21" name="Freeform 5"/>
            <p:cNvSpPr/>
            <p:nvPr/>
          </p:nvSpPr>
          <p:spPr bwMode="auto">
            <a:xfrm>
              <a:off x="3542035"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2" name="TextBox 3"/>
            <p:cNvSpPr txBox="1"/>
            <p:nvPr/>
          </p:nvSpPr>
          <p:spPr>
            <a:xfrm>
              <a:off x="4380342" y="2058417"/>
              <a:ext cx="1305623"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做事主动</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6206191" y="2091993"/>
            <a:ext cx="2527408" cy="2278745"/>
            <a:chOff x="6163866" y="1521455"/>
            <a:chExt cx="2527408" cy="2278744"/>
          </a:xfrm>
        </p:grpSpPr>
        <p:sp>
          <p:nvSpPr>
            <p:cNvPr id="24" name="Freeform 5"/>
            <p:cNvSpPr/>
            <p:nvPr/>
          </p:nvSpPr>
          <p:spPr bwMode="auto">
            <a:xfrm>
              <a:off x="616386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5" name="TextBox 3"/>
            <p:cNvSpPr txBox="1"/>
            <p:nvPr/>
          </p:nvSpPr>
          <p:spPr>
            <a:xfrm>
              <a:off x="6818708" y="2073407"/>
              <a:ext cx="1454822"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敬业的品质</a:t>
              </a:r>
              <a:endParaRPr lang="en-US" altLang="zh-CN" sz="3600" b="1" dirty="0">
                <a:solidFill>
                  <a:schemeClr val="bg1"/>
                </a:solidFill>
                <a:latin typeface="微软雅黑" panose="020B0503020204020204" charset="-122"/>
                <a:ea typeface="微软雅黑" panose="020B0503020204020204" charset="-122"/>
              </a:endParaRPr>
            </a:p>
          </p:txBody>
        </p:sp>
      </p:grpSp>
      <p:sp>
        <p:nvSpPr>
          <p:cNvPr id="26" name="Freeform 5"/>
          <p:cNvSpPr/>
          <p:nvPr/>
        </p:nvSpPr>
        <p:spPr bwMode="auto">
          <a:xfrm>
            <a:off x="1069263"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7" name="Freeform 5"/>
          <p:cNvSpPr/>
          <p:nvPr/>
        </p:nvSpPr>
        <p:spPr bwMode="auto">
          <a:xfrm>
            <a:off x="3691094"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8" name="Freeform 5"/>
          <p:cNvSpPr/>
          <p:nvPr/>
        </p:nvSpPr>
        <p:spPr bwMode="auto">
          <a:xfrm>
            <a:off x="631292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9" name="Freeform 5"/>
          <p:cNvSpPr/>
          <p:nvPr/>
        </p:nvSpPr>
        <p:spPr bwMode="auto">
          <a:xfrm>
            <a:off x="893475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grpSp>
        <p:nvGrpSpPr>
          <p:cNvPr id="30" name="组合 29"/>
          <p:cNvGrpSpPr/>
          <p:nvPr/>
        </p:nvGrpSpPr>
        <p:grpSpPr>
          <a:xfrm>
            <a:off x="3088941" y="3146887"/>
            <a:ext cx="8839817" cy="168955"/>
            <a:chOff x="3005398" y="2593891"/>
            <a:chExt cx="8267227" cy="158010"/>
          </a:xfrm>
        </p:grpSpPr>
        <p:grpSp>
          <p:nvGrpSpPr>
            <p:cNvPr id="31" name="组合 30"/>
            <p:cNvGrpSpPr/>
            <p:nvPr/>
          </p:nvGrpSpPr>
          <p:grpSpPr>
            <a:xfrm rot="5400000">
              <a:off x="3005399" y="2593890"/>
              <a:ext cx="158010" cy="158012"/>
              <a:chOff x="4486616" y="3001075"/>
              <a:chExt cx="274695" cy="274699"/>
            </a:xfrm>
          </p:grpSpPr>
          <p:sp>
            <p:nvSpPr>
              <p:cNvPr id="38" name="椭圆 3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椭圆 38"/>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2" name="组合 31"/>
            <p:cNvGrpSpPr/>
            <p:nvPr/>
          </p:nvGrpSpPr>
          <p:grpSpPr>
            <a:xfrm rot="5400000">
              <a:off x="7389749" y="-1130976"/>
              <a:ext cx="158010" cy="7607743"/>
              <a:chOff x="4486616" y="-9950053"/>
              <a:chExt cx="274695" cy="13225827"/>
            </a:xfrm>
          </p:grpSpPr>
          <p:sp>
            <p:nvSpPr>
              <p:cNvPr id="36" name="椭圆 3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36"/>
              <p:cNvSpPr/>
              <p:nvPr/>
            </p:nvSpPr>
            <p:spPr>
              <a:xfrm rot="16200000">
                <a:off x="4511593" y="-9950052"/>
                <a:ext cx="224753" cy="224752"/>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3" name="组合 32"/>
            <p:cNvGrpSpPr/>
            <p:nvPr/>
          </p:nvGrpSpPr>
          <p:grpSpPr>
            <a:xfrm rot="16200000">
              <a:off x="3384091" y="2354714"/>
              <a:ext cx="67821" cy="636364"/>
              <a:chOff x="1235365" y="2098390"/>
              <a:chExt cx="67821" cy="384317"/>
            </a:xfrm>
          </p:grpSpPr>
          <p:sp>
            <p:nvSpPr>
              <p:cNvPr id="34" name="圆角矩形 33"/>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圆角矩形 34"/>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40" name="组合 39"/>
          <p:cNvGrpSpPr/>
          <p:nvPr/>
        </p:nvGrpSpPr>
        <p:grpSpPr>
          <a:xfrm>
            <a:off x="5717047" y="3146887"/>
            <a:ext cx="874116" cy="168955"/>
            <a:chOff x="3005398" y="2593891"/>
            <a:chExt cx="817496" cy="158010"/>
          </a:xfrm>
        </p:grpSpPr>
        <p:grpSp>
          <p:nvGrpSpPr>
            <p:cNvPr id="41" name="组合 40"/>
            <p:cNvGrpSpPr/>
            <p:nvPr/>
          </p:nvGrpSpPr>
          <p:grpSpPr>
            <a:xfrm rot="5400000">
              <a:off x="3005399" y="2593890"/>
              <a:ext cx="158010" cy="158012"/>
              <a:chOff x="4486616" y="3001075"/>
              <a:chExt cx="274695" cy="274699"/>
            </a:xfrm>
          </p:grpSpPr>
          <p:sp>
            <p:nvSpPr>
              <p:cNvPr id="56" name="椭圆 5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6"/>
              <p:cNvSpPr/>
              <p:nvPr/>
            </p:nvSpPr>
            <p:spPr>
              <a:xfrm rot="16200000">
                <a:off x="4511585" y="3026055"/>
                <a:ext cx="224753" cy="224751"/>
              </a:xfrm>
              <a:prstGeom prst="ellipse">
                <a:avLst/>
              </a:prstGeom>
              <a:solidFill>
                <a:srgbClr val="FFFEF5"/>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5" name="组合 44"/>
            <p:cNvGrpSpPr/>
            <p:nvPr/>
          </p:nvGrpSpPr>
          <p:grpSpPr>
            <a:xfrm rot="5400000">
              <a:off x="3664883" y="2593890"/>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椭圆 5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1" name="组合 50"/>
            <p:cNvGrpSpPr/>
            <p:nvPr/>
          </p:nvGrpSpPr>
          <p:grpSpPr>
            <a:xfrm rot="16200000">
              <a:off x="3384091" y="2354714"/>
              <a:ext cx="67821" cy="636364"/>
              <a:chOff x="1235365" y="2098390"/>
              <a:chExt cx="67821" cy="384317"/>
            </a:xfrm>
          </p:grpSpPr>
          <p:sp>
            <p:nvSpPr>
              <p:cNvPr id="52" name="圆角矩形 5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圆角矩形 5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58" name="组合 57"/>
          <p:cNvGrpSpPr/>
          <p:nvPr/>
        </p:nvGrpSpPr>
        <p:grpSpPr>
          <a:xfrm>
            <a:off x="8331218" y="3146884"/>
            <a:ext cx="874120" cy="168957"/>
            <a:chOff x="3005398" y="2593891"/>
            <a:chExt cx="817500" cy="158012"/>
          </a:xfrm>
        </p:grpSpPr>
        <p:grpSp>
          <p:nvGrpSpPr>
            <p:cNvPr id="59" name="组合 58"/>
            <p:cNvGrpSpPr/>
            <p:nvPr/>
          </p:nvGrpSpPr>
          <p:grpSpPr>
            <a:xfrm rot="5400000">
              <a:off x="3005399" y="2593890"/>
              <a:ext cx="158010" cy="158012"/>
              <a:chOff x="4486616" y="3001075"/>
              <a:chExt cx="274695" cy="274699"/>
            </a:xfrm>
          </p:grpSpPr>
          <p:sp>
            <p:nvSpPr>
              <p:cNvPr id="66" name="椭圆 6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66"/>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0" name="组合 59"/>
            <p:cNvGrpSpPr/>
            <p:nvPr/>
          </p:nvGrpSpPr>
          <p:grpSpPr>
            <a:xfrm rot="5400000">
              <a:off x="3664886" y="2593892"/>
              <a:ext cx="158011" cy="158012"/>
              <a:chOff x="4486623" y="3001070"/>
              <a:chExt cx="274697" cy="274699"/>
            </a:xfrm>
          </p:grpSpPr>
          <p:sp>
            <p:nvSpPr>
              <p:cNvPr id="64" name="椭圆 63"/>
              <p:cNvSpPr/>
              <p:nvPr/>
            </p:nvSpPr>
            <p:spPr>
              <a:xfrm rot="16200000">
                <a:off x="4486622" y="3001071"/>
                <a:ext cx="274699" cy="274697"/>
              </a:xfrm>
              <a:prstGeom prst="ellipse">
                <a:avLst/>
              </a:prstGeom>
              <a:solidFill>
                <a:srgbClr val="FFFEF5"/>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5" name="椭圆 6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1" name="组合 60"/>
            <p:cNvGrpSpPr/>
            <p:nvPr/>
          </p:nvGrpSpPr>
          <p:grpSpPr>
            <a:xfrm rot="16200000">
              <a:off x="3384091" y="2354714"/>
              <a:ext cx="67821" cy="636364"/>
              <a:chOff x="1235365" y="2098390"/>
              <a:chExt cx="67821" cy="384317"/>
            </a:xfrm>
          </p:grpSpPr>
          <p:sp>
            <p:nvSpPr>
              <p:cNvPr id="62" name="圆角矩形 6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3" name="圆角矩形 6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fltVal val="0.5"/>
                                          </p:val>
                                        </p:tav>
                                        <p:tav tm="100000">
                                          <p:val>
                                            <p:strVal val="#ppt_x"/>
                                          </p:val>
                                        </p:tav>
                                      </p:tavLst>
                                    </p:anim>
                                    <p:anim calcmode="lin" valueType="num">
                                      <p:cBhvr>
                                        <p:cTn id="32" dur="500" fill="hold"/>
                                        <p:tgtEl>
                                          <p:spTgt spid="28"/>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fltVal val="0.5"/>
                                          </p:val>
                                        </p:tav>
                                        <p:tav tm="100000">
                                          <p:val>
                                            <p:strVal val="#ppt_x"/>
                                          </p:val>
                                        </p:tav>
                                      </p:tavLst>
                                    </p:anim>
                                    <p:anim calcmode="lin" valueType="num">
                                      <p:cBhvr>
                                        <p:cTn id="60" dur="500" fill="hold"/>
                                        <p:tgtEl>
                                          <p:spTgt spid="29"/>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par>
                                <p:cTn id="65" presetID="16" presetClass="entr" presetSubtype="21" fill="hold" nodeType="withEffect">
                                  <p:stCondLst>
                                    <p:cond delay="35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nodeType="withEffect">
                                  <p:stCondLst>
                                    <p:cond delay="700"/>
                                  </p:stCondLst>
                                  <p:childTnLst>
                                    <p:set>
                                      <p:cBhvr>
                                        <p:cTn id="69" dur="1" fill="hold">
                                          <p:stCondLst>
                                            <p:cond delay="0"/>
                                          </p:stCondLst>
                                        </p:cTn>
                                        <p:tgtEl>
                                          <p:spTgt spid="58"/>
                                        </p:tgtEl>
                                        <p:attrNameLst>
                                          <p:attrName>style.visibility</p:attrName>
                                        </p:attrNameLst>
                                      </p:cBhvr>
                                      <p:to>
                                        <p:strVal val="visible"/>
                                      </p:to>
                                    </p:set>
                                    <p:animEffect transition="in" filter="barn(inVertical)">
                                      <p:cBhvr>
                                        <p:cTn id="70" dur="500"/>
                                        <p:tgtEl>
                                          <p:spTgt spid="58"/>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inVertical)">
                                      <p:cBhvr>
                                        <p:cTn id="74" dur="500"/>
                                        <p:tgtEl>
                                          <p:spTgt spid="11"/>
                                        </p:tgtEl>
                                      </p:cBhvr>
                                    </p:animEffect>
                                  </p:childTnLst>
                                </p:cTn>
                              </p:par>
                            </p:childTnLst>
                          </p:cTn>
                        </p:par>
                        <p:par>
                          <p:cTn id="75" fill="hold">
                            <p:stCondLst>
                              <p:cond delay="1500"/>
                            </p:stCondLst>
                            <p:childTnLst>
                              <p:par>
                                <p:cTn id="76" presetID="16" presetClass="entr" presetSubtype="4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arn(outHorizontal)">
                                      <p:cBhvr>
                                        <p:cTn id="78" dur="500"/>
                                        <p:tgtEl>
                                          <p:spTgt spid="13"/>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arn(outHorizontal)">
                                      <p:cBhvr>
                                        <p:cTn id="81" dur="500"/>
                                        <p:tgtEl>
                                          <p:spTgt spid="12"/>
                                        </p:tgtEl>
                                      </p:cBhvr>
                                    </p:animEffect>
                                  </p:childTnLst>
                                </p:cTn>
                              </p:par>
                            </p:childTnLst>
                          </p:cTn>
                        </p:par>
                        <p:par>
                          <p:cTn id="82" fill="hold">
                            <p:stCondLst>
                              <p:cond delay="2000"/>
                            </p:stCondLst>
                            <p:childTnLst>
                              <p:par>
                                <p:cTn id="83" presetID="16" presetClass="entr" presetSubtype="21"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arn(inVertical)">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我所欠缺的地方</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noEditPoints="1"/>
          </p:cNvSpPr>
          <p:nvPr/>
        </p:nvSpPr>
        <p:spPr bwMode="auto">
          <a:xfrm>
            <a:off x="3808413" y="2007926"/>
            <a:ext cx="4554539" cy="4198939"/>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rgbClr val="F69F95"/>
          </a:solidFill>
          <a:ln w="9525">
            <a:noFill/>
            <a:round/>
          </a:ln>
        </p:spPr>
        <p:txBody>
          <a:bodyPr vert="horz" wrap="square" lIns="91440" tIns="45720" rIns="91440" bIns="45720" numCol="1" anchor="t" anchorCtr="0" compatLnSpc="1"/>
          <a:lstStyle/>
          <a:p>
            <a:endParaRPr lang="zh-CN" altLang="en-US" sz="2400"/>
          </a:p>
        </p:txBody>
      </p:sp>
      <p:sp>
        <p:nvSpPr>
          <p:cNvPr id="11" name="TextBox 29"/>
          <p:cNvSpPr txBox="1"/>
          <p:nvPr/>
        </p:nvSpPr>
        <p:spPr>
          <a:xfrm>
            <a:off x="7536161" y="2170879"/>
            <a:ext cx="3029007"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2" name="TextBox 29"/>
          <p:cNvSpPr txBox="1"/>
          <p:nvPr/>
        </p:nvSpPr>
        <p:spPr>
          <a:xfrm>
            <a:off x="8832304" y="4987267"/>
            <a:ext cx="2664371"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3" name="TextBox 29"/>
          <p:cNvSpPr txBox="1"/>
          <p:nvPr/>
        </p:nvSpPr>
        <p:spPr>
          <a:xfrm>
            <a:off x="695326" y="3450417"/>
            <a:ext cx="3029007"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4" name="等腰三角形 13"/>
          <p:cNvSpPr/>
          <p:nvPr/>
        </p:nvSpPr>
        <p:spPr>
          <a:xfrm rot="18781070">
            <a:off x="3776150" y="4415459"/>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5" name="等腰三角形 14"/>
          <p:cNvSpPr/>
          <p:nvPr/>
        </p:nvSpPr>
        <p:spPr>
          <a:xfrm rot="4492239">
            <a:off x="7051524" y="252911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等腰三角形 15"/>
          <p:cNvSpPr/>
          <p:nvPr/>
        </p:nvSpPr>
        <p:spPr>
          <a:xfrm rot="5996743">
            <a:off x="8449654" y="535593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7" name="Oval 6"/>
          <p:cNvSpPr>
            <a:spLocks noChangeArrowheads="1"/>
          </p:cNvSpPr>
          <p:nvPr/>
        </p:nvSpPr>
        <p:spPr bwMode="auto">
          <a:xfrm>
            <a:off x="5295901" y="2139689"/>
            <a:ext cx="1579563"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18" name="Oval 7"/>
          <p:cNvSpPr>
            <a:spLocks noChangeArrowheads="1"/>
          </p:cNvSpPr>
          <p:nvPr/>
        </p:nvSpPr>
        <p:spPr bwMode="auto">
          <a:xfrm>
            <a:off x="3940177" y="4492363"/>
            <a:ext cx="1579563"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19" name="Oval 8"/>
          <p:cNvSpPr>
            <a:spLocks noChangeArrowheads="1"/>
          </p:cNvSpPr>
          <p:nvPr/>
        </p:nvSpPr>
        <p:spPr bwMode="auto">
          <a:xfrm>
            <a:off x="6650038" y="4492363"/>
            <a:ext cx="1581151"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0" name="TextBox 30"/>
          <p:cNvSpPr txBox="1"/>
          <p:nvPr/>
        </p:nvSpPr>
        <p:spPr>
          <a:xfrm>
            <a:off x="5653635" y="2500172"/>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
        <p:nvSpPr>
          <p:cNvPr id="21" name="TextBox 30"/>
          <p:cNvSpPr txBox="1"/>
          <p:nvPr/>
        </p:nvSpPr>
        <p:spPr>
          <a:xfrm>
            <a:off x="7008565" y="4852847"/>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
        <p:nvSpPr>
          <p:cNvPr id="22" name="TextBox 30"/>
          <p:cNvSpPr txBox="1"/>
          <p:nvPr/>
        </p:nvSpPr>
        <p:spPr>
          <a:xfrm>
            <a:off x="4297909" y="4852847"/>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8" presetClass="emph" presetSubtype="0" repeatCount="2000" fill="hold" grpId="1" nodeType="withEffect">
                                  <p:stCondLst>
                                    <p:cond delay="0"/>
                                  </p:stCondLst>
                                  <p:childTnLst>
                                    <p:animRot by="21600000">
                                      <p:cBhvr>
                                        <p:cTn id="11" dur="500" fill="hold"/>
                                        <p:tgtEl>
                                          <p:spTgt spid="10"/>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1500"/>
                            </p:stCondLst>
                            <p:childTnLst>
                              <p:par>
                                <p:cTn id="44" presetID="1" presetClass="entr" presetSubtype="0" fill="hold" grpId="1"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35" presetClass="path" presetSubtype="0" accel="50000" decel="50000" fill="hold" grpId="0" nodeType="withEffect">
                                  <p:stCondLst>
                                    <p:cond delay="0"/>
                                  </p:stCondLst>
                                  <p:childTnLst>
                                    <p:animMotion origin="layout" path="M -1.04167E-6 2.96296E-6 L -0.04922 0.02083 " pathEditMode="relative" rAng="0" ptsTypes="AA">
                                      <p:cBhvr>
                                        <p:cTn id="47" dur="1000" spd="-100000" fill="hold"/>
                                        <p:tgtEl>
                                          <p:spTgt spid="15"/>
                                        </p:tgtEl>
                                        <p:attrNameLst>
                                          <p:attrName>ppt_x</p:attrName>
                                          <p:attrName>ppt_y</p:attrName>
                                        </p:attrNameLst>
                                      </p:cBhvr>
                                      <p:rCtr x="-2461" y="1042"/>
                                    </p:animMotion>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000"/>
                            </p:stCondLst>
                            <p:childTnLst>
                              <p:par>
                                <p:cTn id="53" presetID="1" presetClass="entr" presetSubtype="0" fill="hold" grpId="1"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35" presetClass="path" presetSubtype="0" accel="50000" decel="50000" fill="hold" grpId="0" nodeType="withEffect">
                                  <p:stCondLst>
                                    <p:cond delay="0"/>
                                  </p:stCondLst>
                                  <p:childTnLst>
                                    <p:animMotion origin="layout" path="M -4.58333E-6 4.44444E-6 L -0.05716 -0.01991 " pathEditMode="relative" rAng="0" ptsTypes="AA">
                                      <p:cBhvr>
                                        <p:cTn id="56" dur="1000" spd="-100000" fill="hold"/>
                                        <p:tgtEl>
                                          <p:spTgt spid="16"/>
                                        </p:tgtEl>
                                        <p:attrNameLst>
                                          <p:attrName>ppt_x</p:attrName>
                                          <p:attrName>ppt_y</p:attrName>
                                        </p:attrNameLst>
                                      </p:cBhvr>
                                      <p:rCtr x="-2865" y="-995"/>
                                    </p:animMotion>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2500"/>
                            </p:stCondLst>
                            <p:childTnLst>
                              <p:par>
                                <p:cTn id="62" presetID="1" presetClass="entr" presetSubtype="0" fill="hold" grpId="1" nodeType="after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par>
                                <p:cTn id="64" presetID="42" presetClass="path" presetSubtype="0" accel="50000" decel="50000" fill="hold" grpId="0" nodeType="withEffect">
                                  <p:stCondLst>
                                    <p:cond delay="0"/>
                                  </p:stCondLst>
                                  <p:childTnLst>
                                    <p:animMotion origin="layout" path="M -1.25E-6 1.48148E-6 L 0.03867 0.05764 " pathEditMode="relative" rAng="0" ptsTypes="AA">
                                      <p:cBhvr>
                                        <p:cTn id="65" dur="1000" spd="-100000" fill="hold"/>
                                        <p:tgtEl>
                                          <p:spTgt spid="14"/>
                                        </p:tgtEl>
                                        <p:attrNameLst>
                                          <p:attrName>ppt_x</p:attrName>
                                          <p:attrName>ppt_y</p:attrName>
                                        </p:attrNameLst>
                                      </p:cBhvr>
                                      <p:rCtr x="1927" y="2870"/>
                                    </p:animMotion>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13" grpId="0"/>
      <p:bldP spid="14" grpId="0" animBg="1"/>
      <p:bldP spid="14" grpId="1" animBg="1"/>
      <p:bldP spid="15" grpId="0" animBg="1"/>
      <p:bldP spid="15" grpId="1" animBg="1"/>
      <p:bldP spid="16" grpId="0" animBg="1"/>
      <p:bldP spid="16" grpId="1" animBg="1"/>
      <p:bldP spid="17" grpId="0" animBg="1"/>
      <p:bldP spid="18" grpId="0" animBg="1"/>
      <p:bldP spid="19" grpId="0" animBg="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7" y="547401"/>
            <a:ext cx="1832553"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我的信条</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63883" y="2686852"/>
            <a:ext cx="1107996" cy="2119865"/>
            <a:chOff x="124694" y="2347215"/>
            <a:chExt cx="1107996" cy="2119865"/>
          </a:xfrm>
        </p:grpSpPr>
        <p:grpSp>
          <p:nvGrpSpPr>
            <p:cNvPr id="11" name="组合 10"/>
            <p:cNvGrpSpPr/>
            <p:nvPr/>
          </p:nvGrpSpPr>
          <p:grpSpPr>
            <a:xfrm>
              <a:off x="770183"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24694" y="3266751"/>
              <a:ext cx="1107996" cy="1200329"/>
            </a:xfrm>
            <a:prstGeom prst="rect">
              <a:avLst/>
            </a:prstGeom>
          </p:spPr>
          <p:txBody>
            <a:bodyPr wrap="none">
              <a:spAutoFit/>
            </a:bodyPr>
            <a:lstStyle/>
            <a:p>
              <a:r>
                <a:rPr lang="zh-CN" altLang="en-US" sz="7200" dirty="0">
                  <a:solidFill>
                    <a:srgbClr val="F69F95"/>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F69F95"/>
                </a:solidFill>
                <a:latin typeface="Calibri" panose="020F0502020204030204" pitchFamily="34" charset="0"/>
                <a:ea typeface="微软雅黑" panose="020B0503020204020204" charset="-122"/>
                <a:cs typeface="Arial" panose="020B0604020202020204" pitchFamily="34" charset="0"/>
              </a:endParaRPr>
            </a:p>
          </p:txBody>
        </p:sp>
      </p:grpSp>
      <p:grpSp>
        <p:nvGrpSpPr>
          <p:cNvPr id="16" name="组合 15"/>
          <p:cNvGrpSpPr/>
          <p:nvPr/>
        </p:nvGrpSpPr>
        <p:grpSpPr>
          <a:xfrm>
            <a:off x="3908967" y="2686852"/>
            <a:ext cx="1107996" cy="2119865"/>
            <a:chOff x="3869778" y="2347215"/>
            <a:chExt cx="1107996" cy="2119865"/>
          </a:xfrm>
        </p:grpSpPr>
        <p:grpSp>
          <p:nvGrpSpPr>
            <p:cNvPr id="17" name="组合 16"/>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3869778" y="3266751"/>
              <a:ext cx="1107996" cy="1200329"/>
            </a:xfrm>
            <a:prstGeom prst="rect">
              <a:avLst/>
            </a:prstGeom>
          </p:spPr>
          <p:txBody>
            <a:bodyPr wrap="none">
              <a:spAutoFit/>
            </a:bodyPr>
            <a:lstStyle/>
            <a:p>
              <a:r>
                <a:rPr lang="zh-CN" altLang="en-US" sz="7200" dirty="0">
                  <a:solidFill>
                    <a:srgbClr val="8CBF4A"/>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8CBF4A"/>
                </a:solidFill>
                <a:latin typeface="Calibri" panose="020F0502020204030204" pitchFamily="34" charset="0"/>
                <a:ea typeface="微软雅黑" panose="020B0503020204020204" charset="-122"/>
                <a:cs typeface="Arial" panose="020B0604020202020204" pitchFamily="34" charset="0"/>
              </a:endParaRPr>
            </a:p>
          </p:txBody>
        </p:sp>
      </p:grpSp>
      <p:grpSp>
        <p:nvGrpSpPr>
          <p:cNvPr id="22" name="组合 21"/>
          <p:cNvGrpSpPr/>
          <p:nvPr/>
        </p:nvGrpSpPr>
        <p:grpSpPr>
          <a:xfrm>
            <a:off x="7654051" y="2686852"/>
            <a:ext cx="1107996" cy="2119865"/>
            <a:chOff x="7614862" y="2347215"/>
            <a:chExt cx="1107996" cy="2119865"/>
          </a:xfrm>
        </p:grpSpPr>
        <p:grpSp>
          <p:nvGrpSpPr>
            <p:cNvPr id="23" name="组合 22"/>
            <p:cNvGrpSpPr/>
            <p:nvPr/>
          </p:nvGrpSpPr>
          <p:grpSpPr>
            <a:xfrm>
              <a:off x="8260351" y="2347215"/>
              <a:ext cx="179916" cy="1100108"/>
              <a:chOff x="4524245" y="3111810"/>
              <a:chExt cx="134937" cy="825081"/>
            </a:xfrm>
          </p:grpSpPr>
          <p:cxnSp>
            <p:nvCxnSpPr>
              <p:cNvPr id="25" name="直接连接符 2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7614862" y="3266751"/>
              <a:ext cx="1107996" cy="1200329"/>
            </a:xfrm>
            <a:prstGeom prst="rect">
              <a:avLst/>
            </a:prstGeom>
          </p:spPr>
          <p:txBody>
            <a:bodyPr wrap="none">
              <a:spAutoFit/>
            </a:bodyPr>
            <a:lstStyle/>
            <a:p>
              <a:r>
                <a:rPr lang="zh-CN" altLang="en-US" sz="7200" dirty="0">
                  <a:solidFill>
                    <a:srgbClr val="F69F95"/>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F69F95"/>
                </a:solidFill>
                <a:latin typeface="Calibri" panose="020F0502020204030204" pitchFamily="34" charset="0"/>
                <a:ea typeface="微软雅黑" panose="020B0503020204020204" charset="-122"/>
                <a:cs typeface="Arial" panose="020B0604020202020204" pitchFamily="34" charset="0"/>
              </a:endParaRPr>
            </a:p>
          </p:txBody>
        </p:sp>
      </p:grpSp>
      <p:grpSp>
        <p:nvGrpSpPr>
          <p:cNvPr id="28" name="组合 27"/>
          <p:cNvGrpSpPr/>
          <p:nvPr/>
        </p:nvGrpSpPr>
        <p:grpSpPr>
          <a:xfrm>
            <a:off x="1152444" y="3791151"/>
            <a:ext cx="1006013" cy="1025234"/>
            <a:chOff x="1113255" y="3451514"/>
            <a:chExt cx="1006013" cy="1025234"/>
          </a:xfrm>
        </p:grpSpPr>
        <p:sp>
          <p:nvSpPr>
            <p:cNvPr id="2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lang="zh-CN" altLang="en-US" sz="1800"/>
            </a:p>
          </p:txBody>
        </p:sp>
        <p:sp>
          <p:nvSpPr>
            <p:cNvPr id="30" name="文本框 29"/>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31" name="组合 30"/>
          <p:cNvGrpSpPr/>
          <p:nvPr/>
        </p:nvGrpSpPr>
        <p:grpSpPr>
          <a:xfrm>
            <a:off x="4897528" y="3781483"/>
            <a:ext cx="1006013" cy="1025234"/>
            <a:chOff x="4858339" y="3441846"/>
            <a:chExt cx="1006013" cy="1025234"/>
          </a:xfrm>
        </p:grpSpPr>
        <p:sp>
          <p:nvSpPr>
            <p:cNvPr id="3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8CBF4A"/>
            </a:solidFill>
            <a:ln>
              <a:noFill/>
            </a:ln>
          </p:spPr>
          <p:txBody>
            <a:bodyPr/>
            <a:lstStyle/>
            <a:p>
              <a:endParaRPr lang="zh-CN" altLang="en-US" sz="1800"/>
            </a:p>
          </p:txBody>
        </p:sp>
        <p:sp>
          <p:nvSpPr>
            <p:cNvPr id="33" name="文本框 32"/>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34" name="组合 33"/>
          <p:cNvGrpSpPr/>
          <p:nvPr/>
        </p:nvGrpSpPr>
        <p:grpSpPr>
          <a:xfrm>
            <a:off x="8642612" y="3781483"/>
            <a:ext cx="1006013" cy="1025234"/>
            <a:chOff x="8603423" y="3441846"/>
            <a:chExt cx="1006013" cy="1025234"/>
          </a:xfrm>
        </p:grpSpPr>
        <p:sp>
          <p:nvSpPr>
            <p:cNvPr id="35"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lang="zh-CN" altLang="en-US" sz="1800"/>
            </a:p>
          </p:txBody>
        </p:sp>
        <p:sp>
          <p:nvSpPr>
            <p:cNvPr id="36" name="文本框 35"/>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37" name="组合 36"/>
          <p:cNvGrpSpPr/>
          <p:nvPr/>
        </p:nvGrpSpPr>
        <p:grpSpPr>
          <a:xfrm>
            <a:off x="1152444" y="2517259"/>
            <a:ext cx="2877378" cy="992045"/>
            <a:chOff x="1113255" y="2177622"/>
            <a:chExt cx="2877378" cy="992045"/>
          </a:xfrm>
        </p:grpSpPr>
        <p:sp>
          <p:nvSpPr>
            <p:cNvPr id="38" name="矩形 37"/>
            <p:cNvSpPr/>
            <p:nvPr/>
          </p:nvSpPr>
          <p:spPr>
            <a:xfrm>
              <a:off x="1113255"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39" name="文本框 38"/>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实事求是</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40" name="组合 39"/>
          <p:cNvGrpSpPr/>
          <p:nvPr/>
        </p:nvGrpSpPr>
        <p:grpSpPr>
          <a:xfrm>
            <a:off x="4897528" y="2517259"/>
            <a:ext cx="2877378" cy="992045"/>
            <a:chOff x="4858339" y="2177622"/>
            <a:chExt cx="2877378" cy="992045"/>
          </a:xfrm>
        </p:grpSpPr>
        <p:sp>
          <p:nvSpPr>
            <p:cNvPr id="41" name="矩形 40"/>
            <p:cNvSpPr/>
            <p:nvPr/>
          </p:nvSpPr>
          <p:spPr>
            <a:xfrm>
              <a:off x="4858339" y="2177622"/>
              <a:ext cx="2877378" cy="992045"/>
            </a:xfrm>
            <a:prstGeom prst="rect">
              <a:avLst/>
            </a:prstGeom>
            <a:solidFill>
              <a:srgbClr val="8CBF4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45" name="文本框 44"/>
            <p:cNvSpPr txBox="1"/>
            <p:nvPr/>
          </p:nvSpPr>
          <p:spPr>
            <a:xfrm>
              <a:off x="5346660"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以人为本</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1" name="组合 50"/>
          <p:cNvGrpSpPr/>
          <p:nvPr/>
        </p:nvGrpSpPr>
        <p:grpSpPr>
          <a:xfrm>
            <a:off x="8642612" y="2517259"/>
            <a:ext cx="2877378" cy="992045"/>
            <a:chOff x="8603423" y="2177622"/>
            <a:chExt cx="2877378" cy="992045"/>
          </a:xfrm>
        </p:grpSpPr>
        <p:sp>
          <p:nvSpPr>
            <p:cNvPr id="52" name="矩形 51"/>
            <p:cNvSpPr/>
            <p:nvPr/>
          </p:nvSpPr>
          <p:spPr>
            <a:xfrm>
              <a:off x="8603423"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53" name="文本框 52"/>
            <p:cNvSpPr txBox="1"/>
            <p:nvPr/>
          </p:nvSpPr>
          <p:spPr>
            <a:xfrm>
              <a:off x="9023243" y="2301825"/>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勤奋务实</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54" name="TextBox 12"/>
          <p:cNvSpPr txBox="1"/>
          <p:nvPr/>
        </p:nvSpPr>
        <p:spPr>
          <a:xfrm>
            <a:off x="2018028" y="5258645"/>
            <a:ext cx="8234322" cy="1938992"/>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a:t>
            </a:r>
            <a:r>
              <a:rPr lang="zh-CN" altLang="en-US" sz="1600" dirty="0">
                <a:solidFill>
                  <a:schemeClr val="tx1">
                    <a:lumMod val="85000"/>
                    <a:lumOff val="15000"/>
                  </a:schemeClr>
                </a:solidFill>
                <a:latin typeface="微软雅黑" panose="020B0503020204020204" charset="-122"/>
                <a:ea typeface="微软雅黑" panose="020B0503020204020204" charset="-122"/>
              </a:rPr>
              <a:t>简单输入简单文字这里输入简单的文字概述里输入简单文字概述这里简单输入简单</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文字</a:t>
            </a: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800" decel="100000"/>
                                        <p:tgtEl>
                                          <p:spTgt spid="37"/>
                                        </p:tgtEl>
                                      </p:cBhvr>
                                    </p:animEffect>
                                    <p:anim calcmode="lin" valueType="num">
                                      <p:cBhvr>
                                        <p:cTn id="21" dur="800" decel="100000" fill="hold"/>
                                        <p:tgtEl>
                                          <p:spTgt spid="37"/>
                                        </p:tgtEl>
                                        <p:attrNameLst>
                                          <p:attrName>style.rotation</p:attrName>
                                        </p:attrNameLst>
                                      </p:cBhvr>
                                      <p:tavLst>
                                        <p:tav tm="0">
                                          <p:val>
                                            <p:fltVal val="-90"/>
                                          </p:val>
                                        </p:tav>
                                        <p:tav tm="100000">
                                          <p:val>
                                            <p:fltVal val="0"/>
                                          </p:val>
                                        </p:tav>
                                      </p:tavLst>
                                    </p:anim>
                                    <p:anim calcmode="lin" valueType="num">
                                      <p:cBhvr>
                                        <p:cTn id="22" dur="800" decel="100000" fill="hold"/>
                                        <p:tgtEl>
                                          <p:spTgt spid="37"/>
                                        </p:tgtEl>
                                        <p:attrNameLst>
                                          <p:attrName>ppt_x</p:attrName>
                                        </p:attrNameLst>
                                      </p:cBhvr>
                                      <p:tavLst>
                                        <p:tav tm="0">
                                          <p:val>
                                            <p:strVal val="#ppt_x+0.4"/>
                                          </p:val>
                                        </p:tav>
                                        <p:tav tm="100000">
                                          <p:val>
                                            <p:strVal val="#ppt_x-0.05"/>
                                          </p:val>
                                        </p:tav>
                                      </p:tavLst>
                                    </p:anim>
                                    <p:anim calcmode="lin" valueType="num">
                                      <p:cBhvr>
                                        <p:cTn id="23" dur="800" decel="100000" fill="hold"/>
                                        <p:tgtEl>
                                          <p:spTgt spid="3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750" fill="hold"/>
                                        <p:tgtEl>
                                          <p:spTgt spid="31"/>
                                        </p:tgtEl>
                                        <p:attrNameLst>
                                          <p:attrName>ppt_w</p:attrName>
                                        </p:attrNameLst>
                                      </p:cBhvr>
                                      <p:tavLst>
                                        <p:tav tm="0">
                                          <p:val>
                                            <p:strVal val="4*#ppt_w"/>
                                          </p:val>
                                        </p:tav>
                                        <p:tav tm="100000">
                                          <p:val>
                                            <p:strVal val="#ppt_w"/>
                                          </p:val>
                                        </p:tav>
                                      </p:tavLst>
                                    </p:anim>
                                    <p:anim calcmode="lin" valueType="num">
                                      <p:cBhvr>
                                        <p:cTn id="30" dur="750" fill="hold"/>
                                        <p:tgtEl>
                                          <p:spTgt spid="31"/>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31"/>
                                        </p:tgtEl>
                                      </p:cBhvr>
                                    </p:animEffect>
                                    <p:animScale>
                                      <p:cBhvr>
                                        <p:cTn id="34" dur="250" autoRev="1" fill="hold"/>
                                        <p:tgtEl>
                                          <p:spTgt spid="31"/>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800" decel="100000"/>
                                        <p:tgtEl>
                                          <p:spTgt spid="40"/>
                                        </p:tgtEl>
                                      </p:cBhvr>
                                    </p:animEffect>
                                    <p:anim calcmode="lin" valueType="num">
                                      <p:cBhvr>
                                        <p:cTn id="43" dur="800" decel="100000" fill="hold"/>
                                        <p:tgtEl>
                                          <p:spTgt spid="40"/>
                                        </p:tgtEl>
                                        <p:attrNameLst>
                                          <p:attrName>style.rotation</p:attrName>
                                        </p:attrNameLst>
                                      </p:cBhvr>
                                      <p:tavLst>
                                        <p:tav tm="0">
                                          <p:val>
                                            <p:fltVal val="-90"/>
                                          </p:val>
                                        </p:tav>
                                        <p:tav tm="100000">
                                          <p:val>
                                            <p:fltVal val="0"/>
                                          </p:val>
                                        </p:tav>
                                      </p:tavLst>
                                    </p:anim>
                                    <p:anim calcmode="lin" valueType="num">
                                      <p:cBhvr>
                                        <p:cTn id="44" dur="800" decel="100000" fill="hold"/>
                                        <p:tgtEl>
                                          <p:spTgt spid="40"/>
                                        </p:tgtEl>
                                        <p:attrNameLst>
                                          <p:attrName>ppt_x</p:attrName>
                                        </p:attrNameLst>
                                      </p:cBhvr>
                                      <p:tavLst>
                                        <p:tav tm="0">
                                          <p:val>
                                            <p:strVal val="#ppt_x+0.4"/>
                                          </p:val>
                                        </p:tav>
                                        <p:tav tm="100000">
                                          <p:val>
                                            <p:strVal val="#ppt_x-0.05"/>
                                          </p:val>
                                        </p:tav>
                                      </p:tavLst>
                                    </p:anim>
                                    <p:anim calcmode="lin" valueType="num">
                                      <p:cBhvr>
                                        <p:cTn id="45" dur="800" decel="100000" fill="hold"/>
                                        <p:tgtEl>
                                          <p:spTgt spid="4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750" fill="hold"/>
                                        <p:tgtEl>
                                          <p:spTgt spid="34"/>
                                        </p:tgtEl>
                                        <p:attrNameLst>
                                          <p:attrName>ppt_w</p:attrName>
                                        </p:attrNameLst>
                                      </p:cBhvr>
                                      <p:tavLst>
                                        <p:tav tm="0">
                                          <p:val>
                                            <p:strVal val="4*#ppt_w"/>
                                          </p:val>
                                        </p:tav>
                                        <p:tav tm="100000">
                                          <p:val>
                                            <p:strVal val="#ppt_w"/>
                                          </p:val>
                                        </p:tav>
                                      </p:tavLst>
                                    </p:anim>
                                    <p:anim calcmode="lin" valueType="num">
                                      <p:cBhvr>
                                        <p:cTn id="52" dur="750" fill="hold"/>
                                        <p:tgtEl>
                                          <p:spTgt spid="34"/>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34"/>
                                        </p:tgtEl>
                                      </p:cBhvr>
                                    </p:animEffect>
                                    <p:animScale>
                                      <p:cBhvr>
                                        <p:cTn id="56" dur="250" autoRev="1" fill="hold"/>
                                        <p:tgtEl>
                                          <p:spTgt spid="34"/>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800" decel="100000"/>
                                        <p:tgtEl>
                                          <p:spTgt spid="51"/>
                                        </p:tgtEl>
                                      </p:cBhvr>
                                    </p:animEffect>
                                    <p:anim calcmode="lin" valueType="num">
                                      <p:cBhvr>
                                        <p:cTn id="65" dur="800" decel="100000" fill="hold"/>
                                        <p:tgtEl>
                                          <p:spTgt spid="51"/>
                                        </p:tgtEl>
                                        <p:attrNameLst>
                                          <p:attrName>style.rotation</p:attrName>
                                        </p:attrNameLst>
                                      </p:cBhvr>
                                      <p:tavLst>
                                        <p:tav tm="0">
                                          <p:val>
                                            <p:fltVal val="-90"/>
                                          </p:val>
                                        </p:tav>
                                        <p:tav tm="100000">
                                          <p:val>
                                            <p:fltVal val="0"/>
                                          </p:val>
                                        </p:tav>
                                      </p:tavLst>
                                    </p:anim>
                                    <p:anim calcmode="lin" valueType="num">
                                      <p:cBhvr>
                                        <p:cTn id="66" dur="800" decel="100000" fill="hold"/>
                                        <p:tgtEl>
                                          <p:spTgt spid="51"/>
                                        </p:tgtEl>
                                        <p:attrNameLst>
                                          <p:attrName>ppt_x</p:attrName>
                                        </p:attrNameLst>
                                      </p:cBhvr>
                                      <p:tavLst>
                                        <p:tav tm="0">
                                          <p:val>
                                            <p:strVal val="#ppt_x+0.4"/>
                                          </p:val>
                                        </p:tav>
                                        <p:tav tm="100000">
                                          <p:val>
                                            <p:strVal val="#ppt_x-0.05"/>
                                          </p:val>
                                        </p:tav>
                                      </p:tavLst>
                                    </p:anim>
                                    <p:anim calcmode="lin" valueType="num">
                                      <p:cBhvr>
                                        <p:cTn id="67" dur="800" decel="100000" fill="hold"/>
                                        <p:tgtEl>
                                          <p:spTgt spid="51"/>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36382"/>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工作心得体会</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3"/>
          <p:cNvSpPr>
            <a:spLocks noEditPoints="1"/>
          </p:cNvSpPr>
          <p:nvPr/>
        </p:nvSpPr>
        <p:spPr bwMode="black">
          <a:xfrm>
            <a:off x="5449221" y="4880570"/>
            <a:ext cx="1489984" cy="16815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lumMod val="75000"/>
            </a:schemeClr>
          </a:solidFill>
          <a:ln>
            <a:noFill/>
          </a:ln>
        </p:spPr>
        <p:txBody>
          <a:bodyPr vert="horz" wrap="square" lIns="71639" tIns="35823" rIns="71639" bIns="35823" numCol="1" anchor="t" anchorCtr="0" compatLnSpc="1"/>
          <a:lstStyle/>
          <a:p>
            <a:endParaRPr lang="en-US" sz="2255" dirty="0"/>
          </a:p>
        </p:txBody>
      </p:sp>
      <p:grpSp>
        <p:nvGrpSpPr>
          <p:cNvPr id="11" name="组合 10"/>
          <p:cNvGrpSpPr/>
          <p:nvPr/>
        </p:nvGrpSpPr>
        <p:grpSpPr>
          <a:xfrm>
            <a:off x="3445399" y="2333501"/>
            <a:ext cx="2499326" cy="1393386"/>
            <a:chOff x="3445399" y="2111430"/>
            <a:chExt cx="2499326" cy="1393386"/>
          </a:xfrm>
        </p:grpSpPr>
        <p:sp>
          <p:nvSpPr>
            <p:cNvPr id="12" name="Cloud Callout 12"/>
            <p:cNvSpPr/>
            <p:nvPr/>
          </p:nvSpPr>
          <p:spPr bwMode="auto">
            <a:xfrm>
              <a:off x="3445399" y="2111430"/>
              <a:ext cx="2499326" cy="1393386"/>
            </a:xfrm>
            <a:prstGeom prst="cloudCallout">
              <a:avLst>
                <a:gd name="adj1" fmla="val 44578"/>
                <a:gd name="adj2" fmla="val 117581"/>
              </a:avLst>
            </a:prstGeom>
            <a:solidFill>
              <a:srgbClr val="8CBF4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3" name="文本框 12"/>
            <p:cNvSpPr txBox="1"/>
            <p:nvPr/>
          </p:nvSpPr>
          <p:spPr>
            <a:xfrm>
              <a:off x="3781991" y="2515735"/>
              <a:ext cx="1826141"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charset="-122"/>
                  <a:ea typeface="微软雅黑" panose="020B0503020204020204" charset="-122"/>
                </a:rPr>
                <a:t>团队精神</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14" name="组合 13"/>
          <p:cNvGrpSpPr/>
          <p:nvPr/>
        </p:nvGrpSpPr>
        <p:grpSpPr>
          <a:xfrm>
            <a:off x="2430049" y="3977028"/>
            <a:ext cx="2566235" cy="1394517"/>
            <a:chOff x="2430049" y="3754957"/>
            <a:chExt cx="2566235" cy="1394517"/>
          </a:xfrm>
        </p:grpSpPr>
        <p:sp>
          <p:nvSpPr>
            <p:cNvPr id="15" name="Cloud Callout 9"/>
            <p:cNvSpPr/>
            <p:nvPr/>
          </p:nvSpPr>
          <p:spPr bwMode="auto">
            <a:xfrm>
              <a:off x="2430049" y="3754957"/>
              <a:ext cx="2566235" cy="1394517"/>
            </a:xfrm>
            <a:prstGeom prst="cloudCallout">
              <a:avLst>
                <a:gd name="adj1" fmla="val 68799"/>
                <a:gd name="adj2" fmla="val 17194"/>
              </a:avLst>
            </a:prstGeom>
            <a:solidFill>
              <a:srgbClr val="F69F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6" name="文本框 15"/>
            <p:cNvSpPr txBox="1"/>
            <p:nvPr/>
          </p:nvSpPr>
          <p:spPr>
            <a:xfrm>
              <a:off x="2800095" y="4159827"/>
              <a:ext cx="1826141"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charset="-122"/>
                  <a:ea typeface="微软雅黑" panose="020B0503020204020204" charset="-122"/>
                </a:rPr>
                <a:t>新的定位</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17" name="组合 16"/>
          <p:cNvGrpSpPr/>
          <p:nvPr/>
        </p:nvGrpSpPr>
        <p:grpSpPr>
          <a:xfrm>
            <a:off x="6335243" y="2281256"/>
            <a:ext cx="2254621" cy="1383356"/>
            <a:chOff x="6335243" y="2059185"/>
            <a:chExt cx="2254621" cy="1383356"/>
          </a:xfrm>
        </p:grpSpPr>
        <p:sp>
          <p:nvSpPr>
            <p:cNvPr id="18" name="Cloud Callout 8"/>
            <p:cNvSpPr/>
            <p:nvPr/>
          </p:nvSpPr>
          <p:spPr bwMode="auto">
            <a:xfrm>
              <a:off x="6335243" y="2059185"/>
              <a:ext cx="2254621" cy="1383356"/>
            </a:xfrm>
            <a:prstGeom prst="cloudCallout">
              <a:avLst>
                <a:gd name="adj1" fmla="val -66639"/>
                <a:gd name="adj2" fmla="val 117063"/>
              </a:avLst>
            </a:prstGeom>
            <a:solidFill>
              <a:srgbClr val="F69F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9" name="文本框 18"/>
            <p:cNvSpPr txBox="1"/>
            <p:nvPr/>
          </p:nvSpPr>
          <p:spPr>
            <a:xfrm>
              <a:off x="6754667" y="2432612"/>
              <a:ext cx="1415772"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charset="-122"/>
                  <a:ea typeface="微软雅黑" panose="020B0503020204020204" charset="-122"/>
                </a:rPr>
                <a:t>责任感</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20" name="组合 19"/>
          <p:cNvGrpSpPr/>
          <p:nvPr/>
        </p:nvGrpSpPr>
        <p:grpSpPr>
          <a:xfrm>
            <a:off x="7305917" y="3840354"/>
            <a:ext cx="2387794" cy="1550718"/>
            <a:chOff x="7305917" y="3618283"/>
            <a:chExt cx="2387794" cy="1550718"/>
          </a:xfrm>
        </p:grpSpPr>
        <p:sp>
          <p:nvSpPr>
            <p:cNvPr id="21" name="Cloud Callout 11"/>
            <p:cNvSpPr/>
            <p:nvPr/>
          </p:nvSpPr>
          <p:spPr bwMode="auto">
            <a:xfrm>
              <a:off x="7305917" y="3618283"/>
              <a:ext cx="2387794" cy="1550718"/>
            </a:xfrm>
            <a:prstGeom prst="cloudCallout">
              <a:avLst>
                <a:gd name="adj1" fmla="val -90339"/>
                <a:gd name="adj2" fmla="val 18228"/>
              </a:avLst>
            </a:prstGeom>
            <a:solidFill>
              <a:srgbClr val="8CBF4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22" name="文本框 21"/>
            <p:cNvSpPr txBox="1"/>
            <p:nvPr/>
          </p:nvSpPr>
          <p:spPr>
            <a:xfrm>
              <a:off x="7791928" y="4159826"/>
              <a:ext cx="1415772"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charset="-122"/>
                  <a:ea typeface="微软雅黑" panose="020B0503020204020204" charset="-122"/>
                </a:rPr>
                <a:t>使命感</a:t>
              </a:r>
              <a:endParaRPr lang="en-US" altLang="zh-CN" sz="3200" dirty="0">
                <a:solidFill>
                  <a:srgbClr val="FFFFFF"/>
                </a:solidFill>
                <a:latin typeface="微软雅黑" panose="020B0503020204020204" charset="-122"/>
                <a:ea typeface="微软雅黑" panose="020B0503020204020204" charset="-122"/>
              </a:endParaRPr>
            </a:p>
          </p:txBody>
        </p:sp>
      </p:grpSp>
      <p:sp>
        <p:nvSpPr>
          <p:cNvPr id="23" name="TextBox 12"/>
          <p:cNvSpPr txBox="1"/>
          <p:nvPr/>
        </p:nvSpPr>
        <p:spPr>
          <a:xfrm>
            <a:off x="73851" y="4190743"/>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这里输入简单的文字概述里</a:t>
            </a:r>
            <a:r>
              <a:rPr lang="zh-CN" altLang="en-US" sz="1600" dirty="0">
                <a:solidFill>
                  <a:schemeClr val="tx1">
                    <a:lumMod val="85000"/>
                    <a:lumOff val="15000"/>
                  </a:schemeClr>
                </a:solidFill>
                <a:latin typeface="微软雅黑" panose="020B0503020204020204" charset="-122"/>
                <a:ea typeface="微软雅黑" panose="020B0503020204020204" charset="-122"/>
              </a:rPr>
              <a:t>输入</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简单文字概述这里</a:t>
            </a:r>
            <a:r>
              <a:rPr lang="zh-CN" altLang="en-US" sz="1600" dirty="0">
                <a:solidFill>
                  <a:schemeClr val="tx1">
                    <a:lumMod val="85000"/>
                    <a:lumOff val="15000"/>
                  </a:schemeClr>
                </a:solidFill>
                <a:latin typeface="微软雅黑" panose="020B0503020204020204" charset="-122"/>
                <a:ea typeface="微软雅黑" panose="020B0503020204020204" charset="-122"/>
              </a:rPr>
              <a:t>简单输入简单</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文字</a:t>
            </a: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24" name="TextBox 12"/>
          <p:cNvSpPr txBox="1"/>
          <p:nvPr/>
        </p:nvSpPr>
        <p:spPr>
          <a:xfrm>
            <a:off x="1058268" y="2264525"/>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这里输入简单的文字概述里</a:t>
            </a:r>
            <a:r>
              <a:rPr lang="zh-CN" altLang="en-US" sz="1600" dirty="0">
                <a:solidFill>
                  <a:schemeClr val="tx1">
                    <a:lumMod val="85000"/>
                    <a:lumOff val="15000"/>
                  </a:schemeClr>
                </a:solidFill>
                <a:latin typeface="微软雅黑" panose="020B0503020204020204" charset="-122"/>
                <a:ea typeface="微软雅黑" panose="020B0503020204020204" charset="-122"/>
              </a:rPr>
              <a:t>输入</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简单文字概述这里</a:t>
            </a:r>
            <a:r>
              <a:rPr lang="zh-CN" altLang="en-US" sz="1600" dirty="0">
                <a:solidFill>
                  <a:schemeClr val="tx1">
                    <a:lumMod val="85000"/>
                    <a:lumOff val="15000"/>
                  </a:schemeClr>
                </a:solidFill>
                <a:latin typeface="微软雅黑" panose="020B0503020204020204" charset="-122"/>
                <a:ea typeface="微软雅黑" panose="020B0503020204020204" charset="-122"/>
              </a:rPr>
              <a:t>简单输入简单</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文字</a:t>
            </a: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25" name="TextBox 12"/>
          <p:cNvSpPr txBox="1"/>
          <p:nvPr/>
        </p:nvSpPr>
        <p:spPr>
          <a:xfrm>
            <a:off x="8886717" y="2269900"/>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这里输入简单的文字概述里</a:t>
            </a:r>
            <a:r>
              <a:rPr lang="zh-CN" altLang="en-US" sz="1600" dirty="0">
                <a:solidFill>
                  <a:schemeClr val="tx1">
                    <a:lumMod val="85000"/>
                    <a:lumOff val="15000"/>
                  </a:schemeClr>
                </a:solidFill>
                <a:latin typeface="微软雅黑" panose="020B0503020204020204" charset="-122"/>
                <a:ea typeface="微软雅黑" panose="020B0503020204020204" charset="-122"/>
              </a:rPr>
              <a:t>输入</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简单文字概述这里</a:t>
            </a:r>
            <a:r>
              <a:rPr lang="zh-CN" altLang="en-US" sz="1600" dirty="0">
                <a:solidFill>
                  <a:schemeClr val="tx1">
                    <a:lumMod val="85000"/>
                    <a:lumOff val="15000"/>
                  </a:schemeClr>
                </a:solidFill>
                <a:latin typeface="微软雅黑" panose="020B0503020204020204" charset="-122"/>
                <a:ea typeface="微软雅黑" panose="020B0503020204020204" charset="-122"/>
              </a:rPr>
              <a:t>简单输入简单</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文字</a:t>
            </a: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26" name="TextBox 12"/>
          <p:cNvSpPr txBox="1"/>
          <p:nvPr/>
        </p:nvSpPr>
        <p:spPr>
          <a:xfrm>
            <a:off x="9835804" y="4190743"/>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这里输入简单的文字概述里</a:t>
            </a:r>
            <a:r>
              <a:rPr lang="zh-CN" altLang="en-US" sz="1600" dirty="0">
                <a:solidFill>
                  <a:schemeClr val="tx1">
                    <a:lumMod val="85000"/>
                    <a:lumOff val="15000"/>
                  </a:schemeClr>
                </a:solidFill>
                <a:latin typeface="微软雅黑" panose="020B0503020204020204" charset="-122"/>
                <a:ea typeface="微软雅黑" panose="020B0503020204020204" charset="-122"/>
              </a:rPr>
              <a:t>输入</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简单文字概述这里</a:t>
            </a:r>
            <a:r>
              <a:rPr lang="zh-CN" altLang="en-US" sz="1600" dirty="0">
                <a:solidFill>
                  <a:schemeClr val="tx1">
                    <a:lumMod val="85000"/>
                    <a:lumOff val="15000"/>
                  </a:schemeClr>
                </a:solidFill>
                <a:latin typeface="微软雅黑" panose="020B0503020204020204" charset="-122"/>
                <a:ea typeface="微软雅黑" panose="020B0503020204020204" charset="-122"/>
              </a:rPr>
              <a:t>简单输入简单</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文字</a:t>
            </a: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我对责任的理解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noEditPoints="1"/>
          </p:cNvSpPr>
          <p:nvPr/>
        </p:nvSpPr>
        <p:spPr bwMode="auto">
          <a:xfrm>
            <a:off x="5710047" y="2538028"/>
            <a:ext cx="858502" cy="1147315"/>
          </a:xfrm>
          <a:custGeom>
            <a:avLst/>
            <a:gdLst>
              <a:gd name="T0" fmla="*/ 143 w 708"/>
              <a:gd name="T1" fmla="*/ 358 h 965"/>
              <a:gd name="T2" fmla="*/ 218 w 708"/>
              <a:gd name="T3" fmla="*/ 534 h 965"/>
              <a:gd name="T4" fmla="*/ 278 w 708"/>
              <a:gd name="T5" fmla="*/ 675 h 965"/>
              <a:gd name="T6" fmla="*/ 415 w 708"/>
              <a:gd name="T7" fmla="*/ 679 h 965"/>
              <a:gd name="T8" fmla="*/ 445 w 708"/>
              <a:gd name="T9" fmla="*/ 623 h 965"/>
              <a:gd name="T10" fmla="*/ 521 w 708"/>
              <a:gd name="T11" fmla="*/ 482 h 965"/>
              <a:gd name="T12" fmla="*/ 354 w 708"/>
              <a:gd name="T13" fmla="*/ 147 h 965"/>
              <a:gd name="T14" fmla="*/ 293 w 708"/>
              <a:gd name="T15" fmla="*/ 723 h 965"/>
              <a:gd name="T16" fmla="*/ 224 w 708"/>
              <a:gd name="T17" fmla="*/ 643 h 965"/>
              <a:gd name="T18" fmla="*/ 150 w 708"/>
              <a:gd name="T19" fmla="*/ 506 h 965"/>
              <a:gd name="T20" fmla="*/ 354 w 708"/>
              <a:gd name="T21" fmla="*/ 103 h 965"/>
              <a:gd name="T22" fmla="*/ 558 w 708"/>
              <a:gd name="T23" fmla="*/ 506 h 965"/>
              <a:gd name="T24" fmla="*/ 485 w 708"/>
              <a:gd name="T25" fmla="*/ 643 h 965"/>
              <a:gd name="T26" fmla="*/ 415 w 708"/>
              <a:gd name="T27" fmla="*/ 723 h 965"/>
              <a:gd name="T28" fmla="*/ 253 w 708"/>
              <a:gd name="T29" fmla="*/ 865 h 965"/>
              <a:gd name="T30" fmla="*/ 425 w 708"/>
              <a:gd name="T31" fmla="*/ 898 h 965"/>
              <a:gd name="T32" fmla="*/ 425 w 708"/>
              <a:gd name="T33" fmla="*/ 832 h 965"/>
              <a:gd name="T34" fmla="*/ 274 w 708"/>
              <a:gd name="T35" fmla="*/ 885 h 965"/>
              <a:gd name="T36" fmla="*/ 438 w 708"/>
              <a:gd name="T37" fmla="*/ 885 h 965"/>
              <a:gd name="T38" fmla="*/ 459 w 708"/>
              <a:gd name="T39" fmla="*/ 865 h 965"/>
              <a:gd name="T40" fmla="*/ 253 w 708"/>
              <a:gd name="T41" fmla="*/ 762 h 965"/>
              <a:gd name="T42" fmla="*/ 459 w 708"/>
              <a:gd name="T43" fmla="*/ 865 h 965"/>
              <a:gd name="T44" fmla="*/ 457 w 708"/>
              <a:gd name="T45" fmla="*/ 403 h 965"/>
              <a:gd name="T46" fmla="*/ 388 w 708"/>
              <a:gd name="T47" fmla="*/ 472 h 965"/>
              <a:gd name="T48" fmla="*/ 321 w 708"/>
              <a:gd name="T49" fmla="*/ 472 h 965"/>
              <a:gd name="T50" fmla="*/ 251 w 708"/>
              <a:gd name="T51" fmla="*/ 403 h 965"/>
              <a:gd name="T52" fmla="*/ 251 w 708"/>
              <a:gd name="T53" fmla="*/ 336 h 965"/>
              <a:gd name="T54" fmla="*/ 321 w 708"/>
              <a:gd name="T55" fmla="*/ 267 h 965"/>
              <a:gd name="T56" fmla="*/ 388 w 708"/>
              <a:gd name="T57" fmla="*/ 267 h 965"/>
              <a:gd name="T58" fmla="*/ 457 w 708"/>
              <a:gd name="T59" fmla="*/ 336 h 965"/>
              <a:gd name="T60" fmla="*/ 681 w 708"/>
              <a:gd name="T61" fmla="*/ 326 h 965"/>
              <a:gd name="T62" fmla="*/ 644 w 708"/>
              <a:gd name="T63" fmla="*/ 358 h 965"/>
              <a:gd name="T64" fmla="*/ 681 w 708"/>
              <a:gd name="T65" fmla="*/ 379 h 965"/>
              <a:gd name="T66" fmla="*/ 681 w 708"/>
              <a:gd name="T67" fmla="*/ 326 h 965"/>
              <a:gd name="T68" fmla="*/ 603 w 708"/>
              <a:gd name="T69" fmla="*/ 142 h 965"/>
              <a:gd name="T70" fmla="*/ 565 w 708"/>
              <a:gd name="T71" fmla="*/ 105 h 965"/>
              <a:gd name="T72" fmla="*/ 576 w 708"/>
              <a:gd name="T73" fmla="*/ 170 h 965"/>
              <a:gd name="T74" fmla="*/ 380 w 708"/>
              <a:gd name="T75" fmla="*/ 69 h 965"/>
              <a:gd name="T76" fmla="*/ 354 w 708"/>
              <a:gd name="T77" fmla="*/ 0 h 965"/>
              <a:gd name="T78" fmla="*/ 327 w 708"/>
              <a:gd name="T79" fmla="*/ 69 h 965"/>
              <a:gd name="T80" fmla="*/ 130 w 708"/>
              <a:gd name="T81" fmla="*/ 173 h 965"/>
              <a:gd name="T82" fmla="*/ 142 w 708"/>
              <a:gd name="T83" fmla="*/ 110 h 965"/>
              <a:gd name="T84" fmla="*/ 104 w 708"/>
              <a:gd name="T85" fmla="*/ 147 h 965"/>
              <a:gd name="T86" fmla="*/ 63 w 708"/>
              <a:gd name="T87" fmla="*/ 358 h 965"/>
              <a:gd name="T88" fmla="*/ 28 w 708"/>
              <a:gd name="T89" fmla="*/ 326 h 965"/>
              <a:gd name="T90" fmla="*/ 28 w 708"/>
              <a:gd name="T91" fmla="*/ 379 h 965"/>
              <a:gd name="T92" fmla="*/ 63 w 708"/>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965">
                <a:moveTo>
                  <a:pt x="354" y="147"/>
                </a:moveTo>
                <a:cubicBezTo>
                  <a:pt x="238" y="147"/>
                  <a:pt x="143" y="242"/>
                  <a:pt x="143" y="358"/>
                </a:cubicBezTo>
                <a:cubicBezTo>
                  <a:pt x="143" y="414"/>
                  <a:pt x="187" y="481"/>
                  <a:pt x="187" y="482"/>
                </a:cubicBezTo>
                <a:cubicBezTo>
                  <a:pt x="196" y="496"/>
                  <a:pt x="210" y="519"/>
                  <a:pt x="218" y="534"/>
                </a:cubicBezTo>
                <a:lnTo>
                  <a:pt x="263" y="623"/>
                </a:lnTo>
                <a:cubicBezTo>
                  <a:pt x="272" y="640"/>
                  <a:pt x="278" y="662"/>
                  <a:pt x="278" y="675"/>
                </a:cubicBezTo>
                <a:cubicBezTo>
                  <a:pt x="279" y="675"/>
                  <a:pt x="284" y="679"/>
                  <a:pt x="293" y="679"/>
                </a:cubicBezTo>
                <a:lnTo>
                  <a:pt x="415" y="679"/>
                </a:lnTo>
                <a:cubicBezTo>
                  <a:pt x="425" y="679"/>
                  <a:pt x="430" y="675"/>
                  <a:pt x="430" y="674"/>
                </a:cubicBezTo>
                <a:cubicBezTo>
                  <a:pt x="430" y="662"/>
                  <a:pt x="437" y="640"/>
                  <a:pt x="445" y="623"/>
                </a:cubicBezTo>
                <a:lnTo>
                  <a:pt x="491" y="534"/>
                </a:lnTo>
                <a:cubicBezTo>
                  <a:pt x="498" y="519"/>
                  <a:pt x="512" y="496"/>
                  <a:pt x="521" y="482"/>
                </a:cubicBezTo>
                <a:cubicBezTo>
                  <a:pt x="537" y="458"/>
                  <a:pt x="565" y="403"/>
                  <a:pt x="565" y="358"/>
                </a:cubicBezTo>
                <a:cubicBezTo>
                  <a:pt x="565" y="242"/>
                  <a:pt x="471" y="147"/>
                  <a:pt x="354" y="147"/>
                </a:cubicBezTo>
                <a:close/>
                <a:moveTo>
                  <a:pt x="415" y="723"/>
                </a:moveTo>
                <a:lnTo>
                  <a:pt x="293" y="723"/>
                </a:lnTo>
                <a:cubicBezTo>
                  <a:pt x="260" y="723"/>
                  <a:pt x="234" y="702"/>
                  <a:pt x="234" y="675"/>
                </a:cubicBezTo>
                <a:cubicBezTo>
                  <a:pt x="234" y="671"/>
                  <a:pt x="231" y="656"/>
                  <a:pt x="224" y="643"/>
                </a:cubicBezTo>
                <a:lnTo>
                  <a:pt x="178" y="554"/>
                </a:lnTo>
                <a:cubicBezTo>
                  <a:pt x="171" y="540"/>
                  <a:pt x="159" y="519"/>
                  <a:pt x="150" y="506"/>
                </a:cubicBezTo>
                <a:cubicBezTo>
                  <a:pt x="145" y="498"/>
                  <a:pt x="99" y="426"/>
                  <a:pt x="99" y="358"/>
                </a:cubicBezTo>
                <a:cubicBezTo>
                  <a:pt x="99" y="217"/>
                  <a:pt x="213" y="103"/>
                  <a:pt x="354" y="103"/>
                </a:cubicBezTo>
                <a:cubicBezTo>
                  <a:pt x="495" y="103"/>
                  <a:pt x="610" y="217"/>
                  <a:pt x="610" y="358"/>
                </a:cubicBezTo>
                <a:cubicBezTo>
                  <a:pt x="610" y="426"/>
                  <a:pt x="564" y="498"/>
                  <a:pt x="558" y="506"/>
                </a:cubicBezTo>
                <a:cubicBezTo>
                  <a:pt x="550" y="519"/>
                  <a:pt x="537" y="541"/>
                  <a:pt x="530" y="554"/>
                </a:cubicBezTo>
                <a:lnTo>
                  <a:pt x="485" y="643"/>
                </a:lnTo>
                <a:cubicBezTo>
                  <a:pt x="478" y="656"/>
                  <a:pt x="474" y="671"/>
                  <a:pt x="474" y="675"/>
                </a:cubicBezTo>
                <a:cubicBezTo>
                  <a:pt x="474" y="702"/>
                  <a:pt x="448" y="723"/>
                  <a:pt x="415" y="723"/>
                </a:cubicBezTo>
                <a:close/>
                <a:moveTo>
                  <a:pt x="287" y="832"/>
                </a:moveTo>
                <a:cubicBezTo>
                  <a:pt x="268" y="832"/>
                  <a:pt x="253" y="847"/>
                  <a:pt x="253" y="865"/>
                </a:cubicBezTo>
                <a:cubicBezTo>
                  <a:pt x="253" y="883"/>
                  <a:pt x="268" y="898"/>
                  <a:pt x="287" y="898"/>
                </a:cubicBezTo>
                <a:lnTo>
                  <a:pt x="425" y="898"/>
                </a:lnTo>
                <a:cubicBezTo>
                  <a:pt x="444" y="898"/>
                  <a:pt x="459" y="883"/>
                  <a:pt x="459" y="865"/>
                </a:cubicBezTo>
                <a:cubicBezTo>
                  <a:pt x="459" y="847"/>
                  <a:pt x="444" y="832"/>
                  <a:pt x="425" y="832"/>
                </a:cubicBezTo>
                <a:lnTo>
                  <a:pt x="287" y="832"/>
                </a:lnTo>
                <a:close/>
                <a:moveTo>
                  <a:pt x="274" y="885"/>
                </a:moveTo>
                <a:cubicBezTo>
                  <a:pt x="275" y="929"/>
                  <a:pt x="312" y="965"/>
                  <a:pt x="356" y="965"/>
                </a:cubicBezTo>
                <a:cubicBezTo>
                  <a:pt x="401" y="965"/>
                  <a:pt x="437" y="929"/>
                  <a:pt x="438" y="885"/>
                </a:cubicBezTo>
                <a:lnTo>
                  <a:pt x="274" y="885"/>
                </a:lnTo>
                <a:close/>
                <a:moveTo>
                  <a:pt x="459" y="865"/>
                </a:moveTo>
                <a:lnTo>
                  <a:pt x="253" y="865"/>
                </a:lnTo>
                <a:lnTo>
                  <a:pt x="253" y="762"/>
                </a:lnTo>
                <a:lnTo>
                  <a:pt x="459" y="762"/>
                </a:lnTo>
                <a:lnTo>
                  <a:pt x="459" y="865"/>
                </a:lnTo>
                <a:close/>
                <a:moveTo>
                  <a:pt x="491" y="369"/>
                </a:moveTo>
                <a:cubicBezTo>
                  <a:pt x="491" y="388"/>
                  <a:pt x="476" y="403"/>
                  <a:pt x="457" y="403"/>
                </a:cubicBezTo>
                <a:lnTo>
                  <a:pt x="388" y="403"/>
                </a:lnTo>
                <a:lnTo>
                  <a:pt x="388" y="472"/>
                </a:lnTo>
                <a:cubicBezTo>
                  <a:pt x="388" y="491"/>
                  <a:pt x="373" y="506"/>
                  <a:pt x="354" y="506"/>
                </a:cubicBezTo>
                <a:cubicBezTo>
                  <a:pt x="336" y="506"/>
                  <a:pt x="321" y="491"/>
                  <a:pt x="321" y="472"/>
                </a:cubicBezTo>
                <a:lnTo>
                  <a:pt x="321" y="403"/>
                </a:lnTo>
                <a:lnTo>
                  <a:pt x="251" y="403"/>
                </a:lnTo>
                <a:cubicBezTo>
                  <a:pt x="233" y="403"/>
                  <a:pt x="218" y="388"/>
                  <a:pt x="218" y="369"/>
                </a:cubicBezTo>
                <a:cubicBezTo>
                  <a:pt x="218" y="351"/>
                  <a:pt x="233" y="336"/>
                  <a:pt x="251" y="336"/>
                </a:cubicBezTo>
                <a:lnTo>
                  <a:pt x="321" y="336"/>
                </a:lnTo>
                <a:lnTo>
                  <a:pt x="321" y="267"/>
                </a:lnTo>
                <a:cubicBezTo>
                  <a:pt x="321" y="248"/>
                  <a:pt x="336" y="233"/>
                  <a:pt x="354" y="233"/>
                </a:cubicBezTo>
                <a:cubicBezTo>
                  <a:pt x="373" y="233"/>
                  <a:pt x="388" y="248"/>
                  <a:pt x="388" y="267"/>
                </a:cubicBezTo>
                <a:lnTo>
                  <a:pt x="388" y="336"/>
                </a:lnTo>
                <a:lnTo>
                  <a:pt x="457" y="336"/>
                </a:lnTo>
                <a:cubicBezTo>
                  <a:pt x="476" y="336"/>
                  <a:pt x="491" y="351"/>
                  <a:pt x="491" y="369"/>
                </a:cubicBezTo>
                <a:close/>
                <a:moveTo>
                  <a:pt x="681" y="326"/>
                </a:moveTo>
                <a:lnTo>
                  <a:pt x="643" y="326"/>
                </a:lnTo>
                <a:cubicBezTo>
                  <a:pt x="644" y="337"/>
                  <a:pt x="644" y="347"/>
                  <a:pt x="644" y="358"/>
                </a:cubicBezTo>
                <a:cubicBezTo>
                  <a:pt x="644" y="365"/>
                  <a:pt x="644" y="372"/>
                  <a:pt x="643" y="379"/>
                </a:cubicBezTo>
                <a:lnTo>
                  <a:pt x="681" y="379"/>
                </a:lnTo>
                <a:cubicBezTo>
                  <a:pt x="696" y="379"/>
                  <a:pt x="708" y="367"/>
                  <a:pt x="708" y="353"/>
                </a:cubicBezTo>
                <a:cubicBezTo>
                  <a:pt x="708" y="338"/>
                  <a:pt x="696" y="326"/>
                  <a:pt x="681" y="326"/>
                </a:cubicBezTo>
                <a:close/>
                <a:moveTo>
                  <a:pt x="576" y="170"/>
                </a:moveTo>
                <a:lnTo>
                  <a:pt x="603" y="142"/>
                </a:lnTo>
                <a:cubicBezTo>
                  <a:pt x="614" y="132"/>
                  <a:pt x="614" y="114"/>
                  <a:pt x="604" y="104"/>
                </a:cubicBezTo>
                <a:cubicBezTo>
                  <a:pt x="593" y="94"/>
                  <a:pt x="576" y="94"/>
                  <a:pt x="565" y="105"/>
                </a:cubicBezTo>
                <a:lnTo>
                  <a:pt x="538" y="133"/>
                </a:lnTo>
                <a:cubicBezTo>
                  <a:pt x="551" y="144"/>
                  <a:pt x="564" y="156"/>
                  <a:pt x="576" y="170"/>
                </a:cubicBezTo>
                <a:close/>
                <a:moveTo>
                  <a:pt x="354" y="67"/>
                </a:moveTo>
                <a:cubicBezTo>
                  <a:pt x="362" y="67"/>
                  <a:pt x="371" y="68"/>
                  <a:pt x="380" y="69"/>
                </a:cubicBezTo>
                <a:lnTo>
                  <a:pt x="380" y="28"/>
                </a:lnTo>
                <a:cubicBezTo>
                  <a:pt x="380" y="12"/>
                  <a:pt x="368" y="0"/>
                  <a:pt x="354" y="0"/>
                </a:cubicBezTo>
                <a:cubicBezTo>
                  <a:pt x="339" y="0"/>
                  <a:pt x="327" y="12"/>
                  <a:pt x="327" y="28"/>
                </a:cubicBezTo>
                <a:lnTo>
                  <a:pt x="327" y="69"/>
                </a:lnTo>
                <a:cubicBezTo>
                  <a:pt x="336" y="68"/>
                  <a:pt x="345" y="67"/>
                  <a:pt x="354" y="67"/>
                </a:cubicBezTo>
                <a:close/>
                <a:moveTo>
                  <a:pt x="130" y="173"/>
                </a:moveTo>
                <a:cubicBezTo>
                  <a:pt x="141" y="159"/>
                  <a:pt x="154" y="147"/>
                  <a:pt x="167" y="136"/>
                </a:cubicBezTo>
                <a:lnTo>
                  <a:pt x="142" y="110"/>
                </a:lnTo>
                <a:cubicBezTo>
                  <a:pt x="131" y="99"/>
                  <a:pt x="114" y="99"/>
                  <a:pt x="103" y="109"/>
                </a:cubicBezTo>
                <a:cubicBezTo>
                  <a:pt x="93" y="119"/>
                  <a:pt x="93" y="136"/>
                  <a:pt x="104" y="147"/>
                </a:cubicBezTo>
                <a:lnTo>
                  <a:pt x="130" y="173"/>
                </a:lnTo>
                <a:close/>
                <a:moveTo>
                  <a:pt x="63" y="358"/>
                </a:moveTo>
                <a:cubicBezTo>
                  <a:pt x="63" y="347"/>
                  <a:pt x="64" y="337"/>
                  <a:pt x="65" y="326"/>
                </a:cubicBezTo>
                <a:lnTo>
                  <a:pt x="28" y="326"/>
                </a:lnTo>
                <a:cubicBezTo>
                  <a:pt x="12" y="326"/>
                  <a:pt x="0" y="338"/>
                  <a:pt x="0" y="353"/>
                </a:cubicBezTo>
                <a:cubicBezTo>
                  <a:pt x="0" y="367"/>
                  <a:pt x="12" y="379"/>
                  <a:pt x="28" y="379"/>
                </a:cubicBezTo>
                <a:lnTo>
                  <a:pt x="65" y="379"/>
                </a:lnTo>
                <a:cubicBezTo>
                  <a:pt x="64" y="372"/>
                  <a:pt x="63" y="365"/>
                  <a:pt x="63" y="358"/>
                </a:cubicBezTo>
                <a:close/>
              </a:path>
            </a:pathLst>
          </a:cu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11" name="Freeform 5"/>
          <p:cNvSpPr/>
          <p:nvPr/>
        </p:nvSpPr>
        <p:spPr bwMode="auto">
          <a:xfrm>
            <a:off x="4528957" y="1665750"/>
            <a:ext cx="1515471" cy="2321606"/>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F69F95"/>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2" name="Freeform 6"/>
          <p:cNvSpPr/>
          <p:nvPr/>
        </p:nvSpPr>
        <p:spPr bwMode="auto">
          <a:xfrm>
            <a:off x="4784445" y="3879448"/>
            <a:ext cx="2681827" cy="977518"/>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A5A5A5"/>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3" name="Freeform 7"/>
          <p:cNvSpPr/>
          <p:nvPr/>
        </p:nvSpPr>
        <p:spPr bwMode="auto">
          <a:xfrm>
            <a:off x="6207876" y="1644373"/>
            <a:ext cx="1513884" cy="2321606"/>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8CBF4A"/>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4" name="Freeform 8"/>
          <p:cNvSpPr/>
          <p:nvPr/>
        </p:nvSpPr>
        <p:spPr bwMode="auto">
          <a:xfrm>
            <a:off x="5969843" y="4923615"/>
            <a:ext cx="311029" cy="268183"/>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5" name="Freeform 9"/>
          <p:cNvSpPr/>
          <p:nvPr/>
        </p:nvSpPr>
        <p:spPr bwMode="auto">
          <a:xfrm>
            <a:off x="4347862" y="2270796"/>
            <a:ext cx="299921" cy="298333"/>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6" name="Freeform 10"/>
          <p:cNvSpPr/>
          <p:nvPr/>
        </p:nvSpPr>
        <p:spPr bwMode="auto">
          <a:xfrm>
            <a:off x="7592770" y="2270796"/>
            <a:ext cx="298333" cy="298333"/>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7" name="矩形 16"/>
          <p:cNvSpPr/>
          <p:nvPr/>
        </p:nvSpPr>
        <p:spPr>
          <a:xfrm>
            <a:off x="973062" y="1896947"/>
            <a:ext cx="3282951" cy="523220"/>
          </a:xfrm>
          <a:prstGeom prst="rect">
            <a:avLst/>
          </a:prstGeom>
        </p:spPr>
        <p:txBody>
          <a:bodyPr wrap="square">
            <a:spAutoFit/>
          </a:bodyPr>
          <a:lstStyle/>
          <a:p>
            <a:pPr algn="r"/>
            <a:r>
              <a:rPr lang="zh-CN" altLang="en-US" sz="2800" b="1" kern="0" dirty="0">
                <a:solidFill>
                  <a:srgbClr val="F69F95"/>
                </a:solidFill>
                <a:latin typeface="微软雅黑" panose="020B0503020204020204" charset="-122"/>
                <a:ea typeface="微软雅黑" panose="020B0503020204020204" charset="-122"/>
              </a:rPr>
              <a:t>从个人而言</a:t>
            </a:r>
            <a:endParaRPr lang="zh-CN" altLang="en-US" sz="2800" b="1" dirty="0">
              <a:solidFill>
                <a:srgbClr val="F69F95"/>
              </a:solidFill>
              <a:latin typeface="微软雅黑" panose="020B0503020204020204" charset="-122"/>
              <a:ea typeface="微软雅黑" panose="020B0503020204020204" charset="-122"/>
            </a:endParaRPr>
          </a:p>
        </p:txBody>
      </p:sp>
      <p:sp>
        <p:nvSpPr>
          <p:cNvPr id="18" name="矩形 17"/>
          <p:cNvSpPr/>
          <p:nvPr/>
        </p:nvSpPr>
        <p:spPr>
          <a:xfrm>
            <a:off x="5286692" y="3735237"/>
            <a:ext cx="1678125" cy="461485"/>
          </a:xfrm>
          <a:prstGeom prst="rect">
            <a:avLst/>
          </a:prstGeom>
        </p:spPr>
        <p:txBody>
          <a:bodyPr wrap="square">
            <a:spAutoFit/>
          </a:bodyPr>
          <a:lstStyle/>
          <a:p>
            <a:pPr algn="ctr"/>
            <a:r>
              <a:rPr lang="zh-CN" altLang="en-US" sz="2400" b="1" dirty="0" smtClean="0">
                <a:solidFill>
                  <a:schemeClr val="accent3"/>
                </a:solidFill>
                <a:latin typeface="微软雅黑" panose="020B0503020204020204" charset="-122"/>
                <a:ea typeface="微软雅黑" panose="020B0503020204020204" charset="-122"/>
              </a:rPr>
              <a:t>责 任</a:t>
            </a:r>
            <a:endParaRPr lang="zh-CN" altLang="en-US" sz="2400" b="1" dirty="0">
              <a:solidFill>
                <a:schemeClr val="accent3"/>
              </a:solidFill>
              <a:latin typeface="微软雅黑" panose="020B0503020204020204" charset="-122"/>
              <a:ea typeface="微软雅黑" panose="020B0503020204020204" charset="-122"/>
            </a:endParaRPr>
          </a:p>
        </p:txBody>
      </p:sp>
      <p:sp>
        <p:nvSpPr>
          <p:cNvPr id="19" name="矩形 18"/>
          <p:cNvSpPr/>
          <p:nvPr/>
        </p:nvSpPr>
        <p:spPr>
          <a:xfrm>
            <a:off x="629654" y="2567984"/>
            <a:ext cx="3636484" cy="1200329"/>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责任就是担当，就是付出，体现一个人的心智，胸怀和格局</a:t>
            </a:r>
          </a:p>
        </p:txBody>
      </p:sp>
      <p:sp>
        <p:nvSpPr>
          <p:cNvPr id="20" name="矩形 19"/>
          <p:cNvSpPr/>
          <p:nvPr/>
        </p:nvSpPr>
        <p:spPr>
          <a:xfrm>
            <a:off x="8202102" y="1896947"/>
            <a:ext cx="3282951" cy="523220"/>
          </a:xfrm>
          <a:prstGeom prst="rect">
            <a:avLst/>
          </a:prstGeom>
        </p:spPr>
        <p:txBody>
          <a:bodyPr wrap="square">
            <a:spAutoFit/>
          </a:bodyPr>
          <a:lstStyle/>
          <a:p>
            <a:r>
              <a:rPr lang="zh-CN" altLang="en-US" sz="2800" b="1" kern="0" dirty="0">
                <a:solidFill>
                  <a:srgbClr val="8CBF4A"/>
                </a:solidFill>
                <a:latin typeface="微软雅黑" panose="020B0503020204020204" charset="-122"/>
                <a:ea typeface="微软雅黑" panose="020B0503020204020204" charset="-122"/>
              </a:rPr>
              <a:t>从社会而言</a:t>
            </a:r>
            <a:endParaRPr lang="zh-CN" altLang="en-US" sz="2800" b="1" dirty="0">
              <a:solidFill>
                <a:srgbClr val="8CBF4A"/>
              </a:solidFill>
              <a:latin typeface="微软雅黑" panose="020B0503020204020204" charset="-122"/>
              <a:ea typeface="微软雅黑" panose="020B0503020204020204" charset="-122"/>
            </a:endParaRPr>
          </a:p>
        </p:txBody>
      </p:sp>
      <p:sp>
        <p:nvSpPr>
          <p:cNvPr id="21" name="矩形 20"/>
          <p:cNvSpPr/>
          <p:nvPr/>
        </p:nvSpPr>
        <p:spPr>
          <a:xfrm>
            <a:off x="8202102" y="2485014"/>
            <a:ext cx="3282951" cy="1200329"/>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责任是一种职务，地位上升升的越高，责任越大</a:t>
            </a:r>
          </a:p>
        </p:txBody>
      </p:sp>
      <p:sp>
        <p:nvSpPr>
          <p:cNvPr id="22" name="矩形 21"/>
          <p:cNvSpPr/>
          <p:nvPr/>
        </p:nvSpPr>
        <p:spPr>
          <a:xfrm>
            <a:off x="4497823" y="5329301"/>
            <a:ext cx="3282951" cy="523220"/>
          </a:xfrm>
          <a:prstGeom prst="rect">
            <a:avLst/>
          </a:prstGeom>
        </p:spPr>
        <p:txBody>
          <a:bodyPr wrap="square">
            <a:spAutoFit/>
          </a:bodyPr>
          <a:lstStyle/>
          <a:p>
            <a:pPr algn="ctr"/>
            <a:r>
              <a:rPr lang="zh-CN" altLang="en-US" sz="2800" kern="0" dirty="0">
                <a:solidFill>
                  <a:srgbClr val="FFFFFF"/>
                </a:solidFill>
                <a:latin typeface="微软雅黑" panose="020B0503020204020204" charset="-122"/>
                <a:ea typeface="微软雅黑" panose="020B0503020204020204" charset="-122"/>
              </a:rPr>
              <a:t>在</a:t>
            </a:r>
            <a:r>
              <a:rPr lang="zh-CN" altLang="en-US" sz="2800" b="1" kern="0" dirty="0">
                <a:solidFill>
                  <a:srgbClr val="A5A5A5"/>
                </a:solidFill>
                <a:latin typeface="微软雅黑" panose="020B0503020204020204" charset="-122"/>
                <a:ea typeface="微软雅黑" panose="020B0503020204020204" charset="-122"/>
              </a:rPr>
              <a:t>其位谋其政</a:t>
            </a:r>
            <a:endParaRPr lang="zh-CN" altLang="en-US" sz="2800" b="1" dirty="0">
              <a:solidFill>
                <a:srgbClr val="A5A5A5"/>
              </a:solidFill>
              <a:latin typeface="微软雅黑" panose="020B0503020204020204" charset="-122"/>
              <a:ea typeface="微软雅黑" panose="020B0503020204020204" charset="-122"/>
            </a:endParaRPr>
          </a:p>
        </p:txBody>
      </p:sp>
      <p:sp>
        <p:nvSpPr>
          <p:cNvPr id="23" name="矩形 22"/>
          <p:cNvSpPr/>
          <p:nvPr/>
        </p:nvSpPr>
        <p:spPr>
          <a:xfrm>
            <a:off x="3447146" y="5899121"/>
            <a:ext cx="5960842" cy="830997"/>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正是责任心才让我们更好的做好工作，对得起自己，他人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by="(-#ppt_w*2)" calcmode="lin" valueType="num">
                                          <p:cBhvr rctx="PPT">
                                            <p:cTn id="26" dur="150" autoRev="1" fill="hold">
                                              <p:stCondLst>
                                                <p:cond delay="0"/>
                                              </p:stCondLst>
                                            </p:cTn>
                                            <p:tgtEl>
                                              <p:spTgt spid="18"/>
                                            </p:tgtEl>
                                            <p:attrNameLst>
                                              <p:attrName>ppt_w</p:attrName>
                                            </p:attrNameLst>
                                          </p:cBhvr>
                                        </p:anim>
                                        <p:anim by="(#ppt_w*0.50)" calcmode="lin" valueType="num">
                                          <p:cBhvr>
                                            <p:cTn id="27" dur="150" decel="50000" autoRev="1" fill="hold">
                                              <p:stCondLst>
                                                <p:cond delay="0"/>
                                              </p:stCondLst>
                                            </p:cTn>
                                            <p:tgtEl>
                                              <p:spTgt spid="18"/>
                                            </p:tgtEl>
                                            <p:attrNameLst>
                                              <p:attrName>ppt_x</p:attrName>
                                            </p:attrNameLst>
                                          </p:cBhvr>
                                        </p:anim>
                                        <p:anim from="(-#ppt_h/2)" to="(#ppt_y)" calcmode="lin" valueType="num">
                                          <p:cBhvr>
                                            <p:cTn id="28" dur="300" fill="hold">
                                              <p:stCondLst>
                                                <p:cond delay="0"/>
                                              </p:stCondLst>
                                            </p:cTn>
                                            <p:tgtEl>
                                              <p:spTgt spid="18"/>
                                            </p:tgtEl>
                                            <p:attrNameLst>
                                              <p:attrName>ppt_y</p:attrName>
                                            </p:attrNameLst>
                                          </p:cBhvr>
                                        </p:anim>
                                        <p:animRot by="21600000">
                                          <p:cBhvr>
                                            <p:cTn id="29" dur="300" fill="hold">
                                              <p:stCondLst>
                                                <p:cond delay="0"/>
                                              </p:stCondLst>
                                            </p:cTn>
                                            <p:tgtEl>
                                              <p:spTgt spid="18"/>
                                            </p:tgtEl>
                                            <p:attrNameLst>
                                              <p:attrName>r</p:attrName>
                                            </p:attrNameLst>
                                          </p:cBhvr>
                                        </p:animRot>
                                      </p:childTnLst>
                                    </p:cTn>
                                  </p:par>
                                </p:childTnLst>
                              </p:cTn>
                            </p:par>
                            <p:par>
                              <p:cTn id="30" fill="hold">
                                <p:stCondLst>
                                  <p:cond delay="1360"/>
                                </p:stCondLst>
                                <p:childTnLst>
                                  <p:par>
                                    <p:cTn id="31" presetID="2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86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236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286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400"/>
                                            <p:tgtEl>
                                              <p:spTgt spid="16"/>
                                            </p:tgtEl>
                                          </p:cBhvr>
                                        </p:animEffect>
                                      </p:childTnLst>
                                    </p:cTn>
                                  </p:par>
                                </p:childTnLst>
                              </p:cTn>
                            </p:par>
                            <p:par>
                              <p:cTn id="46" fill="hold">
                                <p:stCondLst>
                                  <p:cond delay="3360"/>
                                </p:stCondLst>
                                <p:childTnLst>
                                  <p:par>
                                    <p:cTn id="47" presetID="3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 calcmode="lin" valueType="num">
                                          <p:cBhvr>
                                            <p:cTn id="51" dur="400" fill="hold"/>
                                            <p:tgtEl>
                                              <p:spTgt spid="20"/>
                                            </p:tgtEl>
                                            <p:attrNameLst>
                                              <p:attrName>style.rotation</p:attrName>
                                            </p:attrNameLst>
                                          </p:cBhvr>
                                          <p:tavLst>
                                            <p:tav tm="0">
                                              <p:val>
                                                <p:fltVal val="90"/>
                                              </p:val>
                                            </p:tav>
                                            <p:tav tm="100000">
                                              <p:val>
                                                <p:fltVal val="0"/>
                                              </p:val>
                                            </p:tav>
                                          </p:tavLst>
                                        </p:anim>
                                        <p:animEffect transition="in" filter="fade">
                                          <p:cBhvr>
                                            <p:cTn id="52" dur="400"/>
                                            <p:tgtEl>
                                              <p:spTgt spid="20"/>
                                            </p:tgtEl>
                                          </p:cBhvr>
                                        </p:animEffect>
                                      </p:childTnLst>
                                    </p:cTn>
                                  </p:par>
                                </p:childTnLst>
                              </p:cTn>
                            </p:par>
                            <p:par>
                              <p:cTn id="53" fill="hold">
                                <p:stCondLst>
                                  <p:cond delay="386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par>
                              <p:cTn id="57" fill="hold">
                                <p:stCondLst>
                                  <p:cond delay="4360"/>
                                </p:stCondLst>
                                <p:childTnLst>
                                  <p:par>
                                    <p:cTn id="58" presetID="22" presetClass="entr" presetSubtype="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400"/>
                                            <p:tgtEl>
                                              <p:spTgt spid="14"/>
                                            </p:tgtEl>
                                          </p:cBhvr>
                                        </p:animEffect>
                                      </p:childTnLst>
                                    </p:cTn>
                                  </p:par>
                                </p:childTnLst>
                              </p:cTn>
                            </p:par>
                            <p:par>
                              <p:cTn id="61" fill="hold">
                                <p:stCondLst>
                                  <p:cond delay="486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p:stCondLst>
                                  <p:cond delay="536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by="(-#ppt_w*2)" calcmode="lin" valueType="num">
                                          <p:cBhvr rctx="PPT">
                                            <p:cTn id="26" dur="150" autoRev="1" fill="hold">
                                              <p:stCondLst>
                                                <p:cond delay="0"/>
                                              </p:stCondLst>
                                            </p:cTn>
                                            <p:tgtEl>
                                              <p:spTgt spid="18"/>
                                            </p:tgtEl>
                                            <p:attrNameLst>
                                              <p:attrName>ppt_w</p:attrName>
                                            </p:attrNameLst>
                                          </p:cBhvr>
                                        </p:anim>
                                        <p:anim by="(#ppt_w*0.50)" calcmode="lin" valueType="num">
                                          <p:cBhvr>
                                            <p:cTn id="27" dur="150" decel="50000" autoRev="1" fill="hold">
                                              <p:stCondLst>
                                                <p:cond delay="0"/>
                                              </p:stCondLst>
                                            </p:cTn>
                                            <p:tgtEl>
                                              <p:spTgt spid="18"/>
                                            </p:tgtEl>
                                            <p:attrNameLst>
                                              <p:attrName>ppt_x</p:attrName>
                                            </p:attrNameLst>
                                          </p:cBhvr>
                                        </p:anim>
                                        <p:anim from="(-#ppt_h/2)" to="(#ppt_y)" calcmode="lin" valueType="num">
                                          <p:cBhvr>
                                            <p:cTn id="28" dur="300" fill="hold">
                                              <p:stCondLst>
                                                <p:cond delay="0"/>
                                              </p:stCondLst>
                                            </p:cTn>
                                            <p:tgtEl>
                                              <p:spTgt spid="18"/>
                                            </p:tgtEl>
                                            <p:attrNameLst>
                                              <p:attrName>ppt_y</p:attrName>
                                            </p:attrNameLst>
                                          </p:cBhvr>
                                        </p:anim>
                                        <p:animRot by="21600000">
                                          <p:cBhvr>
                                            <p:cTn id="29" dur="300" fill="hold">
                                              <p:stCondLst>
                                                <p:cond delay="0"/>
                                              </p:stCondLst>
                                            </p:cTn>
                                            <p:tgtEl>
                                              <p:spTgt spid="18"/>
                                            </p:tgtEl>
                                            <p:attrNameLst>
                                              <p:attrName>r</p:attrName>
                                            </p:attrNameLst>
                                          </p:cBhvr>
                                        </p:animRot>
                                      </p:childTnLst>
                                    </p:cTn>
                                  </p:par>
                                </p:childTnLst>
                              </p:cTn>
                            </p:par>
                            <p:par>
                              <p:cTn id="30" fill="hold">
                                <p:stCondLst>
                                  <p:cond delay="1360"/>
                                </p:stCondLst>
                                <p:childTnLst>
                                  <p:par>
                                    <p:cTn id="31" presetID="2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86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236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286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400"/>
                                            <p:tgtEl>
                                              <p:spTgt spid="16"/>
                                            </p:tgtEl>
                                          </p:cBhvr>
                                        </p:animEffect>
                                      </p:childTnLst>
                                    </p:cTn>
                                  </p:par>
                                </p:childTnLst>
                              </p:cTn>
                            </p:par>
                            <p:par>
                              <p:cTn id="46" fill="hold">
                                <p:stCondLst>
                                  <p:cond delay="3360"/>
                                </p:stCondLst>
                                <p:childTnLst>
                                  <p:par>
                                    <p:cTn id="47" presetID="3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 calcmode="lin" valueType="num">
                                          <p:cBhvr>
                                            <p:cTn id="51" dur="400" fill="hold"/>
                                            <p:tgtEl>
                                              <p:spTgt spid="20"/>
                                            </p:tgtEl>
                                            <p:attrNameLst>
                                              <p:attrName>style.rotation</p:attrName>
                                            </p:attrNameLst>
                                          </p:cBhvr>
                                          <p:tavLst>
                                            <p:tav tm="0">
                                              <p:val>
                                                <p:fltVal val="90"/>
                                              </p:val>
                                            </p:tav>
                                            <p:tav tm="100000">
                                              <p:val>
                                                <p:fltVal val="0"/>
                                              </p:val>
                                            </p:tav>
                                          </p:tavLst>
                                        </p:anim>
                                        <p:animEffect transition="in" filter="fade">
                                          <p:cBhvr>
                                            <p:cTn id="52" dur="400"/>
                                            <p:tgtEl>
                                              <p:spTgt spid="20"/>
                                            </p:tgtEl>
                                          </p:cBhvr>
                                        </p:animEffect>
                                      </p:childTnLst>
                                    </p:cTn>
                                  </p:par>
                                </p:childTnLst>
                              </p:cTn>
                            </p:par>
                            <p:par>
                              <p:cTn id="53" fill="hold">
                                <p:stCondLst>
                                  <p:cond delay="386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par>
                              <p:cTn id="57" fill="hold">
                                <p:stCondLst>
                                  <p:cond delay="4360"/>
                                </p:stCondLst>
                                <p:childTnLst>
                                  <p:par>
                                    <p:cTn id="58" presetID="22" presetClass="entr" presetSubtype="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400"/>
                                            <p:tgtEl>
                                              <p:spTgt spid="14"/>
                                            </p:tgtEl>
                                          </p:cBhvr>
                                        </p:animEffect>
                                      </p:childTnLst>
                                    </p:cTn>
                                  </p:par>
                                </p:childTnLst>
                              </p:cTn>
                            </p:par>
                            <p:par>
                              <p:cTn id="61" fill="hold">
                                <p:stCondLst>
                                  <p:cond delay="486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p:stCondLst>
                                  <p:cond delay="536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对企业文化的理解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4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spect="1" noChangeArrowheads="1" noTextEdit="1"/>
          </p:cNvSpPr>
          <p:nvPr/>
        </p:nvSpPr>
        <p:spPr bwMode="auto">
          <a:xfrm>
            <a:off x="3988426" y="1891011"/>
            <a:ext cx="32067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1" name="组合 1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86382" y="2243951"/>
            <a:ext cx="1924050" cy="4030663"/>
            <a:chOff x="1661530" y="2239405"/>
            <a:chExt cx="1924050" cy="4030663"/>
          </a:xfrm>
          <a:solidFill>
            <a:srgbClr val="4BB4DB"/>
          </a:solidFill>
        </p:grpSpPr>
        <p:sp>
          <p:nvSpPr>
            <p:cNvPr id="12" name="Freeform 47"/>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13" name="Oval 48"/>
            <p:cNvSpPr>
              <a:spLocks noChangeArrowheads="1"/>
            </p:cNvSpPr>
            <p:nvPr/>
          </p:nvSpPr>
          <p:spPr bwMode="auto">
            <a:xfrm flipH="1">
              <a:off x="1909178" y="2239405"/>
              <a:ext cx="804863" cy="803275"/>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14" name="Freeform 49"/>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15" name="组合 1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5131099"/>
            <a:ext cx="1624013" cy="1179513"/>
            <a:chOff x="3768337" y="5126553"/>
            <a:chExt cx="1624013" cy="1179513"/>
          </a:xfrm>
          <a:solidFill>
            <a:srgbClr val="F69F95"/>
          </a:solidFill>
        </p:grpSpPr>
        <p:sp>
          <p:nvSpPr>
            <p:cNvPr id="16" name="Freeform 53"/>
            <p:cNvSpPr/>
            <p:nvPr/>
          </p:nvSpPr>
          <p:spPr bwMode="auto">
            <a:xfrm>
              <a:off x="3768337" y="5186878"/>
              <a:ext cx="1093788" cy="1119188"/>
            </a:xfrm>
            <a:custGeom>
              <a:avLst/>
              <a:gdLst>
                <a:gd name="T0" fmla="*/ 689 w 689"/>
                <a:gd name="T1" fmla="*/ 288 h 705"/>
                <a:gd name="T2" fmla="*/ 689 w 689"/>
                <a:gd name="T3" fmla="*/ 705 h 705"/>
                <a:gd name="T4" fmla="*/ 0 w 689"/>
                <a:gd name="T5" fmla="*/ 705 h 705"/>
                <a:gd name="T6" fmla="*/ 0 w 689"/>
                <a:gd name="T7" fmla="*/ 0 h 705"/>
                <a:gd name="T8" fmla="*/ 689 w 689"/>
                <a:gd name="T9" fmla="*/ 0 h 705"/>
                <a:gd name="T10" fmla="*/ 689 w 689"/>
                <a:gd name="T11" fmla="*/ 94 h 705"/>
                <a:gd name="T12" fmla="*/ 598 w 689"/>
                <a:gd name="T13" fmla="*/ 148 h 705"/>
                <a:gd name="T14" fmla="*/ 598 w 689"/>
                <a:gd name="T15" fmla="*/ 94 h 705"/>
                <a:gd name="T16" fmla="*/ 94 w 689"/>
                <a:gd name="T17" fmla="*/ 94 h 705"/>
                <a:gd name="T18" fmla="*/ 94 w 689"/>
                <a:gd name="T19" fmla="*/ 611 h 705"/>
                <a:gd name="T20" fmla="*/ 598 w 689"/>
                <a:gd name="T21" fmla="*/ 611 h 705"/>
                <a:gd name="T22" fmla="*/ 598 w 689"/>
                <a:gd name="T23" fmla="*/ 352 h 705"/>
                <a:gd name="T24" fmla="*/ 689 w 689"/>
                <a:gd name="T25" fmla="*/ 28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5">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17" name="组合 16"/>
            <p:cNvGrpSpPr/>
            <p:nvPr/>
          </p:nvGrpSpPr>
          <p:grpSpPr>
            <a:xfrm>
              <a:off x="4008050" y="5126553"/>
              <a:ext cx="1384300" cy="906464"/>
              <a:chOff x="4008050" y="5126553"/>
              <a:chExt cx="1384300" cy="906464"/>
            </a:xfrm>
            <a:grpFill/>
          </p:grpSpPr>
          <p:sp>
            <p:nvSpPr>
              <p:cNvPr id="18" name="Freeform 52"/>
              <p:cNvSpPr/>
              <p:nvPr/>
            </p:nvSpPr>
            <p:spPr bwMode="auto">
              <a:xfrm>
                <a:off x="4862125" y="5126553"/>
                <a:ext cx="530225" cy="401638"/>
              </a:xfrm>
              <a:custGeom>
                <a:avLst/>
                <a:gdLst>
                  <a:gd name="T0" fmla="*/ 334 w 334"/>
                  <a:gd name="T1" fmla="*/ 0 h 253"/>
                  <a:gd name="T2" fmla="*/ 0 w 334"/>
                  <a:gd name="T3" fmla="*/ 253 h 253"/>
                  <a:gd name="T4" fmla="*/ 0 w 334"/>
                  <a:gd name="T5" fmla="*/ 194 h 253"/>
                  <a:gd name="T6" fmla="*/ 334 w 334"/>
                  <a:gd name="T7" fmla="*/ 0 h 253"/>
                </a:gdLst>
                <a:ahLst/>
                <a:cxnLst>
                  <a:cxn ang="0">
                    <a:pos x="T0" y="T1"/>
                  </a:cxn>
                  <a:cxn ang="0">
                    <a:pos x="T2" y="T3"/>
                  </a:cxn>
                  <a:cxn ang="0">
                    <a:pos x="T4" y="T5"/>
                  </a:cxn>
                  <a:cxn ang="0">
                    <a:pos x="T6" y="T7"/>
                  </a:cxn>
                </a:cxnLst>
                <a:rect l="0" t="0" r="r" b="b"/>
                <a:pathLst>
                  <a:path w="334" h="253">
                    <a:moveTo>
                      <a:pt x="334" y="0"/>
                    </a:moveTo>
                    <a:lnTo>
                      <a:pt x="0" y="253"/>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4"/>
              <p:cNvSpPr/>
              <p:nvPr/>
            </p:nvSpPr>
            <p:spPr bwMode="auto">
              <a:xfrm>
                <a:off x="4717663" y="5434528"/>
                <a:ext cx="144463" cy="204788"/>
              </a:xfrm>
              <a:custGeom>
                <a:avLst/>
                <a:gdLst>
                  <a:gd name="T0" fmla="*/ 91 w 91"/>
                  <a:gd name="T1" fmla="*/ 0 h 129"/>
                  <a:gd name="T2" fmla="*/ 91 w 91"/>
                  <a:gd name="T3" fmla="*/ 59 h 129"/>
                  <a:gd name="T4" fmla="*/ 0 w 91"/>
                  <a:gd name="T5" fmla="*/ 129 h 129"/>
                  <a:gd name="T6" fmla="*/ 0 w 91"/>
                  <a:gd name="T7" fmla="*/ 54 h 129"/>
                  <a:gd name="T8" fmla="*/ 91 w 91"/>
                  <a:gd name="T9" fmla="*/ 0 h 129"/>
                </a:gdLst>
                <a:ahLst/>
                <a:cxnLst>
                  <a:cxn ang="0">
                    <a:pos x="T0" y="T1"/>
                  </a:cxn>
                  <a:cxn ang="0">
                    <a:pos x="T2" y="T3"/>
                  </a:cxn>
                  <a:cxn ang="0">
                    <a:pos x="T4" y="T5"/>
                  </a:cxn>
                  <a:cxn ang="0">
                    <a:pos x="T6" y="T7"/>
                  </a:cxn>
                  <a:cxn ang="0">
                    <a:pos x="T8" y="T9"/>
                  </a:cxn>
                </a:cxnLst>
                <a:rect l="0" t="0" r="r" b="b"/>
                <a:pathLst>
                  <a:path w="91" h="129">
                    <a:moveTo>
                      <a:pt x="91" y="0"/>
                    </a:moveTo>
                    <a:lnTo>
                      <a:pt x="91" y="59"/>
                    </a:lnTo>
                    <a:lnTo>
                      <a:pt x="0" y="129"/>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9"/>
              <p:cNvSpPr/>
              <p:nvPr/>
            </p:nvSpPr>
            <p:spPr bwMode="auto">
              <a:xfrm>
                <a:off x="4008050" y="5520254"/>
                <a:ext cx="709613" cy="512763"/>
              </a:xfrm>
              <a:custGeom>
                <a:avLst/>
                <a:gdLst>
                  <a:gd name="T0" fmla="*/ 447 w 447"/>
                  <a:gd name="T1" fmla="*/ 0 h 323"/>
                  <a:gd name="T2" fmla="*/ 447 w 447"/>
                  <a:gd name="T3" fmla="*/ 75 h 323"/>
                  <a:gd name="T4" fmla="*/ 123 w 447"/>
                  <a:gd name="T5" fmla="*/ 323 h 323"/>
                  <a:gd name="T6" fmla="*/ 0 w 447"/>
                  <a:gd name="T7" fmla="*/ 21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5"/>
                    </a:lnTo>
                    <a:lnTo>
                      <a:pt x="123" y="323"/>
                    </a:lnTo>
                    <a:lnTo>
                      <a:pt x="0" y="21"/>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1" name="组合 2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3492096"/>
            <a:ext cx="1624013" cy="1199266"/>
            <a:chOff x="3768337" y="3487550"/>
            <a:chExt cx="1624013" cy="1199266"/>
          </a:xfrm>
          <a:solidFill>
            <a:srgbClr val="F69F95"/>
          </a:solidFill>
        </p:grpSpPr>
        <p:sp>
          <p:nvSpPr>
            <p:cNvPr id="22" name="Freeform 55"/>
            <p:cNvSpPr/>
            <p:nvPr/>
          </p:nvSpPr>
          <p:spPr bwMode="auto">
            <a:xfrm>
              <a:off x="3768337" y="3566041"/>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6 h 706"/>
                <a:gd name="T14" fmla="*/ 598 w 689"/>
                <a:gd name="T15" fmla="*/ 94 h 706"/>
                <a:gd name="T16" fmla="*/ 94 w 689"/>
                <a:gd name="T17" fmla="*/ 94 h 706"/>
                <a:gd name="T18" fmla="*/ 94 w 689"/>
                <a:gd name="T19" fmla="*/ 609 h 706"/>
                <a:gd name="T20" fmla="*/ 598 w 689"/>
                <a:gd name="T21" fmla="*/ 609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3" name="组合 22"/>
            <p:cNvGrpSpPr/>
            <p:nvPr/>
          </p:nvGrpSpPr>
          <p:grpSpPr>
            <a:xfrm>
              <a:off x="4008050" y="3487550"/>
              <a:ext cx="1384300" cy="906940"/>
              <a:chOff x="4008050" y="3487550"/>
              <a:chExt cx="1384300" cy="906940"/>
            </a:xfrm>
            <a:grpFill/>
          </p:grpSpPr>
          <p:sp>
            <p:nvSpPr>
              <p:cNvPr id="24" name="Freeform 51"/>
              <p:cNvSpPr/>
              <p:nvPr/>
            </p:nvSpPr>
            <p:spPr bwMode="auto">
              <a:xfrm>
                <a:off x="4862125" y="3487550"/>
                <a:ext cx="530225" cy="406400"/>
              </a:xfrm>
              <a:custGeom>
                <a:avLst/>
                <a:gdLst>
                  <a:gd name="T0" fmla="*/ 334 w 334"/>
                  <a:gd name="T1" fmla="*/ 0 h 256"/>
                  <a:gd name="T2" fmla="*/ 0 w 334"/>
                  <a:gd name="T3" fmla="*/ 256 h 256"/>
                  <a:gd name="T4" fmla="*/ 0 w 334"/>
                  <a:gd name="T5" fmla="*/ 194 h 256"/>
                  <a:gd name="T6" fmla="*/ 334 w 334"/>
                  <a:gd name="T7" fmla="*/ 0 h 256"/>
                </a:gdLst>
                <a:ahLst/>
                <a:cxnLst>
                  <a:cxn ang="0">
                    <a:pos x="T0" y="T1"/>
                  </a:cxn>
                  <a:cxn ang="0">
                    <a:pos x="T2" y="T3"/>
                  </a:cxn>
                  <a:cxn ang="0">
                    <a:pos x="T4" y="T5"/>
                  </a:cxn>
                  <a:cxn ang="0">
                    <a:pos x="T6" y="T7"/>
                  </a:cxn>
                </a:cxnLst>
                <a:rect l="0" t="0" r="r" b="b"/>
                <a:pathLst>
                  <a:path w="334" h="256">
                    <a:moveTo>
                      <a:pt x="334" y="0"/>
                    </a:moveTo>
                    <a:lnTo>
                      <a:pt x="0" y="256"/>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6"/>
              <p:cNvSpPr/>
              <p:nvPr/>
            </p:nvSpPr>
            <p:spPr bwMode="auto">
              <a:xfrm>
                <a:off x="4717663" y="3795525"/>
                <a:ext cx="144463" cy="209550"/>
              </a:xfrm>
              <a:custGeom>
                <a:avLst/>
                <a:gdLst>
                  <a:gd name="T0" fmla="*/ 91 w 91"/>
                  <a:gd name="T1" fmla="*/ 0 h 132"/>
                  <a:gd name="T2" fmla="*/ 91 w 91"/>
                  <a:gd name="T3" fmla="*/ 62 h 132"/>
                  <a:gd name="T4" fmla="*/ 0 w 91"/>
                  <a:gd name="T5" fmla="*/ 132 h 132"/>
                  <a:gd name="T6" fmla="*/ 0 w 91"/>
                  <a:gd name="T7" fmla="*/ 54 h 132"/>
                  <a:gd name="T8" fmla="*/ 91 w 91"/>
                  <a:gd name="T9" fmla="*/ 0 h 132"/>
                </a:gdLst>
                <a:ahLst/>
                <a:cxnLst>
                  <a:cxn ang="0">
                    <a:pos x="T0" y="T1"/>
                  </a:cxn>
                  <a:cxn ang="0">
                    <a:pos x="T2" y="T3"/>
                  </a:cxn>
                  <a:cxn ang="0">
                    <a:pos x="T4" y="T5"/>
                  </a:cxn>
                  <a:cxn ang="0">
                    <a:pos x="T6" y="T7"/>
                  </a:cxn>
                  <a:cxn ang="0">
                    <a:pos x="T8" y="T9"/>
                  </a:cxn>
                </a:cxnLst>
                <a:rect l="0" t="0" r="r" b="b"/>
                <a:pathLst>
                  <a:path w="91" h="132">
                    <a:moveTo>
                      <a:pt x="91" y="0"/>
                    </a:moveTo>
                    <a:lnTo>
                      <a:pt x="91" y="62"/>
                    </a:lnTo>
                    <a:lnTo>
                      <a:pt x="0" y="132"/>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0"/>
              <p:cNvSpPr/>
              <p:nvPr/>
            </p:nvSpPr>
            <p:spPr bwMode="auto">
              <a:xfrm>
                <a:off x="4008050" y="3881727"/>
                <a:ext cx="709613" cy="512763"/>
              </a:xfrm>
              <a:custGeom>
                <a:avLst/>
                <a:gdLst>
                  <a:gd name="T0" fmla="*/ 447 w 447"/>
                  <a:gd name="T1" fmla="*/ 0 h 323"/>
                  <a:gd name="T2" fmla="*/ 447 w 447"/>
                  <a:gd name="T3" fmla="*/ 78 h 323"/>
                  <a:gd name="T4" fmla="*/ 123 w 447"/>
                  <a:gd name="T5" fmla="*/ 323 h 323"/>
                  <a:gd name="T6" fmla="*/ 0 w 447"/>
                  <a:gd name="T7" fmla="*/ 24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8"/>
                    </a:lnTo>
                    <a:lnTo>
                      <a:pt x="123" y="323"/>
                    </a:lnTo>
                    <a:lnTo>
                      <a:pt x="0" y="24"/>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1886250"/>
            <a:ext cx="1624013" cy="1181100"/>
            <a:chOff x="3768337" y="1881704"/>
            <a:chExt cx="1624013" cy="1181100"/>
          </a:xfrm>
          <a:solidFill>
            <a:srgbClr val="F69F95"/>
          </a:solidFill>
        </p:grpSpPr>
        <p:sp>
          <p:nvSpPr>
            <p:cNvPr id="28" name="Freeform 57"/>
            <p:cNvSpPr/>
            <p:nvPr/>
          </p:nvSpPr>
          <p:spPr bwMode="auto">
            <a:xfrm>
              <a:off x="3768337" y="1942029"/>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8 h 706"/>
                <a:gd name="T14" fmla="*/ 598 w 689"/>
                <a:gd name="T15" fmla="*/ 94 h 706"/>
                <a:gd name="T16" fmla="*/ 94 w 689"/>
                <a:gd name="T17" fmla="*/ 94 h 706"/>
                <a:gd name="T18" fmla="*/ 94 w 689"/>
                <a:gd name="T19" fmla="*/ 611 h 706"/>
                <a:gd name="T20" fmla="*/ 598 w 689"/>
                <a:gd name="T21" fmla="*/ 611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4008050" y="1881704"/>
              <a:ext cx="1384300" cy="903287"/>
              <a:chOff x="4008050" y="1881704"/>
              <a:chExt cx="1384300" cy="903287"/>
            </a:xfrm>
            <a:grpFill/>
          </p:grpSpPr>
          <p:sp>
            <p:nvSpPr>
              <p:cNvPr id="30" name="Freeform 50"/>
              <p:cNvSpPr/>
              <p:nvPr/>
            </p:nvSpPr>
            <p:spPr bwMode="auto">
              <a:xfrm>
                <a:off x="4862125" y="1881704"/>
                <a:ext cx="530225" cy="403225"/>
              </a:xfrm>
              <a:custGeom>
                <a:avLst/>
                <a:gdLst>
                  <a:gd name="T0" fmla="*/ 334 w 334"/>
                  <a:gd name="T1" fmla="*/ 0 h 254"/>
                  <a:gd name="T2" fmla="*/ 0 w 334"/>
                  <a:gd name="T3" fmla="*/ 254 h 254"/>
                  <a:gd name="T4" fmla="*/ 0 w 334"/>
                  <a:gd name="T5" fmla="*/ 194 h 254"/>
                  <a:gd name="T6" fmla="*/ 334 w 334"/>
                  <a:gd name="T7" fmla="*/ 0 h 254"/>
                </a:gdLst>
                <a:ahLst/>
                <a:cxnLst>
                  <a:cxn ang="0">
                    <a:pos x="T0" y="T1"/>
                  </a:cxn>
                  <a:cxn ang="0">
                    <a:pos x="T2" y="T3"/>
                  </a:cxn>
                  <a:cxn ang="0">
                    <a:pos x="T4" y="T5"/>
                  </a:cxn>
                  <a:cxn ang="0">
                    <a:pos x="T6" y="T7"/>
                  </a:cxn>
                </a:cxnLst>
                <a:rect l="0" t="0" r="r" b="b"/>
                <a:pathLst>
                  <a:path w="334" h="254">
                    <a:moveTo>
                      <a:pt x="334" y="0"/>
                    </a:moveTo>
                    <a:lnTo>
                      <a:pt x="0" y="254"/>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
              <p:cNvSpPr/>
              <p:nvPr/>
            </p:nvSpPr>
            <p:spPr bwMode="auto">
              <a:xfrm>
                <a:off x="4717663" y="2189679"/>
                <a:ext cx="144463" cy="206375"/>
              </a:xfrm>
              <a:custGeom>
                <a:avLst/>
                <a:gdLst>
                  <a:gd name="T0" fmla="*/ 91 w 91"/>
                  <a:gd name="T1" fmla="*/ 0 h 130"/>
                  <a:gd name="T2" fmla="*/ 91 w 91"/>
                  <a:gd name="T3" fmla="*/ 60 h 130"/>
                  <a:gd name="T4" fmla="*/ 0 w 91"/>
                  <a:gd name="T5" fmla="*/ 130 h 130"/>
                  <a:gd name="T6" fmla="*/ 0 w 91"/>
                  <a:gd name="T7" fmla="*/ 54 h 130"/>
                  <a:gd name="T8" fmla="*/ 91 w 91"/>
                  <a:gd name="T9" fmla="*/ 0 h 130"/>
                </a:gdLst>
                <a:ahLst/>
                <a:cxnLst>
                  <a:cxn ang="0">
                    <a:pos x="T0" y="T1"/>
                  </a:cxn>
                  <a:cxn ang="0">
                    <a:pos x="T2" y="T3"/>
                  </a:cxn>
                  <a:cxn ang="0">
                    <a:pos x="T4" y="T5"/>
                  </a:cxn>
                  <a:cxn ang="0">
                    <a:pos x="T6" y="T7"/>
                  </a:cxn>
                  <a:cxn ang="0">
                    <a:pos x="T8" y="T9"/>
                  </a:cxn>
                </a:cxnLst>
                <a:rect l="0" t="0" r="r" b="b"/>
                <a:pathLst>
                  <a:path w="91" h="130">
                    <a:moveTo>
                      <a:pt x="91" y="0"/>
                    </a:moveTo>
                    <a:lnTo>
                      <a:pt x="91" y="60"/>
                    </a:lnTo>
                    <a:lnTo>
                      <a:pt x="0" y="130"/>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
              <p:cNvSpPr/>
              <p:nvPr/>
            </p:nvSpPr>
            <p:spPr bwMode="auto">
              <a:xfrm>
                <a:off x="4008050" y="2275403"/>
                <a:ext cx="709613" cy="509588"/>
              </a:xfrm>
              <a:custGeom>
                <a:avLst/>
                <a:gdLst>
                  <a:gd name="T0" fmla="*/ 447 w 447"/>
                  <a:gd name="T1" fmla="*/ 0 h 321"/>
                  <a:gd name="T2" fmla="*/ 447 w 447"/>
                  <a:gd name="T3" fmla="*/ 76 h 321"/>
                  <a:gd name="T4" fmla="*/ 123 w 447"/>
                  <a:gd name="T5" fmla="*/ 321 h 321"/>
                  <a:gd name="T6" fmla="*/ 0 w 447"/>
                  <a:gd name="T7" fmla="*/ 22 h 321"/>
                  <a:gd name="T8" fmla="*/ 123 w 447"/>
                  <a:gd name="T9" fmla="*/ 186 h 321"/>
                  <a:gd name="T10" fmla="*/ 447 w 447"/>
                  <a:gd name="T11" fmla="*/ 0 h 321"/>
                </a:gdLst>
                <a:ahLst/>
                <a:cxnLst>
                  <a:cxn ang="0">
                    <a:pos x="T0" y="T1"/>
                  </a:cxn>
                  <a:cxn ang="0">
                    <a:pos x="T2" y="T3"/>
                  </a:cxn>
                  <a:cxn ang="0">
                    <a:pos x="T4" y="T5"/>
                  </a:cxn>
                  <a:cxn ang="0">
                    <a:pos x="T6" y="T7"/>
                  </a:cxn>
                  <a:cxn ang="0">
                    <a:pos x="T8" y="T9"/>
                  </a:cxn>
                  <a:cxn ang="0">
                    <a:pos x="T10" y="T11"/>
                  </a:cxn>
                </a:cxnLst>
                <a:rect l="0" t="0" r="r" b="b"/>
                <a:pathLst>
                  <a:path w="447" h="321">
                    <a:moveTo>
                      <a:pt x="447" y="0"/>
                    </a:moveTo>
                    <a:lnTo>
                      <a:pt x="447" y="76"/>
                    </a:lnTo>
                    <a:lnTo>
                      <a:pt x="123" y="321"/>
                    </a:lnTo>
                    <a:lnTo>
                      <a:pt x="0" y="22"/>
                    </a:lnTo>
                    <a:lnTo>
                      <a:pt x="123" y="186"/>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3" name="文本框 3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38408" y="2044075"/>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企业的社会责任</a:t>
            </a:r>
          </a:p>
          <a:p>
            <a:r>
              <a:rPr lang="zh-CN" altLang="en-US" sz="1600" dirty="0" smtClean="0">
                <a:solidFill>
                  <a:schemeClr val="tx1">
                    <a:lumMod val="85000"/>
                    <a:lumOff val="15000"/>
                  </a:schemeClr>
                </a:solidFill>
                <a:latin typeface="微软雅黑" panose="020B0503020204020204" charset="-122"/>
                <a:ea typeface="微软雅黑" panose="020B0503020204020204" charset="-122"/>
              </a:rPr>
              <a:t>请</a:t>
            </a:r>
            <a:r>
              <a:rPr lang="zh-CN" altLang="en-US" sz="1600" dirty="0">
                <a:solidFill>
                  <a:schemeClr val="tx1">
                    <a:lumMod val="85000"/>
                    <a:lumOff val="15000"/>
                  </a:schemeClr>
                </a:solidFill>
                <a:latin typeface="微软雅黑" panose="020B0503020204020204" charset="-122"/>
                <a:ea typeface="微软雅黑" panose="020B0503020204020204" charset="-122"/>
              </a:rPr>
              <a:t>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
        <p:nvSpPr>
          <p:cNvPr id="34" name="文本框 3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41040" y="3624594"/>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创新、务实、进取</a:t>
            </a:r>
            <a:endParaRPr lang="zh-CN" altLang="en-US" sz="2000" b="1" dirty="0">
              <a:solidFill>
                <a:srgbClr val="8CBF4A"/>
              </a:solidFill>
              <a:latin typeface="幼圆" panose="02010509060101010101" pitchFamily="49" charset="-122"/>
              <a:ea typeface="幼圆" panose="02010509060101010101" pitchFamily="49" charset="-122"/>
            </a:endParaRPr>
          </a:p>
          <a:p>
            <a:r>
              <a:rPr lang="zh-CN" altLang="en-US" sz="1600" dirty="0" smtClean="0">
                <a:solidFill>
                  <a:schemeClr val="tx1">
                    <a:lumMod val="85000"/>
                    <a:lumOff val="15000"/>
                  </a:schemeClr>
                </a:solidFill>
                <a:latin typeface="微软雅黑" panose="020B0503020204020204" charset="-122"/>
                <a:ea typeface="微软雅黑" panose="020B0503020204020204" charset="-122"/>
              </a:rPr>
              <a:t>请</a:t>
            </a:r>
            <a:r>
              <a:rPr lang="zh-CN" altLang="en-US" sz="1600" dirty="0">
                <a:solidFill>
                  <a:schemeClr val="tx1">
                    <a:lumMod val="85000"/>
                    <a:lumOff val="15000"/>
                  </a:schemeClr>
                </a:solidFill>
                <a:latin typeface="微软雅黑" panose="020B0503020204020204" charset="-122"/>
                <a:ea typeface="微软雅黑" panose="020B0503020204020204" charset="-122"/>
              </a:rPr>
              <a:t>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
        <p:nvSpPr>
          <p:cNvPr id="35" name="文本框 3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25878" y="5255810"/>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专业、高效、共赢</a:t>
            </a:r>
            <a:endParaRPr lang="zh-CN" altLang="en-US" sz="2000" b="1" dirty="0">
              <a:solidFill>
                <a:srgbClr val="8CBF4A"/>
              </a:solidFill>
              <a:latin typeface="幼圆" panose="02010509060101010101" pitchFamily="49" charset="-122"/>
              <a:ea typeface="幼圆" panose="02010509060101010101" pitchFamily="49" charset="-122"/>
            </a:endParaRPr>
          </a:p>
          <a:p>
            <a:r>
              <a:rPr lang="zh-CN" altLang="en-US" sz="1600" dirty="0" smtClean="0">
                <a:solidFill>
                  <a:schemeClr val="tx1">
                    <a:lumMod val="85000"/>
                    <a:lumOff val="15000"/>
                  </a:schemeClr>
                </a:solidFill>
                <a:latin typeface="微软雅黑" panose="020B0503020204020204" charset="-122"/>
                <a:ea typeface="微软雅黑" panose="020B0503020204020204" charset="-122"/>
              </a:rPr>
              <a:t>请</a:t>
            </a:r>
            <a:r>
              <a:rPr lang="zh-CN" altLang="en-US" sz="1600" dirty="0">
                <a:solidFill>
                  <a:schemeClr val="tx1">
                    <a:lumMod val="85000"/>
                    <a:lumOff val="15000"/>
                  </a:schemeClr>
                </a:solidFill>
                <a:latin typeface="微软雅黑" panose="020B0503020204020204" charset="-122"/>
                <a:ea typeface="微软雅黑" panose="020B0503020204020204" charset="-122"/>
              </a:rPr>
              <a:t>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900" decel="100000" fill="hold"/>
                                        <p:tgtEl>
                                          <p:spTgt spid="2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1760"/>
            <a:ext cx="3350035" cy="281402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843197" y="1760"/>
            <a:ext cx="3348803" cy="3543033"/>
          </a:xfrm>
          <a:prstGeom prst="rect">
            <a:avLst/>
          </a:prstGeom>
        </p:spPr>
      </p:pic>
      <p:grpSp>
        <p:nvGrpSpPr>
          <p:cNvPr id="2" name="组合 1"/>
          <p:cNvGrpSpPr/>
          <p:nvPr/>
        </p:nvGrpSpPr>
        <p:grpSpPr>
          <a:xfrm>
            <a:off x="345568" y="3283527"/>
            <a:ext cx="2159856" cy="3045866"/>
            <a:chOff x="345568" y="3283527"/>
            <a:chExt cx="2159856" cy="3045866"/>
          </a:xfrm>
        </p:grpSpPr>
        <p:sp>
          <p:nvSpPr>
            <p:cNvPr id="18" name="矩形 17"/>
            <p:cNvSpPr/>
            <p:nvPr/>
          </p:nvSpPr>
          <p:spPr>
            <a:xfrm>
              <a:off x="848037" y="3510914"/>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68" y="3283527"/>
              <a:ext cx="2064026" cy="2319966"/>
            </a:xfrm>
            <a:prstGeom prst="rect">
              <a:avLst/>
            </a:prstGeom>
          </p:spPr>
        </p:pic>
        <p:sp>
          <p:nvSpPr>
            <p:cNvPr id="6" name="文本框 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875581" y="4655230"/>
              <a:ext cx="1422184"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工作回顾</a:t>
              </a:r>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rcRect l="56162" t="56063"/>
            <a:stretch>
              <a:fillRect/>
            </a:stretch>
          </p:blipFill>
          <p:spPr>
            <a:xfrm flipH="1">
              <a:off x="1177636" y="5376553"/>
              <a:ext cx="1327788" cy="952839"/>
            </a:xfrm>
            <a:custGeom>
              <a:avLst/>
              <a:gdLst>
                <a:gd name="connsiteX0" fmla="*/ 1547758 w 1547758"/>
                <a:gd name="connsiteY0" fmla="*/ 0 h 1110692"/>
                <a:gd name="connsiteX1" fmla="*/ 0 w 1547758"/>
                <a:gd name="connsiteY1" fmla="*/ 0 h 1110692"/>
                <a:gd name="connsiteX2" fmla="*/ 0 w 1547758"/>
                <a:gd name="connsiteY2" fmla="*/ 1110692 h 1110692"/>
                <a:gd name="connsiteX3" fmla="*/ 1547758 w 1547758"/>
                <a:gd name="connsiteY3" fmla="*/ 1110692 h 1110692"/>
              </a:gdLst>
              <a:ahLst/>
              <a:cxnLst>
                <a:cxn ang="0">
                  <a:pos x="connsiteX0" y="connsiteY0"/>
                </a:cxn>
                <a:cxn ang="0">
                  <a:pos x="connsiteX1" y="connsiteY1"/>
                </a:cxn>
                <a:cxn ang="0">
                  <a:pos x="connsiteX2" y="connsiteY2"/>
                </a:cxn>
                <a:cxn ang="0">
                  <a:pos x="connsiteX3" y="connsiteY3"/>
                </a:cxn>
              </a:cxnLst>
              <a:rect l="l" t="t" r="r" b="b"/>
              <a:pathLst>
                <a:path w="1547758" h="1110692">
                  <a:moveTo>
                    <a:pt x="1547758" y="0"/>
                  </a:moveTo>
                  <a:lnTo>
                    <a:pt x="0" y="0"/>
                  </a:lnTo>
                  <a:lnTo>
                    <a:pt x="0" y="1110692"/>
                  </a:lnTo>
                  <a:lnTo>
                    <a:pt x="1547758" y="1110692"/>
                  </a:lnTo>
                  <a:close/>
                </a:path>
              </a:pathLst>
            </a:custGeom>
          </p:spPr>
        </p:pic>
      </p:grpSp>
      <p:grpSp>
        <p:nvGrpSpPr>
          <p:cNvPr id="5" name="组合 4"/>
          <p:cNvGrpSpPr/>
          <p:nvPr/>
        </p:nvGrpSpPr>
        <p:grpSpPr>
          <a:xfrm>
            <a:off x="3350034" y="3465249"/>
            <a:ext cx="2083059" cy="2962403"/>
            <a:chOff x="3350034" y="3465249"/>
            <a:chExt cx="2083059" cy="2962403"/>
          </a:xfrm>
        </p:grpSpPr>
        <p:sp>
          <p:nvSpPr>
            <p:cNvPr id="7" name="文本框 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3972656" y="4650306"/>
              <a:ext cx="1415772"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自我评价</a:t>
              </a:r>
            </a:p>
          </p:txBody>
        </p:sp>
        <p:sp>
          <p:nvSpPr>
            <p:cNvPr id="19" name="矩形 18"/>
            <p:cNvSpPr/>
            <p:nvPr/>
          </p:nvSpPr>
          <p:spPr>
            <a:xfrm>
              <a:off x="3884302"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373" y="3491144"/>
              <a:ext cx="1317793" cy="1106946"/>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350034" y="5228882"/>
              <a:ext cx="1707649" cy="1198770"/>
            </a:xfrm>
            <a:prstGeom prst="rect">
              <a:avLst/>
            </a:prstGeom>
          </p:spPr>
        </p:pic>
      </p:grpSp>
      <p:grpSp>
        <p:nvGrpSpPr>
          <p:cNvPr id="10" name="组合 9"/>
          <p:cNvGrpSpPr/>
          <p:nvPr/>
        </p:nvGrpSpPr>
        <p:grpSpPr>
          <a:xfrm>
            <a:off x="6875005" y="2957291"/>
            <a:ext cx="1664569" cy="3326437"/>
            <a:chOff x="6875005" y="2957291"/>
            <a:chExt cx="1664569" cy="3326437"/>
          </a:xfrm>
        </p:grpSpPr>
        <p:sp>
          <p:nvSpPr>
            <p:cNvPr id="8" name="文本框 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6900993" y="4656646"/>
              <a:ext cx="1415772"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工作体会</a:t>
              </a:r>
            </a:p>
          </p:txBody>
        </p:sp>
        <p:sp>
          <p:nvSpPr>
            <p:cNvPr id="20" name="矩形 19"/>
            <p:cNvSpPr/>
            <p:nvPr/>
          </p:nvSpPr>
          <p:spPr>
            <a:xfrm>
              <a:off x="6875005"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96526" y="5371708"/>
              <a:ext cx="862019" cy="912016"/>
            </a:xfrm>
            <a:prstGeom prst="rect">
              <a:avLst/>
            </a:prstGeom>
          </p:spPr>
        </p:pic>
        <p:pic>
          <p:nvPicPr>
            <p:cNvPr id="31" name="图片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989347" y="2957291"/>
              <a:ext cx="1550227" cy="1742456"/>
            </a:xfrm>
            <a:prstGeom prst="rect">
              <a:avLst/>
            </a:prstGeom>
          </p:spPr>
        </p:pic>
      </p:grpSp>
      <p:grpSp>
        <p:nvGrpSpPr>
          <p:cNvPr id="12" name="组合 11"/>
          <p:cNvGrpSpPr/>
          <p:nvPr/>
        </p:nvGrpSpPr>
        <p:grpSpPr>
          <a:xfrm>
            <a:off x="9498920" y="3465248"/>
            <a:ext cx="2037356" cy="3265993"/>
            <a:chOff x="9498920" y="3465248"/>
            <a:chExt cx="2037356" cy="3265993"/>
          </a:xfrm>
        </p:grpSpPr>
        <p:sp>
          <p:nvSpPr>
            <p:cNvPr id="9" name="文本框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9886055" y="4643654"/>
              <a:ext cx="1422184"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工作规划</a:t>
              </a:r>
            </a:p>
          </p:txBody>
        </p:sp>
        <p:sp>
          <p:nvSpPr>
            <p:cNvPr id="21" name="矩形 20"/>
            <p:cNvSpPr/>
            <p:nvPr/>
          </p:nvSpPr>
          <p:spPr>
            <a:xfrm>
              <a:off x="9796403" y="3465248"/>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0217674" y="3287064"/>
              <a:ext cx="923440" cy="1331600"/>
            </a:xfrm>
            <a:prstGeom prst="rect">
              <a:avLst/>
            </a:prstGeom>
          </p:spPr>
        </p:pic>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9255" flipH="1" flipV="1">
              <a:off x="9498920" y="5301017"/>
              <a:ext cx="2037356" cy="1430224"/>
            </a:xfrm>
            <a:prstGeom prst="rect">
              <a:avLst/>
            </a:prstGeom>
          </p:spPr>
        </p:pic>
      </p:grpSp>
      <p:pic>
        <p:nvPicPr>
          <p:cNvPr id="34" name="图片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flipV="1">
            <a:off x="4184818" y="-449581"/>
            <a:ext cx="2448200" cy="3309966"/>
          </a:xfrm>
          <a:prstGeom prst="rect">
            <a:avLst/>
          </a:prstGeom>
        </p:spPr>
      </p:pic>
      <p:pic>
        <p:nvPicPr>
          <p:cNvPr id="36" name="图片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flipH="1">
            <a:off x="8100813" y="-964362"/>
            <a:ext cx="2078370" cy="4007097"/>
          </a:xfrm>
          <a:prstGeom prst="rect">
            <a:avLst/>
          </a:prstGeom>
        </p:spPr>
      </p:pic>
      <p:sp>
        <p:nvSpPr>
          <p:cNvPr id="33" name="Rectangle 18"/>
          <p:cNvSpPr>
            <a:spLocks noChangeArrowheads="1"/>
          </p:cNvSpPr>
          <p:nvPr/>
        </p:nvSpPr>
        <p:spPr bwMode="auto">
          <a:xfrm>
            <a:off x="4169444" y="707221"/>
            <a:ext cx="2557144" cy="97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ctr">
              <a:buFont typeface="Arial" panose="020B0604020202020204" pitchFamily="34" charset="0"/>
              <a:buNone/>
            </a:pPr>
            <a:r>
              <a:rPr lang="zh-CN" altLang="en-US" sz="5400" b="1" dirty="0" smtClean="0">
                <a:solidFill>
                  <a:srgbClr val="71A54A"/>
                </a:solidFill>
                <a:latin typeface="微软雅黑" panose="020B0503020204020204" charset="-122"/>
                <a:ea typeface="微软雅黑" panose="020B0503020204020204" charset="-122"/>
              </a:rPr>
              <a:t>目   录</a:t>
            </a:r>
            <a:endParaRPr lang="zh-CN" altLang="en-US" sz="4000" dirty="0">
              <a:solidFill>
                <a:srgbClr val="71A54A"/>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par>
                                <p:cTn id="37" presetID="25" presetClass="entr" presetSubtype="0" fill="hold" nodeType="withEffect">
                                  <p:stCondLst>
                                    <p:cond delay="25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par>
                                <p:cTn id="47" presetID="25" presetClass="entr" presetSubtype="0" fill="hold" nodeType="withEffect">
                                  <p:stCondLst>
                                    <p:cond delay="5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par>
                                <p:cTn id="57" presetID="25" presetClass="entr" presetSubtype="0" fill="hold" nodeType="withEffect">
                                  <p:stCondLst>
                                    <p:cond delay="7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163648" y="530663"/>
            <a:ext cx="3892412"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对部门的意见跟建议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84811" y="1999558"/>
            <a:ext cx="2523949" cy="4310537"/>
            <a:chOff x="1108288" y="2186627"/>
            <a:chExt cx="2523949" cy="4310537"/>
          </a:xfrm>
        </p:grpSpPr>
        <p:sp>
          <p:nvSpPr>
            <p:cNvPr id="11" name="任意多边形 1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charset="-122"/>
                  <a:ea typeface="微软雅黑" panose="020B0503020204020204" charset="-122"/>
                </a:rPr>
                <a:t>请输入标题</a:t>
              </a:r>
              <a:endParaRPr lang="zh-CN" altLang="en-US" sz="2800" b="1" dirty="0">
                <a:solidFill>
                  <a:schemeClr val="bg1"/>
                </a:solidFill>
                <a:latin typeface="微软雅黑" panose="020B0503020204020204" charset="-122"/>
                <a:ea typeface="微软雅黑" panose="020B0503020204020204" charset="-122"/>
              </a:endParaRPr>
            </a:p>
          </p:txBody>
        </p:sp>
        <p:sp>
          <p:nvSpPr>
            <p:cNvPr id="14" name="TextBox 20"/>
            <p:cNvSpPr txBox="1"/>
            <p:nvPr/>
          </p:nvSpPr>
          <p:spPr>
            <a:xfrm>
              <a:off x="2155459" y="2551571"/>
              <a:ext cx="429605" cy="615553"/>
            </a:xfrm>
            <a:prstGeom prst="rect">
              <a:avLst/>
            </a:prstGeom>
            <a:noFill/>
          </p:spPr>
          <p:txBody>
            <a:bodyPr wrap="none" lIns="0" tIns="0" rIns="0" bIns="0" rtlCol="0">
              <a:spAutoFit/>
            </a:bodyPr>
            <a:lstStyle/>
            <a:p>
              <a:pPr algn="ctr"/>
              <a:r>
                <a:rPr lang="en-US" altLang="zh-CN" sz="4000" spc="400" dirty="0">
                  <a:solidFill>
                    <a:srgbClr val="F69F95"/>
                  </a:solidFill>
                  <a:latin typeface="Agency FB" panose="020B0503020202020204" pitchFamily="34" charset="0"/>
                  <a:ea typeface="微软雅黑" panose="020B0503020204020204" charset="-122"/>
                </a:rPr>
                <a:t>01</a:t>
              </a:r>
              <a:endParaRPr lang="zh-CN" altLang="en-US" sz="4000" spc="400" dirty="0">
                <a:solidFill>
                  <a:srgbClr val="F69F95"/>
                </a:solidFill>
                <a:latin typeface="Agency FB" panose="020B0503020202020204" pitchFamily="34" charset="0"/>
                <a:ea typeface="微软雅黑" panose="020B0503020204020204" charset="-122"/>
              </a:endParaRPr>
            </a:p>
          </p:txBody>
        </p:sp>
      </p:grpSp>
      <p:grpSp>
        <p:nvGrpSpPr>
          <p:cNvPr id="15" name="组合 14"/>
          <p:cNvGrpSpPr/>
          <p:nvPr/>
        </p:nvGrpSpPr>
        <p:grpSpPr>
          <a:xfrm>
            <a:off x="6241428" y="1999558"/>
            <a:ext cx="2523949" cy="4310537"/>
            <a:chOff x="1108288" y="2186627"/>
            <a:chExt cx="2523949" cy="4310537"/>
          </a:xfrm>
        </p:grpSpPr>
        <p:sp>
          <p:nvSpPr>
            <p:cNvPr id="16" name="任意多边形 1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charset="-122"/>
                  <a:ea typeface="微软雅黑" panose="020B0503020204020204" charset="-122"/>
                </a:rPr>
                <a:t>请输入标题</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TextBox 20"/>
            <p:cNvSpPr txBox="1"/>
            <p:nvPr/>
          </p:nvSpPr>
          <p:spPr>
            <a:xfrm>
              <a:off x="2099354" y="2551571"/>
              <a:ext cx="541815" cy="615553"/>
            </a:xfrm>
            <a:prstGeom prst="rect">
              <a:avLst/>
            </a:prstGeom>
            <a:noFill/>
          </p:spPr>
          <p:txBody>
            <a:bodyPr wrap="none" lIns="0" tIns="0" rIns="0" bIns="0" rtlCol="0">
              <a:spAutoFit/>
            </a:bodyPr>
            <a:lstStyle/>
            <a:p>
              <a:pPr algn="ctr"/>
              <a:r>
                <a:rPr lang="en-US" altLang="zh-CN" sz="4000" spc="400" dirty="0" smtClean="0">
                  <a:solidFill>
                    <a:srgbClr val="F69F95"/>
                  </a:solidFill>
                  <a:latin typeface="Agency FB" panose="020B0503020202020204" pitchFamily="34" charset="0"/>
                  <a:ea typeface="微软雅黑" panose="020B0503020204020204" charset="-122"/>
                </a:rPr>
                <a:t>03</a:t>
              </a:r>
              <a:endParaRPr lang="zh-CN" altLang="en-US" sz="4000" spc="400" dirty="0">
                <a:solidFill>
                  <a:srgbClr val="F69F95"/>
                </a:solidFill>
                <a:latin typeface="Agency FB" panose="020B0503020202020204" pitchFamily="34" charset="0"/>
                <a:ea typeface="微软雅黑" panose="020B0503020204020204" charset="-122"/>
              </a:endParaRPr>
            </a:p>
          </p:txBody>
        </p:sp>
      </p:grpSp>
      <p:grpSp>
        <p:nvGrpSpPr>
          <p:cNvPr id="20" name="组合 19"/>
          <p:cNvGrpSpPr/>
          <p:nvPr/>
        </p:nvGrpSpPr>
        <p:grpSpPr>
          <a:xfrm>
            <a:off x="9073149" y="1999558"/>
            <a:ext cx="2523949" cy="4310537"/>
            <a:chOff x="1108288" y="2186627"/>
            <a:chExt cx="2523949" cy="4310537"/>
          </a:xfrm>
        </p:grpSpPr>
        <p:sp>
          <p:nvSpPr>
            <p:cNvPr id="21" name="任意多边形 2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charset="-122"/>
                  <a:ea typeface="微软雅黑" panose="020B0503020204020204" charset="-122"/>
                </a:rPr>
                <a:t>请输入标题</a:t>
              </a:r>
              <a:endParaRPr lang="zh-CN" altLang="en-US" sz="2800" b="1" dirty="0">
                <a:solidFill>
                  <a:schemeClr val="bg1"/>
                </a:solidFill>
                <a:latin typeface="微软雅黑" panose="020B0503020204020204" charset="-122"/>
                <a:ea typeface="微软雅黑" panose="020B0503020204020204" charset="-122"/>
              </a:endParaRPr>
            </a:p>
          </p:txBody>
        </p:sp>
        <p:sp>
          <p:nvSpPr>
            <p:cNvPr id="24" name="TextBox 20"/>
            <p:cNvSpPr txBox="1"/>
            <p:nvPr/>
          </p:nvSpPr>
          <p:spPr>
            <a:xfrm>
              <a:off x="2108972" y="2551571"/>
              <a:ext cx="522579" cy="615553"/>
            </a:xfrm>
            <a:prstGeom prst="rect">
              <a:avLst/>
            </a:prstGeom>
            <a:noFill/>
          </p:spPr>
          <p:txBody>
            <a:bodyPr wrap="none" lIns="0" tIns="0" rIns="0" bIns="0" rtlCol="0">
              <a:spAutoFit/>
            </a:bodyPr>
            <a:lstStyle/>
            <a:p>
              <a:pPr algn="ctr"/>
              <a:r>
                <a:rPr lang="en-US" altLang="zh-CN" sz="4000" spc="400" dirty="0" smtClean="0">
                  <a:solidFill>
                    <a:srgbClr val="8CBF4A"/>
                  </a:solidFill>
                  <a:latin typeface="Agency FB" panose="020B0503020202020204" pitchFamily="34" charset="0"/>
                  <a:ea typeface="微软雅黑" panose="020B0503020204020204" charset="-122"/>
                </a:rPr>
                <a:t>04</a:t>
              </a:r>
              <a:endParaRPr lang="zh-CN" altLang="en-US" sz="4000" spc="400" dirty="0">
                <a:solidFill>
                  <a:srgbClr val="8CBF4A"/>
                </a:solidFill>
                <a:latin typeface="Agency FB" panose="020B0503020202020204" pitchFamily="34" charset="0"/>
                <a:ea typeface="微软雅黑" panose="020B0503020204020204" charset="-122"/>
              </a:endParaRPr>
            </a:p>
          </p:txBody>
        </p:sp>
      </p:grpSp>
      <p:grpSp>
        <p:nvGrpSpPr>
          <p:cNvPr id="25" name="组合 24"/>
          <p:cNvGrpSpPr/>
          <p:nvPr/>
        </p:nvGrpSpPr>
        <p:grpSpPr>
          <a:xfrm>
            <a:off x="3409707" y="1999558"/>
            <a:ext cx="2523949" cy="4310537"/>
            <a:chOff x="1108288" y="2186627"/>
            <a:chExt cx="2523949" cy="4310537"/>
          </a:xfrm>
        </p:grpSpPr>
        <p:sp>
          <p:nvSpPr>
            <p:cNvPr id="26" name="任意多边形 2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7"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smtClean="0">
                  <a:solidFill>
                    <a:schemeClr val="bg1"/>
                  </a:solidFill>
                  <a:latin typeface="微软雅黑" panose="020B0503020204020204" charset="-122"/>
                  <a:ea typeface="微软雅黑" panose="020B0503020204020204" charset="-122"/>
                </a:rPr>
                <a:t>请输入标题</a:t>
              </a:r>
              <a:endParaRPr lang="zh-CN" altLang="en-US" sz="2800" b="1" dirty="0">
                <a:solidFill>
                  <a:schemeClr val="bg1"/>
                </a:solidFill>
                <a:latin typeface="微软雅黑" panose="020B0503020204020204" charset="-122"/>
                <a:ea typeface="微软雅黑" panose="020B0503020204020204" charset="-122"/>
              </a:endParaRPr>
            </a:p>
          </p:txBody>
        </p:sp>
        <p:sp>
          <p:nvSpPr>
            <p:cNvPr id="29" name="TextBox 20"/>
            <p:cNvSpPr txBox="1"/>
            <p:nvPr/>
          </p:nvSpPr>
          <p:spPr>
            <a:xfrm>
              <a:off x="2107369" y="2551571"/>
              <a:ext cx="525786" cy="615553"/>
            </a:xfrm>
            <a:prstGeom prst="rect">
              <a:avLst/>
            </a:prstGeom>
            <a:noFill/>
          </p:spPr>
          <p:txBody>
            <a:bodyPr wrap="none" lIns="0" tIns="0" rIns="0" bIns="0" rtlCol="0">
              <a:spAutoFit/>
            </a:bodyPr>
            <a:lstStyle/>
            <a:p>
              <a:pPr algn="ctr"/>
              <a:r>
                <a:rPr lang="en-US" altLang="zh-CN" sz="4000" spc="400" dirty="0" smtClean="0">
                  <a:solidFill>
                    <a:srgbClr val="8CBF4A"/>
                  </a:solidFill>
                  <a:latin typeface="Agency FB" panose="020B0503020202020204" pitchFamily="34" charset="0"/>
                  <a:ea typeface="微软雅黑" panose="020B0503020204020204" charset="-122"/>
                </a:rPr>
                <a:t>02</a:t>
              </a:r>
              <a:endParaRPr lang="zh-CN" altLang="en-US" sz="4000" spc="400" dirty="0">
                <a:solidFill>
                  <a:srgbClr val="8CBF4A"/>
                </a:solidFill>
                <a:latin typeface="Agency FB" panose="020B0503020202020204" pitchFamily="34" charset="0"/>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5"/>
                                        </p:tgtEl>
                                      </p:cBhvr>
                                    </p:animEffect>
                                  </p:childTnLst>
                                </p:cTn>
                              </p:par>
                              <p:par>
                                <p:cTn id="25" presetID="25"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par>
                                <p:cTn id="35" presetID="25" presetClass="entr" presetSubtype="0" fill="hold" nodeType="withEffect">
                                  <p:stCondLst>
                                    <p:cond delay="7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smtClean="0">
                <a:solidFill>
                  <a:srgbClr val="6AA141"/>
                </a:solidFill>
                <a:latin typeface="幼圆" panose="02010509060101010101" pitchFamily="49" charset="-122"/>
                <a:ea typeface="幼圆" panose="02010509060101010101" pitchFamily="49" charset="-122"/>
              </a:rPr>
              <a:t>工作规划</a:t>
            </a:r>
            <a:endParaRPr lang="zh-CN" altLang="en-US" sz="6000" b="1" dirty="0">
              <a:solidFill>
                <a:srgbClr val="6AA141"/>
              </a:solidFill>
              <a:latin typeface="幼圆" panose="02010509060101010101" pitchFamily="49" charset="-122"/>
              <a:ea typeface="幼圆" panose="02010509060101010101" pitchFamily="49" charset="-122"/>
            </a:endParaRPr>
          </a:p>
        </p:txBody>
      </p:sp>
      <p:sp>
        <p:nvSpPr>
          <p:cNvPr id="12" name="Freeform 15"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08720" y="2532432"/>
            <a:ext cx="1643468" cy="1643468"/>
          </a:xfrm>
          <a:custGeom>
            <a:avLst/>
            <a:gdLst>
              <a:gd name="T0" fmla="*/ 591 w 610"/>
              <a:gd name="T1" fmla="*/ 162 h 610"/>
              <a:gd name="T2" fmla="*/ 469 w 610"/>
              <a:gd name="T3" fmla="*/ 291 h 610"/>
              <a:gd name="T4" fmla="*/ 297 w 610"/>
              <a:gd name="T5" fmla="*/ 360 h 610"/>
              <a:gd name="T6" fmla="*/ 297 w 610"/>
              <a:gd name="T7" fmla="*/ 476 h 610"/>
              <a:gd name="T8" fmla="*/ 19 w 610"/>
              <a:gd name="T9" fmla="*/ 476 h 610"/>
              <a:gd name="T10" fmla="*/ 610 w 610"/>
              <a:gd name="T11" fmla="*/ 0 h 610"/>
              <a:gd name="T12" fmla="*/ 155 w 610"/>
              <a:gd name="T13" fmla="*/ 0 h 610"/>
              <a:gd name="T14" fmla="*/ 0 w 610"/>
              <a:gd name="T15" fmla="*/ 476 h 610"/>
              <a:gd name="T16" fmla="*/ 0 w 610"/>
              <a:gd name="T17" fmla="*/ 494 h 610"/>
              <a:gd name="T18" fmla="*/ 297 w 610"/>
              <a:gd name="T19" fmla="*/ 494 h 610"/>
              <a:gd name="T20" fmla="*/ 297 w 610"/>
              <a:gd name="T21" fmla="*/ 592 h 610"/>
              <a:gd name="T22" fmla="*/ 149 w 610"/>
              <a:gd name="T23" fmla="*/ 592 h 610"/>
              <a:gd name="T24" fmla="*/ 149 w 610"/>
              <a:gd name="T25" fmla="*/ 610 h 610"/>
              <a:gd name="T26" fmla="*/ 610 w 610"/>
              <a:gd name="T27" fmla="*/ 610 h 610"/>
              <a:gd name="T28" fmla="*/ 610 w 610"/>
              <a:gd name="T29" fmla="*/ 610 h 610"/>
              <a:gd name="T30" fmla="*/ 610 w 610"/>
              <a:gd name="T31" fmla="*/ 592 h 610"/>
              <a:gd name="T32" fmla="*/ 610 w 610"/>
              <a:gd name="T33" fmla="*/ 162 h 610"/>
              <a:gd name="T34" fmla="*/ 591 w 610"/>
              <a:gd name="T35" fmla="*/ 16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610">
                <a:moveTo>
                  <a:pt x="591" y="162"/>
                </a:moveTo>
                <a:cubicBezTo>
                  <a:pt x="567" y="210"/>
                  <a:pt x="530" y="253"/>
                  <a:pt x="469" y="291"/>
                </a:cubicBezTo>
                <a:cubicBezTo>
                  <a:pt x="387" y="342"/>
                  <a:pt x="297" y="360"/>
                  <a:pt x="297" y="360"/>
                </a:cubicBezTo>
                <a:cubicBezTo>
                  <a:pt x="297" y="476"/>
                  <a:pt x="297" y="476"/>
                  <a:pt x="297" y="476"/>
                </a:cubicBezTo>
                <a:cubicBezTo>
                  <a:pt x="19" y="476"/>
                  <a:pt x="19" y="476"/>
                  <a:pt x="19" y="476"/>
                </a:cubicBezTo>
                <a:cubicBezTo>
                  <a:pt x="19" y="318"/>
                  <a:pt x="610" y="428"/>
                  <a:pt x="610" y="0"/>
                </a:cubicBezTo>
                <a:cubicBezTo>
                  <a:pt x="155" y="0"/>
                  <a:pt x="155" y="0"/>
                  <a:pt x="155" y="0"/>
                </a:cubicBezTo>
                <a:cubicBezTo>
                  <a:pt x="155" y="346"/>
                  <a:pt x="0" y="288"/>
                  <a:pt x="0" y="476"/>
                </a:cubicBezTo>
                <a:cubicBezTo>
                  <a:pt x="0" y="494"/>
                  <a:pt x="0" y="494"/>
                  <a:pt x="0" y="494"/>
                </a:cubicBezTo>
                <a:cubicBezTo>
                  <a:pt x="297" y="494"/>
                  <a:pt x="297" y="494"/>
                  <a:pt x="297" y="494"/>
                </a:cubicBezTo>
                <a:cubicBezTo>
                  <a:pt x="297" y="592"/>
                  <a:pt x="297" y="592"/>
                  <a:pt x="297" y="592"/>
                </a:cubicBezTo>
                <a:cubicBezTo>
                  <a:pt x="149" y="592"/>
                  <a:pt x="149" y="592"/>
                  <a:pt x="149" y="592"/>
                </a:cubicBezTo>
                <a:cubicBezTo>
                  <a:pt x="149" y="610"/>
                  <a:pt x="149" y="610"/>
                  <a:pt x="149" y="610"/>
                </a:cubicBezTo>
                <a:cubicBezTo>
                  <a:pt x="610" y="610"/>
                  <a:pt x="610" y="610"/>
                  <a:pt x="610" y="610"/>
                </a:cubicBezTo>
                <a:cubicBezTo>
                  <a:pt x="610" y="610"/>
                  <a:pt x="610" y="610"/>
                  <a:pt x="610" y="610"/>
                </a:cubicBezTo>
                <a:cubicBezTo>
                  <a:pt x="610" y="592"/>
                  <a:pt x="610" y="592"/>
                  <a:pt x="610" y="592"/>
                </a:cubicBezTo>
                <a:cubicBezTo>
                  <a:pt x="610" y="162"/>
                  <a:pt x="610" y="162"/>
                  <a:pt x="610" y="162"/>
                </a:cubicBezTo>
                <a:lnTo>
                  <a:pt x="591" y="162"/>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1606" y="511943"/>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我的职业规划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4017303" y="2293827"/>
            <a:ext cx="3850349" cy="567270"/>
            <a:chOff x="4017302" y="1887432"/>
            <a:chExt cx="3850349" cy="567270"/>
          </a:xfrm>
        </p:grpSpPr>
        <p:sp>
          <p:nvSpPr>
            <p:cNvPr id="12" name="任意多边形 11"/>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3"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smtClean="0">
                  <a:solidFill>
                    <a:schemeClr val="bg1"/>
                  </a:solidFill>
                  <a:latin typeface="微软雅黑" panose="020B0503020204020204" charset="-122"/>
                  <a:ea typeface="微软雅黑" panose="020B0503020204020204" charset="-122"/>
                </a:rPr>
                <a:t>职业规划一</a:t>
              </a:r>
              <a:endParaRPr lang="zh-CN" altLang="en-US" sz="2800" dirty="0">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4756064" y="3089164"/>
            <a:ext cx="3111587" cy="567270"/>
            <a:chOff x="4756064" y="2682769"/>
            <a:chExt cx="3111586" cy="567270"/>
          </a:xfrm>
        </p:grpSpPr>
        <p:sp>
          <p:nvSpPr>
            <p:cNvPr id="15" name="任意多边形 14"/>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6"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a:t>
              </a:r>
              <a:r>
                <a:rPr lang="zh-CN" altLang="en-US" sz="2800" dirty="0" smtClean="0">
                  <a:solidFill>
                    <a:schemeClr val="bg1"/>
                  </a:solidFill>
                  <a:latin typeface="微软雅黑" panose="020B0503020204020204" charset="-122"/>
                  <a:ea typeface="微软雅黑" panose="020B0503020204020204" charset="-122"/>
                </a:rPr>
                <a:t>规划二</a:t>
              </a:r>
              <a:endParaRPr lang="zh-CN" altLang="en-US" sz="2800"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5013487" y="3884506"/>
            <a:ext cx="2854165" cy="567271"/>
            <a:chOff x="5013486" y="3478106"/>
            <a:chExt cx="2854165" cy="567270"/>
          </a:xfrm>
        </p:grpSpPr>
        <p:sp>
          <p:nvSpPr>
            <p:cNvPr id="18" name="任意多边形 17"/>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9"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a:t>
              </a:r>
              <a:r>
                <a:rPr lang="zh-CN" altLang="en-US" sz="2800" dirty="0" smtClean="0">
                  <a:solidFill>
                    <a:schemeClr val="bg1"/>
                  </a:solidFill>
                  <a:latin typeface="微软雅黑" panose="020B0503020204020204" charset="-122"/>
                  <a:ea typeface="微软雅黑" panose="020B0503020204020204" charset="-122"/>
                </a:rPr>
                <a:t>规划三</a:t>
              </a:r>
              <a:endParaRPr lang="zh-CN" altLang="en-US" sz="2800" dirty="0">
                <a:solidFill>
                  <a:schemeClr val="bg1"/>
                </a:solidFill>
                <a:latin typeface="微软雅黑" panose="020B0503020204020204" charset="-122"/>
                <a:ea typeface="微软雅黑" panose="020B0503020204020204" charset="-122"/>
              </a:endParaRPr>
            </a:p>
          </p:txBody>
        </p:sp>
      </p:grpSp>
      <p:grpSp>
        <p:nvGrpSpPr>
          <p:cNvPr id="20" name="组合 19"/>
          <p:cNvGrpSpPr/>
          <p:nvPr/>
        </p:nvGrpSpPr>
        <p:grpSpPr>
          <a:xfrm>
            <a:off x="4756067" y="4679835"/>
            <a:ext cx="3111584" cy="567270"/>
            <a:chOff x="4756066" y="4273443"/>
            <a:chExt cx="3111584" cy="567270"/>
          </a:xfrm>
        </p:grpSpPr>
        <p:sp>
          <p:nvSpPr>
            <p:cNvPr id="21" name="任意多边形 20"/>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2"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a:t>
              </a:r>
              <a:r>
                <a:rPr lang="zh-CN" altLang="en-US" sz="2800" dirty="0" smtClean="0">
                  <a:solidFill>
                    <a:schemeClr val="bg1"/>
                  </a:solidFill>
                  <a:latin typeface="微软雅黑" panose="020B0503020204020204" charset="-122"/>
                  <a:ea typeface="微软雅黑" panose="020B0503020204020204" charset="-122"/>
                </a:rPr>
                <a:t>规划四</a:t>
              </a:r>
              <a:endParaRPr lang="zh-CN" altLang="en-US" sz="2800"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4017303" y="5475174"/>
            <a:ext cx="3850349" cy="567270"/>
            <a:chOff x="4017302" y="5068782"/>
            <a:chExt cx="3850349" cy="567270"/>
          </a:xfrm>
        </p:grpSpPr>
        <p:sp>
          <p:nvSpPr>
            <p:cNvPr id="24" name="任意多边形 23"/>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5"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a:t>
              </a:r>
              <a:r>
                <a:rPr lang="zh-CN" altLang="en-US" sz="2800" dirty="0" smtClean="0">
                  <a:solidFill>
                    <a:schemeClr val="bg1"/>
                  </a:solidFill>
                  <a:latin typeface="微软雅黑" panose="020B0503020204020204" charset="-122"/>
                  <a:ea typeface="微软雅黑" panose="020B0503020204020204" charset="-122"/>
                </a:rPr>
                <a:t>规划五</a:t>
              </a:r>
              <a:endParaRPr lang="zh-CN" altLang="en-US" sz="2800" dirty="0">
                <a:solidFill>
                  <a:schemeClr val="bg1"/>
                </a:solidFill>
                <a:latin typeface="微软雅黑" panose="020B0503020204020204" charset="-122"/>
                <a:ea typeface="微软雅黑" panose="020B0503020204020204" charset="-122"/>
              </a:endParaRPr>
            </a:p>
          </p:txBody>
        </p:sp>
      </p:grpSp>
      <p:sp>
        <p:nvSpPr>
          <p:cNvPr id="26" name="TextBox 29"/>
          <p:cNvSpPr txBox="1"/>
          <p:nvPr/>
        </p:nvSpPr>
        <p:spPr>
          <a:xfrm>
            <a:off x="8062245"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8"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9"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30" name="椭圆 29"/>
          <p:cNvSpPr/>
          <p:nvPr/>
        </p:nvSpPr>
        <p:spPr>
          <a:xfrm>
            <a:off x="697853" y="2071809"/>
            <a:ext cx="4192664" cy="4192664"/>
          </a:xfrm>
          <a:prstGeom prst="ellipse">
            <a:avLst/>
          </a:prstGeom>
          <a:blipFill dpi="0" rotWithShape="1">
            <a:blip r:embed="rId6">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82648" y="510530"/>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实现目标的关键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9"/>
          <p:cNvSpPr txBox="1"/>
          <p:nvPr/>
        </p:nvSpPr>
        <p:spPr>
          <a:xfrm>
            <a:off x="430508" y="2043056"/>
            <a:ext cx="2458547"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1" name="TextBox 29"/>
          <p:cNvSpPr txBox="1"/>
          <p:nvPr/>
        </p:nvSpPr>
        <p:spPr>
          <a:xfrm>
            <a:off x="9294703" y="3249171"/>
            <a:ext cx="2518548"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2" name="TextBox 29"/>
          <p:cNvSpPr txBox="1"/>
          <p:nvPr/>
        </p:nvSpPr>
        <p:spPr>
          <a:xfrm>
            <a:off x="427313" y="4275093"/>
            <a:ext cx="2464935"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29"/>
          <p:cNvSpPr txBox="1"/>
          <p:nvPr/>
        </p:nvSpPr>
        <p:spPr>
          <a:xfrm>
            <a:off x="9299379" y="5243377"/>
            <a:ext cx="2518548"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4" name="Freeform 40"/>
          <p:cNvSpPr/>
          <p:nvPr/>
        </p:nvSpPr>
        <p:spPr bwMode="auto">
          <a:xfrm>
            <a:off x="5817991" y="4733326"/>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15" name="Freeform 41"/>
          <p:cNvSpPr/>
          <p:nvPr/>
        </p:nvSpPr>
        <p:spPr bwMode="auto">
          <a:xfrm>
            <a:off x="3165278" y="1642463"/>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grpSp>
        <p:nvGrpSpPr>
          <p:cNvPr id="16" name="组合 15"/>
          <p:cNvGrpSpPr/>
          <p:nvPr/>
        </p:nvGrpSpPr>
        <p:grpSpPr>
          <a:xfrm>
            <a:off x="6008490" y="1971075"/>
            <a:ext cx="171451" cy="4267200"/>
            <a:chOff x="6010275" y="1583258"/>
            <a:chExt cx="171450" cy="4267200"/>
          </a:xfrm>
        </p:grpSpPr>
        <p:cxnSp>
          <p:nvCxnSpPr>
            <p:cNvPr id="17" name="直接连接符 16"/>
            <p:cNvCxnSpPr>
              <a:stCxn id="18" idx="3"/>
              <a:endCxn id="22"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9"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0"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1"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2"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sp>
        <p:nvSpPr>
          <p:cNvPr id="23" name="Oval 47"/>
          <p:cNvSpPr>
            <a:spLocks noChangeArrowheads="1"/>
          </p:cNvSpPr>
          <p:nvPr/>
        </p:nvSpPr>
        <p:spPr bwMode="auto">
          <a:xfrm>
            <a:off x="3281166" y="1758349"/>
            <a:ext cx="1654175" cy="1651000"/>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4" name="Oval 48"/>
          <p:cNvSpPr>
            <a:spLocks noChangeArrowheads="1"/>
          </p:cNvSpPr>
          <p:nvPr/>
        </p:nvSpPr>
        <p:spPr bwMode="auto">
          <a:xfrm>
            <a:off x="5873553" y="2363188"/>
            <a:ext cx="441325" cy="441325"/>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A</a:t>
            </a:r>
            <a:endParaRPr lang="zh-CN" altLang="en-US" sz="2800" dirty="0">
              <a:solidFill>
                <a:srgbClr val="FFFFFF"/>
              </a:solidFill>
              <a:latin typeface="Agency FB" panose="020B0503020202020204" pitchFamily="34" charset="0"/>
            </a:endParaRPr>
          </a:p>
        </p:txBody>
      </p:sp>
      <p:sp>
        <p:nvSpPr>
          <p:cNvPr id="25" name="Freeform 49"/>
          <p:cNvSpPr/>
          <p:nvPr/>
        </p:nvSpPr>
        <p:spPr bwMode="auto">
          <a:xfrm>
            <a:off x="3165278" y="3701450"/>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26" name="Oval 50"/>
          <p:cNvSpPr>
            <a:spLocks noChangeArrowheads="1"/>
          </p:cNvSpPr>
          <p:nvPr/>
        </p:nvSpPr>
        <p:spPr bwMode="auto">
          <a:xfrm>
            <a:off x="3281166" y="3817338"/>
            <a:ext cx="1654175" cy="1654175"/>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7" name="Oval 51"/>
          <p:cNvSpPr>
            <a:spLocks noChangeArrowheads="1"/>
          </p:cNvSpPr>
          <p:nvPr/>
        </p:nvSpPr>
        <p:spPr bwMode="auto">
          <a:xfrm>
            <a:off x="5873553" y="4422175"/>
            <a:ext cx="441325" cy="444500"/>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C</a:t>
            </a:r>
            <a:endParaRPr lang="zh-CN" altLang="en-US" sz="2800" dirty="0">
              <a:solidFill>
                <a:srgbClr val="FFFFFF"/>
              </a:solidFill>
              <a:latin typeface="Agency FB" panose="020B0503020202020204" pitchFamily="34" charset="0"/>
            </a:endParaRPr>
          </a:p>
        </p:txBody>
      </p:sp>
      <p:sp>
        <p:nvSpPr>
          <p:cNvPr id="28" name="Freeform 54"/>
          <p:cNvSpPr/>
          <p:nvPr/>
        </p:nvSpPr>
        <p:spPr bwMode="auto">
          <a:xfrm>
            <a:off x="5817991" y="2672749"/>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29" name="Oval 55"/>
          <p:cNvSpPr>
            <a:spLocks noChangeArrowheads="1"/>
          </p:cNvSpPr>
          <p:nvPr/>
        </p:nvSpPr>
        <p:spPr bwMode="auto">
          <a:xfrm>
            <a:off x="7253092" y="2788637"/>
            <a:ext cx="1654175" cy="1652587"/>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30" name="Oval 56"/>
          <p:cNvSpPr>
            <a:spLocks noChangeArrowheads="1"/>
          </p:cNvSpPr>
          <p:nvPr/>
        </p:nvSpPr>
        <p:spPr bwMode="auto">
          <a:xfrm>
            <a:off x="5873553" y="3391887"/>
            <a:ext cx="441325" cy="444500"/>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B</a:t>
            </a:r>
            <a:endParaRPr lang="zh-CN" altLang="en-US" sz="2800" dirty="0">
              <a:solidFill>
                <a:srgbClr val="FFFFFF"/>
              </a:solidFill>
              <a:latin typeface="Agency FB" panose="020B0503020202020204" pitchFamily="34" charset="0"/>
            </a:endParaRPr>
          </a:p>
        </p:txBody>
      </p:sp>
      <p:sp>
        <p:nvSpPr>
          <p:cNvPr id="31" name="Oval 57"/>
          <p:cNvSpPr>
            <a:spLocks noChangeArrowheads="1"/>
          </p:cNvSpPr>
          <p:nvPr/>
        </p:nvSpPr>
        <p:spPr bwMode="auto">
          <a:xfrm>
            <a:off x="7253092" y="4850799"/>
            <a:ext cx="1654175" cy="1649412"/>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32" name="Oval 59"/>
          <p:cNvSpPr>
            <a:spLocks noChangeArrowheads="1"/>
          </p:cNvSpPr>
          <p:nvPr/>
        </p:nvSpPr>
        <p:spPr bwMode="auto">
          <a:xfrm>
            <a:off x="5873553" y="5454049"/>
            <a:ext cx="441325" cy="442912"/>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D</a:t>
            </a:r>
            <a:endParaRPr lang="zh-CN" altLang="en-US" sz="2800" dirty="0">
              <a:solidFill>
                <a:srgbClr val="FFFFFF"/>
              </a:solidFill>
              <a:latin typeface="Agency FB" panose="020B0503020202020204" pitchFamily="34" charset="0"/>
            </a:endParaRPr>
          </a:p>
        </p:txBody>
      </p:sp>
      <p:sp>
        <p:nvSpPr>
          <p:cNvPr id="33" name="TextBox 30"/>
          <p:cNvSpPr txBox="1"/>
          <p:nvPr/>
        </p:nvSpPr>
        <p:spPr>
          <a:xfrm>
            <a:off x="3741846" y="2186685"/>
            <a:ext cx="765191"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突破心智</a:t>
            </a:r>
          </a:p>
        </p:txBody>
      </p:sp>
      <p:sp>
        <p:nvSpPr>
          <p:cNvPr id="34" name="TextBox 30"/>
          <p:cNvSpPr txBox="1"/>
          <p:nvPr/>
        </p:nvSpPr>
        <p:spPr>
          <a:xfrm>
            <a:off x="7721405" y="3284906"/>
            <a:ext cx="717548"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强化优势</a:t>
            </a:r>
          </a:p>
        </p:txBody>
      </p:sp>
      <p:sp>
        <p:nvSpPr>
          <p:cNvPr id="35" name="TextBox 30"/>
          <p:cNvSpPr txBox="1"/>
          <p:nvPr/>
        </p:nvSpPr>
        <p:spPr>
          <a:xfrm>
            <a:off x="3779081" y="4275093"/>
            <a:ext cx="780313"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学习深造</a:t>
            </a:r>
          </a:p>
        </p:txBody>
      </p:sp>
      <p:sp>
        <p:nvSpPr>
          <p:cNvPr id="36" name="TextBox 30"/>
          <p:cNvSpPr txBox="1"/>
          <p:nvPr/>
        </p:nvSpPr>
        <p:spPr>
          <a:xfrm>
            <a:off x="7741140" y="5348810"/>
            <a:ext cx="893305" cy="738664"/>
          </a:xfrm>
          <a:prstGeom prst="rect">
            <a:avLst/>
          </a:prstGeom>
          <a:noFill/>
        </p:spPr>
        <p:txBody>
          <a:bodyPr wrap="square" lIns="0" tIns="0" rIns="0" bIns="0" rtlCol="0">
            <a:spAutoFit/>
          </a:bodyPr>
          <a:lstStyle/>
          <a:p>
            <a:pPr>
              <a:buClr>
                <a:srgbClr val="0298A8"/>
              </a:buClr>
            </a:pPr>
            <a:r>
              <a:rPr lang="zh-CN" altLang="en-US" sz="2400" dirty="0">
                <a:solidFill>
                  <a:srgbClr val="FFFFFF"/>
                </a:solidFill>
                <a:latin typeface="微软雅黑" panose="020B0503020204020204" charset="-122"/>
                <a:ea typeface="微软雅黑" panose="020B0503020204020204" charset="-122"/>
                <a:sym typeface="+mn-lt"/>
              </a:rPr>
              <a:t>不断实践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4*#ppt_w"/>
                                          </p:val>
                                        </p:tav>
                                        <p:tav tm="100000">
                                          <p:val>
                                            <p:strVal val="#ppt_w"/>
                                          </p:val>
                                        </p:tav>
                                      </p:tavLst>
                                    </p:anim>
                                    <p:anim calcmode="lin" valueType="num">
                                      <p:cBhvr>
                                        <p:cTn id="12" dur="500" fill="hold"/>
                                        <p:tgtEl>
                                          <p:spTgt spid="2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strVal val="4*#ppt_w"/>
                                          </p:val>
                                        </p:tav>
                                        <p:tav tm="100000">
                                          <p:val>
                                            <p:strVal val="#ppt_w"/>
                                          </p:val>
                                        </p:tav>
                                      </p:tavLst>
                                    </p:anim>
                                    <p:anim calcmode="lin" valueType="num">
                                      <p:cBhvr>
                                        <p:cTn id="16" dur="500" fill="hold"/>
                                        <p:tgtEl>
                                          <p:spTgt spid="3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4*#ppt_w"/>
                                          </p:val>
                                        </p:tav>
                                        <p:tav tm="100000">
                                          <p:val>
                                            <p:strVal val="#ppt_w"/>
                                          </p:val>
                                        </p:tav>
                                      </p:tavLst>
                                    </p:anim>
                                    <p:anim calcmode="lin" valueType="num">
                                      <p:cBhvr>
                                        <p:cTn id="20" dur="500" fill="hold"/>
                                        <p:tgtEl>
                                          <p:spTgt spid="27"/>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strVal val="4*#ppt_w"/>
                                          </p:val>
                                        </p:tav>
                                        <p:tav tm="100000">
                                          <p:val>
                                            <p:strVal val="#ppt_w"/>
                                          </p:val>
                                        </p:tav>
                                      </p:tavLst>
                                    </p:anim>
                                    <p:anim calcmode="lin" valueType="num">
                                      <p:cBhvr>
                                        <p:cTn id="24" dur="500" fill="hold"/>
                                        <p:tgtEl>
                                          <p:spTgt spid="3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right)">
                                      <p:cBhvr>
                                        <p:cTn id="66" dur="500"/>
                                        <p:tgtEl>
                                          <p:spTgt spid="25"/>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Effect transition="in" filter="fade">
                                      <p:cBhvr>
                                        <p:cTn id="91" dur="500"/>
                                        <p:tgtEl>
                                          <p:spTgt spid="3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58558"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下一步工作规划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77268"/>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117489"/>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117489"/>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81338"/>
            <a:ext cx="2339102" cy="1261884"/>
          </a:xfrm>
          <a:prstGeom prst="rect">
            <a:avLst/>
          </a:prstGeom>
          <a:noFill/>
          <a:effectLst/>
        </p:spPr>
        <p:txBody>
          <a:bodyPr wrap="none" rtlCol="0">
            <a:spAutoFit/>
          </a:bodyPr>
          <a:lstStyle/>
          <a:p>
            <a:r>
              <a:rPr lang="zh-CN" altLang="en-US" sz="2000" dirty="0">
                <a:solidFill>
                  <a:srgbClr val="8CBF4A"/>
                </a:solidFill>
                <a:latin typeface="微软雅黑" panose="020B0503020204020204" charset="-122"/>
                <a:ea typeface="微软雅黑" panose="020B0503020204020204" charset="-122"/>
              </a:rPr>
              <a:t>单击此处输入标题</a:t>
            </a:r>
            <a:endParaRPr lang="en-US" altLang="zh-CN" sz="2000" dirty="0">
              <a:solidFill>
                <a:srgbClr val="8CBF4A"/>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81338"/>
            <a:ext cx="2339102" cy="1261884"/>
          </a:xfrm>
          <a:prstGeom prst="rect">
            <a:avLst/>
          </a:prstGeom>
          <a:noFill/>
          <a:effectLst/>
        </p:spPr>
        <p:txBody>
          <a:bodyPr wrap="none" rtlCol="0">
            <a:spAutoFit/>
          </a:bodyPr>
          <a:lstStyle/>
          <a:p>
            <a:r>
              <a:rPr lang="zh-CN" altLang="en-US" sz="2000" dirty="0">
                <a:solidFill>
                  <a:srgbClr val="8CBF4A"/>
                </a:solidFill>
                <a:latin typeface="微软雅黑" panose="020B0503020204020204" charset="-122"/>
                <a:ea typeface="微软雅黑" panose="020B0503020204020204" charset="-122"/>
              </a:rPr>
              <a:t>单击此处输入标题</a:t>
            </a:r>
            <a:endParaRPr lang="en-US" altLang="zh-CN" sz="2000" dirty="0">
              <a:solidFill>
                <a:srgbClr val="8CBF4A"/>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grpSp>
        <p:nvGrpSpPr>
          <p:cNvPr id="15" name="组合 1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704507"/>
            <a:ext cx="2319068" cy="1039840"/>
            <a:chOff x="2707931" y="3719285"/>
            <a:chExt cx="2319068" cy="1039840"/>
          </a:xfrm>
          <a:solidFill>
            <a:srgbClr val="8CBF4A"/>
          </a:solidFill>
        </p:grpSpPr>
        <p:sp>
          <p:nvSpPr>
            <p:cNvPr id="16"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17"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704507"/>
            <a:ext cx="2316969" cy="1039840"/>
            <a:chOff x="5027001" y="3719285"/>
            <a:chExt cx="2316969" cy="1039840"/>
          </a:xfrm>
          <a:solidFill>
            <a:srgbClr val="F69F95"/>
          </a:solidFill>
        </p:grpSpPr>
        <p:sp>
          <p:nvSpPr>
            <p:cNvPr id="19"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grpSp>
          <p:nvGrpSpPr>
            <p:cNvPr id="20" name="Group 77"/>
            <p:cNvGrpSpPr/>
            <p:nvPr/>
          </p:nvGrpSpPr>
          <p:grpSpPr>
            <a:xfrm>
              <a:off x="5869058" y="3989143"/>
              <a:ext cx="653147" cy="500124"/>
              <a:chOff x="5552261" y="1554043"/>
              <a:chExt cx="363359" cy="278229"/>
            </a:xfrm>
            <a:grpFill/>
          </p:grpSpPr>
          <p:sp>
            <p:nvSpPr>
              <p:cNvPr id="21"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2"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3"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24" name="组合 2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704507"/>
            <a:ext cx="2316969" cy="1039840"/>
            <a:chOff x="7343970" y="3719285"/>
            <a:chExt cx="2316969" cy="1039840"/>
          </a:xfrm>
          <a:solidFill>
            <a:srgbClr val="8CBF4A"/>
          </a:solidFill>
        </p:grpSpPr>
        <p:sp>
          <p:nvSpPr>
            <p:cNvPr id="25"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26"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704507"/>
            <a:ext cx="2316969" cy="1039840"/>
            <a:chOff x="390963" y="3719285"/>
            <a:chExt cx="2316969" cy="1039840"/>
          </a:xfrm>
          <a:solidFill>
            <a:srgbClr val="F69F95"/>
          </a:solidFill>
        </p:grpSpPr>
        <p:sp>
          <p:nvSpPr>
            <p:cNvPr id="28"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pPr algn="ctr"/>
              <a:endParaRPr lang="en-US" sz="2400"/>
            </a:p>
          </p:txBody>
        </p:sp>
        <p:grpSp>
          <p:nvGrpSpPr>
            <p:cNvPr id="29" name="Group 40"/>
            <p:cNvGrpSpPr/>
            <p:nvPr/>
          </p:nvGrpSpPr>
          <p:grpSpPr>
            <a:xfrm>
              <a:off x="1212724" y="3976077"/>
              <a:ext cx="684405" cy="539203"/>
              <a:chOff x="1058564" y="1781841"/>
              <a:chExt cx="649993" cy="512092"/>
            </a:xfrm>
            <a:grpFill/>
          </p:grpSpPr>
          <p:sp>
            <p:nvSpPr>
              <p:cNvPr id="3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3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32" name="组合 3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704507"/>
            <a:ext cx="2316969" cy="1039840"/>
            <a:chOff x="9660939" y="3719285"/>
            <a:chExt cx="2316969" cy="1039840"/>
          </a:xfrm>
          <a:solidFill>
            <a:srgbClr val="F69F95"/>
          </a:solidFill>
        </p:grpSpPr>
        <p:sp>
          <p:nvSpPr>
            <p:cNvPr id="33"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34"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35"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87459" y="3984301"/>
            <a:ext cx="1633085" cy="523220"/>
          </a:xfrm>
          <a:prstGeom prst="rect">
            <a:avLst/>
          </a:prstGeom>
          <a:effectLst/>
        </p:spPr>
        <p:txBody>
          <a:bodyPr wrap="square">
            <a:spAutoFit/>
          </a:bodyPr>
          <a:lstStyle/>
          <a:p>
            <a:pPr algn="ctr"/>
            <a:r>
              <a:rPr lang="en-US" altLang="zh-CN" sz="2800" b="1" dirty="0" smtClean="0">
                <a:solidFill>
                  <a:schemeClr val="bg1"/>
                </a:solidFill>
                <a:latin typeface="Arial Black" panose="020B0A04020102020204" pitchFamily="34" charset="0"/>
                <a:ea typeface="方正姚体" panose="02010601030101010101" pitchFamily="2" charset="-122"/>
              </a:rPr>
              <a:t>2017</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1" name="矩形 40"/>
          <p:cNvSpPr/>
          <p:nvPr/>
        </p:nvSpPr>
        <p:spPr>
          <a:xfrm>
            <a:off x="3085859" y="3985774"/>
            <a:ext cx="1633085" cy="523220"/>
          </a:xfrm>
          <a:prstGeom prst="rect">
            <a:avLst/>
          </a:prstGeom>
          <a:effectLst/>
        </p:spPr>
        <p:txBody>
          <a:bodyPr wrap="square">
            <a:spAutoFit/>
          </a:bodyPr>
          <a:lstStyle/>
          <a:p>
            <a:pPr algn="ctr"/>
            <a:r>
              <a:rPr lang="en-US" altLang="zh-CN" sz="2800" b="1" dirty="0" smtClean="0">
                <a:solidFill>
                  <a:schemeClr val="bg1"/>
                </a:solidFill>
                <a:latin typeface="Arial Black" panose="020B0A04020102020204" pitchFamily="34" charset="0"/>
                <a:ea typeface="方正姚体" panose="02010601030101010101" pitchFamily="2" charset="-122"/>
              </a:rPr>
              <a:t>2018</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5" name="矩形 44"/>
          <p:cNvSpPr/>
          <p:nvPr/>
        </p:nvSpPr>
        <p:spPr>
          <a:xfrm>
            <a:off x="5418275" y="3958201"/>
            <a:ext cx="1633085" cy="523220"/>
          </a:xfrm>
          <a:prstGeom prst="rect">
            <a:avLst/>
          </a:prstGeom>
          <a:effectLst/>
        </p:spPr>
        <p:txBody>
          <a:bodyPr wrap="square">
            <a:spAutoFit/>
          </a:bodyPr>
          <a:lstStyle/>
          <a:p>
            <a:pPr algn="ctr"/>
            <a:r>
              <a:rPr lang="en-US" altLang="zh-CN" sz="2800" b="1" dirty="0" smtClean="0">
                <a:solidFill>
                  <a:schemeClr val="bg1"/>
                </a:solidFill>
                <a:latin typeface="Arial Black" panose="020B0A04020102020204" pitchFamily="34" charset="0"/>
                <a:ea typeface="方正姚体" panose="02010601030101010101" pitchFamily="2" charset="-122"/>
              </a:rPr>
              <a:t>2019</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1" name="矩形 50"/>
          <p:cNvSpPr/>
          <p:nvPr/>
        </p:nvSpPr>
        <p:spPr>
          <a:xfrm>
            <a:off x="7657386" y="3948239"/>
            <a:ext cx="1633085" cy="523220"/>
          </a:xfrm>
          <a:prstGeom prst="rect">
            <a:avLst/>
          </a:prstGeom>
          <a:effectLst/>
        </p:spPr>
        <p:txBody>
          <a:bodyPr wrap="square">
            <a:spAutoFit/>
          </a:bodyPr>
          <a:lstStyle/>
          <a:p>
            <a:pPr algn="ctr"/>
            <a:r>
              <a:rPr lang="en-US" altLang="zh-CN" sz="2800" b="1" dirty="0" smtClean="0">
                <a:solidFill>
                  <a:schemeClr val="bg1"/>
                </a:solidFill>
                <a:latin typeface="Arial Black" panose="020B0A04020102020204" pitchFamily="34" charset="0"/>
                <a:ea typeface="方正姚体" panose="02010601030101010101" pitchFamily="2" charset="-122"/>
              </a:rPr>
              <a:t>2020</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2" name="矩形 51"/>
          <p:cNvSpPr/>
          <p:nvPr/>
        </p:nvSpPr>
        <p:spPr>
          <a:xfrm>
            <a:off x="10031407" y="3948239"/>
            <a:ext cx="1633085" cy="523220"/>
          </a:xfrm>
          <a:prstGeom prst="rect">
            <a:avLst/>
          </a:prstGeom>
          <a:effectLst/>
        </p:spPr>
        <p:txBody>
          <a:bodyPr wrap="square">
            <a:spAutoFit/>
          </a:bodyPr>
          <a:lstStyle/>
          <a:p>
            <a:pPr algn="ctr"/>
            <a:r>
              <a:rPr lang="en-US" altLang="zh-CN" sz="2800" b="1" dirty="0" smtClean="0">
                <a:solidFill>
                  <a:schemeClr val="bg1"/>
                </a:solidFill>
                <a:latin typeface="Arial Black" panose="020B0A04020102020204" pitchFamily="34" charset="0"/>
                <a:ea typeface="方正姚体" panose="02010601030101010101" pitchFamily="2" charset="-122"/>
              </a:rPr>
              <a:t>2021</a:t>
            </a:r>
            <a:endParaRPr lang="zh-CN" altLang="en-US" sz="2800" b="1" dirty="0">
              <a:solidFill>
                <a:schemeClr val="bg1"/>
              </a:solidFill>
              <a:latin typeface="Arial Black" panose="020B0A04020102020204" pitchFamily="34" charset="0"/>
              <a:ea typeface="方正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ppt_x"/>
                                          </p:val>
                                        </p:tav>
                                        <p:tav tm="100000">
                                          <p:val>
                                            <p:strVal val="#ppt_x"/>
                                          </p:val>
                                        </p:tav>
                                      </p:tavLst>
                                    </p:anim>
                                    <p:anim calcmode="lin" valueType="num">
                                      <p:cBhvr additive="base">
                                        <p:cTn id="24" dur="75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3"/>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3"/>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3"/>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3"/>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04"/>
          <p:cNvSpPr>
            <a:spLocks noEditPoints="1"/>
          </p:cNvSpPr>
          <p:nvPr/>
        </p:nvSpPr>
        <p:spPr bwMode="auto">
          <a:xfrm>
            <a:off x="6166445" y="1968548"/>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sp>
        <p:nvSpPr>
          <p:cNvPr id="11" name="Freeform 196"/>
          <p:cNvSpPr>
            <a:spLocks noEditPoints="1"/>
          </p:cNvSpPr>
          <p:nvPr/>
        </p:nvSpPr>
        <p:spPr bwMode="auto">
          <a:xfrm>
            <a:off x="7023006" y="2250931"/>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69F95"/>
          </a:solidFill>
          <a:ln>
            <a:noFill/>
          </a:ln>
          <a:effectLst/>
        </p:spPr>
        <p:txBody>
          <a:bodyPr vert="horz" wrap="square" lIns="121920" tIns="60960" rIns="121920" bIns="60960" numCol="1" anchor="t" anchorCtr="0" compatLnSpc="1"/>
          <a:lstStyle/>
          <a:p>
            <a:endParaRPr lang="id-ID" sz="2400"/>
          </a:p>
        </p:txBody>
      </p:sp>
      <p:sp>
        <p:nvSpPr>
          <p:cNvPr id="12" name="Freeform 200"/>
          <p:cNvSpPr>
            <a:spLocks noEditPoints="1"/>
          </p:cNvSpPr>
          <p:nvPr/>
        </p:nvSpPr>
        <p:spPr bwMode="auto">
          <a:xfrm>
            <a:off x="10614599" y="1968548"/>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sp>
        <p:nvSpPr>
          <p:cNvPr id="13" name="Freeform 208"/>
          <p:cNvSpPr>
            <a:spLocks noEditPoints="1"/>
          </p:cNvSpPr>
          <p:nvPr/>
        </p:nvSpPr>
        <p:spPr bwMode="auto">
          <a:xfrm>
            <a:off x="9705658" y="2250931"/>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F69F95"/>
          </a:solidFill>
          <a:ln>
            <a:noFill/>
          </a:ln>
          <a:effectLst/>
        </p:spPr>
        <p:txBody>
          <a:bodyPr vert="horz" wrap="square" lIns="121920" tIns="60960" rIns="121920" bIns="60960" numCol="1" anchor="t" anchorCtr="0" compatLnSpc="1"/>
          <a:lstStyle/>
          <a:p>
            <a:endParaRPr lang="id-ID" sz="2400"/>
          </a:p>
        </p:txBody>
      </p:sp>
      <p:sp>
        <p:nvSpPr>
          <p:cNvPr id="14" name="Freeform 192"/>
          <p:cNvSpPr>
            <a:spLocks noEditPoints="1"/>
          </p:cNvSpPr>
          <p:nvPr/>
        </p:nvSpPr>
        <p:spPr bwMode="auto">
          <a:xfrm>
            <a:off x="8241191" y="2339807"/>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grpSp>
        <p:nvGrpSpPr>
          <p:cNvPr id="15" name="组合 14"/>
          <p:cNvGrpSpPr/>
          <p:nvPr/>
        </p:nvGrpSpPr>
        <p:grpSpPr>
          <a:xfrm>
            <a:off x="1072590" y="1554695"/>
            <a:ext cx="3692822" cy="1031808"/>
            <a:chOff x="1085653" y="1045244"/>
            <a:chExt cx="3692822" cy="1031808"/>
          </a:xfrm>
        </p:grpSpPr>
        <p:sp>
          <p:nvSpPr>
            <p:cNvPr id="16" name="圆角矩形 15"/>
            <p:cNvSpPr/>
            <p:nvPr/>
          </p:nvSpPr>
          <p:spPr>
            <a:xfrm>
              <a:off x="1085653" y="1110368"/>
              <a:ext cx="3692822" cy="966684"/>
            </a:xfrm>
            <a:prstGeom prst="roundRect">
              <a:avLst>
                <a:gd name="adj" fmla="val 21244"/>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1466351" y="1045244"/>
              <a:ext cx="2970685" cy="923330"/>
            </a:xfrm>
            <a:prstGeom prst="rect">
              <a:avLst/>
            </a:prstGeom>
            <a:noFill/>
          </p:spPr>
          <p:txBody>
            <a:bodyPr wrap="none" rtlCol="0">
              <a:spAutoFit/>
            </a:bodyPr>
            <a:lstStyle/>
            <a:p>
              <a:r>
                <a:rPr lang="zh-CN" altLang="en-US" sz="5400" b="1" dirty="0">
                  <a:solidFill>
                    <a:srgbClr val="FFFFFF"/>
                  </a:solidFill>
                  <a:latin typeface="幼圆" panose="02010509060101010101" pitchFamily="49" charset="-122"/>
                  <a:ea typeface="幼圆" panose="02010509060101010101" pitchFamily="49" charset="-122"/>
                </a:rPr>
                <a:t>结 束 语</a:t>
              </a:r>
            </a:p>
          </p:txBody>
        </p:sp>
      </p:grpSp>
      <p:sp>
        <p:nvSpPr>
          <p:cNvPr id="18" name="TextBox 12"/>
          <p:cNvSpPr txBox="1"/>
          <p:nvPr/>
        </p:nvSpPr>
        <p:spPr>
          <a:xfrm>
            <a:off x="988521" y="3120127"/>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charset="-122"/>
                <a:ea typeface="微软雅黑" panose="020B050302020402020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r>
              <a:rPr lang="zh-CN" altLang="en-US" sz="1600" dirty="0">
                <a:solidFill>
                  <a:prstClr val="black">
                    <a:lumMod val="85000"/>
                    <a:lumOff val="15000"/>
                  </a:prstClr>
                </a:solidFill>
                <a:latin typeface="微软雅黑" panose="020B0503020204020204" charset="-122"/>
                <a:ea typeface="微软雅黑" panose="020B050302020402020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ppt_x"/>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37"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750"/>
                                        <p:tgtEl>
                                          <p:spTgt spid="15"/>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51114" y="2953468"/>
            <a:ext cx="4711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400" b="1" smtClean="0">
                <a:solidFill>
                  <a:srgbClr val="71A54A"/>
                </a:solidFill>
                <a:latin typeface="幼圆" panose="02010509060101010101" pitchFamily="49" charset="-122"/>
                <a:ea typeface="幼圆" panose="02010509060101010101" pitchFamily="49" charset="-122"/>
              </a:rPr>
              <a:t>感谢在座各位聆听</a:t>
            </a:r>
            <a:endParaRPr lang="zh-CN" altLang="en-US" sz="4400" b="1" dirty="0">
              <a:solidFill>
                <a:srgbClr val="71A54A"/>
              </a:solidFill>
              <a:latin typeface="幼圆" panose="02010509060101010101" pitchFamily="49" charset="-122"/>
              <a:ea typeface="幼圆" panose="02010509060101010101" pitchFamily="49" charset="-122"/>
            </a:endParaRPr>
          </a:p>
        </p:txBody>
      </p:sp>
      <p:grpSp>
        <p:nvGrpSpPr>
          <p:cNvPr id="28" name="组合 27"/>
          <p:cNvGrpSpPr/>
          <p:nvPr/>
        </p:nvGrpSpPr>
        <p:grpSpPr>
          <a:xfrm>
            <a:off x="4572650" y="3996196"/>
            <a:ext cx="3068470" cy="535199"/>
            <a:chOff x="4572650" y="3996196"/>
            <a:chExt cx="3068470" cy="535199"/>
          </a:xfrm>
        </p:grpSpPr>
        <p:sp>
          <p:nvSpPr>
            <p:cNvPr id="25" name="矩形 24"/>
            <p:cNvSpPr/>
            <p:nvPr/>
          </p:nvSpPr>
          <p:spPr>
            <a:xfrm>
              <a:off x="4572650" y="3996196"/>
              <a:ext cx="3068470" cy="318792"/>
            </a:xfrm>
            <a:prstGeom prst="rect">
              <a:avLst/>
            </a:prstGeom>
            <a:solidFill>
              <a:srgbClr val="C3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
            <p:cNvSpPr txBox="1">
              <a:spLocks noChangeArrowheads="1"/>
            </p:cNvSpPr>
            <p:nvPr/>
          </p:nvSpPr>
          <p:spPr bwMode="auto">
            <a:xfrm>
              <a:off x="4572651" y="4008175"/>
              <a:ext cx="3068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400" b="1" dirty="0" smtClean="0">
                  <a:solidFill>
                    <a:schemeClr val="bg1"/>
                  </a:solidFill>
                  <a:latin typeface="微软雅黑" panose="020B0503020204020204" charset="-122"/>
                  <a:ea typeface="幼圆" panose="02010509060101010101" pitchFamily="49" charset="-122"/>
                </a:rPr>
                <a:t>市场部：</a:t>
              </a:r>
              <a:r>
                <a:rPr lang="en-US" altLang="zh-CN" sz="1400" b="1" dirty="0" smtClean="0">
                  <a:solidFill>
                    <a:schemeClr val="bg1"/>
                  </a:solidFill>
                  <a:latin typeface="微软雅黑" panose="020B0503020204020204" charset="-122"/>
                  <a:ea typeface="幼圆" panose="02010509060101010101" pitchFamily="49" charset="-122"/>
                </a:rPr>
                <a:t>×××       </a:t>
              </a:r>
              <a:r>
                <a:rPr lang="zh-CN" altLang="en-US" sz="1400" b="1" dirty="0" smtClean="0">
                  <a:solidFill>
                    <a:schemeClr val="bg1"/>
                  </a:solidFill>
                  <a:latin typeface="微软雅黑" panose="020B0503020204020204" charset="-122"/>
                  <a:ea typeface="幼圆" panose="02010509060101010101" pitchFamily="49" charset="-122"/>
                </a:rPr>
                <a:t>汇报</a:t>
              </a:r>
              <a:r>
                <a:rPr lang="zh-CN" altLang="en-US" sz="1400" b="1" dirty="0">
                  <a:solidFill>
                    <a:schemeClr val="bg1"/>
                  </a:solidFill>
                  <a:latin typeface="微软雅黑" panose="020B0503020204020204" charset="-122"/>
                  <a:ea typeface="幼圆" panose="02010509060101010101" pitchFamily="49" charset="-122"/>
                </a:rPr>
                <a:t>人：</a:t>
              </a:r>
              <a:r>
                <a:rPr lang="en-US" altLang="zh-CN" sz="1400" b="1" dirty="0">
                  <a:solidFill>
                    <a:schemeClr val="bg1"/>
                  </a:solidFill>
                  <a:latin typeface="微软雅黑" panose="020B0503020204020204" charset="-122"/>
                  <a:ea typeface="幼圆" panose="02010509060101010101" pitchFamily="49" charset="-122"/>
                </a:rPr>
                <a:t>×××</a:t>
              </a:r>
              <a:endParaRPr lang="zh-CN" altLang="en-US" sz="1400" b="1" dirty="0">
                <a:solidFill>
                  <a:schemeClr val="bg1"/>
                </a:solidFill>
                <a:latin typeface="微软雅黑" panose="020B0503020204020204" charset="-122"/>
                <a:ea typeface="幼圆" panose="02010509060101010101" pitchFamily="49" charset="-122"/>
              </a:endParaRPr>
            </a:p>
            <a:p>
              <a:pPr algn="ctr" defTabSz="514350" fontAlgn="base">
                <a:spcBef>
                  <a:spcPct val="0"/>
                </a:spcBef>
                <a:spcAft>
                  <a:spcPct val="0"/>
                </a:spcAft>
                <a:defRPr/>
              </a:pPr>
              <a:r>
                <a:rPr lang="en-US" altLang="zh-CN" sz="1400" b="1" dirty="0" smtClean="0">
                  <a:solidFill>
                    <a:srgbClr val="78B00F"/>
                  </a:solidFill>
                  <a:latin typeface="微软雅黑" panose="020B0503020204020204" charset="-122"/>
                  <a:ea typeface="幼圆" panose="02010509060101010101" pitchFamily="49" charset="-122"/>
                </a:rPr>
                <a:t>       </a:t>
              </a:r>
              <a:endParaRPr lang="zh-CN" altLang="en-US" sz="1400" b="1" dirty="0">
                <a:solidFill>
                  <a:srgbClr val="78B00F"/>
                </a:solidFill>
                <a:latin typeface="微软雅黑" panose="020B0503020204020204" charset="-122"/>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5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decel="15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5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decel="15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par>
                          <p:cTn id="25" fill="hold">
                            <p:stCondLst>
                              <p:cond delay="3500"/>
                            </p:stCondLst>
                            <p:childTnLst>
                              <p:par>
                                <p:cTn id="26" presetID="2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9"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23"/>
                                        </p:tgtEl>
                                        <p:attrNameLst>
                                          <p:attrName>ppt_y</p:attrName>
                                        </p:attrNameLst>
                                      </p:cBhvr>
                                      <p:tavLst>
                                        <p:tav tm="0">
                                          <p:val>
                                            <p:strVal val="#ppt_y"/>
                                          </p:val>
                                        </p:tav>
                                        <p:tav tm="100000">
                                          <p:val>
                                            <p:strVal val="#ppt_y"/>
                                          </p:val>
                                        </p:tav>
                                      </p:tavLst>
                                    </p:anim>
                                    <p:anim calcmode="lin" valueType="num">
                                      <p:cBhvr>
                                        <p:cTn id="57"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23"/>
                                        </p:tgtEl>
                                      </p:cBhvr>
                                    </p:animEffect>
                                  </p:childTnLst>
                                </p:cTn>
                              </p:par>
                            </p:childTnLst>
                          </p:cTn>
                        </p:par>
                        <p:par>
                          <p:cTn id="60" fill="hold">
                            <p:stCondLst>
                              <p:cond delay="5199"/>
                            </p:stCondLst>
                            <p:childTnLst>
                              <p:par>
                                <p:cTn id="61" presetID="16" presetClass="entr" presetSubtype="37"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42269" y="2241449"/>
            <a:ext cx="1707461" cy="1707461"/>
          </a:xfrm>
          <a:custGeom>
            <a:avLst/>
            <a:gdLst>
              <a:gd name="T0" fmla="*/ 461 w 610"/>
              <a:gd name="T1" fmla="*/ 0 h 610"/>
              <a:gd name="T2" fmla="*/ 461 w 610"/>
              <a:gd name="T3" fmla="*/ 592 h 610"/>
              <a:gd name="T4" fmla="*/ 610 w 610"/>
              <a:gd name="T5" fmla="*/ 592 h 610"/>
              <a:gd name="T6" fmla="*/ 610 w 610"/>
              <a:gd name="T7" fmla="*/ 610 h 610"/>
              <a:gd name="T8" fmla="*/ 461 w 610"/>
              <a:gd name="T9" fmla="*/ 610 h 610"/>
              <a:gd name="T10" fmla="*/ 149 w 610"/>
              <a:gd name="T11" fmla="*/ 610 h 610"/>
              <a:gd name="T12" fmla="*/ 0 w 610"/>
              <a:gd name="T13" fmla="*/ 610 h 610"/>
              <a:gd name="T14" fmla="*/ 0 w 610"/>
              <a:gd name="T15" fmla="*/ 592 h 610"/>
              <a:gd name="T16" fmla="*/ 149 w 610"/>
              <a:gd name="T17" fmla="*/ 592 h 610"/>
              <a:gd name="T18" fmla="*/ 149 w 610"/>
              <a:gd name="T19" fmla="*/ 174 h 610"/>
              <a:gd name="T20" fmla="*/ 18 w 610"/>
              <a:gd name="T21" fmla="*/ 187 h 610"/>
              <a:gd name="T22" fmla="*/ 0 w 610"/>
              <a:gd name="T23" fmla="*/ 187 h 610"/>
              <a:gd name="T24" fmla="*/ 0 w 610"/>
              <a:gd name="T25" fmla="*/ 169 h 610"/>
              <a:gd name="T26" fmla="*/ 18 w 610"/>
              <a:gd name="T27" fmla="*/ 170 h 610"/>
              <a:gd name="T28" fmla="*/ 181 w 610"/>
              <a:gd name="T29" fmla="*/ 147 h 610"/>
              <a:gd name="T30" fmla="*/ 275 w 610"/>
              <a:gd name="T31" fmla="*/ 112 h 610"/>
              <a:gd name="T32" fmla="*/ 435 w 610"/>
              <a:gd name="T33" fmla="*/ 0 h 610"/>
              <a:gd name="T34" fmla="*/ 461 w 610"/>
              <a:gd name="T35"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610">
                <a:moveTo>
                  <a:pt x="461" y="0"/>
                </a:moveTo>
                <a:cubicBezTo>
                  <a:pt x="461" y="592"/>
                  <a:pt x="461" y="592"/>
                  <a:pt x="461" y="592"/>
                </a:cubicBezTo>
                <a:cubicBezTo>
                  <a:pt x="610" y="592"/>
                  <a:pt x="610" y="592"/>
                  <a:pt x="610" y="592"/>
                </a:cubicBezTo>
                <a:cubicBezTo>
                  <a:pt x="610" y="610"/>
                  <a:pt x="610" y="610"/>
                  <a:pt x="610" y="610"/>
                </a:cubicBezTo>
                <a:cubicBezTo>
                  <a:pt x="461" y="610"/>
                  <a:pt x="461" y="610"/>
                  <a:pt x="461" y="610"/>
                </a:cubicBezTo>
                <a:cubicBezTo>
                  <a:pt x="149" y="610"/>
                  <a:pt x="149" y="610"/>
                  <a:pt x="149" y="610"/>
                </a:cubicBezTo>
                <a:cubicBezTo>
                  <a:pt x="0" y="610"/>
                  <a:pt x="0" y="610"/>
                  <a:pt x="0" y="610"/>
                </a:cubicBezTo>
                <a:cubicBezTo>
                  <a:pt x="0" y="592"/>
                  <a:pt x="0" y="592"/>
                  <a:pt x="0" y="592"/>
                </a:cubicBezTo>
                <a:cubicBezTo>
                  <a:pt x="149" y="592"/>
                  <a:pt x="149" y="592"/>
                  <a:pt x="149" y="592"/>
                </a:cubicBezTo>
                <a:cubicBezTo>
                  <a:pt x="149" y="174"/>
                  <a:pt x="149" y="174"/>
                  <a:pt x="149" y="174"/>
                </a:cubicBezTo>
                <a:cubicBezTo>
                  <a:pt x="106" y="183"/>
                  <a:pt x="63" y="187"/>
                  <a:pt x="18" y="187"/>
                </a:cubicBezTo>
                <a:cubicBezTo>
                  <a:pt x="12" y="187"/>
                  <a:pt x="6" y="187"/>
                  <a:pt x="0" y="187"/>
                </a:cubicBezTo>
                <a:cubicBezTo>
                  <a:pt x="0" y="169"/>
                  <a:pt x="0" y="169"/>
                  <a:pt x="0" y="169"/>
                </a:cubicBezTo>
                <a:cubicBezTo>
                  <a:pt x="6" y="169"/>
                  <a:pt x="12" y="170"/>
                  <a:pt x="18" y="170"/>
                </a:cubicBezTo>
                <a:cubicBezTo>
                  <a:pt x="75" y="170"/>
                  <a:pt x="129" y="162"/>
                  <a:pt x="181" y="147"/>
                </a:cubicBezTo>
                <a:cubicBezTo>
                  <a:pt x="204" y="140"/>
                  <a:pt x="238" y="129"/>
                  <a:pt x="275" y="112"/>
                </a:cubicBezTo>
                <a:cubicBezTo>
                  <a:pt x="334" y="84"/>
                  <a:pt x="388" y="46"/>
                  <a:pt x="435" y="0"/>
                </a:cubicBezTo>
                <a:lnTo>
                  <a:pt x="461" y="0"/>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a:solidFill>
                  <a:srgbClr val="6AA141"/>
                </a:solidFill>
                <a:latin typeface="幼圆" panose="02010509060101010101" pitchFamily="49" charset="-122"/>
                <a:ea typeface="幼圆" panose="02010509060101010101" pitchFamily="49" charset="-122"/>
              </a:rPr>
              <a:t>工作回顾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工作岗位及职责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4"/>
          <p:cNvSpPr/>
          <p:nvPr/>
        </p:nvSpPr>
        <p:spPr bwMode="auto">
          <a:xfrm rot="16200000">
            <a:off x="2392804" y="1672434"/>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11" name="组合 10"/>
          <p:cNvGrpSpPr/>
          <p:nvPr/>
        </p:nvGrpSpPr>
        <p:grpSpPr>
          <a:xfrm>
            <a:off x="1884529" y="3094911"/>
            <a:ext cx="2730538" cy="3272271"/>
            <a:chOff x="2097288" y="2827131"/>
            <a:chExt cx="2730538" cy="3272271"/>
          </a:xfrm>
        </p:grpSpPr>
        <p:sp>
          <p:nvSpPr>
            <p:cNvPr id="12" name="椭圆 11"/>
            <p:cNvSpPr/>
            <p:nvPr/>
          </p:nvSpPr>
          <p:spPr>
            <a:xfrm>
              <a:off x="2097288" y="5658815"/>
              <a:ext cx="2730538" cy="440587"/>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Group 10"/>
            <p:cNvGrpSpPr/>
            <p:nvPr/>
          </p:nvGrpSpPr>
          <p:grpSpPr bwMode="auto">
            <a:xfrm>
              <a:off x="2975285" y="2827131"/>
              <a:ext cx="923403" cy="3272271"/>
              <a:chOff x="0" y="0"/>
              <a:chExt cx="966" cy="3423"/>
            </a:xfrm>
            <a:blipFill>
              <a:blip r:embed="rId6"/>
              <a:stretch>
                <a:fillRect/>
              </a:stretch>
            </a:blipFill>
          </p:grpSpPr>
          <p:sp>
            <p:nvSpPr>
              <p:cNvPr id="14"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solidFill>
                <a:srgbClr val="7BAD5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5"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6"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7"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grpSp>
      </p:grpSp>
      <p:sp>
        <p:nvSpPr>
          <p:cNvPr id="18" name="Oval 82"/>
          <p:cNvSpPr>
            <a:spLocks noChangeAspect="1"/>
          </p:cNvSpPr>
          <p:nvPr/>
        </p:nvSpPr>
        <p:spPr>
          <a:xfrm>
            <a:off x="6969667" y="3888135"/>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03</a:t>
            </a:r>
            <a:endParaRPr lang="en-US" sz="2000" b="1" kern="0" dirty="0">
              <a:solidFill>
                <a:prstClr val="white"/>
              </a:solidFill>
              <a:cs typeface="Arial" panose="020B0604020202020204" pitchFamily="34" charset="0"/>
            </a:endParaRPr>
          </a:p>
        </p:txBody>
      </p:sp>
      <p:sp>
        <p:nvSpPr>
          <p:cNvPr id="19" name="Oval 83"/>
          <p:cNvSpPr>
            <a:spLocks noChangeAspect="1"/>
          </p:cNvSpPr>
          <p:nvPr/>
        </p:nvSpPr>
        <p:spPr>
          <a:xfrm>
            <a:off x="6969667" y="4789007"/>
            <a:ext cx="633853" cy="633853"/>
          </a:xfrm>
          <a:prstGeom prst="ellipse">
            <a:avLst/>
          </a:pr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04</a:t>
            </a:r>
            <a:endParaRPr lang="en-US" sz="2000" b="1" kern="0" dirty="0">
              <a:solidFill>
                <a:prstClr val="white"/>
              </a:solidFill>
              <a:cs typeface="Arial" panose="020B0604020202020204" pitchFamily="34" charset="0"/>
            </a:endParaRPr>
          </a:p>
        </p:txBody>
      </p:sp>
      <p:sp>
        <p:nvSpPr>
          <p:cNvPr id="20" name="Oval 84"/>
          <p:cNvSpPr>
            <a:spLocks noChangeAspect="1"/>
          </p:cNvSpPr>
          <p:nvPr/>
        </p:nvSpPr>
        <p:spPr>
          <a:xfrm>
            <a:off x="6969667" y="5689879"/>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05</a:t>
            </a:r>
            <a:endParaRPr lang="en-US" sz="2000" b="1" kern="0" dirty="0">
              <a:solidFill>
                <a:prstClr val="white"/>
              </a:solidFill>
              <a:cs typeface="Arial" panose="020B0604020202020204" pitchFamily="34" charset="0"/>
            </a:endParaRPr>
          </a:p>
        </p:txBody>
      </p:sp>
      <p:sp>
        <p:nvSpPr>
          <p:cNvPr id="21" name="Oval 85"/>
          <p:cNvSpPr>
            <a:spLocks noChangeAspect="1"/>
          </p:cNvSpPr>
          <p:nvPr/>
        </p:nvSpPr>
        <p:spPr>
          <a:xfrm>
            <a:off x="6969667" y="2086391"/>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b="1" kern="0" dirty="0">
                <a:solidFill>
                  <a:prstClr val="white"/>
                </a:solidFill>
              </a:rPr>
              <a:t>01</a:t>
            </a:r>
            <a:endParaRPr lang="en-US" b="1" kern="0" dirty="0">
              <a:solidFill>
                <a:prstClr val="white"/>
              </a:solidFill>
              <a:cs typeface="Arial" panose="020B0604020202020204" pitchFamily="34" charset="0"/>
            </a:endParaRPr>
          </a:p>
        </p:txBody>
      </p:sp>
      <p:sp>
        <p:nvSpPr>
          <p:cNvPr id="22" name="Oval 86"/>
          <p:cNvSpPr>
            <a:spLocks noChangeAspect="1"/>
          </p:cNvSpPr>
          <p:nvPr/>
        </p:nvSpPr>
        <p:spPr>
          <a:xfrm>
            <a:off x="6969667" y="2987263"/>
            <a:ext cx="633853" cy="633853"/>
          </a:xfrm>
          <a:prstGeom prst="ellipse">
            <a:avLst/>
          </a:pr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02</a:t>
            </a:r>
            <a:endParaRPr lang="en-US" sz="2000" b="1" kern="0" dirty="0">
              <a:solidFill>
                <a:prstClr val="white"/>
              </a:solidFill>
              <a:cs typeface="Arial" panose="020B0604020202020204" pitchFamily="34" charset="0"/>
            </a:endParaRPr>
          </a:p>
        </p:txBody>
      </p:sp>
      <p:grpSp>
        <p:nvGrpSpPr>
          <p:cNvPr id="23" name="组合 22"/>
          <p:cNvGrpSpPr/>
          <p:nvPr/>
        </p:nvGrpSpPr>
        <p:grpSpPr>
          <a:xfrm>
            <a:off x="606449" y="4149511"/>
            <a:ext cx="1164806" cy="646331"/>
            <a:chOff x="819208" y="3881731"/>
            <a:chExt cx="1164806" cy="646331"/>
          </a:xfrm>
        </p:grpSpPr>
        <p:sp>
          <p:nvSpPr>
            <p:cNvPr id="24" name="AutoShape 7"/>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2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5" name="AutoShape 15"/>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26" name="文本框 25"/>
            <p:cNvSpPr txBox="1"/>
            <p:nvPr/>
          </p:nvSpPr>
          <p:spPr>
            <a:xfrm>
              <a:off x="819208" y="3881731"/>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01</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grpSp>
        <p:nvGrpSpPr>
          <p:cNvPr id="27" name="组合 26"/>
          <p:cNvGrpSpPr/>
          <p:nvPr/>
        </p:nvGrpSpPr>
        <p:grpSpPr>
          <a:xfrm>
            <a:off x="946423" y="2925751"/>
            <a:ext cx="1211973" cy="646331"/>
            <a:chOff x="1159182" y="2657971"/>
            <a:chExt cx="1211973" cy="646331"/>
          </a:xfrm>
        </p:grpSpPr>
        <p:sp>
          <p:nvSpPr>
            <p:cNvPr id="28" name="AutoShape 9"/>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9" name="AutoShape 16"/>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0" name="文本框 29"/>
            <p:cNvSpPr txBox="1"/>
            <p:nvPr/>
          </p:nvSpPr>
          <p:spPr>
            <a:xfrm>
              <a:off x="1159182" y="2657971"/>
              <a:ext cx="713657" cy="646331"/>
            </a:xfrm>
            <a:prstGeom prst="rect">
              <a:avLst/>
            </a:prstGeom>
            <a:noFill/>
          </p:spPr>
          <p:txBody>
            <a:bodyPr wrap="none" rtlCol="0">
              <a:spAutoFit/>
            </a:bodyPr>
            <a:lstStyle/>
            <a:p>
              <a:r>
                <a:rPr lang="en-US" altLang="zh-CN" sz="3600" dirty="0">
                  <a:solidFill>
                    <a:srgbClr val="F69F95"/>
                  </a:solidFill>
                  <a:latin typeface="方正中等线简体" panose="02010601030101010101" pitchFamily="2" charset="-122"/>
                  <a:ea typeface="方正中等线简体" panose="02010601030101010101" pitchFamily="2" charset="-122"/>
                </a:rPr>
                <a:t>02</a:t>
              </a:r>
              <a:endParaRPr lang="zh-CN" altLang="en-US" sz="3600" dirty="0">
                <a:solidFill>
                  <a:srgbClr val="F69F95"/>
                </a:solidFill>
                <a:latin typeface="方正中等线简体" panose="02010601030101010101" pitchFamily="2" charset="-122"/>
                <a:ea typeface="方正中等线简体" panose="02010601030101010101" pitchFamily="2" charset="-122"/>
              </a:endParaRPr>
            </a:p>
          </p:txBody>
        </p:sp>
      </p:grpSp>
      <p:grpSp>
        <p:nvGrpSpPr>
          <p:cNvPr id="31" name="组合 30"/>
          <p:cNvGrpSpPr/>
          <p:nvPr/>
        </p:nvGrpSpPr>
        <p:grpSpPr>
          <a:xfrm>
            <a:off x="4889411" y="4204558"/>
            <a:ext cx="1275462" cy="646331"/>
            <a:chOff x="5102170" y="3936778"/>
            <a:chExt cx="1275462" cy="646331"/>
          </a:xfrm>
        </p:grpSpPr>
        <p:sp>
          <p:nvSpPr>
            <p:cNvPr id="32" name="AutoShape 8"/>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3" name="AutoShape 19"/>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4" name="文本框 33"/>
            <p:cNvSpPr txBox="1"/>
            <p:nvPr/>
          </p:nvSpPr>
          <p:spPr>
            <a:xfrm>
              <a:off x="5663975" y="3936778"/>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05</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grpSp>
        <p:nvGrpSpPr>
          <p:cNvPr id="35" name="组合 34"/>
          <p:cNvGrpSpPr/>
          <p:nvPr/>
        </p:nvGrpSpPr>
        <p:grpSpPr>
          <a:xfrm>
            <a:off x="4506094" y="2942265"/>
            <a:ext cx="1270653" cy="646331"/>
            <a:chOff x="4718853" y="2674485"/>
            <a:chExt cx="1270653" cy="646331"/>
          </a:xfrm>
        </p:grpSpPr>
        <p:sp>
          <p:nvSpPr>
            <p:cNvPr id="36" name="AutoShape 6"/>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7" name="AutoShape 18"/>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8" name="文本框 37"/>
            <p:cNvSpPr txBox="1"/>
            <p:nvPr/>
          </p:nvSpPr>
          <p:spPr>
            <a:xfrm>
              <a:off x="5275849" y="2674485"/>
              <a:ext cx="713657" cy="646331"/>
            </a:xfrm>
            <a:prstGeom prst="rect">
              <a:avLst/>
            </a:prstGeom>
            <a:noFill/>
          </p:spPr>
          <p:txBody>
            <a:bodyPr wrap="none" rtlCol="0">
              <a:spAutoFit/>
            </a:bodyPr>
            <a:lstStyle/>
            <a:p>
              <a:r>
                <a:rPr lang="en-US" altLang="zh-CN" sz="3600" dirty="0">
                  <a:solidFill>
                    <a:srgbClr val="F69F95"/>
                  </a:solidFill>
                  <a:latin typeface="方正中等线简体" panose="02010601030101010101" pitchFamily="2" charset="-122"/>
                  <a:ea typeface="方正中等线简体" panose="02010601030101010101" pitchFamily="2" charset="-122"/>
                </a:rPr>
                <a:t>04</a:t>
              </a:r>
              <a:endParaRPr lang="zh-CN" altLang="en-US" sz="3600" dirty="0">
                <a:solidFill>
                  <a:srgbClr val="F69F95"/>
                </a:solidFill>
                <a:latin typeface="方正中等线简体" panose="02010601030101010101" pitchFamily="2" charset="-122"/>
                <a:ea typeface="方正中等线简体" panose="02010601030101010101" pitchFamily="2" charset="-122"/>
              </a:endParaRPr>
            </a:p>
          </p:txBody>
        </p:sp>
      </p:grpSp>
      <p:grpSp>
        <p:nvGrpSpPr>
          <p:cNvPr id="39" name="组合 38"/>
          <p:cNvGrpSpPr/>
          <p:nvPr/>
        </p:nvGrpSpPr>
        <p:grpSpPr>
          <a:xfrm>
            <a:off x="2999615" y="1754952"/>
            <a:ext cx="713657" cy="1095303"/>
            <a:chOff x="3212374" y="1487172"/>
            <a:chExt cx="713657" cy="1095303"/>
          </a:xfrm>
        </p:grpSpPr>
        <p:sp>
          <p:nvSpPr>
            <p:cNvPr id="40" name="AutoShape 5"/>
            <p:cNvSpPr/>
            <p:nvPr/>
          </p:nvSpPr>
          <p:spPr bwMode="auto">
            <a:xfrm>
              <a:off x="3254409" y="2032000"/>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1" name="AutoShape 17"/>
            <p:cNvSpPr/>
            <p:nvPr/>
          </p:nvSpPr>
          <p:spPr bwMode="auto">
            <a:xfrm>
              <a:off x="3379633" y="2174397"/>
              <a:ext cx="279124" cy="279060"/>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45" name="文本框 44"/>
            <p:cNvSpPr txBox="1"/>
            <p:nvPr/>
          </p:nvSpPr>
          <p:spPr>
            <a:xfrm>
              <a:off x="3212374" y="1487172"/>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03</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sp>
        <p:nvSpPr>
          <p:cNvPr id="51" name="文本框 50"/>
          <p:cNvSpPr txBox="1"/>
          <p:nvPr/>
        </p:nvSpPr>
        <p:spPr>
          <a:xfrm>
            <a:off x="7681366" y="1981475"/>
            <a:ext cx="3601189" cy="830997"/>
          </a:xfrm>
          <a:prstGeom prst="rect">
            <a:avLst/>
          </a:prstGeom>
          <a:noFill/>
        </p:spPr>
        <p:txBody>
          <a:bodyPr wrap="square" rtlCol="0">
            <a:spAutoFit/>
          </a:bodyPr>
          <a:lstStyle/>
          <a:p>
            <a:pPr algn="just">
              <a:lnSpc>
                <a:spcPct val="120000"/>
              </a:lnSpc>
            </a:pPr>
            <a:r>
              <a:rPr lang="zh-CN" altLang="en-US" sz="2400" dirty="0" smtClean="0">
                <a:solidFill>
                  <a:srgbClr val="8CBF4A"/>
                </a:solidFill>
                <a:latin typeface="微软雅黑" panose="020B0503020204020204" charset="-122"/>
                <a:ea typeface="微软雅黑" panose="020B0503020204020204" charset="-122"/>
              </a:rPr>
              <a:t>工作岗位职责</a:t>
            </a:r>
            <a:r>
              <a:rPr lang="zh-CN" altLang="en-US" sz="1600" dirty="0" smtClean="0">
                <a:solidFill>
                  <a:srgbClr val="8CBF4A"/>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52" name="文本框 51"/>
          <p:cNvSpPr txBox="1"/>
          <p:nvPr/>
        </p:nvSpPr>
        <p:spPr>
          <a:xfrm>
            <a:off x="7681366" y="5595414"/>
            <a:ext cx="3601189" cy="830997"/>
          </a:xfrm>
          <a:prstGeom prst="rect">
            <a:avLst/>
          </a:prstGeom>
          <a:noFill/>
        </p:spPr>
        <p:txBody>
          <a:bodyPr wrap="square" rtlCol="0">
            <a:spAutoFit/>
          </a:bodyPr>
          <a:lstStyle/>
          <a:p>
            <a:pPr algn="just">
              <a:lnSpc>
                <a:spcPct val="120000"/>
              </a:lnSpc>
            </a:pPr>
            <a:r>
              <a:rPr lang="zh-CN" altLang="en-US" sz="2400" dirty="0">
                <a:solidFill>
                  <a:srgbClr val="8CBF4A"/>
                </a:solidFill>
                <a:latin typeface="微软雅黑" panose="020B0503020204020204" charset="-122"/>
                <a:ea typeface="微软雅黑" panose="020B0503020204020204" charset="-122"/>
              </a:rPr>
              <a:t>工作岗位职责</a:t>
            </a:r>
            <a:r>
              <a:rPr lang="zh-CN" altLang="en-US" sz="1600" dirty="0">
                <a:solidFill>
                  <a:srgbClr val="8CBF4A"/>
                </a:solidFill>
                <a:latin typeface="微软雅黑" panose="020B0503020204020204" charset="-122"/>
                <a:ea typeface="微软雅黑" panose="020B0503020204020204" charset="-122"/>
              </a:rPr>
              <a:t>，</a:t>
            </a:r>
            <a:r>
              <a:rPr lang="zh-CN" altLang="en-US" sz="1600"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添加文字内容，言简意赅不罗嗦。</a:t>
            </a:r>
          </a:p>
        </p:txBody>
      </p:sp>
      <p:sp>
        <p:nvSpPr>
          <p:cNvPr id="53" name="文本框 52"/>
          <p:cNvSpPr txBox="1"/>
          <p:nvPr/>
        </p:nvSpPr>
        <p:spPr>
          <a:xfrm>
            <a:off x="7681366" y="4691930"/>
            <a:ext cx="3601189" cy="830997"/>
          </a:xfrm>
          <a:prstGeom prst="rect">
            <a:avLst/>
          </a:prstGeom>
          <a:noFill/>
        </p:spPr>
        <p:txBody>
          <a:bodyPr wrap="square" rtlCol="0">
            <a:spAutoFit/>
          </a:bodyPr>
          <a:lstStyle/>
          <a:p>
            <a:pPr algn="just">
              <a:lnSpc>
                <a:spcPct val="120000"/>
              </a:lnSpc>
            </a:pPr>
            <a:r>
              <a:rPr lang="zh-CN" altLang="en-US" sz="2400" dirty="0">
                <a:solidFill>
                  <a:srgbClr val="F69F95"/>
                </a:solidFill>
                <a:latin typeface="微软雅黑" panose="020B0503020204020204" charset="-122"/>
                <a:ea typeface="微软雅黑" panose="020B0503020204020204" charset="-122"/>
              </a:rPr>
              <a:t>工作岗位职责</a:t>
            </a:r>
            <a:r>
              <a:rPr lang="zh-CN" altLang="en-US" sz="1600" dirty="0">
                <a:solidFill>
                  <a:srgbClr val="F69F95"/>
                </a:solidFill>
                <a:latin typeface="微软雅黑" panose="020B0503020204020204" charset="-122"/>
                <a:ea typeface="微软雅黑" panose="020B0503020204020204" charset="-122"/>
              </a:rPr>
              <a:t>，</a:t>
            </a:r>
            <a:r>
              <a:rPr lang="zh-CN" altLang="en-US" sz="1600"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添加文字内容，言简意赅不罗嗦。</a:t>
            </a:r>
          </a:p>
        </p:txBody>
      </p:sp>
      <p:sp>
        <p:nvSpPr>
          <p:cNvPr id="54" name="文本框 53"/>
          <p:cNvSpPr txBox="1"/>
          <p:nvPr/>
        </p:nvSpPr>
        <p:spPr>
          <a:xfrm>
            <a:off x="7681366" y="3788445"/>
            <a:ext cx="3601189" cy="830997"/>
          </a:xfrm>
          <a:prstGeom prst="rect">
            <a:avLst/>
          </a:prstGeom>
          <a:noFill/>
        </p:spPr>
        <p:txBody>
          <a:bodyPr wrap="square" rtlCol="0">
            <a:spAutoFit/>
          </a:bodyPr>
          <a:lstStyle/>
          <a:p>
            <a:pPr algn="just">
              <a:lnSpc>
                <a:spcPct val="120000"/>
              </a:lnSpc>
            </a:pPr>
            <a:r>
              <a:rPr lang="zh-CN" altLang="en-US" sz="2400" dirty="0">
                <a:solidFill>
                  <a:srgbClr val="8CBF4A"/>
                </a:solidFill>
                <a:latin typeface="微软雅黑" panose="020B0503020204020204" charset="-122"/>
                <a:ea typeface="微软雅黑" panose="020B0503020204020204" charset="-122"/>
              </a:rPr>
              <a:t>工作岗位职责</a:t>
            </a:r>
            <a:r>
              <a:rPr lang="zh-CN" altLang="en-US" sz="1600" dirty="0">
                <a:solidFill>
                  <a:srgbClr val="8CBF4A"/>
                </a:solidFill>
                <a:latin typeface="微软雅黑" panose="020B0503020204020204" charset="-122"/>
                <a:ea typeface="微软雅黑" panose="020B0503020204020204" charset="-122"/>
              </a:rPr>
              <a:t>，</a:t>
            </a:r>
            <a:r>
              <a:rPr lang="zh-CN" altLang="en-US" sz="1600"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添加文字内容，言简意赅不罗嗦。</a:t>
            </a:r>
          </a:p>
        </p:txBody>
      </p:sp>
      <p:sp>
        <p:nvSpPr>
          <p:cNvPr id="55" name="文本框 54"/>
          <p:cNvSpPr txBox="1"/>
          <p:nvPr/>
        </p:nvSpPr>
        <p:spPr>
          <a:xfrm>
            <a:off x="7681366" y="2884960"/>
            <a:ext cx="3601189" cy="830997"/>
          </a:xfrm>
          <a:prstGeom prst="rect">
            <a:avLst/>
          </a:prstGeom>
          <a:noFill/>
        </p:spPr>
        <p:txBody>
          <a:bodyPr wrap="square" rtlCol="0">
            <a:spAutoFit/>
          </a:bodyPr>
          <a:lstStyle/>
          <a:p>
            <a:pPr algn="just">
              <a:lnSpc>
                <a:spcPct val="120000"/>
              </a:lnSpc>
            </a:pPr>
            <a:r>
              <a:rPr lang="zh-CN" altLang="en-US" sz="2400" dirty="0">
                <a:solidFill>
                  <a:srgbClr val="F69F95"/>
                </a:solidFill>
                <a:latin typeface="微软雅黑" panose="020B0503020204020204" charset="-122"/>
                <a:ea typeface="微软雅黑" panose="020B0503020204020204" charset="-122"/>
              </a:rPr>
              <a:t>工作岗位职责</a:t>
            </a:r>
            <a:r>
              <a:rPr lang="zh-CN" altLang="en-US" sz="1600" dirty="0">
                <a:solidFill>
                  <a:srgbClr val="F69F95"/>
                </a:solidFill>
                <a:latin typeface="微软雅黑" panose="020B0503020204020204" charset="-122"/>
                <a:ea typeface="微软雅黑" panose="020B0503020204020204" charset="-122"/>
              </a:rPr>
              <a:t>，</a:t>
            </a:r>
            <a:r>
              <a:rPr lang="zh-CN" altLang="en-US" sz="1600"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添加文字内容，言简意赅不罗嗦。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75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3500"/>
                            </p:stCondLst>
                            <p:childTnLst>
                              <p:par>
                                <p:cTn id="44" presetID="2" presetClass="entr" presetSubtype="2"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1+#ppt_w/2"/>
                                          </p:val>
                                        </p:tav>
                                        <p:tav tm="100000">
                                          <p:val>
                                            <p:strVal val="#ppt_x"/>
                                          </p:val>
                                        </p:tav>
                                      </p:tavLst>
                                    </p:anim>
                                    <p:anim calcmode="lin" valueType="num">
                                      <p:cBhvr additive="base">
                                        <p:cTn id="47" dur="500" fill="hold"/>
                                        <p:tgtEl>
                                          <p:spTgt spid="55"/>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1+#ppt_w/2"/>
                                          </p:val>
                                        </p:tav>
                                        <p:tav tm="100000">
                                          <p:val>
                                            <p:strVal val="#ppt_x"/>
                                          </p:val>
                                        </p:tav>
                                      </p:tavLst>
                                    </p:anim>
                                    <p:anim calcmode="lin" valueType="num">
                                      <p:cBhvr additive="base">
                                        <p:cTn id="65" dur="500" fill="hold"/>
                                        <p:tgtEl>
                                          <p:spTgt spid="53"/>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6500"/>
                            </p:stCondLst>
                            <p:childTnLst>
                              <p:par>
                                <p:cTn id="71" presetID="2" presetClass="entr" presetSubtype="2"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1+#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P spid="21" grpId="0" animBg="1"/>
      <p:bldP spid="22" grpId="0" animBg="1"/>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具体工作完成情况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286830" y="2358018"/>
            <a:ext cx="1711325" cy="1712913"/>
            <a:chOff x="4203701" y="2122488"/>
            <a:chExt cx="1711325" cy="1712913"/>
          </a:xfrm>
        </p:grpSpPr>
        <p:sp>
          <p:nvSpPr>
            <p:cNvPr id="11" name="Freeform 9"/>
            <p:cNvSpPr/>
            <p:nvPr/>
          </p:nvSpPr>
          <p:spPr bwMode="auto">
            <a:xfrm>
              <a:off x="4203701" y="2122488"/>
              <a:ext cx="1711325" cy="1712913"/>
            </a:xfrm>
            <a:custGeom>
              <a:avLst/>
              <a:gdLst>
                <a:gd name="T0" fmla="*/ 575 w 590"/>
                <a:gd name="T1" fmla="*/ 0 h 591"/>
                <a:gd name="T2" fmla="*/ 308 w 590"/>
                <a:gd name="T3" fmla="*/ 0 h 591"/>
                <a:gd name="T4" fmla="*/ 306 w 590"/>
                <a:gd name="T5" fmla="*/ 0 h 591"/>
                <a:gd name="T6" fmla="*/ 311 w 590"/>
                <a:gd name="T7" fmla="*/ 52 h 591"/>
                <a:gd name="T8" fmla="*/ 43 w 590"/>
                <a:gd name="T9" fmla="*/ 321 h 591"/>
                <a:gd name="T10" fmla="*/ 0 w 590"/>
                <a:gd name="T11" fmla="*/ 317 h 591"/>
                <a:gd name="T12" fmla="*/ 0 w 590"/>
                <a:gd name="T13" fmla="*/ 575 h 591"/>
                <a:gd name="T14" fmla="*/ 15 w 590"/>
                <a:gd name="T15" fmla="*/ 591 h 591"/>
                <a:gd name="T16" fmla="*/ 575 w 590"/>
                <a:gd name="T17" fmla="*/ 591 h 591"/>
                <a:gd name="T18" fmla="*/ 590 w 590"/>
                <a:gd name="T19" fmla="*/ 575 h 591"/>
                <a:gd name="T20" fmla="*/ 590 w 590"/>
                <a:gd name="T21" fmla="*/ 16 h 591"/>
                <a:gd name="T22" fmla="*/ 575 w 590"/>
                <a:gd name="T2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1">
                  <a:moveTo>
                    <a:pt x="575" y="0"/>
                  </a:moveTo>
                  <a:cubicBezTo>
                    <a:pt x="308" y="0"/>
                    <a:pt x="308" y="0"/>
                    <a:pt x="308" y="0"/>
                  </a:cubicBezTo>
                  <a:cubicBezTo>
                    <a:pt x="306" y="0"/>
                    <a:pt x="306" y="0"/>
                    <a:pt x="306" y="0"/>
                  </a:cubicBezTo>
                  <a:cubicBezTo>
                    <a:pt x="309" y="17"/>
                    <a:pt x="311" y="35"/>
                    <a:pt x="311" y="52"/>
                  </a:cubicBezTo>
                  <a:cubicBezTo>
                    <a:pt x="311" y="200"/>
                    <a:pt x="191" y="321"/>
                    <a:pt x="43" y="321"/>
                  </a:cubicBezTo>
                  <a:cubicBezTo>
                    <a:pt x="28" y="321"/>
                    <a:pt x="14" y="319"/>
                    <a:pt x="0" y="317"/>
                  </a:cubicBezTo>
                  <a:cubicBezTo>
                    <a:pt x="0" y="575"/>
                    <a:pt x="0" y="575"/>
                    <a:pt x="0" y="575"/>
                  </a:cubicBezTo>
                  <a:cubicBezTo>
                    <a:pt x="0" y="584"/>
                    <a:pt x="7" y="591"/>
                    <a:pt x="15" y="591"/>
                  </a:cubicBezTo>
                  <a:cubicBezTo>
                    <a:pt x="575" y="591"/>
                    <a:pt x="575" y="591"/>
                    <a:pt x="575" y="591"/>
                  </a:cubicBezTo>
                  <a:cubicBezTo>
                    <a:pt x="583" y="591"/>
                    <a:pt x="590" y="584"/>
                    <a:pt x="590" y="575"/>
                  </a:cubicBezTo>
                  <a:cubicBezTo>
                    <a:pt x="590" y="16"/>
                    <a:pt x="590" y="16"/>
                    <a:pt x="590" y="16"/>
                  </a:cubicBezTo>
                  <a:cubicBezTo>
                    <a:pt x="590" y="7"/>
                    <a:pt x="583" y="0"/>
                    <a:pt x="575" y="0"/>
                  </a:cubicBezTo>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2" name="Freeform 158"/>
            <p:cNvSpPr>
              <a:spLocks noEditPoints="1"/>
            </p:cNvSpPr>
            <p:nvPr/>
          </p:nvSpPr>
          <p:spPr bwMode="auto">
            <a:xfrm>
              <a:off x="5044230" y="2975825"/>
              <a:ext cx="517127" cy="44325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3" name="组合 12"/>
          <p:cNvGrpSpPr/>
          <p:nvPr/>
        </p:nvGrpSpPr>
        <p:grpSpPr>
          <a:xfrm>
            <a:off x="6145792" y="2358018"/>
            <a:ext cx="1709738" cy="1712913"/>
            <a:chOff x="6062663" y="2122488"/>
            <a:chExt cx="1709738" cy="1712913"/>
          </a:xfrm>
        </p:grpSpPr>
        <p:sp>
          <p:nvSpPr>
            <p:cNvPr id="14" name="Freeform 11"/>
            <p:cNvSpPr/>
            <p:nvPr/>
          </p:nvSpPr>
          <p:spPr bwMode="auto">
            <a:xfrm>
              <a:off x="6062663" y="2122488"/>
              <a:ext cx="1709738" cy="1712913"/>
            </a:xfrm>
            <a:custGeom>
              <a:avLst/>
              <a:gdLst>
                <a:gd name="T0" fmla="*/ 15 w 590"/>
                <a:gd name="T1" fmla="*/ 0 h 591"/>
                <a:gd name="T2" fmla="*/ 282 w 590"/>
                <a:gd name="T3" fmla="*/ 0 h 591"/>
                <a:gd name="T4" fmla="*/ 284 w 590"/>
                <a:gd name="T5" fmla="*/ 0 h 591"/>
                <a:gd name="T6" fmla="*/ 279 w 590"/>
                <a:gd name="T7" fmla="*/ 52 h 591"/>
                <a:gd name="T8" fmla="*/ 548 w 590"/>
                <a:gd name="T9" fmla="*/ 321 h 591"/>
                <a:gd name="T10" fmla="*/ 590 w 590"/>
                <a:gd name="T11" fmla="*/ 317 h 591"/>
                <a:gd name="T12" fmla="*/ 590 w 590"/>
                <a:gd name="T13" fmla="*/ 575 h 591"/>
                <a:gd name="T14" fmla="*/ 575 w 590"/>
                <a:gd name="T15" fmla="*/ 591 h 591"/>
                <a:gd name="T16" fmla="*/ 15 w 590"/>
                <a:gd name="T17" fmla="*/ 591 h 591"/>
                <a:gd name="T18" fmla="*/ 0 w 590"/>
                <a:gd name="T19" fmla="*/ 575 h 591"/>
                <a:gd name="T20" fmla="*/ 0 w 590"/>
                <a:gd name="T21" fmla="*/ 16 h 591"/>
                <a:gd name="T22" fmla="*/ 15 w 590"/>
                <a:gd name="T2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1">
                  <a:moveTo>
                    <a:pt x="15" y="0"/>
                  </a:moveTo>
                  <a:cubicBezTo>
                    <a:pt x="282" y="0"/>
                    <a:pt x="282" y="0"/>
                    <a:pt x="282" y="0"/>
                  </a:cubicBezTo>
                  <a:cubicBezTo>
                    <a:pt x="284" y="0"/>
                    <a:pt x="284" y="0"/>
                    <a:pt x="284" y="0"/>
                  </a:cubicBezTo>
                  <a:cubicBezTo>
                    <a:pt x="281" y="17"/>
                    <a:pt x="279" y="35"/>
                    <a:pt x="279" y="52"/>
                  </a:cubicBezTo>
                  <a:cubicBezTo>
                    <a:pt x="279" y="200"/>
                    <a:pt x="400" y="321"/>
                    <a:pt x="548" y="321"/>
                  </a:cubicBezTo>
                  <a:cubicBezTo>
                    <a:pt x="562" y="321"/>
                    <a:pt x="576" y="319"/>
                    <a:pt x="590" y="317"/>
                  </a:cubicBezTo>
                  <a:cubicBezTo>
                    <a:pt x="590" y="575"/>
                    <a:pt x="590" y="575"/>
                    <a:pt x="590" y="575"/>
                  </a:cubicBezTo>
                  <a:cubicBezTo>
                    <a:pt x="590" y="584"/>
                    <a:pt x="584" y="591"/>
                    <a:pt x="575" y="591"/>
                  </a:cubicBezTo>
                  <a:cubicBezTo>
                    <a:pt x="15" y="591"/>
                    <a:pt x="15" y="591"/>
                    <a:pt x="15" y="591"/>
                  </a:cubicBezTo>
                  <a:cubicBezTo>
                    <a:pt x="7" y="591"/>
                    <a:pt x="0" y="584"/>
                    <a:pt x="0" y="575"/>
                  </a:cubicBezTo>
                  <a:cubicBezTo>
                    <a:pt x="0" y="16"/>
                    <a:pt x="0" y="16"/>
                    <a:pt x="0" y="16"/>
                  </a:cubicBezTo>
                  <a:cubicBezTo>
                    <a:pt x="0" y="7"/>
                    <a:pt x="7" y="0"/>
                    <a:pt x="15"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15" name="Freeform 154"/>
            <p:cNvSpPr>
              <a:spLocks noEditPoints="1"/>
            </p:cNvSpPr>
            <p:nvPr/>
          </p:nvSpPr>
          <p:spPr bwMode="auto">
            <a:xfrm>
              <a:off x="6421438" y="2917580"/>
              <a:ext cx="525287" cy="56777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6" name="组合 15"/>
          <p:cNvGrpSpPr/>
          <p:nvPr/>
        </p:nvGrpSpPr>
        <p:grpSpPr>
          <a:xfrm>
            <a:off x="6145792" y="4224918"/>
            <a:ext cx="1709738" cy="1711325"/>
            <a:chOff x="6062663" y="3989388"/>
            <a:chExt cx="1709738" cy="1711325"/>
          </a:xfrm>
        </p:grpSpPr>
        <p:sp>
          <p:nvSpPr>
            <p:cNvPr id="17" name="Freeform 12"/>
            <p:cNvSpPr/>
            <p:nvPr/>
          </p:nvSpPr>
          <p:spPr bwMode="auto">
            <a:xfrm>
              <a:off x="6062663" y="3989388"/>
              <a:ext cx="1709738" cy="1711325"/>
            </a:xfrm>
            <a:custGeom>
              <a:avLst/>
              <a:gdLst>
                <a:gd name="T0" fmla="*/ 15 w 590"/>
                <a:gd name="T1" fmla="*/ 590 h 590"/>
                <a:gd name="T2" fmla="*/ 282 w 590"/>
                <a:gd name="T3" fmla="*/ 590 h 590"/>
                <a:gd name="T4" fmla="*/ 284 w 590"/>
                <a:gd name="T5" fmla="*/ 590 h 590"/>
                <a:gd name="T6" fmla="*/ 279 w 590"/>
                <a:gd name="T7" fmla="*/ 539 h 590"/>
                <a:gd name="T8" fmla="*/ 548 w 590"/>
                <a:gd name="T9" fmla="*/ 270 h 590"/>
                <a:gd name="T10" fmla="*/ 590 w 590"/>
                <a:gd name="T11" fmla="*/ 274 h 590"/>
                <a:gd name="T12" fmla="*/ 590 w 590"/>
                <a:gd name="T13" fmla="*/ 15 h 590"/>
                <a:gd name="T14" fmla="*/ 575 w 590"/>
                <a:gd name="T15" fmla="*/ 0 h 590"/>
                <a:gd name="T16" fmla="*/ 15 w 590"/>
                <a:gd name="T17" fmla="*/ 0 h 590"/>
                <a:gd name="T18" fmla="*/ 0 w 590"/>
                <a:gd name="T19" fmla="*/ 15 h 590"/>
                <a:gd name="T20" fmla="*/ 0 w 590"/>
                <a:gd name="T21" fmla="*/ 575 h 590"/>
                <a:gd name="T22" fmla="*/ 15 w 590"/>
                <a:gd name="T23"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0">
                  <a:moveTo>
                    <a:pt x="15" y="590"/>
                  </a:moveTo>
                  <a:cubicBezTo>
                    <a:pt x="282" y="590"/>
                    <a:pt x="282" y="590"/>
                    <a:pt x="282" y="590"/>
                  </a:cubicBezTo>
                  <a:cubicBezTo>
                    <a:pt x="284" y="590"/>
                    <a:pt x="284" y="590"/>
                    <a:pt x="284" y="590"/>
                  </a:cubicBezTo>
                  <a:cubicBezTo>
                    <a:pt x="281" y="573"/>
                    <a:pt x="279" y="556"/>
                    <a:pt x="279" y="539"/>
                  </a:cubicBezTo>
                  <a:cubicBezTo>
                    <a:pt x="279" y="391"/>
                    <a:pt x="400" y="270"/>
                    <a:pt x="548" y="270"/>
                  </a:cubicBezTo>
                  <a:cubicBezTo>
                    <a:pt x="562" y="270"/>
                    <a:pt x="576" y="271"/>
                    <a:pt x="590" y="274"/>
                  </a:cubicBezTo>
                  <a:cubicBezTo>
                    <a:pt x="590" y="15"/>
                    <a:pt x="590" y="15"/>
                    <a:pt x="590" y="15"/>
                  </a:cubicBezTo>
                  <a:cubicBezTo>
                    <a:pt x="590" y="7"/>
                    <a:pt x="584" y="0"/>
                    <a:pt x="575" y="0"/>
                  </a:cubicBezTo>
                  <a:cubicBezTo>
                    <a:pt x="15" y="0"/>
                    <a:pt x="15" y="0"/>
                    <a:pt x="15" y="0"/>
                  </a:cubicBezTo>
                  <a:cubicBezTo>
                    <a:pt x="7" y="0"/>
                    <a:pt x="0" y="7"/>
                    <a:pt x="0" y="15"/>
                  </a:cubicBezTo>
                  <a:cubicBezTo>
                    <a:pt x="0" y="575"/>
                    <a:pt x="0" y="575"/>
                    <a:pt x="0" y="575"/>
                  </a:cubicBezTo>
                  <a:cubicBezTo>
                    <a:pt x="0" y="584"/>
                    <a:pt x="7" y="590"/>
                    <a:pt x="15" y="590"/>
                  </a:cubicBezTo>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8" name="Freeform 79"/>
            <p:cNvSpPr>
              <a:spLocks noEditPoints="1"/>
            </p:cNvSpPr>
            <p:nvPr/>
          </p:nvSpPr>
          <p:spPr bwMode="auto">
            <a:xfrm>
              <a:off x="6394041" y="4350713"/>
              <a:ext cx="502871" cy="393403"/>
            </a:xfrm>
            <a:custGeom>
              <a:avLst/>
              <a:gdLst/>
              <a:ahLst/>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l="0" t="0" r="r" b="b"/>
              <a:pathLst>
                <a:path w="68" h="53">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9" name="组合 18"/>
          <p:cNvGrpSpPr/>
          <p:nvPr/>
        </p:nvGrpSpPr>
        <p:grpSpPr>
          <a:xfrm>
            <a:off x="4286830" y="4224918"/>
            <a:ext cx="1711325" cy="1711325"/>
            <a:chOff x="4203701" y="3989388"/>
            <a:chExt cx="1711325" cy="1711325"/>
          </a:xfrm>
        </p:grpSpPr>
        <p:sp>
          <p:nvSpPr>
            <p:cNvPr id="20" name="Freeform 10"/>
            <p:cNvSpPr/>
            <p:nvPr/>
          </p:nvSpPr>
          <p:spPr bwMode="auto">
            <a:xfrm>
              <a:off x="4203701" y="3989388"/>
              <a:ext cx="1711325" cy="1711325"/>
            </a:xfrm>
            <a:custGeom>
              <a:avLst/>
              <a:gdLst>
                <a:gd name="T0" fmla="*/ 575 w 590"/>
                <a:gd name="T1" fmla="*/ 590 h 590"/>
                <a:gd name="T2" fmla="*/ 308 w 590"/>
                <a:gd name="T3" fmla="*/ 590 h 590"/>
                <a:gd name="T4" fmla="*/ 306 w 590"/>
                <a:gd name="T5" fmla="*/ 590 h 590"/>
                <a:gd name="T6" fmla="*/ 311 w 590"/>
                <a:gd name="T7" fmla="*/ 539 h 590"/>
                <a:gd name="T8" fmla="*/ 43 w 590"/>
                <a:gd name="T9" fmla="*/ 270 h 590"/>
                <a:gd name="T10" fmla="*/ 0 w 590"/>
                <a:gd name="T11" fmla="*/ 274 h 590"/>
                <a:gd name="T12" fmla="*/ 0 w 590"/>
                <a:gd name="T13" fmla="*/ 15 h 590"/>
                <a:gd name="T14" fmla="*/ 15 w 590"/>
                <a:gd name="T15" fmla="*/ 0 h 590"/>
                <a:gd name="T16" fmla="*/ 575 w 590"/>
                <a:gd name="T17" fmla="*/ 0 h 590"/>
                <a:gd name="T18" fmla="*/ 590 w 590"/>
                <a:gd name="T19" fmla="*/ 15 h 590"/>
                <a:gd name="T20" fmla="*/ 590 w 590"/>
                <a:gd name="T21" fmla="*/ 575 h 590"/>
                <a:gd name="T22" fmla="*/ 575 w 590"/>
                <a:gd name="T23"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0">
                  <a:moveTo>
                    <a:pt x="575" y="590"/>
                  </a:moveTo>
                  <a:cubicBezTo>
                    <a:pt x="308" y="590"/>
                    <a:pt x="308" y="590"/>
                    <a:pt x="308" y="590"/>
                  </a:cubicBezTo>
                  <a:cubicBezTo>
                    <a:pt x="306" y="590"/>
                    <a:pt x="306" y="590"/>
                    <a:pt x="306" y="590"/>
                  </a:cubicBezTo>
                  <a:cubicBezTo>
                    <a:pt x="309" y="573"/>
                    <a:pt x="311" y="556"/>
                    <a:pt x="311" y="539"/>
                  </a:cubicBezTo>
                  <a:cubicBezTo>
                    <a:pt x="311" y="391"/>
                    <a:pt x="191" y="270"/>
                    <a:pt x="43" y="270"/>
                  </a:cubicBezTo>
                  <a:cubicBezTo>
                    <a:pt x="28" y="270"/>
                    <a:pt x="14" y="271"/>
                    <a:pt x="0" y="274"/>
                  </a:cubicBezTo>
                  <a:cubicBezTo>
                    <a:pt x="0" y="15"/>
                    <a:pt x="0" y="15"/>
                    <a:pt x="0" y="15"/>
                  </a:cubicBezTo>
                  <a:cubicBezTo>
                    <a:pt x="0" y="7"/>
                    <a:pt x="7" y="0"/>
                    <a:pt x="15" y="0"/>
                  </a:cubicBezTo>
                  <a:cubicBezTo>
                    <a:pt x="575" y="0"/>
                    <a:pt x="575" y="0"/>
                    <a:pt x="575" y="0"/>
                  </a:cubicBezTo>
                  <a:cubicBezTo>
                    <a:pt x="583" y="0"/>
                    <a:pt x="590" y="7"/>
                    <a:pt x="590" y="15"/>
                  </a:cubicBezTo>
                  <a:cubicBezTo>
                    <a:pt x="590" y="575"/>
                    <a:pt x="590" y="575"/>
                    <a:pt x="590" y="575"/>
                  </a:cubicBezTo>
                  <a:cubicBezTo>
                    <a:pt x="590" y="584"/>
                    <a:pt x="583" y="590"/>
                    <a:pt x="575" y="59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086113" y="4467466"/>
              <a:ext cx="531733" cy="53927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22" name="组合 21"/>
          <p:cNvGrpSpPr/>
          <p:nvPr/>
        </p:nvGrpSpPr>
        <p:grpSpPr>
          <a:xfrm>
            <a:off x="8658775" y="5066658"/>
            <a:ext cx="3034926" cy="1156083"/>
            <a:chOff x="8575646" y="4831128"/>
            <a:chExt cx="3034926" cy="1156083"/>
          </a:xfrm>
        </p:grpSpPr>
        <p:sp>
          <p:nvSpPr>
            <p:cNvPr id="23" name="TextBox 43"/>
            <p:cNvSpPr txBox="1"/>
            <p:nvPr/>
          </p:nvSpPr>
          <p:spPr>
            <a:xfrm>
              <a:off x="8575646" y="5350562"/>
              <a:ext cx="3034926"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24" name="Rectangle 44"/>
            <p:cNvSpPr/>
            <p:nvPr/>
          </p:nvSpPr>
          <p:spPr>
            <a:xfrm>
              <a:off x="8582057" y="4831128"/>
              <a:ext cx="1641475" cy="492443"/>
            </a:xfrm>
            <a:prstGeom prst="rect">
              <a:avLst/>
            </a:prstGeom>
          </p:spPr>
          <p:txBody>
            <a:bodyPr wrap="none" lIns="0" tIns="0" rIns="0" bIns="0">
              <a:spAutoFit/>
            </a:bodyPr>
            <a:lstStyle/>
            <a:p>
              <a:pPr algn="r" defTabSz="1375410"/>
              <a:r>
                <a:rPr lang="zh-CN" altLang="en-US" sz="3200" b="1" dirty="0">
                  <a:solidFill>
                    <a:srgbClr val="F69F95"/>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F69F95"/>
                </a:solidFill>
                <a:latin typeface="方正细黑一简体" panose="02010601030101010101" pitchFamily="2" charset="-122"/>
                <a:ea typeface="方正细黑一简体" panose="02010601030101010101" pitchFamily="2" charset="-122"/>
              </a:endParaRPr>
            </a:p>
          </p:txBody>
        </p:sp>
      </p:grpSp>
      <p:grpSp>
        <p:nvGrpSpPr>
          <p:cNvPr id="25" name="组合 24"/>
          <p:cNvGrpSpPr/>
          <p:nvPr/>
        </p:nvGrpSpPr>
        <p:grpSpPr>
          <a:xfrm>
            <a:off x="8658774" y="2185067"/>
            <a:ext cx="3034927" cy="1187777"/>
            <a:chOff x="8575645" y="1949537"/>
            <a:chExt cx="3034927" cy="1187777"/>
          </a:xfrm>
        </p:grpSpPr>
        <p:sp>
          <p:nvSpPr>
            <p:cNvPr id="26" name="TextBox 46"/>
            <p:cNvSpPr txBox="1"/>
            <p:nvPr/>
          </p:nvSpPr>
          <p:spPr>
            <a:xfrm>
              <a:off x="8575645" y="2500665"/>
              <a:ext cx="3034927"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27" name="Rectangle 47"/>
            <p:cNvSpPr/>
            <p:nvPr/>
          </p:nvSpPr>
          <p:spPr>
            <a:xfrm>
              <a:off x="8582057" y="1949537"/>
              <a:ext cx="1641475" cy="492443"/>
            </a:xfrm>
            <a:prstGeom prst="rect">
              <a:avLst/>
            </a:prstGeom>
          </p:spPr>
          <p:txBody>
            <a:bodyPr wrap="none" lIns="0" tIns="0" rIns="0" bIns="0">
              <a:spAutoFit/>
            </a:bodyPr>
            <a:lstStyle/>
            <a:p>
              <a:pPr algn="r" defTabSz="1375410"/>
              <a:r>
                <a:rPr lang="zh-CN" altLang="en-US" sz="3200" b="1" dirty="0">
                  <a:solidFill>
                    <a:srgbClr val="8CBF4A"/>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8CBF4A"/>
                </a:solidFill>
                <a:latin typeface="方正细黑一简体" panose="02010601030101010101" pitchFamily="2" charset="-122"/>
                <a:ea typeface="方正细黑一简体" panose="02010601030101010101" pitchFamily="2" charset="-122"/>
              </a:endParaRPr>
            </a:p>
          </p:txBody>
        </p:sp>
      </p:grpSp>
      <p:grpSp>
        <p:nvGrpSpPr>
          <p:cNvPr id="28" name="组合 27"/>
          <p:cNvGrpSpPr/>
          <p:nvPr/>
        </p:nvGrpSpPr>
        <p:grpSpPr>
          <a:xfrm>
            <a:off x="1053051" y="2185067"/>
            <a:ext cx="2490416" cy="1190811"/>
            <a:chOff x="969922" y="1949537"/>
            <a:chExt cx="2490416" cy="1190811"/>
          </a:xfrm>
        </p:grpSpPr>
        <p:sp>
          <p:nvSpPr>
            <p:cNvPr id="29" name="TextBox 49"/>
            <p:cNvSpPr txBox="1"/>
            <p:nvPr/>
          </p:nvSpPr>
          <p:spPr>
            <a:xfrm>
              <a:off x="969922" y="2503699"/>
              <a:ext cx="2490416"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r>
                <a:rPr lang="zh-CN" altLang="en-US"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a:t>
              </a:r>
              <a:r>
                <a:rPr lang="en-US" altLang="zh-CN"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a:t>
              </a:r>
              <a:endPar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endParaRPr>
            </a:p>
          </p:txBody>
        </p:sp>
        <p:sp>
          <p:nvSpPr>
            <p:cNvPr id="30" name="Rectangle 50"/>
            <p:cNvSpPr/>
            <p:nvPr/>
          </p:nvSpPr>
          <p:spPr>
            <a:xfrm>
              <a:off x="1786568" y="1949537"/>
              <a:ext cx="1641475" cy="492443"/>
            </a:xfrm>
            <a:prstGeom prst="rect">
              <a:avLst/>
            </a:prstGeom>
          </p:spPr>
          <p:txBody>
            <a:bodyPr wrap="none" lIns="0" tIns="0" rIns="0" bIns="0">
              <a:spAutoFit/>
            </a:bodyPr>
            <a:lstStyle/>
            <a:p>
              <a:pPr algn="r" defTabSz="1375410"/>
              <a:r>
                <a:rPr lang="zh-CN" altLang="en-US" sz="3200" b="1" dirty="0" smtClean="0">
                  <a:solidFill>
                    <a:srgbClr val="F69F95"/>
                  </a:solidFill>
                  <a:latin typeface="方正细黑一简体" panose="02010601030101010101" pitchFamily="2" charset="-122"/>
                  <a:ea typeface="方正细黑一简体" panose="02010601030101010101" pitchFamily="2" charset="-122"/>
                </a:rPr>
                <a:t>完成情况</a:t>
              </a:r>
              <a:endParaRPr lang="en-US" sz="3200" b="1" dirty="0">
                <a:solidFill>
                  <a:srgbClr val="F69F95"/>
                </a:solidFill>
                <a:latin typeface="方正细黑一简体" panose="02010601030101010101" pitchFamily="2" charset="-122"/>
                <a:ea typeface="方正细黑一简体" panose="02010601030101010101" pitchFamily="2" charset="-122"/>
              </a:endParaRPr>
            </a:p>
          </p:txBody>
        </p:sp>
      </p:grpSp>
      <p:grpSp>
        <p:nvGrpSpPr>
          <p:cNvPr id="31" name="组合 30"/>
          <p:cNvGrpSpPr/>
          <p:nvPr/>
        </p:nvGrpSpPr>
        <p:grpSpPr>
          <a:xfrm>
            <a:off x="886046" y="5039155"/>
            <a:ext cx="2768803" cy="1182975"/>
            <a:chOff x="802917" y="4803625"/>
            <a:chExt cx="2768803" cy="1182975"/>
          </a:xfrm>
        </p:grpSpPr>
        <p:sp>
          <p:nvSpPr>
            <p:cNvPr id="32" name="TextBox 52"/>
            <p:cNvSpPr txBox="1"/>
            <p:nvPr/>
          </p:nvSpPr>
          <p:spPr>
            <a:xfrm>
              <a:off x="978680" y="5321803"/>
              <a:ext cx="2481658" cy="664797"/>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33" name="Rectangle 53"/>
            <p:cNvSpPr/>
            <p:nvPr/>
          </p:nvSpPr>
          <p:spPr>
            <a:xfrm>
              <a:off x="802917" y="4803625"/>
              <a:ext cx="2768803" cy="492443"/>
            </a:xfrm>
            <a:prstGeom prst="rect">
              <a:avLst/>
            </a:prstGeom>
          </p:spPr>
          <p:txBody>
            <a:bodyPr wrap="square" lIns="0" tIns="0" rIns="0" bIns="0">
              <a:spAutoFit/>
            </a:bodyPr>
            <a:lstStyle/>
            <a:p>
              <a:pPr algn="r" defTabSz="1375410"/>
              <a:r>
                <a:rPr lang="zh-CN" altLang="en-US" sz="3200" b="1" dirty="0">
                  <a:solidFill>
                    <a:srgbClr val="8CBF4A"/>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8CBF4A"/>
                </a:solidFill>
                <a:latin typeface="方正细黑一简体" panose="02010601030101010101" pitchFamily="2" charset="-122"/>
                <a:ea typeface="方正细黑一简体" panose="02010601030101010101" pitchFamily="2" charset="-122"/>
              </a:endParaRPr>
            </a:p>
          </p:txBody>
        </p:sp>
      </p:grpSp>
      <p:grpSp>
        <p:nvGrpSpPr>
          <p:cNvPr id="34" name="组合 33"/>
          <p:cNvGrpSpPr/>
          <p:nvPr/>
        </p:nvGrpSpPr>
        <p:grpSpPr>
          <a:xfrm>
            <a:off x="3742317" y="1838905"/>
            <a:ext cx="1350963" cy="1347788"/>
            <a:chOff x="3659188" y="1603375"/>
            <a:chExt cx="1350963" cy="1347788"/>
          </a:xfrm>
        </p:grpSpPr>
        <p:sp>
          <p:nvSpPr>
            <p:cNvPr id="35" name="Freeform 37"/>
            <p:cNvSpPr/>
            <p:nvPr/>
          </p:nvSpPr>
          <p:spPr>
            <a:xfrm>
              <a:off x="4324162" y="2165281"/>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36" name="Oval 5"/>
            <p:cNvSpPr>
              <a:spLocks noChangeArrowheads="1"/>
            </p:cNvSpPr>
            <p:nvPr/>
          </p:nvSpPr>
          <p:spPr bwMode="auto">
            <a:xfrm>
              <a:off x="3659188" y="1603375"/>
              <a:ext cx="1350963" cy="1347788"/>
            </a:xfrm>
            <a:prstGeom prst="ellipse">
              <a:avLst/>
            </a:prstGeom>
            <a:solidFill>
              <a:srgbClr val="F69F95"/>
            </a:solidFill>
            <a:ln>
              <a:noFill/>
            </a:ln>
          </p:spPr>
          <p:txBody>
            <a:bodyPr vert="horz" wrap="square" lIns="91440" tIns="45720" rIns="91440" bIns="45720" numCol="1" anchor="t" anchorCtr="0" compatLnSpc="1"/>
            <a:lstStyle/>
            <a:p>
              <a:endParaRPr lang="zh-CN" altLang="en-US"/>
            </a:p>
          </p:txBody>
        </p:sp>
        <p:sp>
          <p:nvSpPr>
            <p:cNvPr id="37" name="Rectangle 50"/>
            <p:cNvSpPr/>
            <p:nvPr/>
          </p:nvSpPr>
          <p:spPr>
            <a:xfrm>
              <a:off x="4042888" y="1879233"/>
              <a:ext cx="689292" cy="738664"/>
            </a:xfrm>
            <a:prstGeom prst="rect">
              <a:avLst/>
            </a:prstGeom>
          </p:spPr>
          <p:txBody>
            <a:bodyPr wrap="none" lIns="0" tIns="0" rIns="0" bIns="0">
              <a:spAutoFit/>
            </a:bodyPr>
            <a:lstStyle/>
            <a:p>
              <a:pPr algn="r" defTabSz="1375410"/>
              <a:r>
                <a:rPr lang="en-US" altLang="zh-CN" sz="4800" b="1" dirty="0" smtClean="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01</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38" name="组合 37"/>
          <p:cNvGrpSpPr/>
          <p:nvPr/>
        </p:nvGrpSpPr>
        <p:grpSpPr>
          <a:xfrm>
            <a:off x="3742317" y="5115505"/>
            <a:ext cx="1350963" cy="1350963"/>
            <a:chOff x="3659188" y="4879975"/>
            <a:chExt cx="1350963" cy="1350963"/>
          </a:xfrm>
        </p:grpSpPr>
        <p:sp>
          <p:nvSpPr>
            <p:cNvPr id="39" name="Freeform 35"/>
            <p:cNvSpPr/>
            <p:nvPr/>
          </p:nvSpPr>
          <p:spPr>
            <a:xfrm>
              <a:off x="4324162" y="5583235"/>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alpha val="63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40" name="Oval 6"/>
            <p:cNvSpPr>
              <a:spLocks noChangeArrowheads="1"/>
            </p:cNvSpPr>
            <p:nvPr/>
          </p:nvSpPr>
          <p:spPr bwMode="auto">
            <a:xfrm>
              <a:off x="3659188" y="4879975"/>
              <a:ext cx="1350963" cy="1350963"/>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41" name="Rectangle 50"/>
            <p:cNvSpPr/>
            <p:nvPr/>
          </p:nvSpPr>
          <p:spPr>
            <a:xfrm>
              <a:off x="3994948" y="5154018"/>
              <a:ext cx="689292" cy="738664"/>
            </a:xfrm>
            <a:prstGeom prst="rect">
              <a:avLst/>
            </a:prstGeom>
          </p:spPr>
          <p:txBody>
            <a:bodyPr wrap="none" lIns="0" tIns="0" rIns="0" bIns="0">
              <a:spAutoFit/>
            </a:bodyPr>
            <a:lstStyle/>
            <a:p>
              <a:pPr algn="r" defTabSz="1375410"/>
              <a:r>
                <a:rPr lang="en-US" altLang="zh-CN" sz="4800" b="1" dirty="0" smtClean="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03</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45" name="组合 44"/>
          <p:cNvGrpSpPr/>
          <p:nvPr/>
        </p:nvGrpSpPr>
        <p:grpSpPr>
          <a:xfrm>
            <a:off x="7064955" y="1838905"/>
            <a:ext cx="1350963" cy="1347788"/>
            <a:chOff x="6981826" y="1603375"/>
            <a:chExt cx="1350963" cy="1347788"/>
          </a:xfrm>
        </p:grpSpPr>
        <p:sp>
          <p:nvSpPr>
            <p:cNvPr id="51" name="Freeform 31"/>
            <p:cNvSpPr/>
            <p:nvPr/>
          </p:nvSpPr>
          <p:spPr>
            <a:xfrm>
              <a:off x="7785267" y="2165281"/>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143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52" name="Oval 7"/>
            <p:cNvSpPr>
              <a:spLocks noChangeArrowheads="1"/>
            </p:cNvSpPr>
            <p:nvPr/>
          </p:nvSpPr>
          <p:spPr bwMode="auto">
            <a:xfrm>
              <a:off x="6981826" y="1603375"/>
              <a:ext cx="1350963" cy="1347788"/>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53" name="Rectangle 50"/>
            <p:cNvSpPr/>
            <p:nvPr/>
          </p:nvSpPr>
          <p:spPr>
            <a:xfrm>
              <a:off x="7350620" y="1879233"/>
              <a:ext cx="689292" cy="738664"/>
            </a:xfrm>
            <a:prstGeom prst="rect">
              <a:avLst/>
            </a:prstGeom>
          </p:spPr>
          <p:txBody>
            <a:bodyPr wrap="none" lIns="0" tIns="0" rIns="0" bIns="0">
              <a:spAutoFit/>
            </a:bodyPr>
            <a:lstStyle/>
            <a:p>
              <a:pPr algn="r" defTabSz="1375410"/>
              <a:r>
                <a:rPr lang="en-US" altLang="zh-CN" sz="4800" b="1" dirty="0" smtClean="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02</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54" name="组合 53"/>
          <p:cNvGrpSpPr/>
          <p:nvPr/>
        </p:nvGrpSpPr>
        <p:grpSpPr>
          <a:xfrm>
            <a:off x="7064955" y="5115505"/>
            <a:ext cx="1350963" cy="1350963"/>
            <a:chOff x="6981826" y="4879975"/>
            <a:chExt cx="1350963" cy="1350963"/>
          </a:xfrm>
        </p:grpSpPr>
        <p:sp>
          <p:nvSpPr>
            <p:cNvPr id="55" name="Freeform 33"/>
            <p:cNvSpPr/>
            <p:nvPr/>
          </p:nvSpPr>
          <p:spPr>
            <a:xfrm>
              <a:off x="7785267" y="5583235"/>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F509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56" name="Oval 8"/>
            <p:cNvSpPr>
              <a:spLocks noChangeArrowheads="1"/>
            </p:cNvSpPr>
            <p:nvPr/>
          </p:nvSpPr>
          <p:spPr bwMode="auto">
            <a:xfrm>
              <a:off x="6981826" y="4879975"/>
              <a:ext cx="1350963" cy="1350963"/>
            </a:xfrm>
            <a:prstGeom prst="ellipse">
              <a:avLst/>
            </a:prstGeom>
            <a:solidFill>
              <a:srgbClr val="F69F95"/>
            </a:solidFill>
            <a:ln>
              <a:noFill/>
            </a:ln>
          </p:spPr>
          <p:txBody>
            <a:bodyPr vert="horz" wrap="square" lIns="91440" tIns="45720" rIns="91440" bIns="45720" numCol="1" anchor="t" anchorCtr="0" compatLnSpc="1"/>
            <a:lstStyle/>
            <a:p>
              <a:endParaRPr lang="zh-CN" altLang="en-US"/>
            </a:p>
          </p:txBody>
        </p:sp>
        <p:sp>
          <p:nvSpPr>
            <p:cNvPr id="57" name="Rectangle 50"/>
            <p:cNvSpPr/>
            <p:nvPr/>
          </p:nvSpPr>
          <p:spPr>
            <a:xfrm>
              <a:off x="7316029" y="5154018"/>
              <a:ext cx="689292" cy="738664"/>
            </a:xfrm>
            <a:prstGeom prst="rect">
              <a:avLst/>
            </a:prstGeom>
          </p:spPr>
          <p:txBody>
            <a:bodyPr wrap="none" lIns="0" tIns="0" rIns="0" bIns="0">
              <a:spAutoFit/>
            </a:bodyPr>
            <a:lstStyle/>
            <a:p>
              <a:pPr algn="r" defTabSz="1375410"/>
              <a:r>
                <a:rPr lang="en-US" altLang="zh-CN" sz="4800" b="1" dirty="0" smtClean="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04</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自主学习情况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633797" y="2953208"/>
            <a:ext cx="863618" cy="3502696"/>
            <a:chOff x="5633797" y="2887893"/>
            <a:chExt cx="863618" cy="3502696"/>
          </a:xfrm>
        </p:grpSpPr>
        <p:cxnSp>
          <p:nvCxnSpPr>
            <p:cNvPr id="11" name="直接连接符 10"/>
            <p:cNvCxnSpPr/>
            <p:nvPr/>
          </p:nvCxnSpPr>
          <p:spPr>
            <a:xfrm>
              <a:off x="6061687" y="2887893"/>
              <a:ext cx="0" cy="2567863"/>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60251"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7415"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54735"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3797"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grpSp>
      <p:sp>
        <p:nvSpPr>
          <p:cNvPr id="16" name="任意多边形 15"/>
          <p:cNvSpPr/>
          <p:nvPr/>
        </p:nvSpPr>
        <p:spPr bwMode="auto">
          <a:xfrm>
            <a:off x="5140188" y="5307730"/>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grpSp>
        <p:nvGrpSpPr>
          <p:cNvPr id="17" name="组合 16"/>
          <p:cNvGrpSpPr/>
          <p:nvPr/>
        </p:nvGrpSpPr>
        <p:grpSpPr>
          <a:xfrm>
            <a:off x="3164637" y="4086825"/>
            <a:ext cx="2469161" cy="628865"/>
            <a:chOff x="3164637" y="4021510"/>
            <a:chExt cx="2469161" cy="628865"/>
          </a:xfrm>
        </p:grpSpPr>
        <p:sp>
          <p:nvSpPr>
            <p:cNvPr id="18" name="五边形 17"/>
            <p:cNvSpPr/>
            <p:nvPr/>
          </p:nvSpPr>
          <p:spPr>
            <a:xfrm flipH="1">
              <a:off x="3164637"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814198" y="402151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读  书</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0" name="组合 19"/>
          <p:cNvGrpSpPr/>
          <p:nvPr/>
        </p:nvGrpSpPr>
        <p:grpSpPr>
          <a:xfrm>
            <a:off x="2654466" y="3273288"/>
            <a:ext cx="3220561" cy="602321"/>
            <a:chOff x="2654466" y="3207973"/>
            <a:chExt cx="3220561" cy="602321"/>
          </a:xfrm>
        </p:grpSpPr>
        <p:sp>
          <p:nvSpPr>
            <p:cNvPr id="21" name="五边形 20"/>
            <p:cNvSpPr/>
            <p:nvPr/>
          </p:nvSpPr>
          <p:spPr>
            <a:xfrm flipH="1">
              <a:off x="2654466" y="3252063"/>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92659" y="320797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工  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3" name="组合 22"/>
          <p:cNvGrpSpPr/>
          <p:nvPr/>
        </p:nvGrpSpPr>
        <p:grpSpPr>
          <a:xfrm>
            <a:off x="4558847" y="2408315"/>
            <a:ext cx="3039238" cy="592716"/>
            <a:chOff x="4558847" y="2343000"/>
            <a:chExt cx="3039238" cy="592716"/>
          </a:xfrm>
        </p:grpSpPr>
        <p:sp>
          <p:nvSpPr>
            <p:cNvPr id="24" name="任意多边形 23"/>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350595" y="2343000"/>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网  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6" name="组合 25"/>
          <p:cNvGrpSpPr/>
          <p:nvPr/>
        </p:nvGrpSpPr>
        <p:grpSpPr>
          <a:xfrm>
            <a:off x="6244578" y="3258292"/>
            <a:ext cx="3220561" cy="586464"/>
            <a:chOff x="6259818" y="3192977"/>
            <a:chExt cx="3220561" cy="586464"/>
          </a:xfrm>
        </p:grpSpPr>
        <p:sp>
          <p:nvSpPr>
            <p:cNvPr id="27" name="五边形 26"/>
            <p:cNvSpPr/>
            <p:nvPr/>
          </p:nvSpPr>
          <p:spPr>
            <a:xfrm>
              <a:off x="6259818" y="3221210"/>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023141" y="3192977"/>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培  训</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9" name="组合 28"/>
          <p:cNvGrpSpPr/>
          <p:nvPr/>
        </p:nvGrpSpPr>
        <p:grpSpPr>
          <a:xfrm>
            <a:off x="6499653" y="4100328"/>
            <a:ext cx="2469161" cy="615362"/>
            <a:chOff x="6499653" y="4035013"/>
            <a:chExt cx="2469161" cy="615362"/>
          </a:xfrm>
        </p:grpSpPr>
        <p:sp>
          <p:nvSpPr>
            <p:cNvPr id="30" name="五边形 29"/>
            <p:cNvSpPr/>
            <p:nvPr/>
          </p:nvSpPr>
          <p:spPr>
            <a:xfrm>
              <a:off x="6499653"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902931" y="4035013"/>
              <a:ext cx="1422184"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会  议</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32" name="矩形 47"/>
          <p:cNvSpPr>
            <a:spLocks noChangeArrowheads="1"/>
          </p:cNvSpPr>
          <p:nvPr/>
        </p:nvSpPr>
        <p:spPr bwMode="auto">
          <a:xfrm>
            <a:off x="187550" y="415745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a:t>
            </a:r>
            <a:r>
              <a:rPr lang="zh-CN" altLang="en-US" sz="1600" dirty="0" smtClean="0">
                <a:solidFill>
                  <a:schemeClr val="tx1">
                    <a:lumMod val="85000"/>
                    <a:lumOff val="15000"/>
                  </a:schemeClr>
                </a:solidFill>
                <a:sym typeface="微软雅黑" panose="020B0503020204020204" charset="-122"/>
              </a:rPr>
              <a:t>说明在此</a:t>
            </a:r>
            <a:r>
              <a:rPr lang="zh-CN" altLang="en-US" sz="1600" dirty="0">
                <a:solidFill>
                  <a:schemeClr val="tx1">
                    <a:lumMod val="85000"/>
                    <a:lumOff val="15000"/>
                  </a:schemeClr>
                </a:solidFill>
                <a:sym typeface="微软雅黑" panose="020B0503020204020204" charset="-122"/>
              </a:rPr>
              <a:t>录入上述图表的描述</a:t>
            </a:r>
            <a:r>
              <a:rPr lang="zh-CN" altLang="en-US" sz="1600" dirty="0" smtClean="0">
                <a:solidFill>
                  <a:schemeClr val="tx1">
                    <a:lumMod val="85000"/>
                    <a:lumOff val="15000"/>
                  </a:schemeClr>
                </a:solidFill>
                <a:sym typeface="微软雅黑" panose="020B0503020204020204" charset="-122"/>
              </a:rPr>
              <a:t>说明</a:t>
            </a:r>
            <a:endParaRPr lang="zh-CN" altLang="en-US" sz="1600" dirty="0">
              <a:solidFill>
                <a:schemeClr val="tx1">
                  <a:lumMod val="85000"/>
                  <a:lumOff val="15000"/>
                </a:schemeClr>
              </a:solidFill>
              <a:sym typeface="微软雅黑" panose="020B0503020204020204" charset="-122"/>
            </a:endParaRPr>
          </a:p>
        </p:txBody>
      </p:sp>
      <p:sp>
        <p:nvSpPr>
          <p:cNvPr id="33" name="矩形 47"/>
          <p:cNvSpPr>
            <a:spLocks noChangeArrowheads="1"/>
          </p:cNvSpPr>
          <p:nvPr/>
        </p:nvSpPr>
        <p:spPr bwMode="auto">
          <a:xfrm>
            <a:off x="4659003" y="149023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a:t>
            </a:r>
            <a:r>
              <a:rPr lang="zh-CN" altLang="en-US" sz="1600" dirty="0" smtClean="0">
                <a:solidFill>
                  <a:schemeClr val="tx1">
                    <a:lumMod val="85000"/>
                    <a:lumOff val="15000"/>
                  </a:schemeClr>
                </a:solidFill>
                <a:sym typeface="微软雅黑" panose="020B0503020204020204" charset="-122"/>
              </a:rPr>
              <a:t>说明在此</a:t>
            </a:r>
            <a:r>
              <a:rPr lang="zh-CN" altLang="en-US" sz="1600" dirty="0">
                <a:solidFill>
                  <a:schemeClr val="tx1">
                    <a:lumMod val="85000"/>
                    <a:lumOff val="15000"/>
                  </a:schemeClr>
                </a:solidFill>
                <a:sym typeface="微软雅黑" panose="020B0503020204020204" charset="-122"/>
              </a:rPr>
              <a:t>录入上述图表的描述</a:t>
            </a:r>
            <a:r>
              <a:rPr lang="zh-CN" altLang="en-US" sz="1600" dirty="0" smtClean="0">
                <a:solidFill>
                  <a:schemeClr val="tx1">
                    <a:lumMod val="85000"/>
                    <a:lumOff val="15000"/>
                  </a:schemeClr>
                </a:solidFill>
                <a:sym typeface="微软雅黑" panose="020B0503020204020204" charset="-122"/>
              </a:rPr>
              <a:t>说明</a:t>
            </a:r>
            <a:endParaRPr lang="zh-CN" altLang="en-US" sz="1600" dirty="0">
              <a:solidFill>
                <a:schemeClr val="tx1">
                  <a:lumMod val="85000"/>
                  <a:lumOff val="15000"/>
                </a:schemeClr>
              </a:solidFill>
              <a:sym typeface="微软雅黑" panose="020B0503020204020204" charset="-122"/>
            </a:endParaRPr>
          </a:p>
        </p:txBody>
      </p:sp>
      <p:sp>
        <p:nvSpPr>
          <p:cNvPr id="34" name="矩形 47"/>
          <p:cNvSpPr>
            <a:spLocks noChangeArrowheads="1"/>
          </p:cNvSpPr>
          <p:nvPr/>
        </p:nvSpPr>
        <p:spPr bwMode="auto">
          <a:xfrm>
            <a:off x="9208215" y="415745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a:t>
            </a:r>
            <a:r>
              <a:rPr lang="zh-CN" altLang="en-US" sz="1600" dirty="0" smtClean="0">
                <a:solidFill>
                  <a:schemeClr val="tx1">
                    <a:lumMod val="85000"/>
                    <a:lumOff val="15000"/>
                  </a:schemeClr>
                </a:solidFill>
                <a:sym typeface="微软雅黑" panose="020B0503020204020204" charset="-122"/>
              </a:rPr>
              <a:t>说明在此</a:t>
            </a:r>
            <a:r>
              <a:rPr lang="zh-CN" altLang="en-US" sz="1600" dirty="0">
                <a:solidFill>
                  <a:schemeClr val="tx1">
                    <a:lumMod val="85000"/>
                    <a:lumOff val="15000"/>
                  </a:schemeClr>
                </a:solidFill>
                <a:sym typeface="微软雅黑" panose="020B0503020204020204" charset="-122"/>
              </a:rPr>
              <a:t>录入上述图表的描述</a:t>
            </a:r>
            <a:r>
              <a:rPr lang="zh-CN" altLang="en-US" sz="1600" dirty="0" smtClean="0">
                <a:solidFill>
                  <a:schemeClr val="tx1">
                    <a:lumMod val="85000"/>
                    <a:lumOff val="15000"/>
                  </a:schemeClr>
                </a:solidFill>
                <a:sym typeface="微软雅黑" panose="020B0503020204020204" charset="-122"/>
              </a:rPr>
              <a:t>说明</a:t>
            </a:r>
            <a:endParaRPr lang="zh-CN" altLang="en-US" sz="1600" dirty="0">
              <a:solidFill>
                <a:schemeClr val="tx1">
                  <a:lumMod val="85000"/>
                  <a:lumOff val="15000"/>
                </a:schemeClr>
              </a:solidFill>
              <a:sym typeface="微软雅黑" panose="020B0503020204020204" charset="-122"/>
            </a:endParaRPr>
          </a:p>
        </p:txBody>
      </p:sp>
      <p:sp>
        <p:nvSpPr>
          <p:cNvPr id="35" name="矩形 47"/>
          <p:cNvSpPr>
            <a:spLocks noChangeArrowheads="1"/>
          </p:cNvSpPr>
          <p:nvPr/>
        </p:nvSpPr>
        <p:spPr bwMode="auto">
          <a:xfrm>
            <a:off x="9612808" y="3061318"/>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a:t>
            </a:r>
            <a:r>
              <a:rPr lang="zh-CN" altLang="en-US" sz="1600" dirty="0" smtClean="0">
                <a:solidFill>
                  <a:schemeClr val="tx1">
                    <a:lumMod val="85000"/>
                    <a:lumOff val="15000"/>
                  </a:schemeClr>
                </a:solidFill>
                <a:sym typeface="微软雅黑" panose="020B0503020204020204" charset="-122"/>
              </a:rPr>
              <a:t>说明在此</a:t>
            </a:r>
            <a:r>
              <a:rPr lang="zh-CN" altLang="en-US" sz="1600" dirty="0">
                <a:solidFill>
                  <a:schemeClr val="tx1">
                    <a:lumMod val="85000"/>
                    <a:lumOff val="15000"/>
                  </a:schemeClr>
                </a:solidFill>
                <a:sym typeface="微软雅黑" panose="020B0503020204020204" charset="-122"/>
              </a:rPr>
              <a:t>录入上述图表的描述</a:t>
            </a:r>
            <a:r>
              <a:rPr lang="zh-CN" altLang="en-US" sz="1600" dirty="0" smtClean="0">
                <a:solidFill>
                  <a:schemeClr val="tx1">
                    <a:lumMod val="85000"/>
                    <a:lumOff val="15000"/>
                  </a:schemeClr>
                </a:solidFill>
                <a:sym typeface="微软雅黑" panose="020B0503020204020204" charset="-122"/>
              </a:rPr>
              <a:t>说明</a:t>
            </a:r>
            <a:endParaRPr lang="zh-CN" altLang="en-US" sz="1600" dirty="0">
              <a:solidFill>
                <a:schemeClr val="tx1">
                  <a:lumMod val="85000"/>
                  <a:lumOff val="15000"/>
                </a:schemeClr>
              </a:solidFill>
              <a:sym typeface="微软雅黑" panose="020B0503020204020204" charset="-122"/>
            </a:endParaRPr>
          </a:p>
        </p:txBody>
      </p:sp>
      <p:sp>
        <p:nvSpPr>
          <p:cNvPr id="36" name="矩形 47"/>
          <p:cNvSpPr>
            <a:spLocks noChangeArrowheads="1"/>
          </p:cNvSpPr>
          <p:nvPr/>
        </p:nvSpPr>
        <p:spPr bwMode="auto">
          <a:xfrm>
            <a:off x="169640" y="3061317"/>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a:t>
            </a:r>
            <a:r>
              <a:rPr lang="zh-CN" altLang="en-US" sz="1600" dirty="0" smtClean="0">
                <a:solidFill>
                  <a:schemeClr val="tx1">
                    <a:lumMod val="85000"/>
                    <a:lumOff val="15000"/>
                  </a:schemeClr>
                </a:solidFill>
                <a:sym typeface="微软雅黑" panose="020B0503020204020204" charset="-122"/>
              </a:rPr>
              <a:t>说明在此</a:t>
            </a:r>
            <a:r>
              <a:rPr lang="zh-CN" altLang="en-US" sz="1600" dirty="0">
                <a:solidFill>
                  <a:schemeClr val="tx1">
                    <a:lumMod val="85000"/>
                    <a:lumOff val="15000"/>
                  </a:schemeClr>
                </a:solidFill>
                <a:sym typeface="微软雅黑" panose="020B0503020204020204" charset="-122"/>
              </a:rPr>
              <a:t>录入上述图表的描述</a:t>
            </a:r>
            <a:r>
              <a:rPr lang="zh-CN" altLang="en-US" sz="1600" dirty="0" smtClean="0">
                <a:solidFill>
                  <a:schemeClr val="tx1">
                    <a:lumMod val="85000"/>
                    <a:lumOff val="15000"/>
                  </a:schemeClr>
                </a:solidFill>
                <a:sym typeface="微软雅黑" panose="020B0503020204020204" charset="-122"/>
              </a:rPr>
              <a:t>说明</a:t>
            </a:r>
            <a:endParaRPr lang="zh-CN" altLang="en-US" sz="1600" dirty="0">
              <a:solidFill>
                <a:schemeClr val="tx1">
                  <a:lumMod val="85000"/>
                  <a:lumOff val="15000"/>
                </a:schemeClr>
              </a:solidFill>
              <a:sym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Vertical)">
                                      <p:cBhvr>
                                        <p:cTn id="25" dur="500"/>
                                        <p:tgtEl>
                                          <p:spTgt spid="2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基本管理工作情况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74724" y="2060000"/>
            <a:ext cx="3009377" cy="1037589"/>
            <a:chOff x="2174724" y="2060000"/>
            <a:chExt cx="3009377" cy="1037589"/>
          </a:xfrm>
        </p:grpSpPr>
        <p:sp>
          <p:nvSpPr>
            <p:cNvPr id="11" name="矩形 10"/>
            <p:cNvSpPr/>
            <p:nvPr/>
          </p:nvSpPr>
          <p:spPr>
            <a:xfrm>
              <a:off x="4266186"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7"/>
            <p:cNvSpPr/>
            <p:nvPr/>
          </p:nvSpPr>
          <p:spPr bwMode="auto">
            <a:xfrm>
              <a:off x="2174724"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4659778" y="2229073"/>
              <a:ext cx="201152" cy="472325"/>
              <a:chOff x="3997325" y="2735263"/>
              <a:chExt cx="250825" cy="588962"/>
            </a:xfrm>
          </p:grpSpPr>
          <p:sp>
            <p:nvSpPr>
              <p:cNvPr id="15" name="Freeform 10"/>
              <p:cNvSpPr/>
              <p:nvPr/>
            </p:nvSpPr>
            <p:spPr bwMode="auto">
              <a:xfrm>
                <a:off x="4100513" y="2735263"/>
                <a:ext cx="111125" cy="111125"/>
              </a:xfrm>
              <a:custGeom>
                <a:avLst/>
                <a:gdLst>
                  <a:gd name="T0" fmla="*/ 15 w 30"/>
                  <a:gd name="T1" fmla="*/ 0 h 30"/>
                  <a:gd name="T2" fmla="*/ 0 w 30"/>
                  <a:gd name="T3" fmla="*/ 15 h 30"/>
                  <a:gd name="T4" fmla="*/ 15 w 30"/>
                  <a:gd name="T5" fmla="*/ 30 h 30"/>
                  <a:gd name="T6" fmla="*/ 30 w 30"/>
                  <a:gd name="T7" fmla="*/ 15 h 30"/>
                  <a:gd name="T8" fmla="*/ 15 w 30"/>
                  <a:gd name="T9" fmla="*/ 0 h 30"/>
                </a:gdLst>
                <a:ahLst/>
                <a:cxnLst>
                  <a:cxn ang="0">
                    <a:pos x="T0" y="T1"/>
                  </a:cxn>
                  <a:cxn ang="0">
                    <a:pos x="T2" y="T3"/>
                  </a:cxn>
                  <a:cxn ang="0">
                    <a:pos x="T4" y="T5"/>
                  </a:cxn>
                  <a:cxn ang="0">
                    <a:pos x="T6" y="T7"/>
                  </a:cxn>
                  <a:cxn ang="0">
                    <a:pos x="T8" y="T9"/>
                  </a:cxn>
                </a:cxnLst>
                <a:rect l="0" t="0" r="r" b="b"/>
                <a:pathLst>
                  <a:path w="30" h="30">
                    <a:moveTo>
                      <a:pt x="15" y="0"/>
                    </a:moveTo>
                    <a:cubicBezTo>
                      <a:pt x="7" y="0"/>
                      <a:pt x="0" y="7"/>
                      <a:pt x="0" y="15"/>
                    </a:cubicBezTo>
                    <a:cubicBezTo>
                      <a:pt x="0" y="23"/>
                      <a:pt x="6" y="30"/>
                      <a:pt x="15" y="30"/>
                    </a:cubicBezTo>
                    <a:cubicBezTo>
                      <a:pt x="23" y="30"/>
                      <a:pt x="30" y="24"/>
                      <a:pt x="30" y="15"/>
                    </a:cubicBezTo>
                    <a:cubicBezTo>
                      <a:pt x="30" y="7"/>
                      <a:pt x="23" y="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997325" y="2979738"/>
                <a:ext cx="250825" cy="344487"/>
              </a:xfrm>
              <a:custGeom>
                <a:avLst/>
                <a:gdLst>
                  <a:gd name="T0" fmla="*/ 67 w 68"/>
                  <a:gd name="T1" fmla="*/ 60 h 93"/>
                  <a:gd name="T2" fmla="*/ 60 w 68"/>
                  <a:gd name="T3" fmla="*/ 73 h 93"/>
                  <a:gd name="T4" fmla="*/ 47 w 68"/>
                  <a:gd name="T5" fmla="*/ 82 h 93"/>
                  <a:gd name="T6" fmla="*/ 38 w 68"/>
                  <a:gd name="T7" fmla="*/ 73 h 93"/>
                  <a:gd name="T8" fmla="*/ 39 w 68"/>
                  <a:gd name="T9" fmla="*/ 67 h 93"/>
                  <a:gd name="T10" fmla="*/ 44 w 68"/>
                  <a:gd name="T11" fmla="*/ 50 h 93"/>
                  <a:gd name="T12" fmla="*/ 55 w 68"/>
                  <a:gd name="T13" fmla="*/ 0 h 93"/>
                  <a:gd name="T14" fmla="*/ 32 w 68"/>
                  <a:gd name="T15" fmla="*/ 0 h 93"/>
                  <a:gd name="T16" fmla="*/ 6 w 68"/>
                  <a:gd name="T17" fmla="*/ 14 h 93"/>
                  <a:gd name="T18" fmla="*/ 0 w 68"/>
                  <a:gd name="T19" fmla="*/ 25 h 93"/>
                  <a:gd name="T20" fmla="*/ 2 w 68"/>
                  <a:gd name="T21" fmla="*/ 26 h 93"/>
                  <a:gd name="T22" fmla="*/ 8 w 68"/>
                  <a:gd name="T23" fmla="*/ 15 h 93"/>
                  <a:gd name="T24" fmla="*/ 16 w 68"/>
                  <a:gd name="T25" fmla="*/ 6 h 93"/>
                  <a:gd name="T26" fmla="*/ 19 w 68"/>
                  <a:gd name="T27" fmla="*/ 12 h 93"/>
                  <a:gd name="T28" fmla="*/ 19 w 68"/>
                  <a:gd name="T29" fmla="*/ 19 h 93"/>
                  <a:gd name="T30" fmla="*/ 14 w 68"/>
                  <a:gd name="T31" fmla="*/ 46 h 93"/>
                  <a:gd name="T32" fmla="*/ 11 w 68"/>
                  <a:gd name="T33" fmla="*/ 70 h 93"/>
                  <a:gd name="T34" fmla="*/ 34 w 68"/>
                  <a:gd name="T35" fmla="*/ 93 h 93"/>
                  <a:gd name="T36" fmla="*/ 60 w 68"/>
                  <a:gd name="T37" fmla="*/ 78 h 93"/>
                  <a:gd name="T38" fmla="*/ 68 w 68"/>
                  <a:gd name="T39" fmla="*/ 61 h 93"/>
                  <a:gd name="T40" fmla="*/ 67 w 68"/>
                  <a:gd name="T4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3">
                    <a:moveTo>
                      <a:pt x="67" y="60"/>
                    </a:moveTo>
                    <a:cubicBezTo>
                      <a:pt x="60" y="73"/>
                      <a:pt x="60" y="73"/>
                      <a:pt x="60" y="73"/>
                    </a:cubicBezTo>
                    <a:cubicBezTo>
                      <a:pt x="57" y="79"/>
                      <a:pt x="51" y="82"/>
                      <a:pt x="47" y="82"/>
                    </a:cubicBezTo>
                    <a:cubicBezTo>
                      <a:pt x="42" y="82"/>
                      <a:pt x="38" y="79"/>
                      <a:pt x="38" y="73"/>
                    </a:cubicBezTo>
                    <a:cubicBezTo>
                      <a:pt x="38" y="71"/>
                      <a:pt x="38" y="69"/>
                      <a:pt x="39" y="67"/>
                    </a:cubicBezTo>
                    <a:cubicBezTo>
                      <a:pt x="44" y="50"/>
                      <a:pt x="44" y="50"/>
                      <a:pt x="44" y="50"/>
                    </a:cubicBezTo>
                    <a:cubicBezTo>
                      <a:pt x="46" y="42"/>
                      <a:pt x="54" y="10"/>
                      <a:pt x="55" y="0"/>
                    </a:cubicBezTo>
                    <a:cubicBezTo>
                      <a:pt x="32" y="0"/>
                      <a:pt x="32" y="0"/>
                      <a:pt x="32" y="0"/>
                    </a:cubicBezTo>
                    <a:cubicBezTo>
                      <a:pt x="22" y="0"/>
                      <a:pt x="12" y="2"/>
                      <a:pt x="6" y="14"/>
                    </a:cubicBezTo>
                    <a:cubicBezTo>
                      <a:pt x="0" y="25"/>
                      <a:pt x="0" y="25"/>
                      <a:pt x="0" y="25"/>
                    </a:cubicBezTo>
                    <a:cubicBezTo>
                      <a:pt x="2" y="26"/>
                      <a:pt x="2" y="26"/>
                      <a:pt x="2" y="26"/>
                    </a:cubicBezTo>
                    <a:cubicBezTo>
                      <a:pt x="8" y="15"/>
                      <a:pt x="8" y="15"/>
                      <a:pt x="8" y="15"/>
                    </a:cubicBezTo>
                    <a:cubicBezTo>
                      <a:pt x="11" y="9"/>
                      <a:pt x="14" y="6"/>
                      <a:pt x="16" y="6"/>
                    </a:cubicBezTo>
                    <a:cubicBezTo>
                      <a:pt x="18" y="6"/>
                      <a:pt x="19" y="8"/>
                      <a:pt x="19" y="12"/>
                    </a:cubicBezTo>
                    <a:cubicBezTo>
                      <a:pt x="19" y="14"/>
                      <a:pt x="19" y="16"/>
                      <a:pt x="19" y="19"/>
                    </a:cubicBezTo>
                    <a:cubicBezTo>
                      <a:pt x="14" y="46"/>
                      <a:pt x="14" y="46"/>
                      <a:pt x="14" y="46"/>
                    </a:cubicBezTo>
                    <a:cubicBezTo>
                      <a:pt x="13" y="52"/>
                      <a:pt x="11" y="62"/>
                      <a:pt x="11" y="70"/>
                    </a:cubicBezTo>
                    <a:cubicBezTo>
                      <a:pt x="11" y="85"/>
                      <a:pt x="22" y="93"/>
                      <a:pt x="34" y="93"/>
                    </a:cubicBezTo>
                    <a:cubicBezTo>
                      <a:pt x="44" y="93"/>
                      <a:pt x="54" y="88"/>
                      <a:pt x="60" y="78"/>
                    </a:cubicBezTo>
                    <a:cubicBezTo>
                      <a:pt x="68" y="61"/>
                      <a:pt x="68" y="61"/>
                      <a:pt x="68" y="61"/>
                    </a:cubicBezTo>
                    <a:lnTo>
                      <a:pt x="67"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党"/>
            <p:cNvSpPr txBox="1"/>
            <p:nvPr/>
          </p:nvSpPr>
          <p:spPr>
            <a:xfrm>
              <a:off x="2362231" y="2132745"/>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日常事务</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17" name="组合 16"/>
          <p:cNvGrpSpPr/>
          <p:nvPr/>
        </p:nvGrpSpPr>
        <p:grpSpPr>
          <a:xfrm>
            <a:off x="6801999" y="2060000"/>
            <a:ext cx="3009377" cy="1037589"/>
            <a:chOff x="6801999" y="2060000"/>
            <a:chExt cx="3009377" cy="1037589"/>
          </a:xfrm>
        </p:grpSpPr>
        <p:sp>
          <p:nvSpPr>
            <p:cNvPr id="18" name="矩形 17"/>
            <p:cNvSpPr/>
            <p:nvPr/>
          </p:nvSpPr>
          <p:spPr>
            <a:xfrm>
              <a:off x="8893461"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6801999"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0" name="Freeform 9"/>
            <p:cNvSpPr>
              <a:spLocks noEditPoints="1"/>
            </p:cNvSpPr>
            <p:nvPr/>
          </p:nvSpPr>
          <p:spPr bwMode="auto">
            <a:xfrm>
              <a:off x="9188320" y="2254333"/>
              <a:ext cx="435405" cy="427767"/>
            </a:xfrm>
            <a:custGeom>
              <a:avLst/>
              <a:gdLst>
                <a:gd name="T0" fmla="*/ 134 w 147"/>
                <a:gd name="T1" fmla="*/ 73 h 144"/>
                <a:gd name="T2" fmla="*/ 146 w 147"/>
                <a:gd name="T3" fmla="*/ 66 h 144"/>
                <a:gd name="T4" fmla="*/ 141 w 147"/>
                <a:gd name="T5" fmla="*/ 51 h 144"/>
                <a:gd name="T6" fmla="*/ 125 w 147"/>
                <a:gd name="T7" fmla="*/ 49 h 144"/>
                <a:gd name="T8" fmla="*/ 120 w 147"/>
                <a:gd name="T9" fmla="*/ 34 h 144"/>
                <a:gd name="T10" fmla="*/ 126 w 147"/>
                <a:gd name="T11" fmla="*/ 21 h 144"/>
                <a:gd name="T12" fmla="*/ 111 w 147"/>
                <a:gd name="T13" fmla="*/ 13 h 144"/>
                <a:gd name="T14" fmla="*/ 98 w 147"/>
                <a:gd name="T15" fmla="*/ 21 h 144"/>
                <a:gd name="T16" fmla="*/ 85 w 147"/>
                <a:gd name="T17" fmla="*/ 13 h 144"/>
                <a:gd name="T18" fmla="*/ 80 w 147"/>
                <a:gd name="T19" fmla="*/ 0 h 144"/>
                <a:gd name="T20" fmla="*/ 64 w 147"/>
                <a:gd name="T21" fmla="*/ 3 h 144"/>
                <a:gd name="T22" fmla="*/ 60 w 147"/>
                <a:gd name="T23" fmla="*/ 17 h 144"/>
                <a:gd name="T24" fmla="*/ 44 w 147"/>
                <a:gd name="T25" fmla="*/ 20 h 144"/>
                <a:gd name="T26" fmla="*/ 32 w 147"/>
                <a:gd name="T27" fmla="*/ 12 h 144"/>
                <a:gd name="T28" fmla="*/ 21 w 147"/>
                <a:gd name="T29" fmla="*/ 25 h 144"/>
                <a:gd name="T30" fmla="*/ 27 w 147"/>
                <a:gd name="T31" fmla="*/ 39 h 144"/>
                <a:gd name="T32" fmla="*/ 17 w 147"/>
                <a:gd name="T33" fmla="*/ 51 h 144"/>
                <a:gd name="T34" fmla="*/ 3 w 147"/>
                <a:gd name="T35" fmla="*/ 53 h 144"/>
                <a:gd name="T36" fmla="*/ 3 w 147"/>
                <a:gd name="T37" fmla="*/ 70 h 144"/>
                <a:gd name="T38" fmla="*/ 17 w 147"/>
                <a:gd name="T39" fmla="*/ 77 h 144"/>
                <a:gd name="T40" fmla="*/ 17 w 147"/>
                <a:gd name="T41" fmla="*/ 92 h 144"/>
                <a:gd name="T42" fmla="*/ 7 w 147"/>
                <a:gd name="T43" fmla="*/ 103 h 144"/>
                <a:gd name="T44" fmla="*/ 18 w 147"/>
                <a:gd name="T45" fmla="*/ 116 h 144"/>
                <a:gd name="T46" fmla="*/ 33 w 147"/>
                <a:gd name="T47" fmla="*/ 112 h 144"/>
                <a:gd name="T48" fmla="*/ 43 w 147"/>
                <a:gd name="T49" fmla="*/ 124 h 144"/>
                <a:gd name="T50" fmla="*/ 42 w 147"/>
                <a:gd name="T51" fmla="*/ 139 h 144"/>
                <a:gd name="T52" fmla="*/ 59 w 147"/>
                <a:gd name="T53" fmla="*/ 141 h 144"/>
                <a:gd name="T54" fmla="*/ 68 w 147"/>
                <a:gd name="T55" fmla="*/ 129 h 144"/>
                <a:gd name="T56" fmla="*/ 79 w 147"/>
                <a:gd name="T57" fmla="*/ 129 h 144"/>
                <a:gd name="T58" fmla="*/ 88 w 147"/>
                <a:gd name="T59" fmla="*/ 141 h 144"/>
                <a:gd name="T60" fmla="*/ 104 w 147"/>
                <a:gd name="T61" fmla="*/ 139 h 144"/>
                <a:gd name="T62" fmla="*/ 104 w 147"/>
                <a:gd name="T63" fmla="*/ 124 h 144"/>
                <a:gd name="T64" fmla="*/ 114 w 147"/>
                <a:gd name="T65" fmla="*/ 112 h 144"/>
                <a:gd name="T66" fmla="*/ 129 w 147"/>
                <a:gd name="T67" fmla="*/ 116 h 144"/>
                <a:gd name="T68" fmla="*/ 140 w 147"/>
                <a:gd name="T69" fmla="*/ 103 h 144"/>
                <a:gd name="T70" fmla="*/ 130 w 147"/>
                <a:gd name="T71" fmla="*/ 93 h 144"/>
                <a:gd name="T72" fmla="*/ 130 w 147"/>
                <a:gd name="T73" fmla="*/ 77 h 144"/>
                <a:gd name="T74" fmla="*/ 40 w 147"/>
                <a:gd name="T75" fmla="*/ 72 h 144"/>
                <a:gd name="T76" fmla="*/ 107 w 147"/>
                <a:gd name="T77" fmla="*/ 7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4">
                  <a:moveTo>
                    <a:pt x="130" y="77"/>
                  </a:moveTo>
                  <a:cubicBezTo>
                    <a:pt x="130" y="75"/>
                    <a:pt x="132" y="73"/>
                    <a:pt x="134" y="73"/>
                  </a:cubicBezTo>
                  <a:cubicBezTo>
                    <a:pt x="144" y="70"/>
                    <a:pt x="144" y="70"/>
                    <a:pt x="144" y="70"/>
                  </a:cubicBezTo>
                  <a:cubicBezTo>
                    <a:pt x="146" y="70"/>
                    <a:pt x="147" y="68"/>
                    <a:pt x="146" y="66"/>
                  </a:cubicBezTo>
                  <a:cubicBezTo>
                    <a:pt x="144" y="54"/>
                    <a:pt x="144" y="54"/>
                    <a:pt x="144" y="54"/>
                  </a:cubicBezTo>
                  <a:cubicBezTo>
                    <a:pt x="144" y="52"/>
                    <a:pt x="142" y="51"/>
                    <a:pt x="141" y="51"/>
                  </a:cubicBezTo>
                  <a:cubicBezTo>
                    <a:pt x="130" y="52"/>
                    <a:pt x="130" y="52"/>
                    <a:pt x="130" y="52"/>
                  </a:cubicBezTo>
                  <a:cubicBezTo>
                    <a:pt x="128" y="52"/>
                    <a:pt x="126" y="51"/>
                    <a:pt x="125" y="49"/>
                  </a:cubicBezTo>
                  <a:cubicBezTo>
                    <a:pt x="120" y="39"/>
                    <a:pt x="120" y="39"/>
                    <a:pt x="120" y="39"/>
                  </a:cubicBezTo>
                  <a:cubicBezTo>
                    <a:pt x="119" y="38"/>
                    <a:pt x="119" y="36"/>
                    <a:pt x="120" y="34"/>
                  </a:cubicBezTo>
                  <a:cubicBezTo>
                    <a:pt x="126" y="26"/>
                    <a:pt x="126" y="26"/>
                    <a:pt x="126" y="26"/>
                  </a:cubicBezTo>
                  <a:cubicBezTo>
                    <a:pt x="127" y="24"/>
                    <a:pt x="127" y="22"/>
                    <a:pt x="126" y="21"/>
                  </a:cubicBezTo>
                  <a:cubicBezTo>
                    <a:pt x="116" y="13"/>
                    <a:pt x="116" y="13"/>
                    <a:pt x="116" y="13"/>
                  </a:cubicBezTo>
                  <a:cubicBezTo>
                    <a:pt x="114" y="11"/>
                    <a:pt x="112" y="12"/>
                    <a:pt x="111" y="13"/>
                  </a:cubicBezTo>
                  <a:cubicBezTo>
                    <a:pt x="103" y="20"/>
                    <a:pt x="103" y="20"/>
                    <a:pt x="103" y="20"/>
                  </a:cubicBezTo>
                  <a:cubicBezTo>
                    <a:pt x="102" y="22"/>
                    <a:pt x="100" y="22"/>
                    <a:pt x="98" y="21"/>
                  </a:cubicBezTo>
                  <a:cubicBezTo>
                    <a:pt x="88" y="17"/>
                    <a:pt x="88" y="17"/>
                    <a:pt x="88" y="17"/>
                  </a:cubicBezTo>
                  <a:cubicBezTo>
                    <a:pt x="86" y="17"/>
                    <a:pt x="85" y="15"/>
                    <a:pt x="85" y="13"/>
                  </a:cubicBezTo>
                  <a:cubicBezTo>
                    <a:pt x="84" y="3"/>
                    <a:pt x="84" y="3"/>
                    <a:pt x="84" y="3"/>
                  </a:cubicBezTo>
                  <a:cubicBezTo>
                    <a:pt x="84" y="1"/>
                    <a:pt x="82" y="0"/>
                    <a:pt x="80" y="0"/>
                  </a:cubicBezTo>
                  <a:cubicBezTo>
                    <a:pt x="67" y="0"/>
                    <a:pt x="67" y="0"/>
                    <a:pt x="67" y="0"/>
                  </a:cubicBezTo>
                  <a:cubicBezTo>
                    <a:pt x="66" y="0"/>
                    <a:pt x="64" y="1"/>
                    <a:pt x="64" y="3"/>
                  </a:cubicBezTo>
                  <a:cubicBezTo>
                    <a:pt x="63" y="13"/>
                    <a:pt x="63" y="13"/>
                    <a:pt x="63" y="13"/>
                  </a:cubicBezTo>
                  <a:cubicBezTo>
                    <a:pt x="63" y="15"/>
                    <a:pt x="61" y="17"/>
                    <a:pt x="60" y="17"/>
                  </a:cubicBezTo>
                  <a:cubicBezTo>
                    <a:pt x="49" y="21"/>
                    <a:pt x="49" y="21"/>
                    <a:pt x="49" y="21"/>
                  </a:cubicBezTo>
                  <a:cubicBezTo>
                    <a:pt x="48" y="22"/>
                    <a:pt x="45" y="21"/>
                    <a:pt x="44" y="20"/>
                  </a:cubicBezTo>
                  <a:cubicBezTo>
                    <a:pt x="37" y="13"/>
                    <a:pt x="37" y="13"/>
                    <a:pt x="37" y="13"/>
                  </a:cubicBezTo>
                  <a:cubicBezTo>
                    <a:pt x="35" y="11"/>
                    <a:pt x="33" y="11"/>
                    <a:pt x="32" y="12"/>
                  </a:cubicBezTo>
                  <a:cubicBezTo>
                    <a:pt x="22" y="21"/>
                    <a:pt x="22" y="21"/>
                    <a:pt x="22" y="21"/>
                  </a:cubicBezTo>
                  <a:cubicBezTo>
                    <a:pt x="21" y="22"/>
                    <a:pt x="20" y="24"/>
                    <a:pt x="21" y="25"/>
                  </a:cubicBezTo>
                  <a:cubicBezTo>
                    <a:pt x="27" y="34"/>
                    <a:pt x="27" y="34"/>
                    <a:pt x="27" y="34"/>
                  </a:cubicBezTo>
                  <a:cubicBezTo>
                    <a:pt x="28" y="35"/>
                    <a:pt x="28" y="38"/>
                    <a:pt x="27" y="39"/>
                  </a:cubicBezTo>
                  <a:cubicBezTo>
                    <a:pt x="22" y="49"/>
                    <a:pt x="22" y="49"/>
                    <a:pt x="22" y="49"/>
                  </a:cubicBezTo>
                  <a:cubicBezTo>
                    <a:pt x="21" y="50"/>
                    <a:pt x="19" y="52"/>
                    <a:pt x="17" y="51"/>
                  </a:cubicBezTo>
                  <a:cubicBezTo>
                    <a:pt x="7" y="50"/>
                    <a:pt x="7" y="50"/>
                    <a:pt x="7" y="50"/>
                  </a:cubicBezTo>
                  <a:cubicBezTo>
                    <a:pt x="5" y="50"/>
                    <a:pt x="3" y="51"/>
                    <a:pt x="3" y="53"/>
                  </a:cubicBezTo>
                  <a:cubicBezTo>
                    <a:pt x="1" y="66"/>
                    <a:pt x="1" y="66"/>
                    <a:pt x="1" y="66"/>
                  </a:cubicBezTo>
                  <a:cubicBezTo>
                    <a:pt x="0" y="68"/>
                    <a:pt x="2" y="70"/>
                    <a:pt x="3" y="70"/>
                  </a:cubicBezTo>
                  <a:cubicBezTo>
                    <a:pt x="14" y="73"/>
                    <a:pt x="14" y="73"/>
                    <a:pt x="14" y="73"/>
                  </a:cubicBezTo>
                  <a:cubicBezTo>
                    <a:pt x="15" y="73"/>
                    <a:pt x="17" y="75"/>
                    <a:pt x="17" y="77"/>
                  </a:cubicBezTo>
                  <a:cubicBezTo>
                    <a:pt x="19" y="88"/>
                    <a:pt x="19" y="88"/>
                    <a:pt x="19" y="88"/>
                  </a:cubicBezTo>
                  <a:cubicBezTo>
                    <a:pt x="19" y="89"/>
                    <a:pt x="18" y="91"/>
                    <a:pt x="17" y="92"/>
                  </a:cubicBezTo>
                  <a:cubicBezTo>
                    <a:pt x="8" y="98"/>
                    <a:pt x="8" y="98"/>
                    <a:pt x="8" y="98"/>
                  </a:cubicBezTo>
                  <a:cubicBezTo>
                    <a:pt x="7" y="99"/>
                    <a:pt x="6" y="102"/>
                    <a:pt x="7" y="103"/>
                  </a:cubicBezTo>
                  <a:cubicBezTo>
                    <a:pt x="14" y="114"/>
                    <a:pt x="14" y="114"/>
                    <a:pt x="14" y="114"/>
                  </a:cubicBezTo>
                  <a:cubicBezTo>
                    <a:pt x="15" y="116"/>
                    <a:pt x="17" y="116"/>
                    <a:pt x="18" y="116"/>
                  </a:cubicBezTo>
                  <a:cubicBezTo>
                    <a:pt x="28" y="111"/>
                    <a:pt x="28" y="111"/>
                    <a:pt x="28" y="111"/>
                  </a:cubicBezTo>
                  <a:cubicBezTo>
                    <a:pt x="29" y="110"/>
                    <a:pt x="32" y="111"/>
                    <a:pt x="33" y="112"/>
                  </a:cubicBezTo>
                  <a:cubicBezTo>
                    <a:pt x="41" y="119"/>
                    <a:pt x="41" y="119"/>
                    <a:pt x="41" y="119"/>
                  </a:cubicBezTo>
                  <a:cubicBezTo>
                    <a:pt x="43" y="120"/>
                    <a:pt x="44" y="122"/>
                    <a:pt x="43" y="124"/>
                  </a:cubicBezTo>
                  <a:cubicBezTo>
                    <a:pt x="40" y="134"/>
                    <a:pt x="40" y="134"/>
                    <a:pt x="40" y="134"/>
                  </a:cubicBezTo>
                  <a:cubicBezTo>
                    <a:pt x="40" y="136"/>
                    <a:pt x="41" y="138"/>
                    <a:pt x="42" y="139"/>
                  </a:cubicBezTo>
                  <a:cubicBezTo>
                    <a:pt x="55" y="143"/>
                    <a:pt x="55" y="143"/>
                    <a:pt x="55" y="143"/>
                  </a:cubicBezTo>
                  <a:cubicBezTo>
                    <a:pt x="56" y="144"/>
                    <a:pt x="58" y="143"/>
                    <a:pt x="59" y="141"/>
                  </a:cubicBezTo>
                  <a:cubicBezTo>
                    <a:pt x="63" y="132"/>
                    <a:pt x="63" y="132"/>
                    <a:pt x="63" y="132"/>
                  </a:cubicBezTo>
                  <a:cubicBezTo>
                    <a:pt x="64" y="130"/>
                    <a:pt x="66" y="129"/>
                    <a:pt x="68" y="129"/>
                  </a:cubicBezTo>
                  <a:cubicBezTo>
                    <a:pt x="68" y="129"/>
                    <a:pt x="70" y="129"/>
                    <a:pt x="73" y="129"/>
                  </a:cubicBezTo>
                  <a:cubicBezTo>
                    <a:pt x="76" y="129"/>
                    <a:pt x="79" y="129"/>
                    <a:pt x="79" y="129"/>
                  </a:cubicBezTo>
                  <a:cubicBezTo>
                    <a:pt x="81" y="129"/>
                    <a:pt x="83" y="130"/>
                    <a:pt x="83" y="132"/>
                  </a:cubicBezTo>
                  <a:cubicBezTo>
                    <a:pt x="88" y="141"/>
                    <a:pt x="88" y="141"/>
                    <a:pt x="88" y="141"/>
                  </a:cubicBezTo>
                  <a:cubicBezTo>
                    <a:pt x="89" y="143"/>
                    <a:pt x="91" y="144"/>
                    <a:pt x="92" y="143"/>
                  </a:cubicBezTo>
                  <a:cubicBezTo>
                    <a:pt x="104" y="139"/>
                    <a:pt x="104" y="139"/>
                    <a:pt x="104" y="139"/>
                  </a:cubicBezTo>
                  <a:cubicBezTo>
                    <a:pt x="106" y="138"/>
                    <a:pt x="107" y="136"/>
                    <a:pt x="107" y="135"/>
                  </a:cubicBezTo>
                  <a:cubicBezTo>
                    <a:pt x="104" y="124"/>
                    <a:pt x="104" y="124"/>
                    <a:pt x="104" y="124"/>
                  </a:cubicBezTo>
                  <a:cubicBezTo>
                    <a:pt x="103" y="123"/>
                    <a:pt x="104" y="120"/>
                    <a:pt x="106" y="119"/>
                  </a:cubicBezTo>
                  <a:cubicBezTo>
                    <a:pt x="114" y="112"/>
                    <a:pt x="114" y="112"/>
                    <a:pt x="114" y="112"/>
                  </a:cubicBezTo>
                  <a:cubicBezTo>
                    <a:pt x="115" y="111"/>
                    <a:pt x="118" y="111"/>
                    <a:pt x="119" y="111"/>
                  </a:cubicBezTo>
                  <a:cubicBezTo>
                    <a:pt x="129" y="116"/>
                    <a:pt x="129" y="116"/>
                    <a:pt x="129" y="116"/>
                  </a:cubicBezTo>
                  <a:cubicBezTo>
                    <a:pt x="130" y="117"/>
                    <a:pt x="132" y="116"/>
                    <a:pt x="133" y="115"/>
                  </a:cubicBezTo>
                  <a:cubicBezTo>
                    <a:pt x="140" y="103"/>
                    <a:pt x="140" y="103"/>
                    <a:pt x="140" y="103"/>
                  </a:cubicBezTo>
                  <a:cubicBezTo>
                    <a:pt x="141" y="102"/>
                    <a:pt x="140" y="100"/>
                    <a:pt x="139" y="99"/>
                  </a:cubicBezTo>
                  <a:cubicBezTo>
                    <a:pt x="130" y="93"/>
                    <a:pt x="130" y="93"/>
                    <a:pt x="130" y="93"/>
                  </a:cubicBezTo>
                  <a:cubicBezTo>
                    <a:pt x="129" y="92"/>
                    <a:pt x="128" y="90"/>
                    <a:pt x="128" y="88"/>
                  </a:cubicBezTo>
                  <a:lnTo>
                    <a:pt x="130" y="77"/>
                  </a:lnTo>
                  <a:close/>
                  <a:moveTo>
                    <a:pt x="73" y="106"/>
                  </a:moveTo>
                  <a:cubicBezTo>
                    <a:pt x="55" y="106"/>
                    <a:pt x="40" y="91"/>
                    <a:pt x="40" y="72"/>
                  </a:cubicBezTo>
                  <a:cubicBezTo>
                    <a:pt x="40" y="54"/>
                    <a:pt x="55" y="39"/>
                    <a:pt x="74" y="39"/>
                  </a:cubicBezTo>
                  <a:cubicBezTo>
                    <a:pt x="92" y="39"/>
                    <a:pt x="107" y="54"/>
                    <a:pt x="107" y="73"/>
                  </a:cubicBezTo>
                  <a:cubicBezTo>
                    <a:pt x="107" y="91"/>
                    <a:pt x="92" y="106"/>
                    <a:pt x="73"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党"/>
            <p:cNvSpPr txBox="1"/>
            <p:nvPr/>
          </p:nvSpPr>
          <p:spPr>
            <a:xfrm>
              <a:off x="6969441" y="2132745"/>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行政管理</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2" name="组合 21"/>
          <p:cNvGrpSpPr/>
          <p:nvPr/>
        </p:nvGrpSpPr>
        <p:grpSpPr>
          <a:xfrm>
            <a:off x="2174724" y="4392842"/>
            <a:ext cx="3009377" cy="1037589"/>
            <a:chOff x="2174724" y="4392842"/>
            <a:chExt cx="3009377" cy="1037589"/>
          </a:xfrm>
        </p:grpSpPr>
        <p:sp>
          <p:nvSpPr>
            <p:cNvPr id="23" name="矩形 22"/>
            <p:cNvSpPr/>
            <p:nvPr/>
          </p:nvSpPr>
          <p:spPr>
            <a:xfrm>
              <a:off x="4266186"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7"/>
            <p:cNvSpPr/>
            <p:nvPr/>
          </p:nvSpPr>
          <p:spPr bwMode="auto">
            <a:xfrm>
              <a:off x="2174724"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5" name="Freeform 8"/>
            <p:cNvSpPr>
              <a:spLocks noEditPoints="1"/>
            </p:cNvSpPr>
            <p:nvPr/>
          </p:nvSpPr>
          <p:spPr bwMode="auto">
            <a:xfrm>
              <a:off x="4522918" y="4586034"/>
              <a:ext cx="474872" cy="418855"/>
            </a:xfrm>
            <a:custGeom>
              <a:avLst/>
              <a:gdLst>
                <a:gd name="T0" fmla="*/ 83 w 160"/>
                <a:gd name="T1" fmla="*/ 40 h 141"/>
                <a:gd name="T2" fmla="*/ 78 w 160"/>
                <a:gd name="T3" fmla="*/ 40 h 141"/>
                <a:gd name="T4" fmla="*/ 34 w 160"/>
                <a:gd name="T5" fmla="*/ 84 h 141"/>
                <a:gd name="T6" fmla="*/ 31 w 160"/>
                <a:gd name="T7" fmla="*/ 90 h 141"/>
                <a:gd name="T8" fmla="*/ 31 w 160"/>
                <a:gd name="T9" fmla="*/ 138 h 141"/>
                <a:gd name="T10" fmla="*/ 35 w 160"/>
                <a:gd name="T11" fmla="*/ 141 h 141"/>
                <a:gd name="T12" fmla="*/ 60 w 160"/>
                <a:gd name="T13" fmla="*/ 141 h 141"/>
                <a:gd name="T14" fmla="*/ 64 w 160"/>
                <a:gd name="T15" fmla="*/ 138 h 141"/>
                <a:gd name="T16" fmla="*/ 64 w 160"/>
                <a:gd name="T17" fmla="*/ 104 h 141"/>
                <a:gd name="T18" fmla="*/ 68 w 160"/>
                <a:gd name="T19" fmla="*/ 100 h 141"/>
                <a:gd name="T20" fmla="*/ 93 w 160"/>
                <a:gd name="T21" fmla="*/ 100 h 141"/>
                <a:gd name="T22" fmla="*/ 97 w 160"/>
                <a:gd name="T23" fmla="*/ 104 h 141"/>
                <a:gd name="T24" fmla="*/ 97 w 160"/>
                <a:gd name="T25" fmla="*/ 138 h 141"/>
                <a:gd name="T26" fmla="*/ 101 w 160"/>
                <a:gd name="T27" fmla="*/ 141 h 141"/>
                <a:gd name="T28" fmla="*/ 124 w 160"/>
                <a:gd name="T29" fmla="*/ 141 h 141"/>
                <a:gd name="T30" fmla="*/ 128 w 160"/>
                <a:gd name="T31" fmla="*/ 138 h 141"/>
                <a:gd name="T32" fmla="*/ 128 w 160"/>
                <a:gd name="T33" fmla="*/ 88 h 141"/>
                <a:gd name="T34" fmla="*/ 125 w 160"/>
                <a:gd name="T35" fmla="*/ 82 h 141"/>
                <a:gd name="T36" fmla="*/ 83 w 160"/>
                <a:gd name="T37" fmla="*/ 40 h 141"/>
                <a:gd name="T38" fmla="*/ 159 w 160"/>
                <a:gd name="T39" fmla="*/ 77 h 141"/>
                <a:gd name="T40" fmla="*/ 128 w 160"/>
                <a:gd name="T41" fmla="*/ 46 h 141"/>
                <a:gd name="T42" fmla="*/ 128 w 160"/>
                <a:gd name="T43" fmla="*/ 12 h 141"/>
                <a:gd name="T44" fmla="*/ 124 w 160"/>
                <a:gd name="T45" fmla="*/ 8 h 141"/>
                <a:gd name="T46" fmla="*/ 110 w 160"/>
                <a:gd name="T47" fmla="*/ 8 h 141"/>
                <a:gd name="T48" fmla="*/ 107 w 160"/>
                <a:gd name="T49" fmla="*/ 12 h 141"/>
                <a:gd name="T50" fmla="*/ 107 w 160"/>
                <a:gd name="T51" fmla="*/ 25 h 141"/>
                <a:gd name="T52" fmla="*/ 96 w 160"/>
                <a:gd name="T53" fmla="*/ 15 h 141"/>
                <a:gd name="T54" fmla="*/ 91 w 160"/>
                <a:gd name="T55" fmla="*/ 10 h 141"/>
                <a:gd name="T56" fmla="*/ 83 w 160"/>
                <a:gd name="T57" fmla="*/ 1 h 141"/>
                <a:gd name="T58" fmla="*/ 78 w 160"/>
                <a:gd name="T59" fmla="*/ 1 h 141"/>
                <a:gd name="T60" fmla="*/ 69 w 160"/>
                <a:gd name="T61" fmla="*/ 10 h 141"/>
                <a:gd name="T62" fmla="*/ 64 w 160"/>
                <a:gd name="T63" fmla="*/ 15 h 141"/>
                <a:gd name="T64" fmla="*/ 2 w 160"/>
                <a:gd name="T65" fmla="*/ 77 h 141"/>
                <a:gd name="T66" fmla="*/ 2 w 160"/>
                <a:gd name="T67" fmla="*/ 83 h 141"/>
                <a:gd name="T68" fmla="*/ 10 w 160"/>
                <a:gd name="T69" fmla="*/ 91 h 141"/>
                <a:gd name="T70" fmla="*/ 15 w 160"/>
                <a:gd name="T71" fmla="*/ 91 h 141"/>
                <a:gd name="T72" fmla="*/ 78 w 160"/>
                <a:gd name="T73" fmla="*/ 29 h 141"/>
                <a:gd name="T74" fmla="*/ 83 w 160"/>
                <a:gd name="T75" fmla="*/ 29 h 141"/>
                <a:gd name="T76" fmla="*/ 145 w 160"/>
                <a:gd name="T77" fmla="*/ 91 h 141"/>
                <a:gd name="T78" fmla="*/ 151 w 160"/>
                <a:gd name="T79" fmla="*/ 91 h 141"/>
                <a:gd name="T80" fmla="*/ 159 w 160"/>
                <a:gd name="T81" fmla="*/ 83 h 141"/>
                <a:gd name="T82" fmla="*/ 159 w 160"/>
                <a:gd name="T83" fmla="*/ 7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1">
                  <a:moveTo>
                    <a:pt x="83" y="40"/>
                  </a:moveTo>
                  <a:cubicBezTo>
                    <a:pt x="82" y="38"/>
                    <a:pt x="79" y="38"/>
                    <a:pt x="78" y="40"/>
                  </a:cubicBezTo>
                  <a:cubicBezTo>
                    <a:pt x="34" y="84"/>
                    <a:pt x="34" y="84"/>
                    <a:pt x="34" y="84"/>
                  </a:cubicBezTo>
                  <a:cubicBezTo>
                    <a:pt x="33" y="85"/>
                    <a:pt x="31" y="88"/>
                    <a:pt x="31" y="90"/>
                  </a:cubicBezTo>
                  <a:cubicBezTo>
                    <a:pt x="31" y="138"/>
                    <a:pt x="31" y="138"/>
                    <a:pt x="31" y="138"/>
                  </a:cubicBezTo>
                  <a:cubicBezTo>
                    <a:pt x="31" y="140"/>
                    <a:pt x="33" y="141"/>
                    <a:pt x="35" y="141"/>
                  </a:cubicBezTo>
                  <a:cubicBezTo>
                    <a:pt x="60" y="141"/>
                    <a:pt x="60" y="141"/>
                    <a:pt x="60" y="141"/>
                  </a:cubicBezTo>
                  <a:cubicBezTo>
                    <a:pt x="62" y="141"/>
                    <a:pt x="64" y="140"/>
                    <a:pt x="64" y="138"/>
                  </a:cubicBezTo>
                  <a:cubicBezTo>
                    <a:pt x="64" y="104"/>
                    <a:pt x="64" y="104"/>
                    <a:pt x="64" y="104"/>
                  </a:cubicBezTo>
                  <a:cubicBezTo>
                    <a:pt x="64" y="102"/>
                    <a:pt x="66" y="100"/>
                    <a:pt x="68" y="100"/>
                  </a:cubicBezTo>
                  <a:cubicBezTo>
                    <a:pt x="93" y="100"/>
                    <a:pt x="93" y="100"/>
                    <a:pt x="93" y="100"/>
                  </a:cubicBezTo>
                  <a:cubicBezTo>
                    <a:pt x="95" y="100"/>
                    <a:pt x="97" y="102"/>
                    <a:pt x="97" y="104"/>
                  </a:cubicBezTo>
                  <a:cubicBezTo>
                    <a:pt x="97" y="138"/>
                    <a:pt x="97" y="138"/>
                    <a:pt x="97" y="138"/>
                  </a:cubicBezTo>
                  <a:cubicBezTo>
                    <a:pt x="97" y="140"/>
                    <a:pt x="99" y="141"/>
                    <a:pt x="101" y="141"/>
                  </a:cubicBezTo>
                  <a:cubicBezTo>
                    <a:pt x="124" y="141"/>
                    <a:pt x="124" y="141"/>
                    <a:pt x="124" y="141"/>
                  </a:cubicBezTo>
                  <a:cubicBezTo>
                    <a:pt x="126" y="141"/>
                    <a:pt x="128" y="140"/>
                    <a:pt x="128" y="138"/>
                  </a:cubicBezTo>
                  <a:cubicBezTo>
                    <a:pt x="128" y="88"/>
                    <a:pt x="128" y="88"/>
                    <a:pt x="128" y="88"/>
                  </a:cubicBezTo>
                  <a:cubicBezTo>
                    <a:pt x="128" y="86"/>
                    <a:pt x="127" y="83"/>
                    <a:pt x="125" y="82"/>
                  </a:cubicBezTo>
                  <a:lnTo>
                    <a:pt x="83" y="40"/>
                  </a:lnTo>
                  <a:close/>
                  <a:moveTo>
                    <a:pt x="159" y="77"/>
                  </a:moveTo>
                  <a:cubicBezTo>
                    <a:pt x="128" y="46"/>
                    <a:pt x="128" y="46"/>
                    <a:pt x="128" y="46"/>
                  </a:cubicBezTo>
                  <a:cubicBezTo>
                    <a:pt x="128" y="12"/>
                    <a:pt x="128" y="12"/>
                    <a:pt x="128" y="12"/>
                  </a:cubicBezTo>
                  <a:cubicBezTo>
                    <a:pt x="128" y="9"/>
                    <a:pt x="126" y="8"/>
                    <a:pt x="124" y="8"/>
                  </a:cubicBezTo>
                  <a:cubicBezTo>
                    <a:pt x="110" y="8"/>
                    <a:pt x="110" y="8"/>
                    <a:pt x="110" y="8"/>
                  </a:cubicBezTo>
                  <a:cubicBezTo>
                    <a:pt x="108" y="8"/>
                    <a:pt x="107" y="9"/>
                    <a:pt x="107" y="12"/>
                  </a:cubicBezTo>
                  <a:cubicBezTo>
                    <a:pt x="107" y="25"/>
                    <a:pt x="107" y="25"/>
                    <a:pt x="107" y="25"/>
                  </a:cubicBezTo>
                  <a:cubicBezTo>
                    <a:pt x="96" y="15"/>
                    <a:pt x="96" y="15"/>
                    <a:pt x="96" y="15"/>
                  </a:cubicBezTo>
                  <a:cubicBezTo>
                    <a:pt x="95" y="14"/>
                    <a:pt x="93" y="11"/>
                    <a:pt x="91" y="10"/>
                  </a:cubicBezTo>
                  <a:cubicBezTo>
                    <a:pt x="83" y="1"/>
                    <a:pt x="83" y="1"/>
                    <a:pt x="83" y="1"/>
                  </a:cubicBezTo>
                  <a:cubicBezTo>
                    <a:pt x="81" y="0"/>
                    <a:pt x="79" y="0"/>
                    <a:pt x="78" y="1"/>
                  </a:cubicBezTo>
                  <a:cubicBezTo>
                    <a:pt x="69" y="10"/>
                    <a:pt x="69" y="10"/>
                    <a:pt x="69" y="10"/>
                  </a:cubicBezTo>
                  <a:cubicBezTo>
                    <a:pt x="68" y="11"/>
                    <a:pt x="66" y="14"/>
                    <a:pt x="64" y="15"/>
                  </a:cubicBezTo>
                  <a:cubicBezTo>
                    <a:pt x="2" y="77"/>
                    <a:pt x="2" y="77"/>
                    <a:pt x="2" y="77"/>
                  </a:cubicBezTo>
                  <a:cubicBezTo>
                    <a:pt x="0" y="79"/>
                    <a:pt x="0" y="81"/>
                    <a:pt x="2" y="83"/>
                  </a:cubicBezTo>
                  <a:cubicBezTo>
                    <a:pt x="10" y="91"/>
                    <a:pt x="10" y="91"/>
                    <a:pt x="10" y="91"/>
                  </a:cubicBezTo>
                  <a:cubicBezTo>
                    <a:pt x="11" y="92"/>
                    <a:pt x="14" y="92"/>
                    <a:pt x="15" y="91"/>
                  </a:cubicBezTo>
                  <a:cubicBezTo>
                    <a:pt x="78" y="29"/>
                    <a:pt x="78" y="29"/>
                    <a:pt x="78" y="29"/>
                  </a:cubicBezTo>
                  <a:cubicBezTo>
                    <a:pt x="79" y="27"/>
                    <a:pt x="81" y="27"/>
                    <a:pt x="83" y="29"/>
                  </a:cubicBezTo>
                  <a:cubicBezTo>
                    <a:pt x="145" y="91"/>
                    <a:pt x="145" y="91"/>
                    <a:pt x="145" y="91"/>
                  </a:cubicBezTo>
                  <a:cubicBezTo>
                    <a:pt x="147" y="92"/>
                    <a:pt x="149" y="92"/>
                    <a:pt x="151" y="91"/>
                  </a:cubicBezTo>
                  <a:cubicBezTo>
                    <a:pt x="159" y="83"/>
                    <a:pt x="159" y="83"/>
                    <a:pt x="159" y="83"/>
                  </a:cubicBezTo>
                  <a:cubicBezTo>
                    <a:pt x="160" y="81"/>
                    <a:pt x="160" y="79"/>
                    <a:pt x="159"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党"/>
            <p:cNvSpPr txBox="1"/>
            <p:nvPr/>
          </p:nvSpPr>
          <p:spPr>
            <a:xfrm>
              <a:off x="2212741" y="4539361"/>
              <a:ext cx="2094585" cy="46166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2400" b="1" dirty="0" smtClean="0">
                  <a:solidFill>
                    <a:srgbClr val="FFFFFF"/>
                  </a:solidFill>
                  <a:latin typeface="幼圆" panose="02010509060101010101" pitchFamily="49" charset="-122"/>
                  <a:ea typeface="幼圆" panose="02010509060101010101" pitchFamily="49" charset="-122"/>
                </a:rPr>
                <a:t>人力资源</a:t>
              </a:r>
              <a:r>
                <a:rPr lang="zh-CN" altLang="en-US" sz="2400" b="1" dirty="0">
                  <a:solidFill>
                    <a:srgbClr val="FFFFFF"/>
                  </a:solidFill>
                  <a:latin typeface="幼圆" panose="02010509060101010101" pitchFamily="49" charset="-122"/>
                  <a:ea typeface="幼圆" panose="02010509060101010101" pitchFamily="49" charset="-122"/>
                </a:rPr>
                <a:t>管理</a:t>
              </a:r>
            </a:p>
          </p:txBody>
        </p:sp>
      </p:grpSp>
      <p:grpSp>
        <p:nvGrpSpPr>
          <p:cNvPr id="27" name="组合 26"/>
          <p:cNvGrpSpPr/>
          <p:nvPr/>
        </p:nvGrpSpPr>
        <p:grpSpPr>
          <a:xfrm>
            <a:off x="6801999" y="4392842"/>
            <a:ext cx="3009377" cy="1037589"/>
            <a:chOff x="6801999" y="4392842"/>
            <a:chExt cx="3009377" cy="1037589"/>
          </a:xfrm>
        </p:grpSpPr>
        <p:sp>
          <p:nvSpPr>
            <p:cNvPr id="28" name="矩形 27"/>
            <p:cNvSpPr/>
            <p:nvPr/>
          </p:nvSpPr>
          <p:spPr>
            <a:xfrm>
              <a:off x="8893461"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7"/>
            <p:cNvSpPr/>
            <p:nvPr/>
          </p:nvSpPr>
          <p:spPr bwMode="auto">
            <a:xfrm>
              <a:off x="6801999"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30" name="Freeform 5"/>
            <p:cNvSpPr>
              <a:spLocks noEditPoints="1"/>
            </p:cNvSpPr>
            <p:nvPr/>
          </p:nvSpPr>
          <p:spPr bwMode="auto">
            <a:xfrm>
              <a:off x="9255795" y="4564960"/>
              <a:ext cx="299182" cy="448137"/>
            </a:xfrm>
            <a:custGeom>
              <a:avLst/>
              <a:gdLst>
                <a:gd name="T0" fmla="*/ 0 w 101"/>
                <a:gd name="T1" fmla="*/ 51 h 151"/>
                <a:gd name="T2" fmla="*/ 51 w 101"/>
                <a:gd name="T3" fmla="*/ 0 h 151"/>
                <a:gd name="T4" fmla="*/ 101 w 101"/>
                <a:gd name="T5" fmla="*/ 51 h 151"/>
                <a:gd name="T6" fmla="*/ 51 w 101"/>
                <a:gd name="T7" fmla="*/ 151 h 151"/>
                <a:gd name="T8" fmla="*/ 0 w 101"/>
                <a:gd name="T9" fmla="*/ 51 h 151"/>
                <a:gd name="T10" fmla="*/ 12 w 101"/>
                <a:gd name="T11" fmla="*/ 50 h 151"/>
                <a:gd name="T12" fmla="*/ 51 w 101"/>
                <a:gd name="T13" fmla="*/ 90 h 151"/>
                <a:gd name="T14" fmla="*/ 91 w 101"/>
                <a:gd name="T15" fmla="*/ 50 h 151"/>
                <a:gd name="T16" fmla="*/ 51 w 101"/>
                <a:gd name="T17" fmla="*/ 10 h 151"/>
                <a:gd name="T18" fmla="*/ 12 w 101"/>
                <a:gd name="T19" fmla="*/ 50 h 151"/>
                <a:gd name="T20" fmla="*/ 16 w 101"/>
                <a:gd name="T21" fmla="*/ 50 h 151"/>
                <a:gd name="T22" fmla="*/ 51 w 101"/>
                <a:gd name="T23" fmla="*/ 85 h 151"/>
                <a:gd name="T24" fmla="*/ 86 w 101"/>
                <a:gd name="T25" fmla="*/ 50 h 151"/>
                <a:gd name="T26" fmla="*/ 51 w 101"/>
                <a:gd name="T27" fmla="*/ 15 h 151"/>
                <a:gd name="T28" fmla="*/ 16 w 101"/>
                <a:gd name="T29" fmla="*/ 50 h 151"/>
                <a:gd name="T30" fmla="*/ 18 w 101"/>
                <a:gd name="T31" fmla="*/ 50 h 151"/>
                <a:gd name="T32" fmla="*/ 51 w 101"/>
                <a:gd name="T33" fmla="*/ 17 h 151"/>
                <a:gd name="T34" fmla="*/ 85 w 101"/>
                <a:gd name="T35" fmla="*/ 50 h 151"/>
                <a:gd name="T36" fmla="*/ 51 w 101"/>
                <a:gd name="T37" fmla="*/ 83 h 151"/>
                <a:gd name="T38" fmla="*/ 18 w 101"/>
                <a:gd name="T39" fmla="*/ 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51">
                  <a:moveTo>
                    <a:pt x="0" y="51"/>
                  </a:moveTo>
                  <a:cubicBezTo>
                    <a:pt x="0" y="24"/>
                    <a:pt x="19" y="0"/>
                    <a:pt x="51" y="0"/>
                  </a:cubicBezTo>
                  <a:cubicBezTo>
                    <a:pt x="82" y="0"/>
                    <a:pt x="101" y="24"/>
                    <a:pt x="101" y="51"/>
                  </a:cubicBezTo>
                  <a:cubicBezTo>
                    <a:pt x="101" y="95"/>
                    <a:pt x="54" y="151"/>
                    <a:pt x="51" y="151"/>
                  </a:cubicBezTo>
                  <a:cubicBezTo>
                    <a:pt x="48" y="151"/>
                    <a:pt x="0" y="95"/>
                    <a:pt x="0" y="51"/>
                  </a:cubicBezTo>
                  <a:close/>
                  <a:moveTo>
                    <a:pt x="12" y="50"/>
                  </a:moveTo>
                  <a:cubicBezTo>
                    <a:pt x="12" y="72"/>
                    <a:pt x="29" y="90"/>
                    <a:pt x="51" y="90"/>
                  </a:cubicBezTo>
                  <a:cubicBezTo>
                    <a:pt x="73" y="90"/>
                    <a:pt x="91" y="72"/>
                    <a:pt x="91" y="50"/>
                  </a:cubicBezTo>
                  <a:cubicBezTo>
                    <a:pt x="91" y="28"/>
                    <a:pt x="73" y="10"/>
                    <a:pt x="51" y="10"/>
                  </a:cubicBezTo>
                  <a:cubicBezTo>
                    <a:pt x="29" y="10"/>
                    <a:pt x="12" y="28"/>
                    <a:pt x="12" y="50"/>
                  </a:cubicBezTo>
                  <a:close/>
                  <a:moveTo>
                    <a:pt x="16" y="50"/>
                  </a:moveTo>
                  <a:cubicBezTo>
                    <a:pt x="16" y="69"/>
                    <a:pt x="32" y="85"/>
                    <a:pt x="51" y="85"/>
                  </a:cubicBezTo>
                  <a:cubicBezTo>
                    <a:pt x="71" y="85"/>
                    <a:pt x="86" y="69"/>
                    <a:pt x="86" y="50"/>
                  </a:cubicBezTo>
                  <a:cubicBezTo>
                    <a:pt x="86" y="30"/>
                    <a:pt x="71" y="15"/>
                    <a:pt x="51" y="15"/>
                  </a:cubicBezTo>
                  <a:cubicBezTo>
                    <a:pt x="32" y="15"/>
                    <a:pt x="16" y="30"/>
                    <a:pt x="16" y="50"/>
                  </a:cubicBezTo>
                  <a:close/>
                  <a:moveTo>
                    <a:pt x="18" y="50"/>
                  </a:moveTo>
                  <a:cubicBezTo>
                    <a:pt x="18" y="31"/>
                    <a:pt x="33" y="17"/>
                    <a:pt x="51" y="17"/>
                  </a:cubicBezTo>
                  <a:cubicBezTo>
                    <a:pt x="70" y="17"/>
                    <a:pt x="85" y="31"/>
                    <a:pt x="85" y="50"/>
                  </a:cubicBezTo>
                  <a:cubicBezTo>
                    <a:pt x="85" y="68"/>
                    <a:pt x="70" y="83"/>
                    <a:pt x="51" y="83"/>
                  </a:cubicBezTo>
                  <a:cubicBezTo>
                    <a:pt x="33" y="83"/>
                    <a:pt x="18" y="68"/>
                    <a:pt x="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党"/>
            <p:cNvSpPr txBox="1"/>
            <p:nvPr/>
          </p:nvSpPr>
          <p:spPr>
            <a:xfrm>
              <a:off x="7015254" y="4455332"/>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对外事务</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32" name="矩形 6"/>
          <p:cNvSpPr>
            <a:spLocks noChangeArrowheads="1"/>
          </p:cNvSpPr>
          <p:nvPr/>
        </p:nvSpPr>
        <p:spPr bwMode="auto">
          <a:xfrm>
            <a:off x="2174724" y="3133593"/>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3" name="矩形 6"/>
          <p:cNvSpPr>
            <a:spLocks noChangeArrowheads="1"/>
          </p:cNvSpPr>
          <p:nvPr/>
        </p:nvSpPr>
        <p:spPr bwMode="auto">
          <a:xfrm>
            <a:off x="2174724" y="5547686"/>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4" name="矩形 6"/>
          <p:cNvSpPr>
            <a:spLocks noChangeArrowheads="1"/>
          </p:cNvSpPr>
          <p:nvPr/>
        </p:nvSpPr>
        <p:spPr bwMode="auto">
          <a:xfrm>
            <a:off x="6674796" y="3133593"/>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5" name="矩形 6"/>
          <p:cNvSpPr>
            <a:spLocks noChangeArrowheads="1"/>
          </p:cNvSpPr>
          <p:nvPr/>
        </p:nvSpPr>
        <p:spPr bwMode="auto">
          <a:xfrm>
            <a:off x="6674796" y="5552999"/>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部门活动组织情况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74280" y="5052350"/>
            <a:ext cx="6519362" cy="1459831"/>
          </a:xfrm>
          <a:prstGeom prst="rect">
            <a:avLst/>
          </a:prstGeom>
          <a:noFill/>
          <a:ln>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1" name="矩形 10"/>
          <p:cNvSpPr/>
          <p:nvPr/>
        </p:nvSpPr>
        <p:spPr>
          <a:xfrm>
            <a:off x="4966785" y="5482407"/>
            <a:ext cx="6086225" cy="849079"/>
          </a:xfrm>
          <a:prstGeom prst="rect">
            <a:avLst/>
          </a:prstGeom>
        </p:spPr>
        <p:txBody>
          <a:bodyPr wrap="square">
            <a:spAutoFit/>
          </a:bodyPr>
          <a:lstStyle/>
          <a:p>
            <a:pPr>
              <a:lnSpc>
                <a:spcPts val="31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r>
              <a:rPr lang="zh-CN" altLang="en-US"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a:t>
            </a:r>
            <a:r>
              <a:rPr lang="zh-CN" altLang="en-US" sz="2000"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endParaRPr lang="zh-CN" altLang="en-US" sz="2400" dirty="0" smtClean="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grpSp>
        <p:nvGrpSpPr>
          <p:cNvPr id="12" name="组合 11"/>
          <p:cNvGrpSpPr/>
          <p:nvPr/>
        </p:nvGrpSpPr>
        <p:grpSpPr>
          <a:xfrm>
            <a:off x="5253542" y="4792827"/>
            <a:ext cx="2529636" cy="507531"/>
            <a:chOff x="4904651" y="1612051"/>
            <a:chExt cx="2529636" cy="677945"/>
          </a:xfrm>
        </p:grpSpPr>
        <p:sp>
          <p:nvSpPr>
            <p:cNvPr id="13" name="圆角矩形 12"/>
            <p:cNvSpPr/>
            <p:nvPr/>
          </p:nvSpPr>
          <p:spPr>
            <a:xfrm>
              <a:off x="4904651" y="1612051"/>
              <a:ext cx="2529636" cy="677945"/>
            </a:xfrm>
            <a:prstGeom prst="roundRect">
              <a:avLst>
                <a:gd name="adj" fmla="val 0"/>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4" name="矩形 13"/>
            <p:cNvSpPr/>
            <p:nvPr/>
          </p:nvSpPr>
          <p:spPr>
            <a:xfrm>
              <a:off x="5050444" y="1657627"/>
              <a:ext cx="2239192" cy="616679"/>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charset="-122"/>
                  <a:ea typeface="微软雅黑" panose="020B0503020204020204" charset="-122"/>
                </a:rPr>
                <a:t>欧洲各国旅游</a:t>
              </a:r>
              <a:endPar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endParaRPr>
            </a:p>
          </p:txBody>
        </p:sp>
      </p:grpSp>
      <p:sp>
        <p:nvSpPr>
          <p:cNvPr id="15" name="矩形 14"/>
          <p:cNvSpPr/>
          <p:nvPr/>
        </p:nvSpPr>
        <p:spPr>
          <a:xfrm>
            <a:off x="862080" y="2529507"/>
            <a:ext cx="3485331" cy="3982673"/>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6" name="矩形 15"/>
          <p:cNvSpPr/>
          <p:nvPr/>
        </p:nvSpPr>
        <p:spPr>
          <a:xfrm>
            <a:off x="1054585" y="2959565"/>
            <a:ext cx="3180531" cy="3228256"/>
          </a:xfrm>
          <a:prstGeom prst="rect">
            <a:avLst/>
          </a:prstGeom>
        </p:spPr>
        <p:txBody>
          <a:bodyPr wrap="square">
            <a:spAutoFit/>
          </a:bodyPr>
          <a:lstStyle/>
          <a:p>
            <a:pPr>
              <a:lnSpc>
                <a:spcPts val="31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r>
              <a:rPr lang="zh-CN" altLang="en-US" dirty="0" smtClean="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。单击添加文字内容，言简意赅不罗嗦。单击添加文字内容，言简意赅不罗嗦。单击添加文字内容，言简意赅不罗嗦。单击添加文字内容，言简意赅不罗嗦。</a:t>
            </a:r>
            <a:endParaRPr lang="zh-CN" altLang="en-US" sz="2000" dirty="0" smtClean="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grpSp>
        <p:nvGrpSpPr>
          <p:cNvPr id="17" name="组合 16"/>
          <p:cNvGrpSpPr/>
          <p:nvPr/>
        </p:nvGrpSpPr>
        <p:grpSpPr>
          <a:xfrm>
            <a:off x="1341342" y="2269985"/>
            <a:ext cx="2529636" cy="507531"/>
            <a:chOff x="4904651" y="1612051"/>
            <a:chExt cx="2529636" cy="677945"/>
          </a:xfrm>
        </p:grpSpPr>
        <p:sp>
          <p:nvSpPr>
            <p:cNvPr id="18" name="圆角矩形 17"/>
            <p:cNvSpPr/>
            <p:nvPr/>
          </p:nvSpPr>
          <p:spPr>
            <a:xfrm>
              <a:off x="4904651" y="1612051"/>
              <a:ext cx="2529636" cy="677945"/>
            </a:xfrm>
            <a:prstGeom prst="roundRect">
              <a:avLst>
                <a:gd name="adj" fmla="val 0"/>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9" name="矩形 18"/>
            <p:cNvSpPr/>
            <p:nvPr/>
          </p:nvSpPr>
          <p:spPr>
            <a:xfrm>
              <a:off x="5050444" y="1657627"/>
              <a:ext cx="2239192" cy="616679"/>
            </a:xfrm>
            <a:prstGeom prst="rect">
              <a:avLst/>
            </a:prstGeom>
          </p:spPr>
          <p:txBody>
            <a:bodyPr wrap="square">
              <a:spAutoFit/>
            </a:bodyPr>
            <a:lstStyle/>
            <a:p>
              <a:pPr algn="ctr"/>
              <a:r>
                <a:rPr lang="zh-CN" altLang="en-US" sz="2400" b="1" dirty="0" smtClean="0">
                  <a:gradFill>
                    <a:gsLst>
                      <a:gs pos="83000">
                        <a:prstClr val="white"/>
                      </a:gs>
                      <a:gs pos="100000">
                        <a:prstClr val="white"/>
                      </a:gs>
                    </a:gsLst>
                    <a:lin ang="5400000" scaled="1"/>
                  </a:gradFill>
                  <a:latin typeface="微软雅黑" panose="020B0503020204020204" charset="-122"/>
                  <a:ea typeface="微软雅黑" panose="020B0503020204020204" charset="-122"/>
                </a:rPr>
                <a:t>全民健身活动</a:t>
              </a:r>
              <a:endPar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endParaRPr>
            </a:p>
          </p:txBody>
        </p:sp>
      </p:grpSp>
      <p:sp>
        <p:nvSpPr>
          <p:cNvPr id="20" name="矩形 19"/>
          <p:cNvSpPr>
            <a:spLocks noChangeAspect="1"/>
          </p:cNvSpPr>
          <p:nvPr/>
        </p:nvSpPr>
        <p:spPr>
          <a:xfrm>
            <a:off x="4774280" y="2531656"/>
            <a:ext cx="3167476" cy="203056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solidFill>
                <a:schemeClr val="bg1">
                  <a:alpha val="99000"/>
                </a:schemeClr>
              </a:solidFill>
            </a:endParaRPr>
          </a:p>
        </p:txBody>
      </p:sp>
      <p:sp>
        <p:nvSpPr>
          <p:cNvPr id="21" name="矩形 20"/>
          <p:cNvSpPr>
            <a:spLocks noChangeAspect="1"/>
          </p:cNvSpPr>
          <p:nvPr/>
        </p:nvSpPr>
        <p:spPr>
          <a:xfrm>
            <a:off x="8122813" y="2529506"/>
            <a:ext cx="3170829" cy="203271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solidFill>
                <a:schemeClr val="bg1">
                  <a:alpha val="99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500"/>
                                        <p:tgtEl>
                                          <p:spTgt spid="10"/>
                                        </p:tgtEl>
                                      </p:cBhvr>
                                    </p:animEffect>
                                  </p:childTnLst>
                                </p:cTn>
                              </p:par>
                              <p:par>
                                <p:cTn id="13" presetID="42" presetClass="entr" presetSubtype="0" fill="hold" grpId="0" nodeType="withEffect">
                                  <p:stCondLst>
                                    <p:cond delay="1500"/>
                                  </p:stCondLst>
                                  <p:iterate type="lt">
                                    <p:tmPct val="1908"/>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10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2" name="dou.wav"/>
                                        </p:tgtEl>
                                      </p:cMediaNode>
                                    </p:audio>
                                  </p:subTnLst>
                                </p:cTn>
                              </p:par>
                              <p:par>
                                <p:cTn id="21" presetID="53" presetClass="entr" presetSubtype="16" fill="hold" grpId="0" nodeType="withEffect">
                                  <p:stCondLst>
                                    <p:cond delay="15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Effect transition="in" filter="fade">
                                      <p:cBhvr>
                                        <p:cTn id="25" dur="1000"/>
                                        <p:tgtEl>
                                          <p:spTgt spid="21"/>
                                        </p:tgtEl>
                                      </p:cBhvr>
                                    </p:animEffect>
                                  </p:childTnLst>
                                </p:cTn>
                              </p:par>
                              <p:par>
                                <p:cTn id="26" presetID="0" presetClass="path" presetSubtype="0" accel="50000" decel="50000" fill="hold" grpId="1" nodeType="withEffect">
                                  <p:stCondLst>
                                    <p:cond delay="1500"/>
                                  </p:stCondLst>
                                  <p:childTnLst>
                                    <p:animMotion origin="layout" path="M 0.29023 0.56782 C 0.28425 0.53541 0.26706 0.51967 0.2569 0.49143 C 0.24805 0.46643 0.23841 0.4419 0.22917 0.41736 C 0.22487 0.40555 0.22044 0.39051 0.21393 0.38264 C 0.21237 0.37708 0.21185 0.37037 0.20977 0.36551 C 0.20729 0.35995 0.20404 0.35578 0.20143 0.35069 C 0.19492 0.33796 0.18906 0.32152 0.18333 0.30856 C 0.17813 0.29652 0.17135 0.28727 0.16523 0.27662 C 0.16042 0.26782 0.15742 0.2537 0.15273 0.24444 C 0.14701 0.2331 0.14076 0.22315 0.13477 0.21227 C 0.12669 0.19815 0.11966 0.17708 0.10833 0.17037 C 0.10326 0.15717 0.09622 0.1456 0.09023 0.13333 C 0.0849 0.12222 0.0819 0.11203 0.075 0.1037 C 0.06576 0.07893 0.05039 0.05833 0.0375 0.03958 C 0.02969 0.02777 0.03737 0.04166 0.02773 0.02963 C 0.01185 0.00949 0.03711 0.03611 0.0181 0.01481 C 0.01289 0.00902 0.00677 0.0074 -4.16667E-7 2.96296E-6 " pathEditMode="relative" rAng="0" ptsTypes="AAAAAAAAAAAAAAAAA">
                                      <p:cBhvr>
                                        <p:cTn id="27" dur="1000" fill="hold"/>
                                        <p:tgtEl>
                                          <p:spTgt spid="21"/>
                                        </p:tgtEl>
                                        <p:attrNameLst>
                                          <p:attrName>ppt_x</p:attrName>
                                          <p:attrName>ppt_y</p:attrName>
                                        </p:attrNameLst>
                                      </p:cBhvr>
                                      <p:rCtr x="-14518" y="-28403"/>
                                    </p:animMotion>
                                  </p:childTnLst>
                                </p:cTn>
                              </p:par>
                              <p:par>
                                <p:cTn id="28" presetID="8" presetClass="emph" presetSubtype="0" fill="hold" grpId="2" nodeType="withEffect">
                                  <p:stCondLst>
                                    <p:cond delay="1500"/>
                                  </p:stCondLst>
                                  <p:childTnLst>
                                    <p:animRot by="21600000">
                                      <p:cBhvr>
                                        <p:cTn id="29" dur="1000" fill="hold"/>
                                        <p:tgtEl>
                                          <p:spTgt spid="21"/>
                                        </p:tgtEl>
                                        <p:attrNameLst>
                                          <p:attrName>r</p:attrName>
                                        </p:attrNameLst>
                                      </p:cBhvr>
                                    </p:animRot>
                                  </p:childTnLst>
                                </p:cTn>
                              </p:par>
                            </p:childTnLst>
                          </p:cTn>
                        </p:par>
                        <p:par>
                          <p:cTn id="30" fill="hold">
                            <p:stCondLst>
                              <p:cond delay="3953"/>
                            </p:stCondLst>
                            <p:childTnLst>
                              <p:par>
                                <p:cTn id="31" presetID="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4453"/>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500"/>
                                        <p:tgtEl>
                                          <p:spTgt spid="15"/>
                                        </p:tgtEl>
                                      </p:cBhvr>
                                    </p:animEffect>
                                  </p:childTnLst>
                                </p:cTn>
                              </p:par>
                              <p:par>
                                <p:cTn id="39" presetID="42" presetClass="entr" presetSubtype="0" fill="hold" grpId="0" nodeType="withEffect">
                                  <p:stCondLst>
                                    <p:cond delay="1500"/>
                                  </p:stCondLst>
                                  <p:iterate type="lt">
                                    <p:tmPct val="1908"/>
                                  </p:iterate>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6" grpId="0"/>
      <p:bldP spid="20" grpId="0" animBg="1"/>
      <p:bldP spid="21" grpId="0" animBg="1"/>
      <p:bldP spid="21" grpId="1" animBg="1"/>
      <p:bldP spid="2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smtClean="0">
                <a:solidFill>
                  <a:srgbClr val="6AA141"/>
                </a:solidFill>
                <a:latin typeface="幼圆" panose="02010509060101010101" pitchFamily="49" charset="-122"/>
                <a:ea typeface="幼圆" panose="02010509060101010101" pitchFamily="49" charset="-122"/>
              </a:rPr>
              <a:t>自我评价</a:t>
            </a:r>
            <a:endParaRPr lang="zh-CN" altLang="en-US" sz="6000" b="1" dirty="0">
              <a:solidFill>
                <a:srgbClr val="6AA141"/>
              </a:solidFill>
              <a:latin typeface="幼圆" panose="02010509060101010101" pitchFamily="49" charset="-122"/>
              <a:ea typeface="幼圆" panose="02010509060101010101" pitchFamily="49" charset="-122"/>
            </a:endParaRPr>
          </a:p>
        </p:txBody>
      </p:sp>
      <p:sp>
        <p:nvSpPr>
          <p:cNvPr id="12" name="Freeform 11"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40821" y="2444117"/>
            <a:ext cx="1734276" cy="1734276"/>
          </a:xfrm>
          <a:custGeom>
            <a:avLst/>
            <a:gdLst>
              <a:gd name="T0" fmla="*/ 609 w 610"/>
              <a:gd name="T1" fmla="*/ 281 h 610"/>
              <a:gd name="T2" fmla="*/ 323 w 610"/>
              <a:gd name="T3" fmla="*/ 335 h 610"/>
              <a:gd name="T4" fmla="*/ 25 w 610"/>
              <a:gd name="T5" fmla="*/ 404 h 610"/>
              <a:gd name="T6" fmla="*/ 294 w 610"/>
              <a:gd name="T7" fmla="*/ 318 h 610"/>
              <a:gd name="T8" fmla="*/ 610 w 610"/>
              <a:gd name="T9" fmla="*/ 165 h 610"/>
              <a:gd name="T10" fmla="*/ 305 w 610"/>
              <a:gd name="T11" fmla="*/ 0 h 610"/>
              <a:gd name="T12" fmla="*/ 0 w 610"/>
              <a:gd name="T13" fmla="*/ 165 h 610"/>
              <a:gd name="T14" fmla="*/ 124 w 610"/>
              <a:gd name="T15" fmla="*/ 290 h 610"/>
              <a:gd name="T16" fmla="*/ 249 w 610"/>
              <a:gd name="T17" fmla="*/ 165 h 610"/>
              <a:gd name="T18" fmla="*/ 124 w 610"/>
              <a:gd name="T19" fmla="*/ 41 h 610"/>
              <a:gd name="T20" fmla="*/ 186 w 610"/>
              <a:gd name="T21" fmla="*/ 35 h 610"/>
              <a:gd name="T22" fmla="*/ 313 w 610"/>
              <a:gd name="T23" fmla="*/ 165 h 610"/>
              <a:gd name="T24" fmla="*/ 0 w 610"/>
              <a:gd name="T25" fmla="*/ 413 h 610"/>
              <a:gd name="T26" fmla="*/ 0 w 610"/>
              <a:gd name="T27" fmla="*/ 610 h 610"/>
              <a:gd name="T28" fmla="*/ 22 w 610"/>
              <a:gd name="T29" fmla="*/ 610 h 610"/>
              <a:gd name="T30" fmla="*/ 96 w 610"/>
              <a:gd name="T31" fmla="*/ 509 h 610"/>
              <a:gd name="T32" fmla="*/ 484 w 610"/>
              <a:gd name="T33" fmla="*/ 610 h 610"/>
              <a:gd name="T34" fmla="*/ 610 w 610"/>
              <a:gd name="T35" fmla="*/ 477 h 610"/>
              <a:gd name="T36" fmla="*/ 610 w 610"/>
              <a:gd name="T37" fmla="*/ 281 h 610"/>
              <a:gd name="T38" fmla="*/ 609 w 610"/>
              <a:gd name="T39" fmla="*/ 28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0" h="610">
                <a:moveTo>
                  <a:pt x="609" y="281"/>
                </a:moveTo>
                <a:cubicBezTo>
                  <a:pt x="604" y="293"/>
                  <a:pt x="567" y="335"/>
                  <a:pt x="323" y="335"/>
                </a:cubicBezTo>
                <a:cubicBezTo>
                  <a:pt x="53" y="335"/>
                  <a:pt x="25" y="378"/>
                  <a:pt x="25" y="404"/>
                </a:cubicBezTo>
                <a:cubicBezTo>
                  <a:pt x="25" y="372"/>
                  <a:pt x="28" y="318"/>
                  <a:pt x="294" y="318"/>
                </a:cubicBezTo>
                <a:cubicBezTo>
                  <a:pt x="469" y="318"/>
                  <a:pt x="610" y="312"/>
                  <a:pt x="610" y="165"/>
                </a:cubicBezTo>
                <a:cubicBezTo>
                  <a:pt x="610" y="55"/>
                  <a:pt x="544" y="0"/>
                  <a:pt x="305" y="0"/>
                </a:cubicBezTo>
                <a:cubicBezTo>
                  <a:pt x="66" y="0"/>
                  <a:pt x="0" y="79"/>
                  <a:pt x="0" y="165"/>
                </a:cubicBezTo>
                <a:cubicBezTo>
                  <a:pt x="0" y="244"/>
                  <a:pt x="69" y="290"/>
                  <a:pt x="124" y="290"/>
                </a:cubicBezTo>
                <a:cubicBezTo>
                  <a:pt x="180" y="290"/>
                  <a:pt x="249" y="246"/>
                  <a:pt x="249" y="165"/>
                </a:cubicBezTo>
                <a:cubicBezTo>
                  <a:pt x="249" y="84"/>
                  <a:pt x="190" y="41"/>
                  <a:pt x="124" y="41"/>
                </a:cubicBezTo>
                <a:cubicBezTo>
                  <a:pt x="124" y="41"/>
                  <a:pt x="137" y="35"/>
                  <a:pt x="186" y="35"/>
                </a:cubicBezTo>
                <a:cubicBezTo>
                  <a:pt x="246" y="35"/>
                  <a:pt x="313" y="91"/>
                  <a:pt x="313" y="165"/>
                </a:cubicBezTo>
                <a:cubicBezTo>
                  <a:pt x="313" y="368"/>
                  <a:pt x="0" y="243"/>
                  <a:pt x="0" y="413"/>
                </a:cubicBezTo>
                <a:cubicBezTo>
                  <a:pt x="0" y="521"/>
                  <a:pt x="0" y="610"/>
                  <a:pt x="0" y="610"/>
                </a:cubicBezTo>
                <a:cubicBezTo>
                  <a:pt x="22" y="610"/>
                  <a:pt x="22" y="610"/>
                  <a:pt x="22" y="610"/>
                </a:cubicBezTo>
                <a:cubicBezTo>
                  <a:pt x="22" y="542"/>
                  <a:pt x="53" y="509"/>
                  <a:pt x="96" y="509"/>
                </a:cubicBezTo>
                <a:cubicBezTo>
                  <a:pt x="219" y="509"/>
                  <a:pt x="334" y="610"/>
                  <a:pt x="484" y="610"/>
                </a:cubicBezTo>
                <a:cubicBezTo>
                  <a:pt x="562" y="610"/>
                  <a:pt x="610" y="545"/>
                  <a:pt x="610" y="477"/>
                </a:cubicBezTo>
                <a:cubicBezTo>
                  <a:pt x="610" y="406"/>
                  <a:pt x="610" y="301"/>
                  <a:pt x="610" y="281"/>
                </a:cubicBezTo>
                <a:lnTo>
                  <a:pt x="609" y="281"/>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2"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宽屏</PresentationFormat>
  <Paragraphs>207</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Kartika</vt:lpstr>
      <vt:lpstr>方正细黑一简体</vt:lpstr>
      <vt:lpstr>方正姚体</vt:lpstr>
      <vt:lpstr>方正中等线简体</vt:lpstr>
      <vt:lpstr>宋体</vt:lpstr>
      <vt:lpstr>微软雅黑</vt:lpstr>
      <vt:lpstr>微软雅黑 Light</vt:lpstr>
      <vt:lpstr>幼圆</vt:lpstr>
      <vt:lpstr>Agency FB</vt:lpstr>
      <vt:lpstr>Arial</vt:lpstr>
      <vt:lpstr>Arial Black</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2021-05-06T05:45:36Z</dcterms:created>
  <dcterms:modified xsi:type="dcterms:W3CDTF">2023-01-10T05:33:54Z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8EDFF3029F2C457A9F7FA9CEAEB24593</vt:lpwstr>
  </property>
  <property fmtid="{A09F084E-AD41-489F-8076-AA5BE3082BCA}" pid="100">
    <vt:ui4>5</vt:ui4>
  </property>
  <property fmtid="{64440492-4C8B-11D1-8B70-080036B11A03}" pid="11">
    <vt:lpwstr>www.2ppt.com-爱PPT提供资源下载</vt:lpwstr>
  </property>
</Properties>
</file>