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758" r:id="rId2"/>
    <p:sldId id="759" r:id="rId3"/>
    <p:sldId id="760" r:id="rId4"/>
    <p:sldId id="761" r:id="rId5"/>
    <p:sldId id="762" r:id="rId6"/>
    <p:sldId id="763" r:id="rId7"/>
    <p:sldId id="764" r:id="rId8"/>
    <p:sldId id="765" r:id="rId9"/>
    <p:sldId id="766" r:id="rId10"/>
    <p:sldId id="767" r:id="rId11"/>
    <p:sldId id="768" r:id="rId12"/>
    <p:sldId id="769" r:id="rId13"/>
    <p:sldId id="770" r:id="rId14"/>
    <p:sldId id="771" r:id="rId15"/>
    <p:sldId id="772" r:id="rId16"/>
    <p:sldId id="773" r:id="rId17"/>
    <p:sldId id="774" r:id="rId18"/>
    <p:sldId id="775" r:id="rId19"/>
    <p:sldId id="776" r:id="rId20"/>
    <p:sldId id="77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737"/>
    <a:srgbClr val="BF1C20"/>
    <a:srgbClr val="FFFFFF"/>
    <a:srgbClr val="291D13"/>
    <a:srgbClr val="C00000"/>
    <a:srgbClr val="E40000"/>
    <a:srgbClr val="E1EDC5"/>
    <a:srgbClr val="66CCCC"/>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50" d="100"/>
          <a:sy n="50" d="100"/>
        </p:scale>
        <p:origin x="-456" y="-1758"/>
      </p:cViewPr>
      <p:guideLst>
        <p:guide orient="horz" pos="2566"/>
        <p:guide pos="3840"/>
      </p:guideLst>
    </p:cSldViewPr>
  </p:slideViewPr>
  <p:notesTextViewPr>
    <p:cViewPr>
      <p:scale>
        <a:sx n="3" d="2"/>
        <a:sy n="3" d="2"/>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L" panose="00020600040101010101" charset="-122"/>
                <a:ea typeface="阿里巴巴普惠体 L" panose="00020600040101010101" charset="-122"/>
              </a:rPr>
              <a:t>2023-01-10</a:t>
            </a:fld>
            <a:endParaRPr lang="zh-CN" altLang="en-US">
              <a:latin typeface="阿里巴巴普惠体 L" panose="00020600040101010101" charset="-122"/>
              <a:ea typeface="阿里巴巴普惠体 L"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L" panose="00020600040101010101" charset="-122"/>
                <a:ea typeface="阿里巴巴普惠体 L" panose="00020600040101010101" charset="-122"/>
              </a:rPr>
              <a:t>‹#›</a:t>
            </a:fld>
            <a:endParaRPr lang="zh-CN" altLang="en-US">
              <a:latin typeface="阿里巴巴普惠体 L" panose="00020600040101010101" charset="-122"/>
              <a:ea typeface="阿里巴巴普惠体 L" panose="0002060004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charset="-122"/>
                <a:ea typeface="阿里巴巴普惠体 L" panose="00020600040101010101" charset="-122"/>
                <a:cs typeface="阿里巴巴普惠体 L" panose="00020600040101010101"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1pPr>
    <a:lvl2pPr marL="4572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2pPr>
    <a:lvl3pPr marL="9144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3pPr>
    <a:lvl4pPr marL="13716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4pPr>
    <a:lvl5pPr marL="1828800" algn="l" defTabSz="914400" rtl="0" eaLnBrk="1" latinLnBrk="0" hangingPunct="1">
      <a:defRPr sz="1200" kern="1200">
        <a:solidFill>
          <a:schemeClr val="tx1"/>
        </a:solidFill>
        <a:latin typeface="阿里巴巴普惠体 L" panose="00020600040101010101" charset="-122"/>
        <a:ea typeface="阿里巴巴普惠体 L" panose="00020600040101010101" charset="-122"/>
        <a:cs typeface="阿里巴巴普惠体 L"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61C9CE-1B77-4D9C-A168-B7C95046FFF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
        <p:nvSpPr>
          <p:cNvPr id="7" name="矩形 6"/>
          <p:cNvSpPr/>
          <p:nvPr userDrawn="1"/>
        </p:nvSpPr>
        <p:spPr>
          <a:xfrm>
            <a:off x="8915160" y="641207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tags" Target="../tags/tag6.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1"/>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阿里巴巴普惠体 L" panose="00020600040101010101" charset="-122"/>
                <a:ea typeface="阿里巴巴普惠体 L" panose="00020600040101010101" charset="-122"/>
                <a:cs typeface="阿里巴巴普惠体 L" panose="0002060004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L" panose="00020600040101010101" charset="-122"/>
              <a:ea typeface="阿里巴巴普惠体 L" panose="00020600040101010101" charset="-122"/>
              <a:cs typeface="阿里巴巴普惠体 L"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阿里巴巴普惠体 L" panose="00020600040101010101" charset="-122"/>
          <a:ea typeface="阿里巴巴普惠体 L" panose="00020600040101010101" charset="-122"/>
          <a:cs typeface="阿里巴巴普惠体 L"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baike.baidu.com/item/%E7%BB%9B%E5%9B%8A" TargetMode="External"/><Relationship Id="rId4" Type="http://schemas.openxmlformats.org/officeDocument/2006/relationships/hyperlink" Target="https://baike.baidu.com/item/%E6%A2%81%E6%9C%9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28" y="475997"/>
            <a:ext cx="4666667" cy="6152381"/>
          </a:xfrm>
          <a:prstGeom prst="rect">
            <a:avLst/>
          </a:prstGeom>
          <a:noFill/>
          <a:ln>
            <a:noFill/>
          </a:ln>
        </p:spPr>
      </p:pic>
      <p:pic>
        <p:nvPicPr>
          <p:cNvPr id="14" name="图片 13"/>
          <p:cNvPicPr>
            <a:picLocks noChangeAspect="1"/>
          </p:cNvPicPr>
          <p:nvPr/>
        </p:nvPicPr>
        <p:blipFill>
          <a:blip r:embed="rId4"/>
          <a:stretch>
            <a:fillRect/>
          </a:stretch>
        </p:blipFill>
        <p:spPr>
          <a:xfrm flipH="1">
            <a:off x="9154341" y="1675765"/>
            <a:ext cx="2296619" cy="1743075"/>
          </a:xfrm>
          <a:prstGeom prst="rect">
            <a:avLst/>
          </a:prstGeom>
        </p:spPr>
      </p:pic>
      <p:pic>
        <p:nvPicPr>
          <p:cNvPr id="3" name="图片 2"/>
          <p:cNvPicPr>
            <a:picLocks noChangeAspect="1"/>
          </p:cNvPicPr>
          <p:nvPr/>
        </p:nvPicPr>
        <p:blipFill>
          <a:blip r:embed="rId5"/>
          <a:stretch>
            <a:fillRect/>
          </a:stretch>
        </p:blipFill>
        <p:spPr>
          <a:xfrm rot="266339">
            <a:off x="7352037" y="2899096"/>
            <a:ext cx="2954012" cy="1821018"/>
          </a:xfrm>
          <a:prstGeom prst="rect">
            <a:avLst/>
          </a:prstGeom>
        </p:spPr>
      </p:pic>
      <p:sp>
        <p:nvSpPr>
          <p:cNvPr id="5" name="文本框 4"/>
          <p:cNvSpPr txBox="1"/>
          <p:nvPr/>
        </p:nvSpPr>
        <p:spPr>
          <a:xfrm>
            <a:off x="5186005" y="662478"/>
            <a:ext cx="342482" cy="3970318"/>
          </a:xfrm>
          <a:prstGeom prst="rect">
            <a:avLst/>
          </a:prstGeom>
          <a:noFill/>
        </p:spPr>
        <p:txBody>
          <a:bodyPr wrap="square" rtlCol="0">
            <a:spAutoFit/>
          </a:bodyPr>
          <a:lstStyle/>
          <a:p>
            <a:r>
              <a:rPr lang="zh-CN" altLang="en-US" dirty="0">
                <a:latin typeface="阿里巴巴普惠体 L" panose="00020600040101010101" charset="-122"/>
                <a:ea typeface="阿里巴巴普惠体 L" panose="00020600040101010101" charset="-122"/>
              </a:rPr>
              <a:t>独</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在</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异</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乡</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为</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异</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客，</a:t>
            </a:r>
          </a:p>
        </p:txBody>
      </p:sp>
      <p:sp>
        <p:nvSpPr>
          <p:cNvPr id="7" name="文本框 6"/>
          <p:cNvSpPr txBox="1"/>
          <p:nvPr/>
        </p:nvSpPr>
        <p:spPr>
          <a:xfrm>
            <a:off x="5541707" y="2353875"/>
            <a:ext cx="342482" cy="3970318"/>
          </a:xfrm>
          <a:prstGeom prst="rect">
            <a:avLst/>
          </a:prstGeom>
          <a:noFill/>
        </p:spPr>
        <p:txBody>
          <a:bodyPr wrap="square" rtlCol="0">
            <a:spAutoFit/>
          </a:bodyPr>
          <a:lstStyle/>
          <a:p>
            <a:r>
              <a:rPr lang="zh-CN" altLang="en-US" dirty="0">
                <a:latin typeface="阿里巴巴普惠体 L" panose="00020600040101010101" charset="-122"/>
                <a:ea typeface="阿里巴巴普惠体 L" panose="00020600040101010101" charset="-122"/>
              </a:rPr>
              <a:t>每</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逢</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佳</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节</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倍</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思</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亲。</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叁</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民间习俗</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7800975" y="190500"/>
            <a:ext cx="3920636" cy="3104666"/>
          </a:xfrm>
          <a:prstGeom prst="rect">
            <a:avLst/>
          </a:prstGeom>
        </p:spPr>
      </p:pic>
      <p:sp>
        <p:nvSpPr>
          <p:cNvPr id="7" name="椭圆 6"/>
          <p:cNvSpPr/>
          <p:nvPr/>
        </p:nvSpPr>
        <p:spPr>
          <a:xfrm>
            <a:off x="1462894" y="820986"/>
            <a:ext cx="5766579" cy="5762625"/>
          </a:xfrm>
          <a:prstGeom prst="ellipse">
            <a:avLst/>
          </a:prstGeom>
          <a:solidFill>
            <a:schemeClr val="bg1"/>
          </a:solidFill>
          <a:ln w="31750">
            <a:solidFill>
              <a:srgbClr val="B7C4C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r>
              <a:rPr lang="zh-CN" altLang="en-US" b="1" dirty="0">
                <a:solidFill>
                  <a:schemeClr val="bg2">
                    <a:lumMod val="25000"/>
                  </a:schemeClr>
                </a:solidFill>
                <a:latin typeface="阿里巴巴普惠体 L" panose="00020600040101010101" charset="-122"/>
                <a:ea typeface="阿里巴巴普惠体 L" panose="00020600040101010101" charset="-122"/>
              </a:rPr>
              <a:t>据文献记载，早在战国时代重阳节时民间就有登高、饮菊花酒的风俗，作为节日，当在西汉时期。重阳节这一天的活动丰富多彩，一般包括出游赏景、登高远眺、观赏菊花、遍插茱萸、吃重阳糕、饮菊花酒等。古代民间在重阳节有登高的风俗，故重阳节又叫“登高节”。相传这一风俗始于东汉。登高的地点，没有统一的规定，一般是登高山、登高塔。 中国政府在</a:t>
            </a:r>
            <a:r>
              <a:rPr lang="en-US" altLang="zh-CN" b="1" dirty="0">
                <a:solidFill>
                  <a:schemeClr val="bg2">
                    <a:lumMod val="25000"/>
                  </a:schemeClr>
                </a:solidFill>
                <a:latin typeface="阿里巴巴普惠体 L" panose="00020600040101010101" charset="-122"/>
                <a:ea typeface="阿里巴巴普惠体 L" panose="00020600040101010101" charset="-122"/>
              </a:rPr>
              <a:t>1989</a:t>
            </a:r>
            <a:r>
              <a:rPr lang="zh-CN" altLang="en-US" b="1" dirty="0">
                <a:solidFill>
                  <a:schemeClr val="bg2">
                    <a:lumMod val="25000"/>
                  </a:schemeClr>
                </a:solidFill>
                <a:latin typeface="阿里巴巴普惠体 L" panose="00020600040101010101" charset="-122"/>
                <a:ea typeface="阿里巴巴普惠体 L" panose="00020600040101010101" charset="-122"/>
              </a:rPr>
              <a:t>年将每年的这一天定为老人节，每到这一日，各地都要组织老年人登山秋游，交流感情，锻炼身体。不少家庭的晚辈也会搀扶年老的长辈到郊外活动</a:t>
            </a:r>
          </a:p>
        </p:txBody>
      </p:sp>
      <p:sp>
        <p:nvSpPr>
          <p:cNvPr id="6" name="矩形: 圆角 5"/>
          <p:cNvSpPr/>
          <p:nvPr/>
        </p:nvSpPr>
        <p:spPr>
          <a:xfrm>
            <a:off x="1716741" y="560330"/>
            <a:ext cx="692458" cy="1376038"/>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活动</a:t>
            </a:r>
          </a:p>
        </p:txBody>
      </p:sp>
      <p:sp>
        <p:nvSpPr>
          <p:cNvPr id="10" name="矩形: 圆角 9"/>
          <p:cNvSpPr/>
          <p:nvPr/>
        </p:nvSpPr>
        <p:spPr>
          <a:xfrm>
            <a:off x="1553383" y="419483"/>
            <a:ext cx="1019175" cy="1657733"/>
          </a:xfrm>
          <a:prstGeom prst="roundRect">
            <a:avLst/>
          </a:prstGeom>
          <a:noFill/>
          <a:ln w="76200">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4561512" y="1061225"/>
            <a:ext cx="6964699" cy="5282426"/>
          </a:xfrm>
          <a:prstGeom prst="rect">
            <a:avLst/>
          </a:prstGeom>
        </p:spPr>
      </p:pic>
      <p:pic>
        <p:nvPicPr>
          <p:cNvPr id="3" name="图片 2"/>
          <p:cNvPicPr>
            <a:picLocks noChangeAspect="1"/>
          </p:cNvPicPr>
          <p:nvPr/>
        </p:nvPicPr>
        <p:blipFill>
          <a:blip r:embed="rId4"/>
          <a:stretch>
            <a:fillRect/>
          </a:stretch>
        </p:blipFill>
        <p:spPr>
          <a:xfrm>
            <a:off x="-180975" y="723900"/>
            <a:ext cx="6134100" cy="6134100"/>
          </a:xfrm>
          <a:prstGeom prst="rect">
            <a:avLst/>
          </a:prstGeom>
        </p:spPr>
      </p:pic>
      <p:sp>
        <p:nvSpPr>
          <p:cNvPr id="8" name="矩形 7"/>
          <p:cNvSpPr/>
          <p:nvPr/>
        </p:nvSpPr>
        <p:spPr>
          <a:xfrm>
            <a:off x="6305550" y="1733461"/>
            <a:ext cx="3476625" cy="3785652"/>
          </a:xfrm>
          <a:prstGeom prst="rect">
            <a:avLst/>
          </a:prstGeom>
        </p:spPr>
        <p:txBody>
          <a:bodyPr wrap="square">
            <a:spAutoFit/>
          </a:bodyPr>
          <a:lstStyle/>
          <a:p>
            <a:pPr indent="457200"/>
            <a:r>
              <a:rPr lang="zh-CN" altLang="en-US" sz="2400" u="sng" dirty="0">
                <a:solidFill>
                  <a:srgbClr val="333333"/>
                </a:solidFill>
                <a:latin typeface="阿里巴巴普惠体 L" panose="00020600040101010101" charset="-122"/>
                <a:ea typeface="阿里巴巴普惠体 L" panose="00020600040101010101"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2400" u="sng" dirty="0">
              <a:latin typeface="阿里巴巴普惠体 L" panose="00020600040101010101" charset="-122"/>
              <a:ea typeface="阿里巴巴普惠体 L" panose="00020600040101010101" charset="-122"/>
            </a:endParaRPr>
          </a:p>
        </p:txBody>
      </p:sp>
      <p:sp>
        <p:nvSpPr>
          <p:cNvPr id="7" name="椭圆 6"/>
          <p:cNvSpPr/>
          <p:nvPr/>
        </p:nvSpPr>
        <p:spPr>
          <a:xfrm>
            <a:off x="9186862" y="599986"/>
            <a:ext cx="1190625" cy="1133475"/>
          </a:xfrm>
          <a:prstGeom prst="ellipse">
            <a:avLst/>
          </a:prstGeom>
          <a:solidFill>
            <a:schemeClr val="bg1"/>
          </a:solidFill>
          <a:ln w="60325">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bg2">
                    <a:lumMod val="25000"/>
                  </a:schemeClr>
                </a:solidFill>
                <a:latin typeface="阿里巴巴普惠体 L" panose="00020600040101010101" charset="-122"/>
                <a:ea typeface="阿里巴巴普惠体 L" panose="00020600040101010101" charset="-122"/>
              </a:rPr>
              <a:t>赏菊</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277111" y="1233983"/>
            <a:ext cx="1123950" cy="584775"/>
          </a:xfrm>
          <a:prstGeom prst="rect">
            <a:avLst/>
          </a:prstGeom>
          <a:solidFill>
            <a:schemeClr val="bg1"/>
          </a:solidFill>
          <a:ln w="50800">
            <a:solidFill>
              <a:srgbClr val="B7C4CE"/>
            </a:solidFill>
          </a:ln>
          <a:effectLst/>
        </p:spPr>
        <p:txBody>
          <a:bodyPr wrap="square" rtlCol="0">
            <a:spAutoFit/>
          </a:bodyP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登高</a:t>
            </a:r>
          </a:p>
        </p:txBody>
      </p:sp>
      <p:sp>
        <p:nvSpPr>
          <p:cNvPr id="8" name="矩形 7"/>
          <p:cNvSpPr/>
          <p:nvPr/>
        </p:nvSpPr>
        <p:spPr>
          <a:xfrm>
            <a:off x="4258313" y="1717645"/>
            <a:ext cx="4369379" cy="3785652"/>
          </a:xfrm>
          <a:prstGeom prst="rect">
            <a:avLst/>
          </a:prstGeom>
          <a:solidFill>
            <a:schemeClr val="bg1"/>
          </a:solidFill>
          <a:ln w="63500">
            <a:solidFill>
              <a:srgbClr val="B7C4CE"/>
            </a:solidFill>
          </a:ln>
          <a:effectLst/>
        </p:spPr>
        <p:txBody>
          <a:bodyPr wrap="square">
            <a:spAutoFit/>
          </a:bodyPr>
          <a:lstStyle/>
          <a:p>
            <a:pPr indent="457200"/>
            <a:r>
              <a:rPr lang="zh-CN" altLang="en-US" sz="2000" spc="300" dirty="0">
                <a:solidFill>
                  <a:srgbClr val="333333"/>
                </a:solidFill>
                <a:latin typeface="阿里巴巴普惠体 L" panose="00020600040101010101" charset="-122"/>
                <a:ea typeface="阿里巴巴普惠体 L" panose="00020600040101010101" charset="-122"/>
              </a:rPr>
              <a:t>重阳节首先有登高的习俗。古人对山既敬畏又充满崇拜，“登山祈福”的习俗早在春秋战国时期已流行开来。金秋九月，天高气爽，这个季节登高远望可达到心旷神怡、健身祛病的目的。登高是源于古人对山岳的崇拜。</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礼记</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祭法</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记载：“山林川谷丘陵，能出云，为风雨，见怪物，皆曰神。”</a:t>
            </a:r>
            <a:r>
              <a:rPr lang="zh-CN" altLang="en-US" sz="2000" spc="300" baseline="30000" dirty="0">
                <a:solidFill>
                  <a:srgbClr val="3366CC"/>
                </a:solidFill>
                <a:latin typeface="阿里巴巴普惠体 L" panose="00020600040101010101" charset="-122"/>
                <a:ea typeface="阿里巴巴普惠体 L" panose="00020600040101010101" charset="-122"/>
              </a:rPr>
              <a:t> </a:t>
            </a:r>
            <a:r>
              <a:rPr lang="zh-CN" altLang="en-US" sz="2000" spc="300" dirty="0">
                <a:solidFill>
                  <a:srgbClr val="333333"/>
                </a:solidFill>
                <a:latin typeface="阿里巴巴普惠体 L" panose="00020600040101010101" charset="-122"/>
                <a:ea typeface="阿里巴巴普惠体 L" panose="00020600040101010101" charset="-122"/>
              </a:rPr>
              <a:t>在西汉，</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长安志</a:t>
            </a:r>
            <a:r>
              <a:rPr lang="en-US" altLang="zh-CN" sz="2000" spc="300" dirty="0">
                <a:solidFill>
                  <a:srgbClr val="333333"/>
                </a:solidFill>
                <a:latin typeface="阿里巴巴普惠体 L" panose="00020600040101010101" charset="-122"/>
                <a:ea typeface="阿里巴巴普惠体 L" panose="00020600040101010101" charset="-122"/>
              </a:rPr>
              <a:t>》</a:t>
            </a:r>
            <a:r>
              <a:rPr lang="zh-CN" altLang="en-US" sz="2000" spc="300" dirty="0">
                <a:solidFill>
                  <a:srgbClr val="333333"/>
                </a:solidFill>
                <a:latin typeface="阿里巴巴普惠体 L" panose="00020600040101010101" charset="-122"/>
                <a:ea typeface="阿里巴巴普惠体 L" panose="00020600040101010101" charset="-122"/>
              </a:rPr>
              <a:t>中就有汉代京城九月九日时人们游玩观景之记载。</a:t>
            </a:r>
            <a:endParaRPr lang="zh-CN" altLang="en-US" sz="2000" spc="300" dirty="0">
              <a:latin typeface="阿里巴巴普惠体 L" panose="00020600040101010101" charset="-122"/>
              <a:ea typeface="阿里巴巴普惠体 L" panose="00020600040101010101" charset="-122"/>
            </a:endParaRP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33357" y="-309566"/>
            <a:ext cx="4143381" cy="4143381"/>
          </a:xfrm>
          <a:prstGeom prst="rect">
            <a:avLst/>
          </a:prstGeom>
        </p:spPr>
      </p:pic>
      <p:sp>
        <p:nvSpPr>
          <p:cNvPr id="9" name="矩形: 圆角 8"/>
          <p:cNvSpPr/>
          <p:nvPr/>
        </p:nvSpPr>
        <p:spPr>
          <a:xfrm>
            <a:off x="4114800" y="1762125"/>
            <a:ext cx="6753225" cy="4267200"/>
          </a:xfrm>
          <a:prstGeom prst="roundRect">
            <a:avLst/>
          </a:prstGeom>
          <a:solidFill>
            <a:schemeClr val="bg1"/>
          </a:solidFill>
          <a:ln w="79375">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据史料记载，重阳糕又称花糕、菊糕、五色糕，制无定法，较为随意。 九月九日天明时，以片糕搭儿女头额，口中念念有词，祝愿子女百事俱高，乃古人九月作糕的本意。讲究的重阳糕要作成九层，像座宝塔，上面还作成两只小羊，以符合重阳（羊）之义。有的还在重阳糕上插一小红纸旗，并点蜡烛灯。这大概是用“点灯”、“吃糕”代替“登高”的意思，用小红纸旗代替茱萸。当今的重阳糕，仍无固定品种，各地在重阳节吃的松软糕类都称之为重阳糕。</a:t>
            </a:r>
          </a:p>
        </p:txBody>
      </p:sp>
      <p:sp>
        <p:nvSpPr>
          <p:cNvPr id="8" name="矩形: 圆角 7"/>
          <p:cNvSpPr/>
          <p:nvPr/>
        </p:nvSpPr>
        <p:spPr>
          <a:xfrm>
            <a:off x="3743325" y="1209672"/>
            <a:ext cx="1685925" cy="742950"/>
          </a:xfrm>
          <a:prstGeom prst="roundRect">
            <a:avLst/>
          </a:prstGeom>
          <a:solidFill>
            <a:schemeClr val="bg1"/>
          </a:solidFill>
          <a:ln w="76200">
            <a:solidFill>
              <a:srgbClr val="B7C4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2">
                    <a:lumMod val="25000"/>
                  </a:schemeClr>
                </a:solidFill>
                <a:latin typeface="阿里巴巴普惠体 L" panose="00020600040101010101" charset="-122"/>
                <a:ea typeface="阿里巴巴普惠体 L" panose="00020600040101010101" charset="-122"/>
              </a:rPr>
              <a:t>吃重阳糕</a:t>
            </a:r>
          </a:p>
        </p:txBody>
      </p:sp>
      <p:pic>
        <p:nvPicPr>
          <p:cNvPr id="6" name="图片 5"/>
          <p:cNvPicPr>
            <a:picLocks noChangeAspect="1"/>
          </p:cNvPicPr>
          <p:nvPr/>
        </p:nvPicPr>
        <p:blipFill>
          <a:blip r:embed="rId4"/>
          <a:stretch>
            <a:fillRect/>
          </a:stretch>
        </p:blipFill>
        <p:spPr>
          <a:xfrm>
            <a:off x="9067800" y="4286250"/>
            <a:ext cx="2971806" cy="2971806"/>
          </a:xfrm>
          <a:prstGeom prst="rect">
            <a:avLst/>
          </a:prstGeom>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4152900" y="1333500"/>
            <a:ext cx="6724650" cy="5057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sz="2400" spc="300" dirty="0">
                <a:solidFill>
                  <a:schemeClr val="bg2">
                    <a:lumMod val="25000"/>
                  </a:schemeClr>
                </a:solidFill>
                <a:latin typeface="阿里巴巴普惠体 L" panose="00020600040101010101" charset="-122"/>
                <a:ea typeface="阿里巴巴普惠体 L" panose="00020600040101010101" charset="-122"/>
              </a:rPr>
              <a:t>菊花含有养生成分，晋代葛洪</a:t>
            </a:r>
            <a:r>
              <a:rPr lang="en-US" altLang="zh-CN" sz="2400" spc="300" dirty="0">
                <a:solidFill>
                  <a:schemeClr val="bg2">
                    <a:lumMod val="25000"/>
                  </a:schemeClr>
                </a:solidFill>
                <a:latin typeface="阿里巴巴普惠体 L" panose="00020600040101010101" charset="-122"/>
                <a:ea typeface="阿里巴巴普惠体 L" panose="00020600040101010101" charset="-122"/>
              </a:rPr>
              <a:t>《</a:t>
            </a:r>
            <a:r>
              <a:rPr lang="zh-CN" altLang="en-US" sz="2400" spc="300" dirty="0">
                <a:solidFill>
                  <a:schemeClr val="bg2">
                    <a:lumMod val="25000"/>
                  </a:schemeClr>
                </a:solidFill>
                <a:latin typeface="阿里巴巴普惠体 L" panose="00020600040101010101" charset="-122"/>
                <a:ea typeface="阿里巴巴普惠体 L" panose="00020600040101010101" charset="-122"/>
              </a:rPr>
              <a:t>抱朴子</a:t>
            </a:r>
            <a:r>
              <a:rPr lang="en-US" altLang="zh-CN" sz="2400" spc="300" dirty="0">
                <a:solidFill>
                  <a:schemeClr val="bg2">
                    <a:lumMod val="25000"/>
                  </a:schemeClr>
                </a:solidFill>
                <a:latin typeface="阿里巴巴普惠体 L" panose="00020600040101010101" charset="-122"/>
                <a:ea typeface="阿里巴巴普惠体 L" panose="00020600040101010101" charset="-122"/>
              </a:rPr>
              <a:t>》</a:t>
            </a:r>
            <a:r>
              <a:rPr lang="zh-CN" altLang="en-US" sz="2400" spc="300" dirty="0">
                <a:solidFill>
                  <a:schemeClr val="bg2">
                    <a:lumMod val="25000"/>
                  </a:schemeClr>
                </a:solidFill>
                <a:latin typeface="阿里巴巴普惠体 L" panose="00020600040101010101" charset="-122"/>
                <a:ea typeface="阿里巴巴普惠体 L" panose="00020600040101010101" charset="-122"/>
              </a:rPr>
              <a:t>有南阳山中人家饮用遍生菊花的甘谷水而益寿的记载。重阳佳节饮菊花酒，是中国的传统习俗。菊花酒，在古代被看作是重阳必饮、祛灾祈福的“吉祥酒”。花酒的习俗起源于晋朝大诗人陶渊明。陶渊明以隐居、作诗、饮酒、爱菊出名；后人效仿他，遂有重阳赏菊的风俗</a:t>
            </a:r>
          </a:p>
        </p:txBody>
      </p:sp>
      <p:pic>
        <p:nvPicPr>
          <p:cNvPr id="3" name="图片 2"/>
          <p:cNvPicPr>
            <a:picLocks noChangeAspect="1"/>
          </p:cNvPicPr>
          <p:nvPr/>
        </p:nvPicPr>
        <p:blipFill>
          <a:blip r:embed="rId3"/>
          <a:stretch>
            <a:fillRect/>
          </a:stretch>
        </p:blipFill>
        <p:spPr>
          <a:xfrm>
            <a:off x="209550" y="2101850"/>
            <a:ext cx="3667125" cy="4889500"/>
          </a:xfrm>
          <a:prstGeom prst="rect">
            <a:avLst/>
          </a:prstGeom>
        </p:spPr>
      </p:pic>
      <p:pic>
        <p:nvPicPr>
          <p:cNvPr id="6" name="图片 5"/>
          <p:cNvPicPr>
            <a:picLocks noChangeAspect="1"/>
          </p:cNvPicPr>
          <p:nvPr/>
        </p:nvPicPr>
        <p:blipFill>
          <a:blip r:embed="rId4"/>
          <a:stretch>
            <a:fillRect/>
          </a:stretch>
        </p:blipFill>
        <p:spPr>
          <a:xfrm>
            <a:off x="9409600" y="-409575"/>
            <a:ext cx="2782400" cy="3019425"/>
          </a:xfrm>
          <a:prstGeom prst="rect">
            <a:avLst/>
          </a:prstGeom>
        </p:spPr>
      </p:pic>
      <p:sp>
        <p:nvSpPr>
          <p:cNvPr id="7" name="椭圆 6"/>
          <p:cNvSpPr/>
          <p:nvPr/>
        </p:nvSpPr>
        <p:spPr>
          <a:xfrm>
            <a:off x="3400425" y="714375"/>
            <a:ext cx="1685925" cy="1657350"/>
          </a:xfrm>
          <a:prstGeom prst="ellipse">
            <a:avLst/>
          </a:prstGeom>
          <a:noFill/>
          <a:ln w="31750">
            <a:solidFill>
              <a:srgbClr val="B7C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533775" y="842962"/>
            <a:ext cx="1447799" cy="1423988"/>
          </a:xfrm>
          <a:prstGeom prst="ellipse">
            <a:avLst/>
          </a:prstGeom>
          <a:noFill/>
          <a:ln w="34925">
            <a:solidFill>
              <a:srgbClr val="B7C4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638550" y="923924"/>
            <a:ext cx="1223962" cy="12477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638549" y="981074"/>
            <a:ext cx="1223962" cy="11953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2">
                    <a:lumMod val="25000"/>
                  </a:schemeClr>
                </a:solidFill>
                <a:latin typeface="阿里巴巴普惠体 L" panose="00020600040101010101" charset="-122"/>
                <a:ea typeface="阿里巴巴普惠体 L" panose="00020600040101010101" charset="-122"/>
              </a:rPr>
              <a:t>饮菊花酒</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7" grpId="0" bldLvl="0" animBg="1"/>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肆</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文学记述</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881062" y="738187"/>
            <a:ext cx="4278781" cy="4519613"/>
          </a:xfrm>
          <a:prstGeom prst="rect">
            <a:avLst/>
          </a:prstGeom>
        </p:spPr>
      </p:pic>
      <p:sp>
        <p:nvSpPr>
          <p:cNvPr id="5" name="文本框 4"/>
          <p:cNvSpPr txBox="1"/>
          <p:nvPr/>
        </p:nvSpPr>
        <p:spPr>
          <a:xfrm>
            <a:off x="9260591" y="1659285"/>
            <a:ext cx="323850" cy="3539430"/>
          </a:xfrm>
          <a:prstGeom prst="rect">
            <a:avLst/>
          </a:prstGeom>
          <a:noFill/>
        </p:spPr>
        <p:txBody>
          <a:bodyPr wrap="square" rtlCol="0">
            <a:spAutoFit/>
          </a:bodyPr>
          <a:lstStyle/>
          <a:p>
            <a:r>
              <a:rPr lang="en-US" altLang="zh-CN" sz="2800" b="1" dirty="0">
                <a:solidFill>
                  <a:schemeClr val="bg2">
                    <a:lumMod val="25000"/>
                  </a:schemeClr>
                </a:solidFill>
                <a:latin typeface="阿里巴巴普惠体 L" panose="00020600040101010101" charset="-122"/>
                <a:ea typeface="阿里巴巴普惠体 L" panose="00020600040101010101" charset="-122"/>
              </a:rPr>
              <a:t>《</a:t>
            </a:r>
            <a:r>
              <a:rPr lang="zh-CN" altLang="en-US" sz="2800" b="1" dirty="0">
                <a:solidFill>
                  <a:schemeClr val="bg2">
                    <a:lumMod val="25000"/>
                  </a:schemeClr>
                </a:solidFill>
                <a:latin typeface="阿里巴巴普惠体 L" panose="00020600040101010101" charset="-122"/>
                <a:ea typeface="阿里巴巴普惠体 L" panose="00020600040101010101" charset="-122"/>
              </a:rPr>
              <a:t>续齐谐记</a:t>
            </a:r>
            <a:r>
              <a:rPr lang="en-US" altLang="zh-CN" sz="2800" b="1" dirty="0">
                <a:solidFill>
                  <a:schemeClr val="bg2">
                    <a:lumMod val="25000"/>
                  </a:schemeClr>
                </a:solidFill>
                <a:latin typeface="阿里巴巴普惠体 L" panose="00020600040101010101" charset="-122"/>
                <a:ea typeface="阿里巴巴普惠体 L" panose="00020600040101010101" charset="-122"/>
              </a:rPr>
              <a:t>》</a:t>
            </a:r>
            <a:r>
              <a:rPr lang="zh-CN" altLang="en-US" sz="2800" b="1" dirty="0">
                <a:solidFill>
                  <a:schemeClr val="bg2">
                    <a:lumMod val="25000"/>
                  </a:schemeClr>
                </a:solidFill>
                <a:latin typeface="阿里巴巴普惠体 L" panose="00020600040101010101" charset="-122"/>
                <a:ea typeface="阿里巴巴普惠体 L" panose="00020600040101010101" charset="-122"/>
              </a:rPr>
              <a:t>记载</a:t>
            </a:r>
            <a:endParaRPr lang="zh-CN" altLang="en-US" sz="2800" dirty="0">
              <a:solidFill>
                <a:schemeClr val="bg2">
                  <a:lumMod val="25000"/>
                </a:schemeClr>
              </a:solidFill>
              <a:latin typeface="阿里巴巴普惠体 L" panose="00020600040101010101" charset="-122"/>
              <a:ea typeface="阿里巴巴普惠体 L" panose="00020600040101010101" charset="-122"/>
            </a:endParaRPr>
          </a:p>
        </p:txBody>
      </p:sp>
      <p:sp>
        <p:nvSpPr>
          <p:cNvPr id="6" name="矩形 5"/>
          <p:cNvSpPr/>
          <p:nvPr/>
        </p:nvSpPr>
        <p:spPr>
          <a:xfrm rot="5400000">
            <a:off x="4355932" y="2295317"/>
            <a:ext cx="6032421" cy="2267366"/>
          </a:xfrm>
          <a:prstGeom prst="rect">
            <a:avLst/>
          </a:prstGeom>
        </p:spPr>
        <p:txBody>
          <a:bodyPr vert="vert270" wrap="square">
            <a:spAutoFit/>
          </a:bodyPr>
          <a:lstStyle/>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较早有关重阳节的传说，见于</a:t>
            </a:r>
            <a:r>
              <a:rPr lang="zh-CN" altLang="en-US" sz="2000" dirty="0">
                <a:solidFill>
                  <a:schemeClr val="bg2">
                    <a:lumMod val="25000"/>
                  </a:schemeClr>
                </a:solidFill>
                <a:latin typeface="阿里巴巴普惠体 L" panose="00020600040101010101" charset="-122"/>
                <a:ea typeface="阿里巴巴普惠体 L" panose="00020600040101010101" charset="-122"/>
                <a:hlinkClick r:id="rId4"/>
              </a:rPr>
              <a:t>梁朝</a:t>
            </a:r>
            <a:r>
              <a:rPr lang="zh-CN" altLang="en-US" sz="2000" dirty="0">
                <a:solidFill>
                  <a:schemeClr val="bg2">
                    <a:lumMod val="25000"/>
                  </a:schemeClr>
                </a:solidFill>
                <a:latin typeface="阿里巴巴普惠体 L" panose="00020600040101010101" charset="-122"/>
                <a:ea typeface="阿里巴巴普惠体 L" panose="00020600040101010101" charset="-122"/>
              </a:rPr>
              <a:t>吴均的</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续齐谐记</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：汝南桓景随费长房游学累年，长房谓曰：“九月九日，汝家中当有灾。宜急去，令家人各作</a:t>
            </a:r>
            <a:r>
              <a:rPr lang="zh-CN" altLang="en-US" sz="2000" dirty="0">
                <a:solidFill>
                  <a:schemeClr val="bg2">
                    <a:lumMod val="25000"/>
                  </a:schemeClr>
                </a:solidFill>
                <a:latin typeface="阿里巴巴普惠体 L" panose="00020600040101010101" charset="-122"/>
                <a:ea typeface="阿里巴巴普惠体 L" panose="00020600040101010101" charset="-122"/>
                <a:hlinkClick r:id="rId5"/>
              </a:rPr>
              <a:t>绛囊</a:t>
            </a:r>
            <a:r>
              <a:rPr lang="zh-CN" altLang="en-US" sz="2000" dirty="0">
                <a:solidFill>
                  <a:schemeClr val="bg2">
                    <a:lumMod val="25000"/>
                  </a:schemeClr>
                </a:solidFill>
                <a:latin typeface="阿里巴巴普惠体 L" panose="00020600040101010101" charset="-122"/>
                <a:ea typeface="阿里巴巴普惠体 L" panose="00020600040101010101" charset="-122"/>
              </a:rPr>
              <a:t>，盛茱萸，以系臂，登高饮菊花酒，此祸可除。”景如言，齐家登山。夕还，见鸡犬牛羊一时暴死。长房闻之曰：“此可代也。”今世人九日登高饮酒，妇人带茱萸囊，盖始于此。</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12852" y="438151"/>
            <a:ext cx="553998" cy="1905000"/>
          </a:xfrm>
          <a:prstGeom prst="rect">
            <a:avLst/>
          </a:prstGeom>
          <a:solidFill>
            <a:schemeClr val="bg1"/>
          </a:solidFill>
          <a:ln w="73025">
            <a:solidFill>
              <a:srgbClr val="B7C4CE"/>
            </a:solidFill>
          </a:ln>
          <a:effectLst/>
        </p:spPr>
        <p:txBody>
          <a:bodyPr vert="eaVert" wrap="square" rtlCol="0">
            <a:spAutoFit/>
          </a:bodyPr>
          <a:lstStyle/>
          <a:p>
            <a:r>
              <a:rPr lang="zh-CN" altLang="en-US" sz="2400" dirty="0">
                <a:latin typeface="阿里巴巴普惠体 L" panose="00020600040101010101" charset="-122"/>
                <a:ea typeface="阿里巴巴普惠体 L" panose="00020600040101010101" charset="-122"/>
              </a:rPr>
              <a:t>民间歌谣</a:t>
            </a:r>
          </a:p>
        </p:txBody>
      </p:sp>
      <p:sp>
        <p:nvSpPr>
          <p:cNvPr id="6" name="矩形 5"/>
          <p:cNvSpPr/>
          <p:nvPr/>
        </p:nvSpPr>
        <p:spPr>
          <a:xfrm>
            <a:off x="1044535" y="2644170"/>
            <a:ext cx="6832640" cy="1569660"/>
          </a:xfrm>
          <a:prstGeom prst="rect">
            <a:avLst/>
          </a:prstGeom>
        </p:spPr>
        <p:txBody>
          <a:bodyPr vert="eaVert">
            <a:spAutoFit/>
          </a:bodyPr>
          <a:lstStyle/>
          <a:p>
            <a:r>
              <a:rPr lang="zh-CN" altLang="en-US" sz="2400" dirty="0">
                <a:latin typeface="阿里巴巴普惠体 L" panose="00020600040101010101" charset="-122"/>
                <a:ea typeface="阿里巴巴普惠体 L" panose="00020600040101010101" charset="-122"/>
              </a:rPr>
              <a:t>菊花黄，黄种强；菊花香，黄种康；九月九，饮菊酒，人共菊花醉重阳。</a:t>
            </a:r>
          </a:p>
          <a:p>
            <a:r>
              <a:rPr lang="zh-CN" altLang="en-US" sz="2400" dirty="0">
                <a:latin typeface="阿里巴巴普惠体 L" panose="00020600040101010101" charset="-122"/>
                <a:ea typeface="阿里巴巴普惠体 L" panose="00020600040101010101" charset="-122"/>
              </a:rPr>
              <a:t>九月九，是重阳；放纸鹞，线爱长。</a:t>
            </a:r>
          </a:p>
          <a:p>
            <a:r>
              <a:rPr lang="zh-CN" altLang="en-US" sz="2400" dirty="0">
                <a:latin typeface="阿里巴巴普惠体 L" panose="00020600040101010101" charset="-122"/>
                <a:ea typeface="阿里巴巴普惠体 L" panose="00020600040101010101" charset="-122"/>
              </a:rPr>
              <a:t>八月中秋哥送饼，九月重阳妹送鞋</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96276" y="3039925"/>
            <a:ext cx="6096000" cy="923330"/>
          </a:xfrm>
          <a:prstGeom prst="rect">
            <a:avLst/>
          </a:prstGeom>
        </p:spPr>
        <p:txBody>
          <a:bodyPr>
            <a:spAutoFit/>
          </a:bodyPr>
          <a:lstStyle/>
          <a:p>
            <a:r>
              <a:rPr lang="zh-CN" altLang="en-US" dirty="0">
                <a:latin typeface="阿里巴巴普惠体 L" panose="00020600040101010101" charset="-122"/>
                <a:ea typeface="阿里巴巴普惠体 L" panose="00020600040101010101" charset="-122"/>
              </a:rPr>
              <a:t>《九月九日忆山东兄弟》</a:t>
            </a:r>
          </a:p>
          <a:p>
            <a:r>
              <a:rPr lang="zh-CN" altLang="en-US" dirty="0">
                <a:latin typeface="阿里巴巴普惠体 L" panose="00020600040101010101" charset="-122"/>
                <a:ea typeface="阿里巴巴普惠体 L" panose="00020600040101010101" charset="-122"/>
              </a:rPr>
              <a:t>独在异乡为异客，每逢佳节倍思亲。遥知兄弟登高处，遍插茱萸少一人。</a:t>
            </a:r>
          </a:p>
        </p:txBody>
      </p:sp>
      <p:sp>
        <p:nvSpPr>
          <p:cNvPr id="13" name="矩形 12"/>
          <p:cNvSpPr/>
          <p:nvPr/>
        </p:nvSpPr>
        <p:spPr>
          <a:xfrm>
            <a:off x="2954696" y="4289445"/>
            <a:ext cx="6096000" cy="1200329"/>
          </a:xfrm>
          <a:prstGeom prst="rect">
            <a:avLst/>
          </a:prstGeom>
        </p:spPr>
        <p:txBody>
          <a:bodyPr>
            <a:spAutoFit/>
          </a:bodyPr>
          <a:lstStyle/>
          <a:p>
            <a:r>
              <a:rPr lang="zh-CN" altLang="en-US" dirty="0">
                <a:latin typeface="阿里巴巴普惠体 L" panose="00020600040101010101" charset="-122"/>
                <a:ea typeface="阿里巴巴普惠体 L" panose="00020600040101010101" charset="-122"/>
              </a:rPr>
              <a:t>《奉陪封大夫九日登高》</a:t>
            </a:r>
          </a:p>
          <a:p>
            <a:r>
              <a:rPr lang="zh-CN" altLang="en-US" dirty="0">
                <a:latin typeface="阿里巴巴普惠体 L" panose="00020600040101010101" charset="-122"/>
                <a:ea typeface="阿里巴巴普惠体 L" panose="00020600040101010101" charset="-122"/>
              </a:rPr>
              <a:t>作者：岑参</a:t>
            </a:r>
          </a:p>
          <a:p>
            <a:r>
              <a:rPr lang="zh-CN" altLang="en-US" dirty="0">
                <a:latin typeface="阿里巴巴普惠体 L" panose="00020600040101010101" charset="-122"/>
                <a:ea typeface="阿里巴巴普惠体 L" panose="00020600040101010101" charset="-122"/>
              </a:rPr>
              <a:t>九日黄花酒，登高会昔闻。霜威逐亚相，杀气傍中军。</a:t>
            </a:r>
          </a:p>
          <a:p>
            <a:r>
              <a:rPr lang="zh-CN" altLang="en-US" dirty="0">
                <a:latin typeface="阿里巴巴普惠体 L" panose="00020600040101010101" charset="-122"/>
                <a:ea typeface="阿里巴巴普惠体 L" panose="00020600040101010101" charset="-122"/>
              </a:rPr>
              <a:t>横笛惊征雁，娇歌落塞云。边头幸无事，醉舞荷吾君</a:t>
            </a:r>
          </a:p>
        </p:txBody>
      </p:sp>
      <p:sp>
        <p:nvSpPr>
          <p:cNvPr id="8" name="矩形 7"/>
          <p:cNvSpPr/>
          <p:nvPr/>
        </p:nvSpPr>
        <p:spPr>
          <a:xfrm>
            <a:off x="2896276" y="1046460"/>
            <a:ext cx="6096000" cy="1754326"/>
          </a:xfrm>
          <a:prstGeom prst="rect">
            <a:avLst/>
          </a:prstGeom>
        </p:spPr>
        <p:txBody>
          <a:bodyPr>
            <a:spAutoFit/>
          </a:bodyPr>
          <a:lstStyle/>
          <a:p>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醉花阴</a:t>
            </a:r>
            <a:r>
              <a:rPr lang="en-US" altLang="zh-CN" dirty="0">
                <a:latin typeface="阿里巴巴普惠体 L" panose="00020600040101010101" charset="-122"/>
                <a:ea typeface="阿里巴巴普惠体 L" panose="00020600040101010101" charset="-122"/>
              </a:rPr>
              <a:t>·</a:t>
            </a:r>
            <a:r>
              <a:rPr lang="zh-CN" altLang="en-US" dirty="0">
                <a:latin typeface="阿里巴巴普惠体 L" panose="00020600040101010101" charset="-122"/>
                <a:ea typeface="阿里巴巴普惠体 L" panose="00020600040101010101" charset="-122"/>
              </a:rPr>
              <a:t>薄雾浓云愁永昼</a:t>
            </a:r>
            <a:r>
              <a:rPr lang="en-US" altLang="zh-CN" dirty="0">
                <a:latin typeface="阿里巴巴普惠体 L" panose="00020600040101010101" charset="-122"/>
                <a:ea typeface="阿里巴巴普惠体 L" panose="00020600040101010101" charset="-122"/>
              </a:rPr>
              <a:t>》</a:t>
            </a:r>
          </a:p>
          <a:p>
            <a:r>
              <a:rPr lang="zh-CN" altLang="en-US" dirty="0">
                <a:latin typeface="阿里巴巴普惠体 L" panose="00020600040101010101" charset="-122"/>
                <a:ea typeface="阿里巴巴普惠体 L" panose="00020600040101010101" charset="-122"/>
              </a:rPr>
              <a:t>作者：李清照</a:t>
            </a:r>
          </a:p>
          <a:p>
            <a:r>
              <a:rPr lang="zh-CN" altLang="en-US" dirty="0">
                <a:latin typeface="阿里巴巴普惠体 L" panose="00020600040101010101" charset="-122"/>
                <a:ea typeface="阿里巴巴普惠体 L" panose="00020600040101010101" charset="-122"/>
              </a:rPr>
              <a:t>薄雾浓云愁永昼，瑞脑消金兽。佳节又重阳，玉枕纱厨，半夜凉初透。</a:t>
            </a:r>
          </a:p>
          <a:p>
            <a:r>
              <a:rPr lang="zh-CN" altLang="en-US" dirty="0">
                <a:latin typeface="阿里巴巴普惠体 L" panose="00020600040101010101" charset="-122"/>
                <a:ea typeface="阿里巴巴普惠体 L" panose="00020600040101010101" charset="-122"/>
              </a:rPr>
              <a:t>东篱把酒黄昏后，有暗香盈袖。莫道不销魂，帘卷西风，人比黄花瘦。</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2305142" y="1733550"/>
            <a:ext cx="8343808" cy="4381500"/>
          </a:xfrm>
          <a:prstGeom prst="roundRect">
            <a:avLst/>
          </a:prstGeom>
          <a:solidFill>
            <a:schemeClr val="bg1">
              <a:alpha val="45000"/>
            </a:schemeClr>
          </a:solidFill>
          <a:ln w="60325">
            <a:solidFill>
              <a:srgbClr val="CCD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重阳节，为每年的农历九月初九日，是中国传统节日。“重阳”也叫“重九”，因为</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易经</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中把“九”定为阳数，九月九日，两九相重，故曰“重阳”；九在数字中又是最大数，所以赋予有生命长久、健康长寿的寓意；古人认为重阳是一个值得庆贺的吉利日子。 古代民间在重阳节有登高的风俗   ，庆祝重阳节一般包括登高、晒秋、赏菊等活动； 在流传至今，又添加了敬老等内涵，于重阳之日享宴高会，感恩敬老。</a:t>
            </a:r>
            <a:endParaRPr lang="en-US" altLang="zh-CN" sz="2000" dirty="0">
              <a:solidFill>
                <a:schemeClr val="bg2">
                  <a:lumMod val="25000"/>
                </a:schemeClr>
              </a:solidFill>
              <a:latin typeface="阿里巴巴普惠体 L" panose="00020600040101010101" charset="-122"/>
              <a:ea typeface="阿里巴巴普惠体 L" panose="00020600040101010101" charset="-122"/>
            </a:endParaRPr>
          </a:p>
          <a:p>
            <a:pPr indent="457200"/>
            <a:r>
              <a:rPr lang="zh-CN" altLang="en-US" sz="2000" dirty="0">
                <a:solidFill>
                  <a:schemeClr val="bg2">
                    <a:lumMod val="25000"/>
                  </a:schemeClr>
                </a:solidFill>
                <a:latin typeface="阿里巴巴普惠体 L" panose="00020600040101010101" charset="-122"/>
                <a:ea typeface="阿里巴巴普惠体 L" panose="00020600040101010101" charset="-122"/>
              </a:rPr>
              <a:t>据史料考证，重阳节始于远古时期，成型于春秋战国，普及于西汉，鼎盛于唐代以后。关于重阳节的文字记载，最早可追溯到先秦典籍</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吕氏春秋</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之</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季秋纪</a:t>
            </a:r>
            <a:r>
              <a:rPr lang="en-US" altLang="zh-CN" sz="2000" dirty="0">
                <a:solidFill>
                  <a:schemeClr val="bg2">
                    <a:lumMod val="25000"/>
                  </a:schemeClr>
                </a:solidFill>
                <a:latin typeface="阿里巴巴普惠体 L" panose="00020600040101010101" charset="-122"/>
                <a:ea typeface="阿里巴巴普惠体 L" panose="00020600040101010101" charset="-122"/>
              </a:rPr>
              <a:t>》</a:t>
            </a:r>
            <a:r>
              <a:rPr lang="zh-CN" altLang="en-US" sz="2000" dirty="0">
                <a:solidFill>
                  <a:schemeClr val="bg2">
                    <a:lumMod val="25000"/>
                  </a:schemeClr>
                </a:solidFill>
                <a:latin typeface="阿里巴巴普惠体 L" panose="00020600040101010101" charset="-122"/>
                <a:ea typeface="阿里巴巴普惠体 L" panose="00020600040101010101" charset="-122"/>
              </a:rPr>
              <a:t>。至魏晋时，节日气氛渐浓，倍受文人墨客吟咏，到了唐代被正式定为民间的节日，此后历朝历代沿袭至今。</a:t>
            </a:r>
          </a:p>
        </p:txBody>
      </p:sp>
      <p:sp>
        <p:nvSpPr>
          <p:cNvPr id="2" name="矩形: 圆角 1"/>
          <p:cNvSpPr/>
          <p:nvPr/>
        </p:nvSpPr>
        <p:spPr>
          <a:xfrm>
            <a:off x="2050117" y="1155427"/>
            <a:ext cx="692458" cy="1376038"/>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162983" y="1181726"/>
            <a:ext cx="466725" cy="1323439"/>
          </a:xfrm>
          <a:prstGeom prst="rect">
            <a:avLst/>
          </a:prstGeom>
          <a:noFill/>
        </p:spPr>
        <p:txBody>
          <a:bodyPr wrap="square" rtlCol="0">
            <a:spAutoFit/>
          </a:bodyPr>
          <a:lstStyle/>
          <a:p>
            <a:pPr algn="ctr"/>
            <a:r>
              <a:rPr lang="zh-CN" altLang="en-US" sz="4000" dirty="0">
                <a:solidFill>
                  <a:schemeClr val="bg2">
                    <a:lumMod val="25000"/>
                  </a:schemeClr>
                </a:solidFill>
                <a:latin typeface="阿里巴巴普惠体 L" panose="00020600040101010101" charset="-122"/>
                <a:ea typeface="阿里巴巴普惠体 L" panose="00020600040101010101" charset="-122"/>
              </a:rPr>
              <a:t>前言</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83" y="519996"/>
            <a:ext cx="4669662" cy="6156329"/>
          </a:xfrm>
          <a:prstGeom prst="rect">
            <a:avLst/>
          </a:prstGeom>
        </p:spPr>
      </p:pic>
      <p:pic>
        <p:nvPicPr>
          <p:cNvPr id="14" name="图片 13"/>
          <p:cNvPicPr>
            <a:picLocks noChangeAspect="1"/>
          </p:cNvPicPr>
          <p:nvPr/>
        </p:nvPicPr>
        <p:blipFill>
          <a:blip r:embed="rId4"/>
          <a:stretch>
            <a:fillRect/>
          </a:stretch>
        </p:blipFill>
        <p:spPr>
          <a:xfrm flipH="1">
            <a:off x="9066711" y="1685925"/>
            <a:ext cx="2296619" cy="1743075"/>
          </a:xfrm>
          <a:prstGeom prst="rect">
            <a:avLst/>
          </a:prstGeom>
        </p:spPr>
      </p:pic>
      <p:pic>
        <p:nvPicPr>
          <p:cNvPr id="3" name="图片 2"/>
          <p:cNvPicPr>
            <a:picLocks noChangeAspect="1"/>
          </p:cNvPicPr>
          <p:nvPr/>
        </p:nvPicPr>
        <p:blipFill>
          <a:blip r:embed="rId5"/>
          <a:stretch>
            <a:fillRect/>
          </a:stretch>
        </p:blipFill>
        <p:spPr>
          <a:xfrm rot="266339">
            <a:off x="7352037" y="2899096"/>
            <a:ext cx="2954012" cy="1821018"/>
          </a:xfrm>
          <a:prstGeom prst="rect">
            <a:avLst/>
          </a:prstGeom>
        </p:spPr>
      </p:pic>
      <p:sp>
        <p:nvSpPr>
          <p:cNvPr id="5" name="文本框 4"/>
          <p:cNvSpPr txBox="1"/>
          <p:nvPr/>
        </p:nvSpPr>
        <p:spPr>
          <a:xfrm>
            <a:off x="5415877" y="478483"/>
            <a:ext cx="621924" cy="3785652"/>
          </a:xfrm>
          <a:prstGeom prst="rect">
            <a:avLst/>
          </a:prstGeom>
          <a:noFill/>
        </p:spPr>
        <p:txBody>
          <a:bodyPr wrap="square" rtlCol="0">
            <a:spAutoFit/>
          </a:bodyPr>
          <a:lstStyle/>
          <a:p>
            <a:r>
              <a:rPr lang="zh-CN" altLang="en-US" sz="4000" dirty="0">
                <a:latin typeface="阿里巴巴普惠体 L" panose="00020600040101010101" charset="-122"/>
                <a:ea typeface="阿里巴巴普惠体 L" panose="00020600040101010101" charset="-122"/>
              </a:rPr>
              <a:t>谢谢您的聆听</a:t>
            </a:r>
          </a:p>
        </p:txBody>
      </p:sp>
      <p:sp>
        <p:nvSpPr>
          <p:cNvPr id="7" name="文本框 6"/>
          <p:cNvSpPr txBox="1"/>
          <p:nvPr/>
        </p:nvSpPr>
        <p:spPr>
          <a:xfrm>
            <a:off x="6096000" y="2797036"/>
            <a:ext cx="649398" cy="2554545"/>
          </a:xfrm>
          <a:prstGeom prst="rect">
            <a:avLst/>
          </a:prstGeom>
          <a:noFill/>
        </p:spPr>
        <p:txBody>
          <a:bodyPr wrap="square" rtlCol="0">
            <a:spAutoFit/>
          </a:bodyPr>
          <a:lstStyle/>
          <a:p>
            <a:r>
              <a:rPr lang="zh-CN" altLang="en-US" sz="4000" dirty="0">
                <a:latin typeface="阿里巴巴普惠体 L" panose="00020600040101010101" charset="-122"/>
                <a:ea typeface="阿里巴巴普惠体 L" panose="00020600040101010101" charset="-122"/>
              </a:rPr>
              <a:t>演讲结束</a:t>
            </a:r>
          </a:p>
        </p:txBody>
      </p:sp>
      <p:sp>
        <p:nvSpPr>
          <p:cNvPr id="8" name="文本框 7"/>
          <p:cNvSpPr txBox="1"/>
          <p:nvPr/>
        </p:nvSpPr>
        <p:spPr>
          <a:xfrm>
            <a:off x="6869675" y="1204886"/>
            <a:ext cx="383178" cy="922020"/>
          </a:xfrm>
          <a:prstGeom prst="rect">
            <a:avLst/>
          </a:prstGeom>
          <a:noFill/>
        </p:spPr>
        <p:txBody>
          <a:bodyPr wrap="square" rtlCol="0">
            <a:spAutoFit/>
          </a:bodyPr>
          <a:lstStyle/>
          <a:p>
            <a:r>
              <a:rPr lang="zh-CN" altLang="en-US" dirty="0">
                <a:latin typeface="阿里巴巴普惠体 L" panose="00020600040101010101" charset="-122"/>
                <a:ea typeface="阿里巴巴普惠体 L" panose="00020600040101010101" charset="-122"/>
              </a:rPr>
              <a:t>制作人</a:t>
            </a:r>
            <a:r>
              <a:rPr lang="zh-CN" altLang="en-US" dirty="0" smtClean="0">
                <a:latin typeface="阿里巴巴普惠体 L" panose="00020600040101010101" charset="-122"/>
                <a:ea typeface="阿里巴巴普惠体 L" panose="00020600040101010101" charset="-122"/>
              </a:rPr>
              <a:t>：</a:t>
            </a:r>
            <a:endParaRPr lang="zh-CN" altLang="en-US" dirty="0">
              <a:latin typeface="阿里巴巴普惠体 L" panose="00020600040101010101" charset="-122"/>
              <a:ea typeface="阿里巴巴普惠体 L" panose="00020600040101010101" charset="-122"/>
            </a:endParaRP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set>
                                      <p:cBhvr>
                                        <p:cTn id="14" dur="455" fill="hold">
                                          <p:stCondLst>
                                            <p:cond delay="0"/>
                                          </p:stCondLst>
                                        </p:cTn>
                                        <p:tgtEl>
                                          <p:spTgt spid="7"/>
                                        </p:tgtEl>
                                        <p:attrNameLst>
                                          <p:attrName>style.rotation</p:attrName>
                                        </p:attrNameLst>
                                      </p:cBhvr>
                                      <p:to>
                                        <p:strVal val="-45.0"/>
                                      </p:to>
                                    </p:set>
                                    <p:anim calcmode="lin" valueType="num">
                                      <p:cBhvr>
                                        <p:cTn id="15"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a:stretch>
            <a:fillRect/>
          </a:stretch>
        </p:blipFill>
        <p:spPr>
          <a:xfrm>
            <a:off x="5082682" y="4044058"/>
            <a:ext cx="1277155" cy="1277155"/>
          </a:xfrm>
          <a:prstGeom prst="rect">
            <a:avLst/>
          </a:prstGeom>
        </p:spPr>
      </p:pic>
      <p:pic>
        <p:nvPicPr>
          <p:cNvPr id="44" name="图片 43"/>
          <p:cNvPicPr>
            <a:picLocks noChangeAspect="1"/>
          </p:cNvPicPr>
          <p:nvPr/>
        </p:nvPicPr>
        <p:blipFill>
          <a:blip r:embed="rId3"/>
          <a:stretch>
            <a:fillRect/>
          </a:stretch>
        </p:blipFill>
        <p:spPr>
          <a:xfrm>
            <a:off x="5055070" y="3033198"/>
            <a:ext cx="1277155" cy="1277155"/>
          </a:xfrm>
          <a:prstGeom prst="rect">
            <a:avLst/>
          </a:prstGeom>
        </p:spPr>
      </p:pic>
      <p:pic>
        <p:nvPicPr>
          <p:cNvPr id="43" name="图片 42"/>
          <p:cNvPicPr>
            <a:picLocks noChangeAspect="1"/>
          </p:cNvPicPr>
          <p:nvPr/>
        </p:nvPicPr>
        <p:blipFill>
          <a:blip r:embed="rId3"/>
          <a:stretch>
            <a:fillRect/>
          </a:stretch>
        </p:blipFill>
        <p:spPr>
          <a:xfrm>
            <a:off x="5027458" y="2051930"/>
            <a:ext cx="1277155" cy="1277155"/>
          </a:xfrm>
          <a:prstGeom prst="rect">
            <a:avLst/>
          </a:prstGeom>
        </p:spPr>
      </p:pic>
      <p:pic>
        <p:nvPicPr>
          <p:cNvPr id="42" name="图片 41"/>
          <p:cNvPicPr>
            <a:picLocks noChangeAspect="1"/>
          </p:cNvPicPr>
          <p:nvPr/>
        </p:nvPicPr>
        <p:blipFill>
          <a:blip r:embed="rId3"/>
          <a:stretch>
            <a:fillRect/>
          </a:stretch>
        </p:blipFill>
        <p:spPr>
          <a:xfrm>
            <a:off x="4999846" y="1032504"/>
            <a:ext cx="1277155" cy="1277155"/>
          </a:xfrm>
          <a:prstGeom prst="rect">
            <a:avLst/>
          </a:prstGeom>
        </p:spPr>
      </p:pic>
      <p:pic>
        <p:nvPicPr>
          <p:cNvPr id="22" name="图片 21"/>
          <p:cNvPicPr>
            <a:picLocks noChangeAspect="1"/>
          </p:cNvPicPr>
          <p:nvPr/>
        </p:nvPicPr>
        <p:blipFill>
          <a:blip r:embed="rId4"/>
          <a:stretch>
            <a:fillRect/>
          </a:stretch>
        </p:blipFill>
        <p:spPr>
          <a:xfrm>
            <a:off x="1806224" y="1857078"/>
            <a:ext cx="2633824" cy="2827538"/>
          </a:xfrm>
          <a:prstGeom prst="rect">
            <a:avLst/>
          </a:prstGeom>
        </p:spPr>
      </p:pic>
      <p:sp>
        <p:nvSpPr>
          <p:cNvPr id="9" name="文本框 8"/>
          <p:cNvSpPr txBox="1"/>
          <p:nvPr/>
        </p:nvSpPr>
        <p:spPr>
          <a:xfrm>
            <a:off x="2615305" y="2107340"/>
            <a:ext cx="1015663" cy="2332606"/>
          </a:xfrm>
          <a:prstGeom prst="rect">
            <a:avLst/>
          </a:prstGeom>
          <a:noFill/>
        </p:spPr>
        <p:txBody>
          <a:bodyPr vert="eaVert" wrap="square" rtlCol="0">
            <a:spAutoFit/>
          </a:bodyPr>
          <a:lstStyle/>
          <a:p>
            <a:pPr algn="ctr"/>
            <a:r>
              <a:rPr lang="zh-CN" altLang="en-US" sz="5400" b="1" dirty="0">
                <a:solidFill>
                  <a:schemeClr val="bg2">
                    <a:lumMod val="25000"/>
                  </a:schemeClr>
                </a:solidFill>
                <a:latin typeface="阿里巴巴普惠体 L" panose="00020600040101010101" charset="-122"/>
                <a:ea typeface="阿里巴巴普惠体 L" panose="00020600040101010101" charset="-122"/>
              </a:rPr>
              <a:t>目录</a:t>
            </a:r>
          </a:p>
        </p:txBody>
      </p:sp>
      <p:pic>
        <p:nvPicPr>
          <p:cNvPr id="15" name="图片 14"/>
          <p:cNvPicPr>
            <a:picLocks noChangeAspect="1"/>
          </p:cNvPicPr>
          <p:nvPr/>
        </p:nvPicPr>
        <p:blipFill>
          <a:blip r:embed="rId5"/>
          <a:stretch>
            <a:fillRect/>
          </a:stretch>
        </p:blipFill>
        <p:spPr>
          <a:xfrm>
            <a:off x="1079634" y="3323948"/>
            <a:ext cx="4251301" cy="1115998"/>
          </a:xfrm>
          <a:prstGeom prst="rect">
            <a:avLst/>
          </a:prstGeom>
        </p:spPr>
      </p:pic>
      <p:cxnSp>
        <p:nvCxnSpPr>
          <p:cNvPr id="24" name="直接连接符 23"/>
          <p:cNvCxnSpPr/>
          <p:nvPr/>
        </p:nvCxnSpPr>
        <p:spPr>
          <a:xfrm>
            <a:off x="5413726" y="1990725"/>
            <a:ext cx="403260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330935" y="1249187"/>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壹、节日起源</a:t>
            </a:r>
          </a:p>
        </p:txBody>
      </p:sp>
      <p:cxnSp>
        <p:nvCxnSpPr>
          <p:cNvPr id="27" name="直接连接符 26"/>
          <p:cNvCxnSpPr/>
          <p:nvPr/>
        </p:nvCxnSpPr>
        <p:spPr>
          <a:xfrm>
            <a:off x="5413726" y="2988515"/>
            <a:ext cx="4035074"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370189" y="3174061"/>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叁、民间习俗</a:t>
            </a:r>
          </a:p>
        </p:txBody>
      </p:sp>
      <p:cxnSp>
        <p:nvCxnSpPr>
          <p:cNvPr id="29" name="直接连接符 28"/>
          <p:cNvCxnSpPr/>
          <p:nvPr/>
        </p:nvCxnSpPr>
        <p:spPr>
          <a:xfrm>
            <a:off x="5413726" y="3963002"/>
            <a:ext cx="40862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5357138" y="2238093"/>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贰、历史演变</a:t>
            </a:r>
          </a:p>
        </p:txBody>
      </p:sp>
      <p:pic>
        <p:nvPicPr>
          <p:cNvPr id="38" name="图片 37"/>
          <p:cNvPicPr>
            <a:picLocks noChangeAspect="1"/>
          </p:cNvPicPr>
          <p:nvPr/>
        </p:nvPicPr>
        <p:blipFill>
          <a:blip r:embed="rId6"/>
          <a:stretch>
            <a:fillRect/>
          </a:stretch>
        </p:blipFill>
        <p:spPr>
          <a:xfrm>
            <a:off x="1678329" y="887427"/>
            <a:ext cx="1515293" cy="1703086"/>
          </a:xfrm>
          <a:prstGeom prst="rect">
            <a:avLst/>
          </a:prstGeom>
        </p:spPr>
      </p:pic>
      <p:cxnSp>
        <p:nvCxnSpPr>
          <p:cNvPr id="39" name="直接连接符 38"/>
          <p:cNvCxnSpPr/>
          <p:nvPr/>
        </p:nvCxnSpPr>
        <p:spPr>
          <a:xfrm>
            <a:off x="5440537" y="5002565"/>
            <a:ext cx="4032601"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370189" y="4194103"/>
            <a:ext cx="4972050" cy="707886"/>
          </a:xfrm>
          <a:prstGeom prst="rect">
            <a:avLst/>
          </a:prstGeom>
          <a:noFill/>
        </p:spPr>
        <p:txBody>
          <a:bodyPr wrap="square" rtlCol="0">
            <a:spAutoFit/>
          </a:bodyPr>
          <a:lstStyle/>
          <a:p>
            <a:r>
              <a:rPr lang="zh-CN" altLang="en-US" sz="4000" spc="300" dirty="0">
                <a:solidFill>
                  <a:schemeClr val="bg2">
                    <a:lumMod val="25000"/>
                  </a:schemeClr>
                </a:solidFill>
                <a:latin typeface="阿里巴巴普惠体 L" panose="00020600040101010101" charset="-122"/>
                <a:ea typeface="阿里巴巴普惠体 L" panose="00020600040101010101" charset="-122"/>
              </a:rPr>
              <a:t>肆、文学记述</a:t>
            </a:r>
          </a:p>
        </p:txBody>
      </p:sp>
      <p:pic>
        <p:nvPicPr>
          <p:cNvPr id="55" name="图片 54"/>
          <p:cNvPicPr>
            <a:picLocks noChangeAspect="1"/>
          </p:cNvPicPr>
          <p:nvPr/>
        </p:nvPicPr>
        <p:blipFill>
          <a:blip r:embed="rId7"/>
          <a:stretch>
            <a:fillRect/>
          </a:stretch>
        </p:blipFill>
        <p:spPr>
          <a:xfrm>
            <a:off x="8486775" y="-13178"/>
            <a:ext cx="4803534" cy="2961166"/>
          </a:xfrm>
          <a:prstGeom prst="rect">
            <a:avLst/>
          </a:prstGeom>
        </p:spPr>
      </p:pic>
      <p:pic>
        <p:nvPicPr>
          <p:cNvPr id="57" name="图片 56"/>
          <p:cNvPicPr>
            <a:picLocks noChangeAspect="1"/>
          </p:cNvPicPr>
          <p:nvPr/>
        </p:nvPicPr>
        <p:blipFill>
          <a:blip r:embed="rId8"/>
          <a:stretch>
            <a:fillRect/>
          </a:stretch>
        </p:blipFill>
        <p:spPr>
          <a:xfrm>
            <a:off x="82111" y="4304882"/>
            <a:ext cx="3610466" cy="2675225"/>
          </a:xfrm>
          <a:prstGeom prst="rect">
            <a:avLst/>
          </a:prstGeom>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edge">
                                      <p:cBhvr>
                                        <p:cTn id="24" dur="2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0"/>
                                        <p:tgtEl>
                                          <p:spTgt spid="42"/>
                                        </p:tgtEl>
                                      </p:cBhvr>
                                    </p:animEffect>
                                    <p:anim calcmode="lin" valueType="num">
                                      <p:cBhvr>
                                        <p:cTn id="30" dur="1000" fill="hold"/>
                                        <p:tgtEl>
                                          <p:spTgt spid="42"/>
                                        </p:tgtEl>
                                        <p:attrNameLst>
                                          <p:attrName>ppt_x</p:attrName>
                                        </p:attrNameLst>
                                      </p:cBhvr>
                                      <p:tavLst>
                                        <p:tav tm="0">
                                          <p:val>
                                            <p:strVal val="#ppt_x"/>
                                          </p:val>
                                        </p:tav>
                                        <p:tav tm="100000">
                                          <p:val>
                                            <p:strVal val="#ppt_x"/>
                                          </p:val>
                                        </p:tav>
                                      </p:tavLst>
                                    </p:anim>
                                    <p:anim calcmode="lin" valueType="num">
                                      <p:cBhvr>
                                        <p:cTn id="31" dur="1000" fill="hold"/>
                                        <p:tgtEl>
                                          <p:spTgt spid="4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anim calcmode="lin" valueType="num">
                                      <p:cBhvr>
                                        <p:cTn id="69" dur="1000" fill="hold"/>
                                        <p:tgtEl>
                                          <p:spTgt spid="44"/>
                                        </p:tgtEl>
                                        <p:attrNameLst>
                                          <p:attrName>ppt_x</p:attrName>
                                        </p:attrNameLst>
                                      </p:cBhvr>
                                      <p:tavLst>
                                        <p:tav tm="0">
                                          <p:val>
                                            <p:strVal val="#ppt_x"/>
                                          </p:val>
                                        </p:tav>
                                        <p:tav tm="100000">
                                          <p:val>
                                            <p:strVal val="#ppt_x"/>
                                          </p:val>
                                        </p:tav>
                                      </p:tavLst>
                                    </p:anim>
                                    <p:anim calcmode="lin" valueType="num">
                                      <p:cBhvr>
                                        <p:cTn id="70" dur="1000" fill="hold"/>
                                        <p:tgtEl>
                                          <p:spTgt spid="44"/>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anim calcmode="lin" valueType="num">
                                      <p:cBhvr>
                                        <p:cTn id="81" dur="1000" fill="hold"/>
                                        <p:tgtEl>
                                          <p:spTgt spid="40"/>
                                        </p:tgtEl>
                                        <p:attrNameLst>
                                          <p:attrName>ppt_x</p:attrName>
                                        </p:attrNameLst>
                                      </p:cBhvr>
                                      <p:tavLst>
                                        <p:tav tm="0">
                                          <p:val>
                                            <p:strVal val="#ppt_x"/>
                                          </p:val>
                                        </p:tav>
                                        <p:tav tm="100000">
                                          <p:val>
                                            <p:strVal val="#ppt_x"/>
                                          </p:val>
                                        </p:tav>
                                      </p:tavLst>
                                    </p:anim>
                                    <p:anim calcmode="lin" valueType="num">
                                      <p:cBhvr>
                                        <p:cTn id="82" dur="1000" fill="hold"/>
                                        <p:tgtEl>
                                          <p:spTgt spid="40"/>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1000"/>
                                        <p:tgtEl>
                                          <p:spTgt spid="39"/>
                                        </p:tgtEl>
                                      </p:cBhvr>
                                    </p:animEffect>
                                    <p:anim calcmode="lin" valueType="num">
                                      <p:cBhvr>
                                        <p:cTn id="91" dur="1000" fill="hold"/>
                                        <p:tgtEl>
                                          <p:spTgt spid="39"/>
                                        </p:tgtEl>
                                        <p:attrNameLst>
                                          <p:attrName>ppt_x</p:attrName>
                                        </p:attrNameLst>
                                      </p:cBhvr>
                                      <p:tavLst>
                                        <p:tav tm="0">
                                          <p:val>
                                            <p:strVal val="#ppt_x"/>
                                          </p:val>
                                        </p:tav>
                                        <p:tav tm="100000">
                                          <p:val>
                                            <p:strVal val="#ppt_x"/>
                                          </p:val>
                                        </p:tav>
                                      </p:tavLst>
                                    </p:anim>
                                    <p:anim calcmode="lin" valueType="num">
                                      <p:cBhvr>
                                        <p:cTn id="9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8" grpId="0"/>
      <p:bldP spid="30"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壹</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节日起源</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1447892" y="923924"/>
            <a:ext cx="5924458" cy="5495925"/>
          </a:xfrm>
          <a:prstGeom prst="roundRect">
            <a:avLst/>
          </a:prstGeom>
          <a:solidFill>
            <a:schemeClr val="bg1">
              <a:alpha val="45000"/>
            </a:schemeClr>
          </a:solidFill>
          <a:ln w="60325">
            <a:solidFill>
              <a:srgbClr val="CCD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r>
              <a:rPr lang="zh-CN" altLang="en-US" dirty="0">
                <a:solidFill>
                  <a:schemeClr val="bg2">
                    <a:lumMod val="25000"/>
                  </a:schemeClr>
                </a:solidFill>
                <a:latin typeface="阿里巴巴普惠体 L" panose="00020600040101010101" charset="-122"/>
                <a:ea typeface="阿里巴巴普惠体 L" panose="00020600040101010101" charset="-122"/>
              </a:rPr>
              <a:t>九九重阳，早在春秋战国时的</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楚词</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中已提到了。屈原的</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远游</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里写道：“集重阳入帝宫兮，造旬始而观清都”。这里的“重阳”是指天，还不是指节日。三国时魏文帝曹丕</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九日与钟繇书</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中，则已明确写出重阳的饮宴了：“岁往月来，忽复九月九日。九为阳数，而日月并应，俗嘉其名，以为宜于长久，故以享宴高会。</a:t>
            </a:r>
            <a:endParaRPr lang="en-US" altLang="zh-CN" dirty="0">
              <a:solidFill>
                <a:schemeClr val="bg2">
                  <a:lumMod val="25000"/>
                </a:schemeClr>
              </a:solidFill>
              <a:latin typeface="阿里巴巴普惠体 L" panose="00020600040101010101" charset="-122"/>
              <a:ea typeface="阿里巴巴普惠体 L" panose="00020600040101010101" charset="-122"/>
            </a:endParaRPr>
          </a:p>
          <a:p>
            <a:pPr indent="457200"/>
            <a:r>
              <a:rPr lang="zh-CN" altLang="en-US" dirty="0">
                <a:solidFill>
                  <a:schemeClr val="bg2">
                    <a:lumMod val="25000"/>
                  </a:schemeClr>
                </a:solidFill>
                <a:latin typeface="阿里巴巴普惠体 L" panose="00020600040101010101" charset="-122"/>
                <a:ea typeface="阿里巴巴普惠体 L" panose="00020600040101010101" charset="-122"/>
              </a:rPr>
              <a:t>重阳的源头，可追溯到先秦之前。</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吕氏春秋</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之中</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季秋纪</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载：“</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九月</a:t>
            </a:r>
            <a:r>
              <a:rPr lang="en-US" altLang="zh-CN" dirty="0">
                <a:solidFill>
                  <a:schemeClr val="bg2">
                    <a:lumMod val="25000"/>
                  </a:schemeClr>
                </a:solidFill>
                <a:latin typeface="阿里巴巴普惠体 L" panose="00020600040101010101" charset="-122"/>
                <a:ea typeface="阿里巴巴普惠体 L" panose="00020600040101010101" charset="-122"/>
              </a:rPr>
              <a:t>)</a:t>
            </a:r>
            <a:r>
              <a:rPr lang="zh-CN" altLang="en-US" dirty="0">
                <a:solidFill>
                  <a:schemeClr val="bg2">
                    <a:lumMod val="25000"/>
                  </a:schemeClr>
                </a:solidFill>
                <a:latin typeface="阿里巴巴普惠体 L" panose="00020600040101010101" charset="-122"/>
                <a:ea typeface="阿里巴巴普惠体 L" panose="00020600040101010101" charset="-122"/>
              </a:rPr>
              <a:t>命家宰，农事备收，举五种之要。藏帝籍之收于神仓，祗敬必饬。”“是日也，大飨帝，尝牺牲，告备于天子。”可见当时已有在秋九月农作物丰收之时祭飨天帝、祭祖，以谢天帝、祖先恩德的活动。</a:t>
            </a:r>
          </a:p>
        </p:txBody>
      </p:sp>
      <p:sp>
        <p:nvSpPr>
          <p:cNvPr id="8" name="矩形: 圆角 7"/>
          <p:cNvSpPr/>
          <p:nvPr/>
        </p:nvSpPr>
        <p:spPr>
          <a:xfrm>
            <a:off x="983317" y="555352"/>
            <a:ext cx="692458" cy="1376038"/>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起源</a:t>
            </a:r>
          </a:p>
        </p:txBody>
      </p:sp>
      <p:pic>
        <p:nvPicPr>
          <p:cNvPr id="13" name="图片 12"/>
          <p:cNvPicPr>
            <a:picLocks noChangeAspect="1"/>
          </p:cNvPicPr>
          <p:nvPr/>
        </p:nvPicPr>
        <p:blipFill>
          <a:blip r:embed="rId3"/>
          <a:stretch>
            <a:fillRect/>
          </a:stretch>
        </p:blipFill>
        <p:spPr>
          <a:xfrm flipH="1">
            <a:off x="7518656" y="888906"/>
            <a:ext cx="2434968" cy="1848078"/>
          </a:xfrm>
          <a:prstGeom prst="rect">
            <a:avLst/>
          </a:prstGeom>
        </p:spPr>
      </p:pic>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4128" y="1019175"/>
            <a:ext cx="6838950" cy="5448300"/>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E3E7E8">
                    <a:alpha val="7200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7863078" y="2779433"/>
            <a:ext cx="4328922" cy="4697691"/>
          </a:xfrm>
          <a:prstGeom prst="rect">
            <a:avLst/>
          </a:prstGeom>
        </p:spPr>
      </p:pic>
      <p:sp>
        <p:nvSpPr>
          <p:cNvPr id="2" name="文本框 1"/>
          <p:cNvSpPr txBox="1"/>
          <p:nvPr/>
        </p:nvSpPr>
        <p:spPr>
          <a:xfrm>
            <a:off x="1143001" y="1087060"/>
            <a:ext cx="3533774" cy="523220"/>
          </a:xfrm>
          <a:prstGeom prst="rect">
            <a:avLst/>
          </a:prstGeom>
          <a:noFill/>
          <a:ln>
            <a:noFill/>
          </a:ln>
        </p:spPr>
        <p:txBody>
          <a:bodyPr wrap="square" rtlCol="0">
            <a:spAutoFit/>
          </a:bodyPr>
          <a:lstStyle/>
          <a:p>
            <a:r>
              <a:rPr lang="zh-CN" altLang="en-US" sz="2800" b="1" dirty="0">
                <a:solidFill>
                  <a:schemeClr val="bg2">
                    <a:lumMod val="25000"/>
                  </a:schemeClr>
                </a:solidFill>
                <a:latin typeface="阿里巴巴普惠体 L" panose="00020600040101010101" charset="-122"/>
                <a:ea typeface="阿里巴巴普惠体 L" panose="00020600040101010101" charset="-122"/>
              </a:rPr>
              <a:t>古代的祭祀火星仪式：</a:t>
            </a:r>
            <a:endParaRPr lang="zh-CN" altLang="en-US" sz="2800" dirty="0">
              <a:solidFill>
                <a:schemeClr val="bg2">
                  <a:lumMod val="25000"/>
                </a:schemeClr>
              </a:solidFill>
              <a:latin typeface="阿里巴巴普惠体 L" panose="00020600040101010101" charset="-122"/>
              <a:ea typeface="阿里巴巴普惠体 L" panose="00020600040101010101" charset="-122"/>
            </a:endParaRPr>
          </a:p>
        </p:txBody>
      </p:sp>
      <p:sp>
        <p:nvSpPr>
          <p:cNvPr id="6" name="文本框 5"/>
          <p:cNvSpPr txBox="1"/>
          <p:nvPr/>
        </p:nvSpPr>
        <p:spPr>
          <a:xfrm>
            <a:off x="1300353" y="1724025"/>
            <a:ext cx="6286500" cy="4524315"/>
          </a:xfrm>
          <a:prstGeom prst="rect">
            <a:avLst/>
          </a:prstGeom>
          <a:noFill/>
          <a:ln>
            <a:solidFill>
              <a:schemeClr val="tx1">
                <a:lumMod val="85000"/>
                <a:lumOff val="15000"/>
              </a:schemeClr>
            </a:solidFill>
          </a:ln>
        </p:spPr>
        <p:txBody>
          <a:bodyPr wrap="square" rtlCol="0">
            <a:spAutoFit/>
          </a:bodyPr>
          <a:lstStyle/>
          <a:p>
            <a:pPr indent="457200"/>
            <a:r>
              <a:rPr lang="zh-CN" altLang="en-US" u="sng" spc="300" dirty="0">
                <a:solidFill>
                  <a:schemeClr val="bg2">
                    <a:lumMod val="25000"/>
                  </a:schemeClr>
                </a:solidFill>
                <a:latin typeface="阿里巴巴普惠体 L" panose="00020600040101010101" charset="-122"/>
                <a:ea typeface="阿里巴巴普惠体 L" panose="00020600040101010101" charset="-122"/>
              </a:rPr>
              <a:t>重阳节的原型之一是古代的祭祀大火的仪式。作为古代季节星宿标志的“大火”星，在季秋九月隐退，</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夏小正</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如江南部分地区有重阳祭灶的习俗，是家居的火神，由此可见古代九月祭祀“大火”的蛛丝马迹。古人长将重阳与上巳或寒食、九月九与三月三作为对应的春秋大节。汉刘歆</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西京杂记</a:t>
            </a:r>
            <a:r>
              <a:rPr lang="en-US" altLang="zh-CN" u="sng" spc="300" dirty="0">
                <a:solidFill>
                  <a:schemeClr val="bg2">
                    <a:lumMod val="25000"/>
                  </a:schemeClr>
                </a:solidFill>
                <a:latin typeface="阿里巴巴普惠体 L" panose="00020600040101010101" charset="-122"/>
                <a:ea typeface="阿里巴巴普惠体 L" panose="00020600040101010101" charset="-122"/>
              </a:rPr>
              <a:t>》</a:t>
            </a:r>
            <a:r>
              <a:rPr lang="zh-CN" altLang="en-US" u="sng" spc="300" dirty="0">
                <a:solidFill>
                  <a:schemeClr val="bg2">
                    <a:lumMod val="25000"/>
                  </a:schemeClr>
                </a:solidFill>
                <a:latin typeface="阿里巴巴普惠体 L" panose="00020600040101010101" charset="-122"/>
                <a:ea typeface="阿里巴巴普惠体 L" panose="00020600040101010101" charset="-122"/>
              </a:rPr>
              <a:t>称：“三月上巳，九月重阳，使女游戏，就此祓禊登高。”上巳、寒食与重阳的对应，是以“大火”出没为依据的。</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5505890" y="1484929"/>
            <a:ext cx="1495425" cy="1323439"/>
          </a:xfrm>
          <a:prstGeom prst="rect">
            <a:avLst/>
          </a:prstGeom>
          <a:noFill/>
        </p:spPr>
        <p:txBody>
          <a:bodyPr wrap="square" rtlCol="0">
            <a:spAutoFit/>
          </a:bodyPr>
          <a:lstStyle/>
          <a:p>
            <a:pPr algn="ctr"/>
            <a:r>
              <a:rPr lang="zh-CN" altLang="en-US" sz="8000" dirty="0">
                <a:solidFill>
                  <a:schemeClr val="bg2">
                    <a:lumMod val="25000"/>
                  </a:schemeClr>
                </a:solidFill>
                <a:latin typeface="阿里巴巴普惠体 L" panose="00020600040101010101" charset="-122"/>
                <a:ea typeface="阿里巴巴普惠体 L" panose="00020600040101010101" charset="-122"/>
              </a:rPr>
              <a:t>贰</a:t>
            </a:r>
          </a:p>
        </p:txBody>
      </p:sp>
      <p:sp>
        <p:nvSpPr>
          <p:cNvPr id="18" name="文本框 17"/>
          <p:cNvSpPr txBox="1"/>
          <p:nvPr/>
        </p:nvSpPr>
        <p:spPr>
          <a:xfrm>
            <a:off x="4306289" y="3033970"/>
            <a:ext cx="3795840" cy="1107996"/>
          </a:xfrm>
          <a:prstGeom prst="rect">
            <a:avLst/>
          </a:prstGeom>
          <a:noFill/>
        </p:spPr>
        <p:txBody>
          <a:bodyPr wrap="square" rtlCol="0">
            <a:spAutoFit/>
          </a:bodyPr>
          <a:lstStyle/>
          <a:p>
            <a:pPr algn="ctr"/>
            <a:r>
              <a:rPr lang="zh-CN" altLang="en-US" sz="6600" spc="300" dirty="0">
                <a:solidFill>
                  <a:schemeClr val="bg2">
                    <a:lumMod val="25000"/>
                  </a:schemeClr>
                </a:solidFill>
                <a:latin typeface="阿里巴巴普惠体 L" panose="00020600040101010101" charset="-122"/>
                <a:ea typeface="阿里巴巴普惠体 L" panose="00020600040101010101" charset="-122"/>
              </a:rPr>
              <a:t>历史演变</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8239124" y="3873014"/>
            <a:ext cx="3581145" cy="2737336"/>
          </a:xfrm>
          <a:prstGeom prst="rect">
            <a:avLst/>
          </a:prstGeom>
        </p:spPr>
      </p:pic>
      <p:sp>
        <p:nvSpPr>
          <p:cNvPr id="5" name="矩形 4"/>
          <p:cNvSpPr/>
          <p:nvPr/>
        </p:nvSpPr>
        <p:spPr>
          <a:xfrm>
            <a:off x="1647092" y="1464109"/>
            <a:ext cx="105508"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阿里巴巴普惠体 L" panose="00020600040101010101" charset="-122"/>
            </a:endParaRPr>
          </a:p>
        </p:txBody>
      </p:sp>
      <p:sp>
        <p:nvSpPr>
          <p:cNvPr id="6" name="矩形 5"/>
          <p:cNvSpPr/>
          <p:nvPr/>
        </p:nvSpPr>
        <p:spPr>
          <a:xfrm>
            <a:off x="2019300" y="1576685"/>
            <a:ext cx="6096000" cy="923330"/>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“重阳节”名称见于记载却在三国时代。据曹丕《九日与钟繇书》中载：“岁往月来，忽复九月九日。九为阳数，而日月并应，俗嘉其名，以为宜于长久，故以享宴高会。</a:t>
            </a:r>
          </a:p>
        </p:txBody>
      </p:sp>
      <p:sp>
        <p:nvSpPr>
          <p:cNvPr id="7" name="矩形 6"/>
          <p:cNvSpPr/>
          <p:nvPr/>
        </p:nvSpPr>
        <p:spPr>
          <a:xfrm>
            <a:off x="1622913" y="3086100"/>
            <a:ext cx="105508"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阿里巴巴普惠体 L" panose="00020600040101010101" charset="-122"/>
            </a:endParaRPr>
          </a:p>
        </p:txBody>
      </p:sp>
      <p:sp>
        <p:nvSpPr>
          <p:cNvPr id="8" name="矩形 7"/>
          <p:cNvSpPr/>
          <p:nvPr/>
        </p:nvSpPr>
        <p:spPr>
          <a:xfrm>
            <a:off x="1613388" y="4708091"/>
            <a:ext cx="105508"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ea typeface="阿里巴巴普惠体 L" panose="00020600040101010101" charset="-122"/>
            </a:endParaRPr>
          </a:p>
        </p:txBody>
      </p:sp>
      <p:sp>
        <p:nvSpPr>
          <p:cNvPr id="9" name="矩形 8"/>
          <p:cNvSpPr/>
          <p:nvPr/>
        </p:nvSpPr>
        <p:spPr>
          <a:xfrm>
            <a:off x="2019300" y="3089761"/>
            <a:ext cx="6096000" cy="1200329"/>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晋代文人陶渊明在《九日闲居》诗序文中说：“余闲居，爱重九之名。秋菊盈园，而持醪靡由，空服九华，寄怀于言”。这里同时提到菊花和酒。魏晋时期有了赏菊、饮酒的习俗</a:t>
            </a:r>
          </a:p>
        </p:txBody>
      </p:sp>
      <p:sp>
        <p:nvSpPr>
          <p:cNvPr id="10" name="矩形 9"/>
          <p:cNvSpPr/>
          <p:nvPr/>
        </p:nvSpPr>
        <p:spPr>
          <a:xfrm>
            <a:off x="2019300" y="4780017"/>
            <a:ext cx="6096000" cy="923330"/>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宋代，重阳节更为热闹，《东京梦华录》曾记载了北宋时重阳节的盛况。《武林旧事》也记载南宋宫廷“于八日作重九排当”，以待翌日隆重游乐一番。</a:t>
            </a:r>
          </a:p>
        </p:txBody>
      </p:sp>
      <p:sp>
        <p:nvSpPr>
          <p:cNvPr id="11" name="矩形: 圆角 10"/>
          <p:cNvSpPr/>
          <p:nvPr/>
        </p:nvSpPr>
        <p:spPr>
          <a:xfrm>
            <a:off x="7898338" y="644039"/>
            <a:ext cx="2131358" cy="685800"/>
          </a:xfrm>
          <a:prstGeom prst="roundRect">
            <a:avLst/>
          </a:prstGeom>
          <a:solidFill>
            <a:schemeClr val="bg1"/>
          </a:solidFill>
          <a:ln w="50800">
            <a:solidFill>
              <a:srgbClr val="ABB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2">
                    <a:lumMod val="25000"/>
                  </a:schemeClr>
                </a:solidFill>
                <a:latin typeface="阿里巴巴普惠体 L" panose="00020600040101010101" charset="-122"/>
                <a:ea typeface="阿里巴巴普惠体 L" panose="00020600040101010101" charset="-122"/>
              </a:rPr>
              <a:t>历史演变</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bldLvl="0" animBg="1"/>
      <p:bldP spid="8" grpId="0" bldLvl="0" animBg="1"/>
      <p:bldP spid="9" grpId="0"/>
      <p:bldP spid="10" grpId="0"/>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817747" y="866916"/>
            <a:ext cx="761814" cy="756508"/>
          </a:xfrm>
          <a:prstGeom prst="ellipse">
            <a:avLst/>
          </a:prstGeom>
          <a:noFill/>
          <a:ln>
            <a:solidFill>
              <a:srgbClr val="8E8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7" name="TextBox 3"/>
          <p:cNvSpPr txBox="1"/>
          <p:nvPr/>
        </p:nvSpPr>
        <p:spPr>
          <a:xfrm>
            <a:off x="935041" y="952782"/>
            <a:ext cx="527226" cy="584775"/>
          </a:xfrm>
          <a:prstGeom prst="rect">
            <a:avLst/>
          </a:prstGeom>
          <a:noFill/>
        </p:spPr>
        <p:txBody>
          <a:bodyPr wrap="square" rtlCol="0">
            <a:spAutoFit/>
          </a:bodyPr>
          <a:lstStyle/>
          <a:p>
            <a:pPr algn="ctr"/>
            <a:r>
              <a:rPr lang="zh-CN" altLang="en-US" sz="3200" b="1" dirty="0">
                <a:solidFill>
                  <a:schemeClr val="bg2">
                    <a:lumMod val="25000"/>
                  </a:schemeClr>
                </a:solidFill>
                <a:latin typeface="阿里巴巴普惠体 L" panose="00020600040101010101" charset="-122"/>
                <a:ea typeface="阿里巴巴普惠体 L" panose="00020600040101010101" charset="-122"/>
              </a:rPr>
              <a:t>壹</a:t>
            </a:r>
            <a:endParaRPr lang="en-US" sz="3200" b="1" dirty="0">
              <a:solidFill>
                <a:schemeClr val="bg2">
                  <a:lumMod val="25000"/>
                </a:schemeClr>
              </a:solidFill>
              <a:latin typeface="阿里巴巴普惠体 L" panose="00020600040101010101" charset="-122"/>
              <a:ea typeface="阿里巴巴普惠体 L" panose="00020600040101010101" charset="-122"/>
            </a:endParaRPr>
          </a:p>
        </p:txBody>
      </p:sp>
      <p:sp>
        <p:nvSpPr>
          <p:cNvPr id="2" name="矩形 1"/>
          <p:cNvSpPr/>
          <p:nvPr/>
        </p:nvSpPr>
        <p:spPr>
          <a:xfrm>
            <a:off x="1809750" y="969322"/>
            <a:ext cx="6096000" cy="646331"/>
          </a:xfrm>
          <a:prstGeom prst="rect">
            <a:avLst/>
          </a:prstGeom>
        </p:spPr>
        <p:txBody>
          <a:bodyPr>
            <a:spAutoFit/>
          </a:bodyPr>
          <a:lstStyle/>
          <a:p>
            <a:r>
              <a:rPr lang="zh-CN" altLang="en-US" dirty="0">
                <a:latin typeface="阿里巴巴普惠体 L" panose="00020600040101010101" charset="-122"/>
                <a:ea typeface="阿里巴巴普惠体 L" panose="00020600040101010101" charset="-122"/>
              </a:rPr>
              <a:t>唐朝时，重阳节才被定为正式节日。从此以后，宫廷、民间一起庆祝重阳节，并且在节日期间进行各种各样的活动。</a:t>
            </a:r>
          </a:p>
        </p:txBody>
      </p:sp>
      <p:sp>
        <p:nvSpPr>
          <p:cNvPr id="10" name="椭圆 9"/>
          <p:cNvSpPr/>
          <p:nvPr/>
        </p:nvSpPr>
        <p:spPr>
          <a:xfrm>
            <a:off x="817747" y="2490340"/>
            <a:ext cx="761814" cy="756508"/>
          </a:xfrm>
          <a:prstGeom prst="ellipse">
            <a:avLst/>
          </a:prstGeom>
          <a:noFill/>
          <a:ln>
            <a:solidFill>
              <a:srgbClr val="8E8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11" name="TextBox 3"/>
          <p:cNvSpPr txBox="1"/>
          <p:nvPr/>
        </p:nvSpPr>
        <p:spPr>
          <a:xfrm>
            <a:off x="935041" y="2576206"/>
            <a:ext cx="527226" cy="584775"/>
          </a:xfrm>
          <a:prstGeom prst="rect">
            <a:avLst/>
          </a:prstGeom>
          <a:noFill/>
        </p:spPr>
        <p:txBody>
          <a:bodyPr wrap="square" rtlCol="0">
            <a:spAutoFit/>
          </a:bodyPr>
          <a:lstStyle/>
          <a:p>
            <a:pPr algn="ctr"/>
            <a:r>
              <a:rPr lang="zh-CN" altLang="en-US" sz="3200" b="1" dirty="0">
                <a:solidFill>
                  <a:schemeClr val="bg2">
                    <a:lumMod val="25000"/>
                  </a:schemeClr>
                </a:solidFill>
                <a:latin typeface="阿里巴巴普惠体 L" panose="00020600040101010101" charset="-122"/>
                <a:ea typeface="阿里巴巴普惠体 L" panose="00020600040101010101" charset="-122"/>
              </a:rPr>
              <a:t>贰</a:t>
            </a:r>
            <a:endParaRPr lang="en-US" sz="3200" b="1" dirty="0">
              <a:solidFill>
                <a:schemeClr val="bg2">
                  <a:lumMod val="25000"/>
                </a:schemeClr>
              </a:solidFill>
              <a:latin typeface="阿里巴巴普惠体 L" panose="00020600040101010101" charset="-122"/>
              <a:ea typeface="阿里巴巴普惠体 L" panose="00020600040101010101" charset="-122"/>
            </a:endParaRPr>
          </a:p>
        </p:txBody>
      </p:sp>
      <p:sp>
        <p:nvSpPr>
          <p:cNvPr id="12" name="椭圆 11"/>
          <p:cNvSpPr/>
          <p:nvPr/>
        </p:nvSpPr>
        <p:spPr>
          <a:xfrm>
            <a:off x="817747" y="4113764"/>
            <a:ext cx="761814" cy="756508"/>
          </a:xfrm>
          <a:prstGeom prst="ellipse">
            <a:avLst/>
          </a:prstGeom>
          <a:noFill/>
          <a:ln>
            <a:solidFill>
              <a:srgbClr val="8E8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13" name="TextBox 3"/>
          <p:cNvSpPr txBox="1"/>
          <p:nvPr/>
        </p:nvSpPr>
        <p:spPr>
          <a:xfrm>
            <a:off x="935041" y="4199630"/>
            <a:ext cx="527226" cy="584775"/>
          </a:xfrm>
          <a:prstGeom prst="rect">
            <a:avLst/>
          </a:prstGeom>
          <a:noFill/>
        </p:spPr>
        <p:txBody>
          <a:bodyPr wrap="square" rtlCol="0">
            <a:spAutoFit/>
          </a:bodyPr>
          <a:lstStyle/>
          <a:p>
            <a:pPr algn="ctr"/>
            <a:r>
              <a:rPr lang="zh-CN" altLang="en-US" sz="3200" b="1" dirty="0">
                <a:solidFill>
                  <a:schemeClr val="bg2">
                    <a:lumMod val="25000"/>
                  </a:schemeClr>
                </a:solidFill>
                <a:latin typeface="阿里巴巴普惠体 L" panose="00020600040101010101" charset="-122"/>
                <a:ea typeface="阿里巴巴普惠体 L" panose="00020600040101010101" charset="-122"/>
              </a:rPr>
              <a:t>叁</a:t>
            </a:r>
            <a:endParaRPr lang="en-US" sz="3200" b="1" dirty="0">
              <a:solidFill>
                <a:schemeClr val="bg2">
                  <a:lumMod val="25000"/>
                </a:schemeClr>
              </a:solidFill>
              <a:latin typeface="阿里巴巴普惠体 L" panose="00020600040101010101" charset="-122"/>
              <a:ea typeface="阿里巴巴普惠体 L" panose="00020600040101010101" charset="-122"/>
            </a:endParaRPr>
          </a:p>
        </p:txBody>
      </p:sp>
      <p:sp>
        <p:nvSpPr>
          <p:cNvPr id="3" name="矩形 2"/>
          <p:cNvSpPr/>
          <p:nvPr/>
        </p:nvSpPr>
        <p:spPr>
          <a:xfrm>
            <a:off x="1809750" y="2650331"/>
            <a:ext cx="6096000" cy="646331"/>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明代，皇宫中宦官宫妃从初一时就开始一起吃花糕庆祝。九日重阳，皇帝还要亲自到万岁山登高览胜，以畅秋志。</a:t>
            </a:r>
          </a:p>
        </p:txBody>
      </p:sp>
      <p:sp>
        <p:nvSpPr>
          <p:cNvPr id="14" name="矩形 13"/>
          <p:cNvSpPr/>
          <p:nvPr/>
        </p:nvSpPr>
        <p:spPr>
          <a:xfrm>
            <a:off x="1809750" y="4331340"/>
            <a:ext cx="6096000" cy="646331"/>
          </a:xfrm>
          <a:prstGeom prst="rect">
            <a:avLst/>
          </a:prstGeom>
        </p:spPr>
        <p:txBody>
          <a:bodyPr>
            <a:spAutoFit/>
          </a:bodyPr>
          <a:lstStyle/>
          <a:p>
            <a:r>
              <a:rPr lang="zh-CN" altLang="en-US" dirty="0">
                <a:solidFill>
                  <a:schemeClr val="bg2">
                    <a:lumMod val="25000"/>
                  </a:schemeClr>
                </a:solidFill>
                <a:latin typeface="阿里巴巴普惠体 L" panose="00020600040101010101" charset="-122"/>
                <a:ea typeface="阿里巴巴普惠体 L" panose="00020600040101010101" charset="-122"/>
              </a:rPr>
              <a:t>清代，明代的风俗依旧盛行。北京重阳节的习俗是把菊花枝叶贴在门窗上，“解除凶秽，以招吉祥”。</a:t>
            </a:r>
          </a:p>
        </p:txBody>
      </p:sp>
    </p:spTree>
  </p:cSld>
  <p:clrMapOvr>
    <a:masterClrMapping/>
  </p:clrMapOvr>
  <p:transition spd="slow"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down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trips(down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P spid="2" grpId="0"/>
      <p:bldP spid="10" grpId="0" bldLvl="0" animBg="1"/>
      <p:bldP spid="11" grpId="0"/>
      <p:bldP spid="12" grpId="0" bldLvl="0" animBg="1"/>
      <p:bldP spid="13" grpId="0"/>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heme/theme1.xml><?xml version="1.0" encoding="utf-8"?>
<a:theme xmlns:a="http://schemas.openxmlformats.org/drawingml/2006/main" name=" www.2ppt.co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阿里巴巴普惠体 L"/>
        <a:ea typeface="阿里巴巴普惠体 L"/>
        <a:cs typeface=""/>
      </a:majorFont>
      <a:minorFont>
        <a:latin typeface="阿里巴巴普惠体 L"/>
        <a:ea typeface="阿里巴巴普惠体 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L"/>
        <a:ea typeface=""/>
        <a:cs typeface=""/>
        <a:font script="Jpan" typeface="游ゴシック Light"/>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游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ajorFont>
      <a:minorFont>
        <a:latin typeface="阿里巴巴普惠体 L"/>
        <a:ea typeface=""/>
        <a:cs typeface=""/>
        <a:font script="Jpan" typeface="ＭＳ Ｐゴシック"/>
        <a:font script="Hang" typeface="맑은 고딕"/>
        <a:font script="Hans" typeface="阿里巴巴普惠体 L"/>
        <a:font script="Hant" typeface="新細明體"/>
        <a:font script="Arab" typeface="阿里巴巴普惠体 L"/>
        <a:font script="Hebr" typeface="阿里巴巴普惠体 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1815</Words>
  <Application>Microsoft Office PowerPoint</Application>
  <PresentationFormat>宽屏</PresentationFormat>
  <Paragraphs>82</Paragraphs>
  <Slides>20</Slides>
  <Notes>20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阿里巴巴普惠体 L</vt:lpstr>
      <vt:lpstr>阿里巴巴普惠体 R</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2022-03-04T06:31:12Z</dcterms:created>
  <dcterms:modified xsi:type="dcterms:W3CDTF">2023-01-10T05:33:56Z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34862763CC074FCD88EE33918419F379</vt:lpwstr>
  </property>
  <property fmtid="{A09F084E-AD41-489F-8076-AA5BE3082BCA}" pid="100">
    <vt:ui4>5</vt:ui4>
  </property>
  <property fmtid="{64440492-4C8B-11D1-8B70-080036B11A03}" pid="11">
    <vt:lpwstr>www.2ppt.com-爱PPT提供资源下载</vt:lpwstr>
  </property>
</Properties>
</file>