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8D74C-C8F3-43A5-ACC0-3C4631ECD7B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9AE31-6796-4272-A908-4A3AECEFE8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2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marL="228600" lvl="0" indent="-22860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4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2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0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6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4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2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marL="228600" lvl="0" indent="-228600" eaLnBrk="1" hangingPunct="1"/>
            <a:endParaRPr lang="en-US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0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8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6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4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marL="228600" lvl="0" indent="-22860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0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wrap="square" lIns="91440" tIns="45720" rIns="91440" bIns="45720" numCol="1" anchor="t" anchorCtr="0" compatLnSpc="1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wrap="square" lIns="91440" tIns="45720" rIns="91440" bIns="45720" numCol="1" anchor="t" anchorCtr="0" compatLnSpc="1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0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8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4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2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8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ct val="0"/>
              </a:spcBef>
            </a:pPr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ct val="0"/>
              </a:spcBef>
            </a:pPr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ct val="0"/>
              </a:spcBef>
            </a:pPr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ct val="0"/>
              </a:spcBef>
            </a:pPr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ct val="0"/>
              </a:spcBef>
            </a:pPr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ct val="0"/>
              </a:spcBef>
            </a:pPr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ct val="0"/>
              </a:spcBef>
            </a:pPr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ct val="0"/>
              </a:spcBef>
            </a:pPr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ct val="0"/>
              </a:spcBef>
            </a:pPr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ct val="0"/>
              </a:spcBef>
            </a:pPr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ct val="0"/>
              </a:spcBef>
            </a:pPr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5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C:\Users\Administrator\Desktop\M3 unit icon.t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16632"/>
            <a:ext cx="2438400" cy="2862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标题 1"/>
          <p:cNvSpPr>
            <a:spLocks noGrp="1"/>
          </p:cNvSpPr>
          <p:nvPr>
            <p:ph type="title" idx="4294967295"/>
          </p:nvPr>
        </p:nvSpPr>
        <p:spPr>
          <a:xfrm>
            <a:off x="2268736" y="1196752"/>
            <a:ext cx="6335712" cy="1143000"/>
          </a:xfrm>
        </p:spPr>
        <p:txBody>
          <a:bodyPr wrap="square" lIns="91440" tIns="45720" rIns="91440" bIns="45720" anchor="ctr"/>
          <a:lstStyle/>
          <a:p>
            <a:pPr lvl="0" algn="l" eaLnBrk="1" hangingPunct="1"/>
            <a:r>
              <a:rPr lang="en-US" altLang="zh-CN" sz="6000" dirty="0">
                <a:solidFill>
                  <a:srgbClr val="FF9900"/>
                </a:solidFill>
                <a:latin typeface="Aharoni" pitchFamily="2" charset="-79"/>
                <a:cs typeface="Aharoni" pitchFamily="2" charset="-79"/>
              </a:rPr>
              <a:t>In the classroom</a:t>
            </a:r>
            <a:endParaRPr lang="zh-CN" altLang="en-US" sz="6000" dirty="0">
              <a:solidFill>
                <a:srgbClr val="FF99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077" name="标题 1"/>
          <p:cNvSpPr txBox="1"/>
          <p:nvPr/>
        </p:nvSpPr>
        <p:spPr>
          <a:xfrm>
            <a:off x="35496" y="1205657"/>
            <a:ext cx="1439862" cy="12874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800" dirty="0">
                <a:solidFill>
                  <a:prstClr val="white"/>
                </a:solidFill>
                <a:latin typeface="Jokerman" panose="04090605060D06020702" pitchFamily="82" charset="0"/>
              </a:rPr>
              <a:t>7</a:t>
            </a:r>
            <a:endParaRPr lang="zh-CN" altLang="en-US" sz="8800" dirty="0">
              <a:solidFill>
                <a:prstClr val="white"/>
              </a:solidFill>
              <a:latin typeface="Jokerman" panose="04090605060D06020702" pitchFamily="82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405032" y="2929609"/>
            <a:ext cx="37389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crosiaUPC" panose="02020603050405020304" pitchFamily="18" charset="-34"/>
                <a:cs typeface="EucrosiaUPC" panose="02020603050405020304" pitchFamily="18" charset="-34"/>
              </a:rPr>
              <a:t>第三课时</a:t>
            </a:r>
          </a:p>
        </p:txBody>
      </p:sp>
      <p:pic>
        <p:nvPicPr>
          <p:cNvPr id="3081" name="Picture 11" descr="H:\02  小编图片\01 教材\02 牛津英语（全国版）3A～6B修订\全国版用照片\教室\DSC0186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35696" y="2852936"/>
            <a:ext cx="4035474" cy="26851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-19359" y="5949280"/>
            <a:ext cx="9163359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5" name="Picture 7" descr="2007124161923262_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413" y="476250"/>
            <a:ext cx="4586287" cy="675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2" name="Picture 2" descr="C:\Users\Administrator\Desktop\04_Top ba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7332" name="Rectangle 4"/>
          <p:cNvSpPr/>
          <p:nvPr/>
        </p:nvSpPr>
        <p:spPr>
          <a:xfrm>
            <a:off x="3348038" y="2708275"/>
            <a:ext cx="2881312" cy="2197100"/>
          </a:xfrm>
          <a:prstGeom prst="rect">
            <a:avLst/>
          </a:prstGeom>
          <a:noFill/>
          <a:ln w="9525">
            <a:noFill/>
          </a:ln>
        </p:spPr>
        <p:txBody>
          <a:bodyPr lIns="0" tIns="6348" rIns="71415" bIns="0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GCFrutiger" panose="020B0604020202020204" pitchFamily="50" charset="0"/>
              </a:rPr>
              <a:t>What has hands but no feet, a face but no eyes, tells but does not talk?</a:t>
            </a:r>
            <a:r>
              <a:rPr lang="en-US" altLang="zh-CN" sz="2400" dirty="0">
                <a:solidFill>
                  <a:prstClr val="black"/>
                </a:solidFill>
                <a:latin typeface="GCFrutiger" panose="020B0604020202020204" pitchFamily="50" charset="0"/>
              </a:rPr>
              <a:t> </a:t>
            </a:r>
          </a:p>
        </p:txBody>
      </p:sp>
      <p:pic>
        <p:nvPicPr>
          <p:cNvPr id="227337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713" y="4437063"/>
            <a:ext cx="1733550" cy="188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7339" name="Picture 11" descr="200911111053276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5700" y="2511425"/>
            <a:ext cx="2017713" cy="196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WordArt 12"/>
          <p:cNvSpPr>
            <a:spLocks noTextEdit="1"/>
          </p:cNvSpPr>
          <p:nvPr/>
        </p:nvSpPr>
        <p:spPr>
          <a:xfrm>
            <a:off x="3695700" y="4892675"/>
            <a:ext cx="201771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 lnSpcReduction="20000"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GCFrutiger" panose="020B0604020202020204" pitchFamily="50" charset="0"/>
                <a:ea typeface="GCFrutiger" panose="020B0604020202020204" pitchFamily="50" charset="0"/>
              </a:rPr>
              <a:t>a clock</a:t>
            </a:r>
          </a:p>
        </p:txBody>
      </p:sp>
      <p:sp>
        <p:nvSpPr>
          <p:cNvPr id="20487" name="WordArt 6"/>
          <p:cNvSpPr>
            <a:spLocks noTextEdit="1"/>
          </p:cNvSpPr>
          <p:nvPr/>
        </p:nvSpPr>
        <p:spPr>
          <a:xfrm>
            <a:off x="250825" y="549275"/>
            <a:ext cx="2808288" cy="550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10000"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A riddle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/>
      <p:bldP spid="22733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Administrator\Desktop\04_Top ba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AutoShape 5" descr="u=214205238,3863284996&amp;fm=0&amp;gp=0"/>
          <p:cNvSpPr>
            <a:spLocks noChangeAspect="1"/>
          </p:cNvSpPr>
          <p:nvPr/>
        </p:nvSpPr>
        <p:spPr>
          <a:xfrm>
            <a:off x="3905250" y="2928938"/>
            <a:ext cx="1333500" cy="10001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22531" name="Picture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7388" y="1916113"/>
            <a:ext cx="3298825" cy="330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9384" name="Text Box 8"/>
          <p:cNvSpPr txBox="1"/>
          <p:nvPr/>
        </p:nvSpPr>
        <p:spPr>
          <a:xfrm>
            <a:off x="3924300" y="2708275"/>
            <a:ext cx="5046663" cy="3108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1F497D"/>
                </a:solidFill>
                <a:latin typeface="GCFrutiger" panose="020B0604020202020204" pitchFamily="50" charset="0"/>
              </a:rPr>
              <a:t>Look at</a:t>
            </a: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 the </a:t>
            </a:r>
            <a:r>
              <a:rPr lang="en-US" altLang="zh-CN" sz="2800" dirty="0">
                <a:solidFill>
                  <a:srgbClr val="FF0000"/>
                </a:solidFill>
                <a:latin typeface="GCFrutiger" panose="020B0604020202020204" pitchFamily="50" charset="0"/>
              </a:rPr>
              <a:t>clock</a:t>
            </a: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It’s round.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It has hands but no feet.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It has a face but no eyes.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It tells us the time every day.</a:t>
            </a:r>
            <a:endParaRPr lang="zh-CN" altLang="en-US" sz="2800" dirty="0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grpSp>
        <p:nvGrpSpPr>
          <p:cNvPr id="229391" name="Group 15"/>
          <p:cNvGrpSpPr/>
          <p:nvPr/>
        </p:nvGrpSpPr>
        <p:grpSpPr>
          <a:xfrm>
            <a:off x="611188" y="1412875"/>
            <a:ext cx="1725612" cy="1800225"/>
            <a:chOff x="385" y="890"/>
            <a:chExt cx="1087" cy="1134"/>
          </a:xfrm>
        </p:grpSpPr>
        <p:sp>
          <p:nvSpPr>
            <p:cNvPr id="22534" name="Text Box 9"/>
            <p:cNvSpPr txBox="1"/>
            <p:nvPr/>
          </p:nvSpPr>
          <p:spPr>
            <a:xfrm>
              <a:off x="385" y="890"/>
              <a:ext cx="1087" cy="291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prstClr val="white"/>
                  </a:solidFill>
                  <a:latin typeface="GCFrutiger" panose="020B0604020202020204" pitchFamily="50" charset="0"/>
                </a:rPr>
                <a:t>hour hand</a:t>
              </a:r>
            </a:p>
          </p:txBody>
        </p:sp>
        <p:sp>
          <p:nvSpPr>
            <p:cNvPr id="22535" name="Line 10"/>
            <p:cNvSpPr/>
            <p:nvPr/>
          </p:nvSpPr>
          <p:spPr>
            <a:xfrm flipH="1" flipV="1">
              <a:off x="839" y="1207"/>
              <a:ext cx="453" cy="817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9392" name="Group 16"/>
          <p:cNvGrpSpPr/>
          <p:nvPr/>
        </p:nvGrpSpPr>
        <p:grpSpPr>
          <a:xfrm>
            <a:off x="3059113" y="1628775"/>
            <a:ext cx="2179637" cy="1584325"/>
            <a:chOff x="1927" y="1026"/>
            <a:chExt cx="1373" cy="998"/>
          </a:xfrm>
        </p:grpSpPr>
        <p:sp>
          <p:nvSpPr>
            <p:cNvPr id="22537" name="Text Box 11"/>
            <p:cNvSpPr txBox="1"/>
            <p:nvPr/>
          </p:nvSpPr>
          <p:spPr>
            <a:xfrm>
              <a:off x="1973" y="1026"/>
              <a:ext cx="1327" cy="291"/>
            </a:xfrm>
            <a:prstGeom prst="rect">
              <a:avLst/>
            </a:prstGeom>
            <a:solidFill>
              <a:srgbClr val="000080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prstClr val="white"/>
                  </a:solidFill>
                  <a:latin typeface="GCFrutiger" panose="020B0604020202020204" pitchFamily="50" charset="0"/>
                </a:rPr>
                <a:t>minute hand</a:t>
              </a:r>
            </a:p>
          </p:txBody>
        </p:sp>
        <p:sp>
          <p:nvSpPr>
            <p:cNvPr id="22538" name="Line 12"/>
            <p:cNvSpPr/>
            <p:nvPr/>
          </p:nvSpPr>
          <p:spPr>
            <a:xfrm flipV="1">
              <a:off x="1927" y="1389"/>
              <a:ext cx="363" cy="635"/>
            </a:xfrm>
            <a:prstGeom prst="line">
              <a:avLst/>
            </a:prstGeom>
            <a:ln w="76200" cap="flat" cmpd="sng">
              <a:solidFill>
                <a:srgbClr val="00008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9393" name="Group 17"/>
          <p:cNvGrpSpPr/>
          <p:nvPr/>
        </p:nvGrpSpPr>
        <p:grpSpPr>
          <a:xfrm>
            <a:off x="179388" y="3933825"/>
            <a:ext cx="2160587" cy="1752600"/>
            <a:chOff x="113" y="2478"/>
            <a:chExt cx="1361" cy="1104"/>
          </a:xfrm>
        </p:grpSpPr>
        <p:sp>
          <p:nvSpPr>
            <p:cNvPr id="22540" name="Text Box 13"/>
            <p:cNvSpPr txBox="1"/>
            <p:nvPr/>
          </p:nvSpPr>
          <p:spPr>
            <a:xfrm>
              <a:off x="113" y="3294"/>
              <a:ext cx="1316" cy="288"/>
            </a:xfrm>
            <a:prstGeom prst="rect">
              <a:avLst/>
            </a:prstGeom>
            <a:solidFill>
              <a:srgbClr val="003300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prstClr val="white"/>
                  </a:solidFill>
                  <a:latin typeface="GCFrutiger" panose="020B0604020202020204" pitchFamily="50" charset="0"/>
                </a:rPr>
                <a:t>second hand</a:t>
              </a:r>
            </a:p>
          </p:txBody>
        </p:sp>
        <p:sp>
          <p:nvSpPr>
            <p:cNvPr id="22541" name="Line 14"/>
            <p:cNvSpPr/>
            <p:nvPr/>
          </p:nvSpPr>
          <p:spPr>
            <a:xfrm flipH="1">
              <a:off x="975" y="2478"/>
              <a:ext cx="499" cy="725"/>
            </a:xfrm>
            <a:prstGeom prst="line">
              <a:avLst/>
            </a:prstGeom>
            <a:ln w="76200" cap="flat" cmpd="sng">
              <a:solidFill>
                <a:srgbClr val="0033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42" name="WordArt 6"/>
          <p:cNvSpPr>
            <a:spLocks noTextEdit="1"/>
          </p:cNvSpPr>
          <p:nvPr/>
        </p:nvSpPr>
        <p:spPr>
          <a:xfrm>
            <a:off x="250825" y="476250"/>
            <a:ext cx="4448175" cy="623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dirty="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Point and 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Administrator\Desktop\04_Top ba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1668" name="Text Box 4"/>
          <p:cNvSpPr txBox="1"/>
          <p:nvPr/>
        </p:nvSpPr>
        <p:spPr>
          <a:xfrm>
            <a:off x="323850" y="1700213"/>
            <a:ext cx="6551613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1F497D"/>
                </a:solidFill>
                <a:latin typeface="GCFrutiger" panose="020B0604020202020204" pitchFamily="50" charset="0"/>
              </a:rPr>
              <a:t>Q: What time do you come to school?</a:t>
            </a:r>
          </a:p>
        </p:txBody>
      </p:sp>
      <p:sp>
        <p:nvSpPr>
          <p:cNvPr id="241669" name="Text Box 5"/>
          <p:cNvSpPr txBox="1"/>
          <p:nvPr/>
        </p:nvSpPr>
        <p:spPr>
          <a:xfrm>
            <a:off x="323850" y="3068638"/>
            <a:ext cx="54737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GCFrutiger" panose="020B0604020202020204" pitchFamily="50" charset="0"/>
              </a:rPr>
              <a:t>Around _________ o’clock.</a:t>
            </a:r>
          </a:p>
        </p:txBody>
      </p:sp>
      <p:pic>
        <p:nvPicPr>
          <p:cNvPr id="241670" name="Picture 6" descr="317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457825" y="4365625"/>
            <a:ext cx="1201738" cy="1296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1671" name="Picture 7" descr="3177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339975" y="4365625"/>
            <a:ext cx="1295400" cy="1208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1673" name="Text Box 9"/>
          <p:cNvSpPr txBox="1"/>
          <p:nvPr/>
        </p:nvSpPr>
        <p:spPr>
          <a:xfrm>
            <a:off x="2627313" y="5780088"/>
            <a:ext cx="7778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</a:rPr>
              <a:t>7:00</a:t>
            </a:r>
          </a:p>
        </p:txBody>
      </p:sp>
      <p:sp>
        <p:nvSpPr>
          <p:cNvPr id="241674" name="Text Box 10"/>
          <p:cNvSpPr txBox="1"/>
          <p:nvPr/>
        </p:nvSpPr>
        <p:spPr>
          <a:xfrm>
            <a:off x="5665788" y="5734050"/>
            <a:ext cx="7778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</a:rPr>
              <a:t>8:00</a:t>
            </a:r>
          </a:p>
        </p:txBody>
      </p:sp>
      <p:sp>
        <p:nvSpPr>
          <p:cNvPr id="24584" name="WordArt 6"/>
          <p:cNvSpPr>
            <a:spLocks noTextEdit="1"/>
          </p:cNvSpPr>
          <p:nvPr/>
        </p:nvSpPr>
        <p:spPr>
          <a:xfrm>
            <a:off x="250825" y="476250"/>
            <a:ext cx="4448175" cy="623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Think and 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1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3548E-6 L -0.07084 -0.3187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67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1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21906E-6 L -0.4066 -0.3148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670"/>
                  </p:tgtEl>
                </p:cond>
              </p:nextCondLst>
            </p:seq>
          </p:childTnLst>
        </p:cTn>
      </p:par>
    </p:tnLst>
    <p:bldLst>
      <p:bldP spid="241668" grpId="0"/>
      <p:bldP spid="241669" grpId="0"/>
      <p:bldP spid="241673" grpId="0"/>
      <p:bldP spid="2416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0" descr="H:\NOT SB 1A～5D （转）\1A（转）\26.6A.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92838" y="3860800"/>
            <a:ext cx="2376487" cy="235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6" name="Picture 2" descr="C:\Users\Administrator\Desktop\04_Top ba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1428" name="Picture 4" descr="317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79388" y="765175"/>
            <a:ext cx="3562350" cy="496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1430" name="AutoShape 6"/>
          <p:cNvSpPr/>
          <p:nvPr/>
        </p:nvSpPr>
        <p:spPr>
          <a:xfrm>
            <a:off x="4040188" y="1316038"/>
            <a:ext cx="4897437" cy="1944687"/>
          </a:xfrm>
          <a:prstGeom prst="wedgeRoundRectCallout">
            <a:avLst>
              <a:gd name="adj1" fmla="val 22046"/>
              <a:gd name="adj2" fmla="val 90315"/>
              <a:gd name="adj3" fmla="val 16667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prstClr val="black"/>
                </a:solidFill>
                <a:latin typeface="GCFrutiger" panose="020B0604020202020204" pitchFamily="50" charset="0"/>
              </a:rPr>
              <a:t>Look at the clock!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prstClr val="black"/>
                </a:solidFill>
                <a:latin typeface="GCFrutiger" panose="020B0604020202020204" pitchFamily="50" charset="0"/>
              </a:rPr>
              <a:t>You’re late.</a:t>
            </a:r>
          </a:p>
        </p:txBody>
      </p:sp>
      <p:sp>
        <p:nvSpPr>
          <p:cNvPr id="231431" name="Text Box 7"/>
          <p:cNvSpPr txBox="1"/>
          <p:nvPr/>
        </p:nvSpPr>
        <p:spPr>
          <a:xfrm>
            <a:off x="6732588" y="2420938"/>
            <a:ext cx="1439862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F0000"/>
                </a:solidFill>
                <a:latin typeface="GCFrutiger" panose="020B0604020202020204" pitchFamily="50" charset="0"/>
              </a:rPr>
              <a:t>late</a:t>
            </a:r>
          </a:p>
        </p:txBody>
      </p:sp>
      <p:sp>
        <p:nvSpPr>
          <p:cNvPr id="26630" name="WordArt 6"/>
          <p:cNvSpPr>
            <a:spLocks noTextEdit="1"/>
          </p:cNvSpPr>
          <p:nvPr/>
        </p:nvSpPr>
        <p:spPr>
          <a:xfrm>
            <a:off x="250825" y="476250"/>
            <a:ext cx="4448175" cy="623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Think and say</a:t>
            </a:r>
          </a:p>
        </p:txBody>
      </p:sp>
      <p:pic>
        <p:nvPicPr>
          <p:cNvPr id="26631" name="Picture 9" descr="H:\NOT SB 1A～5D （转）\1A（转）\26.8.i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275" y="4581525"/>
            <a:ext cx="1895475" cy="1966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3143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3143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3143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31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31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31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31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31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31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0" grpId="0" build="allAtOnce" animBg="1"/>
      <p:bldP spid="2314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Administrator\Desktop\04_Top ba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2" name="Picture 3" descr="say and act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25" y="382588"/>
            <a:ext cx="3059113" cy="97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7573" name="Picture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5288" y="1663700"/>
            <a:ext cx="3843337" cy="2951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7574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600" y="2636838"/>
            <a:ext cx="4124325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AutoShape 5"/>
          <p:cNvSpPr/>
          <p:nvPr/>
        </p:nvSpPr>
        <p:spPr>
          <a:xfrm>
            <a:off x="985838" y="4803775"/>
            <a:ext cx="2663825" cy="500063"/>
          </a:xfrm>
          <a:prstGeom prst="wedgeRoundRectCallout">
            <a:avLst>
              <a:gd name="adj1" fmla="val 1981"/>
              <a:gd name="adj2" fmla="val -140241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GCFrutiger" panose="020B0604020202020204" pitchFamily="50" charset="0"/>
              </a:rPr>
              <a:t>Come in, please.</a:t>
            </a:r>
            <a:endParaRPr lang="zh-CN" altLang="zh-CN" sz="2400" dirty="0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sp>
        <p:nvSpPr>
          <p:cNvPr id="9" name="AutoShape 5"/>
          <p:cNvSpPr/>
          <p:nvPr/>
        </p:nvSpPr>
        <p:spPr>
          <a:xfrm>
            <a:off x="5508625" y="1663700"/>
            <a:ext cx="2663825" cy="500063"/>
          </a:xfrm>
          <a:prstGeom prst="wedgeRoundRectCallout">
            <a:avLst>
              <a:gd name="adj1" fmla="val -26699"/>
              <a:gd name="adj2" fmla="val 197921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GCFrutiger" panose="020B0604020202020204" pitchFamily="50" charset="0"/>
              </a:rPr>
              <a:t>Close the door.</a:t>
            </a:r>
            <a:endParaRPr lang="zh-CN" altLang="zh-CN" sz="2400" dirty="0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Administrator\Desktop\04_Top ba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0" name="Picture 3" descr="say and act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25" y="382588"/>
            <a:ext cx="3059113" cy="97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65" name="Picture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9875" y="1357313"/>
            <a:ext cx="6148388" cy="2592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66" name="Picture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484438" y="3949700"/>
            <a:ext cx="6550025" cy="2719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AutoShape 5"/>
          <p:cNvSpPr/>
          <p:nvPr/>
        </p:nvSpPr>
        <p:spPr>
          <a:xfrm>
            <a:off x="4787900" y="1557338"/>
            <a:ext cx="2736850" cy="500062"/>
          </a:xfrm>
          <a:prstGeom prst="wedgeRoundRectCallout">
            <a:avLst>
              <a:gd name="adj1" fmla="val -67843"/>
              <a:gd name="adj2" fmla="val 160347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GCFrutiger" panose="020B0604020202020204" pitchFamily="50" charset="0"/>
              </a:rPr>
              <a:t>You’re late, Kitty.</a:t>
            </a:r>
            <a:endParaRPr lang="zh-CN" altLang="zh-CN" sz="2400" dirty="0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sp>
        <p:nvSpPr>
          <p:cNvPr id="9" name="AutoShape 5"/>
          <p:cNvSpPr/>
          <p:nvPr/>
        </p:nvSpPr>
        <p:spPr>
          <a:xfrm>
            <a:off x="277813" y="3903663"/>
            <a:ext cx="1800225" cy="944562"/>
          </a:xfrm>
          <a:prstGeom prst="wedgeRoundRectCallout">
            <a:avLst>
              <a:gd name="adj1" fmla="val 17741"/>
              <a:gd name="adj2" fmla="val -92954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GCFrutiger" panose="020B0604020202020204" pitchFamily="50" charset="0"/>
              </a:rPr>
              <a:t>I’m sorry, Miss Fang.</a:t>
            </a:r>
            <a:endParaRPr lang="zh-CN" altLang="zh-CN" sz="2400" dirty="0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sp>
        <p:nvSpPr>
          <p:cNvPr id="11" name="AutoShape 5"/>
          <p:cNvSpPr/>
          <p:nvPr/>
        </p:nvSpPr>
        <p:spPr>
          <a:xfrm>
            <a:off x="3995738" y="3919538"/>
            <a:ext cx="4783137" cy="500062"/>
          </a:xfrm>
          <a:prstGeom prst="wedgeRoundRectCallout">
            <a:avLst>
              <a:gd name="adj1" fmla="val -34421"/>
              <a:gd name="adj2" fmla="val 140986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GCFrutiger" panose="020B0604020202020204" pitchFamily="50" charset="0"/>
              </a:rPr>
              <a:t>Look at the blackboard, please.</a:t>
            </a:r>
            <a:endParaRPr lang="zh-CN" altLang="zh-CN" sz="2400" dirty="0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Administrator\Desktop\04_Top ba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8" name="Picture 3" descr="say and act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0350"/>
            <a:ext cx="3059113" cy="97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9" name="Picture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828675" y="1231900"/>
            <a:ext cx="3527425" cy="253523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4820" name="Picture 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716463" y="1196975"/>
            <a:ext cx="3527425" cy="26257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4821" name="Picture 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828675" y="4065588"/>
            <a:ext cx="3527425" cy="2603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4822" name="Picture 10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4716463" y="4076700"/>
            <a:ext cx="3527425" cy="257651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Administrator\Desktop\04_Top ba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6" name="Picture 4" descr="say and act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0350"/>
            <a:ext cx="3059113" cy="97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7" name="Picture 5" descr="3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403350" y="1773238"/>
            <a:ext cx="5688013" cy="413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8" name="AutoShape 6"/>
          <p:cNvSpPr/>
          <p:nvPr/>
        </p:nvSpPr>
        <p:spPr>
          <a:xfrm>
            <a:off x="4224338" y="836613"/>
            <a:ext cx="3097212" cy="936625"/>
          </a:xfrm>
          <a:prstGeom prst="wedgeRoundRectCallout">
            <a:avLst>
              <a:gd name="adj1" fmla="val 13046"/>
              <a:gd name="adj2" fmla="val 126750"/>
              <a:gd name="adj3" fmla="val 16667"/>
            </a:avLst>
          </a:prstGeom>
          <a:solidFill>
            <a:srgbClr val="4BAEC5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</a:rPr>
              <a:t>May I ________?</a:t>
            </a:r>
          </a:p>
        </p:txBody>
      </p:sp>
      <p:sp>
        <p:nvSpPr>
          <p:cNvPr id="36869" name="AutoShape 7"/>
          <p:cNvSpPr/>
          <p:nvPr/>
        </p:nvSpPr>
        <p:spPr>
          <a:xfrm>
            <a:off x="755650" y="5302250"/>
            <a:ext cx="3240088" cy="719138"/>
          </a:xfrm>
          <a:prstGeom prst="wedgeRoundRectCallout">
            <a:avLst>
              <a:gd name="adj1" fmla="val 33778"/>
              <a:gd name="adj2" fmla="val -216491"/>
              <a:gd name="adj3" fmla="val 16667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</a:rPr>
              <a:t>_______, please.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Administrator\Desktop\04_Top ba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4" name="Picture 3" descr="3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543050" y="1346200"/>
            <a:ext cx="5688013" cy="4789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AutoShape 5"/>
          <p:cNvSpPr/>
          <p:nvPr/>
        </p:nvSpPr>
        <p:spPr>
          <a:xfrm>
            <a:off x="5003800" y="1182688"/>
            <a:ext cx="3600450" cy="1081087"/>
          </a:xfrm>
          <a:prstGeom prst="wedgeRoundRectCallout">
            <a:avLst>
              <a:gd name="adj1" fmla="val -35718"/>
              <a:gd name="adj2" fmla="val 106606"/>
              <a:gd name="adj3" fmla="val 16667"/>
            </a:avLst>
          </a:prstGeom>
          <a:solidFill>
            <a:srgbClr val="4BAEC5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</a:rPr>
              <a:t>________, Miss Fang.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38916" name="AutoShape 6"/>
          <p:cNvSpPr/>
          <p:nvPr/>
        </p:nvSpPr>
        <p:spPr>
          <a:xfrm>
            <a:off x="827088" y="5732463"/>
            <a:ext cx="3059112" cy="790575"/>
          </a:xfrm>
          <a:prstGeom prst="wedgeRoundRectCallout">
            <a:avLst>
              <a:gd name="adj1" fmla="val 37259"/>
              <a:gd name="adj2" fmla="val -209838"/>
              <a:gd name="adj3" fmla="val 16667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</a:rPr>
              <a:t>_______, Kitty.</a:t>
            </a:r>
          </a:p>
        </p:txBody>
      </p:sp>
      <p:pic>
        <p:nvPicPr>
          <p:cNvPr id="38917" name="Picture 7" descr="say and act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0350"/>
            <a:ext cx="3059113" cy="974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Administrator\Desktop\04_Top ba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2" name="Picture 3" descr="say and act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0350"/>
            <a:ext cx="3059113" cy="97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3" name="Picture 4" descr="3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3850" y="1825625"/>
            <a:ext cx="8316913" cy="367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4" name="AutoShape 5"/>
          <p:cNvSpPr/>
          <p:nvPr/>
        </p:nvSpPr>
        <p:spPr>
          <a:xfrm>
            <a:off x="2411413" y="5516563"/>
            <a:ext cx="3816350" cy="935037"/>
          </a:xfrm>
          <a:prstGeom prst="wedgeRoundRectCallout">
            <a:avLst>
              <a:gd name="adj1" fmla="val -28838"/>
              <a:gd name="adj2" fmla="val -137019"/>
              <a:gd name="adj3" fmla="val 16667"/>
            </a:avLst>
          </a:prstGeom>
          <a:solidFill>
            <a:srgbClr val="4BAEC5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</a:rPr>
              <a:t>I’m _______, Miss Fang.</a:t>
            </a:r>
          </a:p>
        </p:txBody>
      </p:sp>
      <p:sp>
        <p:nvSpPr>
          <p:cNvPr id="40965" name="AutoShape 6"/>
          <p:cNvSpPr/>
          <p:nvPr/>
        </p:nvSpPr>
        <p:spPr>
          <a:xfrm>
            <a:off x="2900363" y="1223963"/>
            <a:ext cx="3852862" cy="852487"/>
          </a:xfrm>
          <a:prstGeom prst="wedgeRoundRectCallout">
            <a:avLst>
              <a:gd name="adj1" fmla="val -15847"/>
              <a:gd name="adj2" fmla="val 174106"/>
              <a:gd name="adj3" fmla="val 16667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</a:rPr>
              <a:t>You’re _______, Kitty.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6" descr="H:\NOT SB 1A～5D （转）\1A（转）\35.6.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3225" y="4221163"/>
            <a:ext cx="2192338" cy="217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" name="Picture 2" descr="C:\Users\Administrator\Desktop\04_Top ba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AutoShape 12"/>
          <p:cNvSpPr/>
          <p:nvPr/>
        </p:nvSpPr>
        <p:spPr>
          <a:xfrm>
            <a:off x="1644650" y="1738313"/>
            <a:ext cx="7200900" cy="1727200"/>
          </a:xfrm>
          <a:prstGeom prst="wedgeRoundRectCallout">
            <a:avLst>
              <a:gd name="adj1" fmla="val -37250"/>
              <a:gd name="adj2" fmla="val 95370"/>
              <a:gd name="adj3" fmla="val 16667"/>
            </a:avLst>
          </a:prstGeom>
          <a:solidFill>
            <a:srgbClr val="4BAEC5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60781" name="Text Box 13"/>
          <p:cNvSpPr txBox="1"/>
          <p:nvPr/>
        </p:nvSpPr>
        <p:spPr>
          <a:xfrm>
            <a:off x="2771775" y="2205038"/>
            <a:ext cx="5184775" cy="823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prstClr val="black"/>
                </a:solidFill>
                <a:latin typeface="GCFrutiger" panose="020B0604020202020204" pitchFamily="50" charset="0"/>
              </a:rPr>
              <a:t>Open the book.</a:t>
            </a:r>
          </a:p>
        </p:txBody>
      </p:sp>
      <p:sp>
        <p:nvSpPr>
          <p:cNvPr id="160783" name="Text Box 15"/>
          <p:cNvSpPr txBox="1"/>
          <p:nvPr/>
        </p:nvSpPr>
        <p:spPr>
          <a:xfrm>
            <a:off x="2598738" y="2173288"/>
            <a:ext cx="5689600" cy="831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prstClr val="black"/>
                </a:solidFill>
                <a:latin typeface="GCFrutiger" panose="020B0604020202020204" pitchFamily="50" charset="0"/>
              </a:rPr>
              <a:t>Close the window.</a:t>
            </a:r>
          </a:p>
        </p:txBody>
      </p:sp>
      <p:sp>
        <p:nvSpPr>
          <p:cNvPr id="160784" name="Text Box 16"/>
          <p:cNvSpPr txBox="1"/>
          <p:nvPr/>
        </p:nvSpPr>
        <p:spPr>
          <a:xfrm>
            <a:off x="2981325" y="2205038"/>
            <a:ext cx="5184775" cy="823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prstClr val="black"/>
                </a:solidFill>
                <a:latin typeface="GCFrutiger" panose="020B0604020202020204" pitchFamily="50" charset="0"/>
              </a:rPr>
              <a:t>Clean the desk.</a:t>
            </a:r>
          </a:p>
        </p:txBody>
      </p:sp>
      <p:sp>
        <p:nvSpPr>
          <p:cNvPr id="160785" name="Text Box 17"/>
          <p:cNvSpPr txBox="1"/>
          <p:nvPr/>
        </p:nvSpPr>
        <p:spPr>
          <a:xfrm>
            <a:off x="1757363" y="2219325"/>
            <a:ext cx="7062787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prstClr val="black"/>
                </a:solidFill>
                <a:latin typeface="GCFrutiger" panose="020B0604020202020204" pitchFamily="50" charset="0"/>
              </a:rPr>
              <a:t>Look at the blackboard.</a:t>
            </a:r>
          </a:p>
        </p:txBody>
      </p:sp>
      <p:sp>
        <p:nvSpPr>
          <p:cNvPr id="160786" name="Text Box 18"/>
          <p:cNvSpPr txBox="1"/>
          <p:nvPr/>
        </p:nvSpPr>
        <p:spPr>
          <a:xfrm>
            <a:off x="2981325" y="2225675"/>
            <a:ext cx="5184775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prstClr val="black"/>
                </a:solidFill>
                <a:latin typeface="GCFrutiger" panose="020B0604020202020204" pitchFamily="50" charset="0"/>
              </a:rPr>
              <a:t>Open the door.</a:t>
            </a:r>
          </a:p>
        </p:txBody>
      </p:sp>
      <p:sp>
        <p:nvSpPr>
          <p:cNvPr id="160787" name="Text Box 19"/>
          <p:cNvSpPr txBox="1"/>
          <p:nvPr/>
        </p:nvSpPr>
        <p:spPr>
          <a:xfrm>
            <a:off x="2695575" y="2239963"/>
            <a:ext cx="5184775" cy="823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prstClr val="black"/>
                </a:solidFill>
                <a:latin typeface="GCFrutiger" panose="020B0604020202020204" pitchFamily="50" charset="0"/>
              </a:rPr>
              <a:t>Clean the chair.</a:t>
            </a:r>
          </a:p>
        </p:txBody>
      </p:sp>
      <p:sp>
        <p:nvSpPr>
          <p:cNvPr id="160788" name="Text Box 20"/>
          <p:cNvSpPr txBox="1"/>
          <p:nvPr/>
        </p:nvSpPr>
        <p:spPr>
          <a:xfrm>
            <a:off x="2851150" y="2262188"/>
            <a:ext cx="5184775" cy="823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prstClr val="black"/>
                </a:solidFill>
                <a:latin typeface="GCFrutiger" panose="020B0604020202020204" pitchFamily="50" charset="0"/>
              </a:rPr>
              <a:t>Look at the flag.</a:t>
            </a:r>
          </a:p>
        </p:txBody>
      </p:sp>
      <p:sp>
        <p:nvSpPr>
          <p:cNvPr id="160789" name="Text Box 21"/>
          <p:cNvSpPr txBox="1"/>
          <p:nvPr/>
        </p:nvSpPr>
        <p:spPr>
          <a:xfrm>
            <a:off x="2652713" y="2205038"/>
            <a:ext cx="5184775" cy="823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prstClr val="black"/>
                </a:solidFill>
                <a:latin typeface="GCFrutiger" panose="020B0604020202020204" pitchFamily="50" charset="0"/>
              </a:rPr>
              <a:t>Look at the light.</a:t>
            </a:r>
          </a:p>
        </p:txBody>
      </p:sp>
      <p:sp>
        <p:nvSpPr>
          <p:cNvPr id="160790" name="Text Box 22"/>
          <p:cNvSpPr txBox="1"/>
          <p:nvPr/>
        </p:nvSpPr>
        <p:spPr>
          <a:xfrm>
            <a:off x="2771775" y="2181225"/>
            <a:ext cx="5184775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prstClr val="black"/>
                </a:solidFill>
                <a:latin typeface="GCFrutiger" panose="020B0604020202020204" pitchFamily="50" charset="0"/>
              </a:rPr>
              <a:t>Open the mouth.</a:t>
            </a:r>
          </a:p>
        </p:txBody>
      </p:sp>
      <p:sp>
        <p:nvSpPr>
          <p:cNvPr id="160791" name="Text Box 23"/>
          <p:cNvSpPr txBox="1"/>
          <p:nvPr/>
        </p:nvSpPr>
        <p:spPr>
          <a:xfrm>
            <a:off x="2595563" y="2200275"/>
            <a:ext cx="5184775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prstClr val="black"/>
                </a:solidFill>
                <a:latin typeface="GCFrutiger" panose="020B0604020202020204" pitchFamily="50" charset="0"/>
              </a:rPr>
              <a:t>Close the eyes.</a:t>
            </a:r>
          </a:p>
        </p:txBody>
      </p:sp>
      <p:sp>
        <p:nvSpPr>
          <p:cNvPr id="160792" name="Text Box 24"/>
          <p:cNvSpPr txBox="1"/>
          <p:nvPr/>
        </p:nvSpPr>
        <p:spPr>
          <a:xfrm>
            <a:off x="2068513" y="2219325"/>
            <a:ext cx="6408737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prstClr val="black"/>
                </a:solidFill>
                <a:latin typeface="GCFrutiger" panose="020B0604020202020204" pitchFamily="50" charset="0"/>
              </a:rPr>
              <a:t>Thank you. Good job!</a:t>
            </a:r>
          </a:p>
        </p:txBody>
      </p:sp>
      <p:sp>
        <p:nvSpPr>
          <p:cNvPr id="4111" name="WordArt 6"/>
          <p:cNvSpPr>
            <a:spLocks noTextEdit="1"/>
          </p:cNvSpPr>
          <p:nvPr/>
        </p:nvSpPr>
        <p:spPr>
          <a:xfrm>
            <a:off x="250825" y="476250"/>
            <a:ext cx="4321175" cy="623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dirty="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Listen and 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6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1" grpId="0"/>
      <p:bldP spid="160781" grpId="1"/>
      <p:bldP spid="160783" grpId="0"/>
      <p:bldP spid="160783" grpId="1"/>
      <p:bldP spid="160784" grpId="0"/>
      <p:bldP spid="160784" grpId="1"/>
      <p:bldP spid="160785" grpId="0"/>
      <p:bldP spid="160785" grpId="1"/>
      <p:bldP spid="160786" grpId="0"/>
      <p:bldP spid="160786" grpId="1"/>
      <p:bldP spid="160787" grpId="0"/>
      <p:bldP spid="160787" grpId="1"/>
      <p:bldP spid="160788" grpId="0"/>
      <p:bldP spid="160788" grpId="1"/>
      <p:bldP spid="160789" grpId="0"/>
      <p:bldP spid="160789" grpId="1"/>
      <p:bldP spid="160790" grpId="0"/>
      <p:bldP spid="160790" grpId="1"/>
      <p:bldP spid="160791" grpId="0"/>
      <p:bldP spid="160791" grpId="1"/>
      <p:bldP spid="160792" grpId="0"/>
      <p:bldP spid="16079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Users\Administrator\Desktop\04_Top ba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0" name="Picture 3" descr="say and act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0350"/>
            <a:ext cx="3059113" cy="97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1" name="Picture 4" descr="3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61925" y="2276475"/>
            <a:ext cx="8820150" cy="381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AutoShape 5"/>
          <p:cNvSpPr/>
          <p:nvPr/>
        </p:nvSpPr>
        <p:spPr>
          <a:xfrm>
            <a:off x="2555875" y="1595438"/>
            <a:ext cx="4679950" cy="825500"/>
          </a:xfrm>
          <a:prstGeom prst="wedgeRoundRectCallout">
            <a:avLst>
              <a:gd name="adj1" fmla="val -40208"/>
              <a:gd name="adj2" fmla="val 141764"/>
              <a:gd name="adj3" fmla="val 16667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</a:rPr>
              <a:t>______________, please.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Users\Administrator\Desktop\04_Top ba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3966" name="Text Box 14"/>
          <p:cNvSpPr txBox="1"/>
          <p:nvPr/>
        </p:nvSpPr>
        <p:spPr>
          <a:xfrm rot="361652">
            <a:off x="2836863" y="1595438"/>
            <a:ext cx="4760912" cy="4340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GCFrutiger" panose="020B0604020202020204" pitchFamily="50" charset="0"/>
              </a:rPr>
              <a:t>One, two, three, four.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GCFrutiger" panose="020B0604020202020204" pitchFamily="50" charset="0"/>
              </a:rPr>
              <a:t>Come in, please.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GCFrutiger" panose="020B0604020202020204" pitchFamily="50" charset="0"/>
              </a:rPr>
              <a:t>Close the door.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GCFrutiger" panose="020B0604020202020204" pitchFamily="50" charset="0"/>
              </a:rPr>
              <a:t>Five, six, seven, eight.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GCFrutiger" panose="020B0604020202020204" pitchFamily="50" charset="0"/>
              </a:rPr>
              <a:t>Look at the clock!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GCFrutiger" panose="020B0604020202020204" pitchFamily="50" charset="0"/>
              </a:rPr>
              <a:t>You’re very late.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GCFrutiger" panose="020B0604020202020204" pitchFamily="50" charset="0"/>
              </a:rPr>
              <a:t>Nine, ten, nine, ten.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GCFrutiger" panose="020B0604020202020204" pitchFamily="50" charset="0"/>
              </a:rPr>
              <a:t>Don’t be late for school again.</a:t>
            </a:r>
          </a:p>
        </p:txBody>
      </p:sp>
      <p:pic>
        <p:nvPicPr>
          <p:cNvPr id="45059" name="Picture 16" descr="OOOPIC_keshangmei_2009040664b6862fb35f870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96850" y="5913438"/>
            <a:ext cx="4105275" cy="935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0" name="WordArt 6"/>
          <p:cNvSpPr>
            <a:spLocks noTextEdit="1"/>
          </p:cNvSpPr>
          <p:nvPr/>
        </p:nvSpPr>
        <p:spPr>
          <a:xfrm>
            <a:off x="250825" y="476250"/>
            <a:ext cx="4149725" cy="623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dirty="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Let’s chant</a:t>
            </a:r>
          </a:p>
        </p:txBody>
      </p:sp>
      <p:pic>
        <p:nvPicPr>
          <p:cNvPr id="45061" name="Picture 18" descr="H:\NOT SB 1A～5D （转）\1A（转）\18.4.i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-1092679">
            <a:off x="6076950" y="2817813"/>
            <a:ext cx="247173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2" name="Picture 19" descr="H:\NOT SB 1A～5D （转）\1A（转）\19.6.i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934566">
            <a:off x="360363" y="1681163"/>
            <a:ext cx="2271712" cy="1989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:\Users\Administrator\Desktop\04_Top ba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6" name="WordArt 6"/>
          <p:cNvSpPr>
            <a:spLocks noTextEdit="1"/>
          </p:cNvSpPr>
          <p:nvPr/>
        </p:nvSpPr>
        <p:spPr>
          <a:xfrm>
            <a:off x="250825" y="476250"/>
            <a:ext cx="4321175" cy="623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Let’s learn more!</a:t>
            </a:r>
          </a:p>
        </p:txBody>
      </p:sp>
      <p:pic>
        <p:nvPicPr>
          <p:cNvPr id="47107" name="Picture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1575" y="860425"/>
            <a:ext cx="5653088" cy="5808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af5ef2054b726b41718da56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1125538"/>
            <a:ext cx="8169275" cy="5345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6" name="Picture 2" descr="C:\Users\Administrator\Desktop\04_Top ba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7" name="WordArt 4"/>
          <p:cNvSpPr>
            <a:spLocks noTextEdit="1"/>
          </p:cNvSpPr>
          <p:nvPr/>
        </p:nvSpPr>
        <p:spPr>
          <a:xfrm>
            <a:off x="2916238" y="693738"/>
            <a:ext cx="34496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 lnSpcReduction="20000"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Homework</a:t>
            </a:r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1979613" y="2065338"/>
            <a:ext cx="6624638" cy="326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fontAlgn="base" hangingPunct="1">
              <a:lnSpc>
                <a:spcPct val="14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GCFrutiger" panose="020B0604020202020204" pitchFamily="50" charset="0"/>
              </a:rPr>
              <a:t>1</a:t>
            </a:r>
            <a:r>
              <a:rPr lang="en-US" altLang="zh-CN" sz="2400" dirty="0" smtClean="0">
                <a:solidFill>
                  <a:prstClr val="black"/>
                </a:solidFill>
                <a:latin typeface="GCFrutiger" panose="020B0604020202020204" pitchFamily="50" charset="0"/>
              </a:rPr>
              <a:t>  Copy the sentences. </a:t>
            </a:r>
          </a:p>
          <a:p>
            <a:pPr eaLnBrk="1" fontAlgn="base" hangingPunct="1">
              <a:lnSpc>
                <a:spcPct val="14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000" dirty="0" smtClean="0">
                <a:solidFill>
                  <a:srgbClr val="FF0000"/>
                </a:solidFill>
                <a:latin typeface="GCFrutiger" panose="020B0604020202020204" pitchFamily="50" charset="0"/>
              </a:rPr>
              <a:t>     Come in, please.      Look at the clock.</a:t>
            </a:r>
          </a:p>
          <a:p>
            <a:pPr eaLnBrk="1" fontAlgn="base" hangingPunct="1">
              <a:lnSpc>
                <a:spcPct val="14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000" dirty="0" smtClean="0">
                <a:solidFill>
                  <a:srgbClr val="FF0000"/>
                </a:solidFill>
                <a:latin typeface="GCFrutiger" panose="020B0604020202020204" pitchFamily="50" charset="0"/>
              </a:rPr>
              <a:t>     You’re late, Kitty.      I’m sorry, Miss Fang.</a:t>
            </a:r>
          </a:p>
          <a:p>
            <a:pPr eaLnBrk="1" fontAlgn="base" hangingPunct="1">
              <a:lnSpc>
                <a:spcPct val="14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GCFrutiger" panose="020B0604020202020204" pitchFamily="50" charset="0"/>
              </a:rPr>
              <a:t>2</a:t>
            </a:r>
            <a:r>
              <a:rPr lang="en-US" altLang="zh-CN" sz="2400" dirty="0" smtClean="0">
                <a:solidFill>
                  <a:prstClr val="black"/>
                </a:solidFill>
                <a:latin typeface="GCFrutiger" panose="020B0604020202020204" pitchFamily="50" charset="0"/>
              </a:rPr>
              <a:t>  Listen and read </a:t>
            </a:r>
            <a:r>
              <a:rPr lang="en-US" altLang="zh-CN" sz="2400" i="1" dirty="0" smtClean="0">
                <a:solidFill>
                  <a:prstClr val="black"/>
                </a:solidFill>
                <a:latin typeface="GCFrutiger" panose="020B0604020202020204" pitchFamily="50" charset="0"/>
              </a:rPr>
              <a:t>Page 36</a:t>
            </a:r>
            <a:r>
              <a:rPr lang="en-US" altLang="zh-CN" sz="2400" dirty="0" smtClean="0">
                <a:solidFill>
                  <a:prstClr val="black"/>
                </a:solidFill>
                <a:latin typeface="GCFrutiger" panose="020B0604020202020204" pitchFamily="50" charset="0"/>
              </a:rPr>
              <a:t>. </a:t>
            </a:r>
          </a:p>
          <a:p>
            <a:pPr eaLnBrk="1" fontAlgn="base" hangingPunct="1">
              <a:lnSpc>
                <a:spcPct val="14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GCFrutiger" panose="020B0604020202020204" pitchFamily="50" charset="0"/>
              </a:rPr>
              <a:t>3</a:t>
            </a:r>
            <a:r>
              <a:rPr lang="en-US" altLang="zh-CN" sz="2400" dirty="0" smtClean="0">
                <a:solidFill>
                  <a:prstClr val="black"/>
                </a:solidFill>
                <a:latin typeface="GCFrutiger" panose="020B0604020202020204" pitchFamily="50" charset="0"/>
              </a:rPr>
              <a:t>  Say the chant.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C:\Users\Administrator\Desktop\04_Top ba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2822" name="Picture 6" descr="3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067175" y="2636838"/>
            <a:ext cx="1082675" cy="1874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WordArt 9"/>
          <p:cNvSpPr>
            <a:spLocks noTextEdit="1"/>
          </p:cNvSpPr>
          <p:nvPr/>
        </p:nvSpPr>
        <p:spPr>
          <a:xfrm>
            <a:off x="1474788" y="1700213"/>
            <a:ext cx="1503362" cy="609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normAutofit lnSpcReduction="10000"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GCFrutiger" panose="020B0604020202020204" pitchFamily="50" charset="0"/>
                <a:ea typeface="GCFrutiger" panose="020B0604020202020204" pitchFamily="50" charset="0"/>
              </a:rPr>
              <a:t>Close</a:t>
            </a:r>
          </a:p>
        </p:txBody>
      </p:sp>
      <p:sp>
        <p:nvSpPr>
          <p:cNvPr id="162826" name="AutoShape 10"/>
          <p:cNvSpPr/>
          <p:nvPr/>
        </p:nvSpPr>
        <p:spPr>
          <a:xfrm rot="1549107">
            <a:off x="3059113" y="2349500"/>
            <a:ext cx="898525" cy="360363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02" name="WordArt 11"/>
          <p:cNvSpPr>
            <a:spLocks noTextEdit="1"/>
          </p:cNvSpPr>
          <p:nvPr/>
        </p:nvSpPr>
        <p:spPr>
          <a:xfrm>
            <a:off x="6156325" y="1700213"/>
            <a:ext cx="1511300" cy="609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normAutofit lnSpcReduction="10000"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GCFrutiger" panose="020B0604020202020204" pitchFamily="50" charset="0"/>
                <a:ea typeface="GCFrutiger" panose="020B0604020202020204" pitchFamily="50" charset="0"/>
              </a:rPr>
              <a:t>Open</a:t>
            </a:r>
          </a:p>
        </p:txBody>
      </p:sp>
      <p:sp>
        <p:nvSpPr>
          <p:cNvPr id="162828" name="AutoShape 12"/>
          <p:cNvSpPr/>
          <p:nvPr/>
        </p:nvSpPr>
        <p:spPr>
          <a:xfrm rot="8527472">
            <a:off x="5219700" y="2492375"/>
            <a:ext cx="866775" cy="360363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04" name="WordArt 13"/>
          <p:cNvSpPr>
            <a:spLocks noTextEdit="1"/>
          </p:cNvSpPr>
          <p:nvPr/>
        </p:nvSpPr>
        <p:spPr>
          <a:xfrm>
            <a:off x="2268538" y="5373688"/>
            <a:ext cx="1582737" cy="609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normAutofit lnSpcReduction="10000"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GCFrutiger" panose="020B0604020202020204" pitchFamily="50" charset="0"/>
                <a:ea typeface="GCFrutiger" panose="020B0604020202020204" pitchFamily="50" charset="0"/>
              </a:rPr>
              <a:t>Clean</a:t>
            </a:r>
          </a:p>
        </p:txBody>
      </p:sp>
      <p:sp>
        <p:nvSpPr>
          <p:cNvPr id="162830" name="AutoShape 14"/>
          <p:cNvSpPr/>
          <p:nvPr/>
        </p:nvSpPr>
        <p:spPr>
          <a:xfrm rot="-2489650">
            <a:off x="3203575" y="4724400"/>
            <a:ext cx="866775" cy="360363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06" name="WordArt 15"/>
          <p:cNvSpPr>
            <a:spLocks noTextEdit="1"/>
          </p:cNvSpPr>
          <p:nvPr/>
        </p:nvSpPr>
        <p:spPr>
          <a:xfrm>
            <a:off x="6516688" y="5300663"/>
            <a:ext cx="1800225" cy="609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normAutofit lnSpcReduction="10000"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GCFrutiger" panose="020B0604020202020204" pitchFamily="50" charset="0"/>
                <a:ea typeface="GCFrutiger" panose="020B0604020202020204" pitchFamily="50" charset="0"/>
              </a:rPr>
              <a:t>Look at</a:t>
            </a:r>
          </a:p>
        </p:txBody>
      </p:sp>
      <p:sp>
        <p:nvSpPr>
          <p:cNvPr id="162832" name="AutoShape 16"/>
          <p:cNvSpPr/>
          <p:nvPr/>
        </p:nvSpPr>
        <p:spPr>
          <a:xfrm rot="-8311585">
            <a:off x="5435600" y="4724400"/>
            <a:ext cx="866775" cy="360363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2834" name="AutoShape 18"/>
          <p:cNvSpPr/>
          <p:nvPr/>
        </p:nvSpPr>
        <p:spPr>
          <a:xfrm>
            <a:off x="179388" y="3355975"/>
            <a:ext cx="2592387" cy="504825"/>
          </a:xfrm>
          <a:prstGeom prst="wedgeRoundRectCallout">
            <a:avLst>
              <a:gd name="adj1" fmla="val -7199"/>
              <a:gd name="adj2" fmla="val 174880"/>
              <a:gd name="adj3" fmla="val 16667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white"/>
                </a:solidFill>
              </a:rPr>
              <a:t>Close the door.</a:t>
            </a:r>
          </a:p>
        </p:txBody>
      </p:sp>
      <p:sp>
        <p:nvSpPr>
          <p:cNvPr id="6156" name="WordArt 6"/>
          <p:cNvSpPr>
            <a:spLocks noTextEdit="1"/>
          </p:cNvSpPr>
          <p:nvPr/>
        </p:nvSpPr>
        <p:spPr>
          <a:xfrm>
            <a:off x="250825" y="476250"/>
            <a:ext cx="4357688" cy="623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Point and say</a:t>
            </a:r>
          </a:p>
        </p:txBody>
      </p:sp>
      <p:pic>
        <p:nvPicPr>
          <p:cNvPr id="6157" name="Picture 2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5288" y="4576763"/>
            <a:ext cx="1350962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4" grpId="0" animBg="1"/>
      <p:bldP spid="16283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 descr="C:\Users\Administrator\Desktop\04_Top ba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WordArt 8"/>
          <p:cNvSpPr>
            <a:spLocks noTextEdit="1"/>
          </p:cNvSpPr>
          <p:nvPr/>
        </p:nvSpPr>
        <p:spPr>
          <a:xfrm>
            <a:off x="1187450" y="1700213"/>
            <a:ext cx="1944688" cy="609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normAutofit lnSpcReduction="10000"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GCFrutiger" panose="020B0604020202020204" pitchFamily="50" charset="0"/>
                <a:ea typeface="GCFrutiger" panose="020B0604020202020204" pitchFamily="50" charset="0"/>
              </a:rPr>
              <a:t>Look at</a:t>
            </a:r>
          </a:p>
        </p:txBody>
      </p:sp>
      <p:sp>
        <p:nvSpPr>
          <p:cNvPr id="202761" name="AutoShape 9"/>
          <p:cNvSpPr/>
          <p:nvPr/>
        </p:nvSpPr>
        <p:spPr>
          <a:xfrm rot="2579661">
            <a:off x="3132138" y="2565400"/>
            <a:ext cx="866775" cy="360363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25" name="WordArt 10"/>
          <p:cNvSpPr>
            <a:spLocks noTextEdit="1"/>
          </p:cNvSpPr>
          <p:nvPr/>
        </p:nvSpPr>
        <p:spPr>
          <a:xfrm>
            <a:off x="6156325" y="1844675"/>
            <a:ext cx="1439863" cy="609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normAutofit lnSpcReduction="10000"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GCFrutiger" panose="020B0604020202020204" pitchFamily="50" charset="0"/>
                <a:ea typeface="GCFrutiger" panose="020B0604020202020204" pitchFamily="50" charset="0"/>
              </a:rPr>
              <a:t>Close</a:t>
            </a:r>
          </a:p>
        </p:txBody>
      </p:sp>
      <p:sp>
        <p:nvSpPr>
          <p:cNvPr id="202763" name="AutoShape 11"/>
          <p:cNvSpPr/>
          <p:nvPr/>
        </p:nvSpPr>
        <p:spPr>
          <a:xfrm rot="8527472">
            <a:off x="5292725" y="2636838"/>
            <a:ext cx="866775" cy="360362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27" name="WordArt 12"/>
          <p:cNvSpPr>
            <a:spLocks noTextEdit="1"/>
          </p:cNvSpPr>
          <p:nvPr/>
        </p:nvSpPr>
        <p:spPr>
          <a:xfrm>
            <a:off x="1908175" y="5373688"/>
            <a:ext cx="1503363" cy="609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normAutofit lnSpcReduction="10000"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GCFrutiger" panose="020B0604020202020204" pitchFamily="50" charset="0"/>
                <a:ea typeface="GCFrutiger" panose="020B0604020202020204" pitchFamily="50" charset="0"/>
              </a:rPr>
              <a:t>Open</a:t>
            </a:r>
          </a:p>
        </p:txBody>
      </p:sp>
      <p:sp>
        <p:nvSpPr>
          <p:cNvPr id="202765" name="AutoShape 13"/>
          <p:cNvSpPr/>
          <p:nvPr/>
        </p:nvSpPr>
        <p:spPr>
          <a:xfrm rot="-2489650">
            <a:off x="3203575" y="4724400"/>
            <a:ext cx="866775" cy="360363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29" name="WordArt 14"/>
          <p:cNvSpPr>
            <a:spLocks noTextEdit="1"/>
          </p:cNvSpPr>
          <p:nvPr/>
        </p:nvSpPr>
        <p:spPr>
          <a:xfrm>
            <a:off x="6516688" y="5300663"/>
            <a:ext cx="1511300" cy="609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normAutofit lnSpcReduction="10000"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GCFrutiger" panose="020B0604020202020204" pitchFamily="50" charset="0"/>
                <a:ea typeface="GCFrutiger" panose="020B0604020202020204" pitchFamily="50" charset="0"/>
              </a:rPr>
              <a:t>Clean</a:t>
            </a:r>
          </a:p>
        </p:txBody>
      </p:sp>
      <p:sp>
        <p:nvSpPr>
          <p:cNvPr id="202767" name="AutoShape 15"/>
          <p:cNvSpPr/>
          <p:nvPr/>
        </p:nvSpPr>
        <p:spPr>
          <a:xfrm rot="-8311585">
            <a:off x="5435600" y="4724400"/>
            <a:ext cx="866775" cy="360363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202769" name="Picture 17" descr="3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95738" y="2565400"/>
            <a:ext cx="1368425" cy="187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3" name="WordArt 6"/>
          <p:cNvSpPr>
            <a:spLocks noTextEdit="1"/>
          </p:cNvSpPr>
          <p:nvPr/>
        </p:nvSpPr>
        <p:spPr>
          <a:xfrm>
            <a:off x="250825" y="476250"/>
            <a:ext cx="4357688" cy="623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Point and say</a:t>
            </a:r>
          </a:p>
        </p:txBody>
      </p:sp>
      <p:pic>
        <p:nvPicPr>
          <p:cNvPr id="8204" name="Picture 2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7950" y="2846388"/>
            <a:ext cx="1350963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C:\Users\Administrator\Desktop\04_Top ba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WordArt 7"/>
          <p:cNvSpPr>
            <a:spLocks noTextEdit="1"/>
          </p:cNvSpPr>
          <p:nvPr/>
        </p:nvSpPr>
        <p:spPr>
          <a:xfrm>
            <a:off x="755650" y="2205038"/>
            <a:ext cx="2087563" cy="609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normAutofit lnSpcReduction="10000"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GCFrutiger" panose="020B0604020202020204" pitchFamily="50" charset="0"/>
                <a:ea typeface="GCFrutiger" panose="020B0604020202020204" pitchFamily="50" charset="0"/>
              </a:rPr>
              <a:t>Look at</a:t>
            </a:r>
          </a:p>
        </p:txBody>
      </p:sp>
      <p:sp>
        <p:nvSpPr>
          <p:cNvPr id="204808" name="AutoShape 8"/>
          <p:cNvSpPr/>
          <p:nvPr/>
        </p:nvSpPr>
        <p:spPr>
          <a:xfrm rot="2579661">
            <a:off x="3059113" y="2708275"/>
            <a:ext cx="866775" cy="360363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10" name="AutoShape 10"/>
          <p:cNvSpPr/>
          <p:nvPr/>
        </p:nvSpPr>
        <p:spPr>
          <a:xfrm rot="8527472">
            <a:off x="5508625" y="2781300"/>
            <a:ext cx="866775" cy="360363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50" name="WordArt 13"/>
          <p:cNvSpPr>
            <a:spLocks noTextEdit="1"/>
          </p:cNvSpPr>
          <p:nvPr/>
        </p:nvSpPr>
        <p:spPr>
          <a:xfrm>
            <a:off x="6516688" y="1989138"/>
            <a:ext cx="1727200" cy="609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normAutofit lnSpcReduction="10000"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GCFrutiger" panose="020B0604020202020204" pitchFamily="50" charset="0"/>
                <a:ea typeface="GCFrutiger" panose="020B0604020202020204" pitchFamily="50" charset="0"/>
              </a:rPr>
              <a:t>Clean</a:t>
            </a:r>
          </a:p>
        </p:txBody>
      </p:sp>
      <p:pic>
        <p:nvPicPr>
          <p:cNvPr id="204816" name="Picture 16" descr="blackboard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35375" y="3357563"/>
            <a:ext cx="2065338" cy="1557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2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5288" y="4576763"/>
            <a:ext cx="1350962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8" name="WordArt 6"/>
          <p:cNvSpPr>
            <a:spLocks noTextEdit="1"/>
          </p:cNvSpPr>
          <p:nvPr/>
        </p:nvSpPr>
        <p:spPr>
          <a:xfrm>
            <a:off x="250825" y="476250"/>
            <a:ext cx="4357688" cy="623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Point and 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C:\Users\Administrator\Desktop\04_Top ba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0" name="Picture 4" descr="3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96913" y="1193800"/>
            <a:ext cx="1546225" cy="1277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8" descr="3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600000">
            <a:off x="604838" y="2538413"/>
            <a:ext cx="1454150" cy="1150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9" descr="3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44550" y="3716338"/>
            <a:ext cx="1273175" cy="1274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10" descr="3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-600000">
            <a:off x="803275" y="5145088"/>
            <a:ext cx="1633538" cy="1362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Oval 15"/>
          <p:cNvSpPr/>
          <p:nvPr/>
        </p:nvSpPr>
        <p:spPr>
          <a:xfrm>
            <a:off x="2771775" y="1844675"/>
            <a:ext cx="144463" cy="1444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2295" name="Oval 16"/>
          <p:cNvSpPr/>
          <p:nvPr/>
        </p:nvSpPr>
        <p:spPr>
          <a:xfrm>
            <a:off x="2771775" y="3328988"/>
            <a:ext cx="144463" cy="144462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2296" name="Oval 17"/>
          <p:cNvSpPr/>
          <p:nvPr/>
        </p:nvSpPr>
        <p:spPr>
          <a:xfrm>
            <a:off x="2771775" y="4508500"/>
            <a:ext cx="144463" cy="1444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2297" name="Oval 18"/>
          <p:cNvSpPr/>
          <p:nvPr/>
        </p:nvSpPr>
        <p:spPr>
          <a:xfrm>
            <a:off x="2771775" y="5805488"/>
            <a:ext cx="144463" cy="144462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2298" name="Oval 28"/>
          <p:cNvSpPr/>
          <p:nvPr/>
        </p:nvSpPr>
        <p:spPr>
          <a:xfrm>
            <a:off x="5076825" y="1844675"/>
            <a:ext cx="144463" cy="1444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2299" name="Oval 29"/>
          <p:cNvSpPr/>
          <p:nvPr/>
        </p:nvSpPr>
        <p:spPr>
          <a:xfrm>
            <a:off x="5076825" y="3328988"/>
            <a:ext cx="144463" cy="144462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2300" name="Oval 30"/>
          <p:cNvSpPr/>
          <p:nvPr/>
        </p:nvSpPr>
        <p:spPr>
          <a:xfrm>
            <a:off x="5076825" y="4508500"/>
            <a:ext cx="144463" cy="1444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2301" name="Oval 31"/>
          <p:cNvSpPr/>
          <p:nvPr/>
        </p:nvSpPr>
        <p:spPr>
          <a:xfrm>
            <a:off x="5076825" y="5805488"/>
            <a:ext cx="144463" cy="144462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2302" name="Text Box 32"/>
          <p:cNvSpPr txBox="1"/>
          <p:nvPr/>
        </p:nvSpPr>
        <p:spPr>
          <a:xfrm>
            <a:off x="5292725" y="1628775"/>
            <a:ext cx="287972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Close the door.</a:t>
            </a:r>
          </a:p>
        </p:txBody>
      </p:sp>
      <p:sp>
        <p:nvSpPr>
          <p:cNvPr id="12303" name="Text Box 33"/>
          <p:cNvSpPr txBox="1"/>
          <p:nvPr/>
        </p:nvSpPr>
        <p:spPr>
          <a:xfrm>
            <a:off x="5292725" y="3125788"/>
            <a:ext cx="3887788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Clean the blackboard.                     </a:t>
            </a:r>
          </a:p>
        </p:txBody>
      </p:sp>
      <p:sp>
        <p:nvSpPr>
          <p:cNvPr id="12304" name="Text Box 34"/>
          <p:cNvSpPr txBox="1"/>
          <p:nvPr/>
        </p:nvSpPr>
        <p:spPr>
          <a:xfrm>
            <a:off x="5292725" y="5661025"/>
            <a:ext cx="287972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Open the door.</a:t>
            </a:r>
          </a:p>
        </p:txBody>
      </p:sp>
      <p:sp>
        <p:nvSpPr>
          <p:cNvPr id="12305" name="Text Box 36"/>
          <p:cNvSpPr txBox="1"/>
          <p:nvPr/>
        </p:nvSpPr>
        <p:spPr>
          <a:xfrm>
            <a:off x="5292725" y="4349750"/>
            <a:ext cx="338455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Open the window.</a:t>
            </a:r>
          </a:p>
        </p:txBody>
      </p:sp>
      <p:sp>
        <p:nvSpPr>
          <p:cNvPr id="166949" name="Line 37"/>
          <p:cNvSpPr/>
          <p:nvPr/>
        </p:nvSpPr>
        <p:spPr>
          <a:xfrm>
            <a:off x="2843213" y="1916113"/>
            <a:ext cx="2305050" cy="14859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6950" name="Line 38"/>
          <p:cNvSpPr/>
          <p:nvPr/>
        </p:nvSpPr>
        <p:spPr>
          <a:xfrm>
            <a:off x="2843213" y="3402013"/>
            <a:ext cx="2305050" cy="2474912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6951" name="Line 39"/>
          <p:cNvSpPr/>
          <p:nvPr/>
        </p:nvSpPr>
        <p:spPr>
          <a:xfrm flipV="1">
            <a:off x="2843213" y="1944688"/>
            <a:ext cx="2305050" cy="2671762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6952" name="Line 40"/>
          <p:cNvSpPr/>
          <p:nvPr/>
        </p:nvSpPr>
        <p:spPr>
          <a:xfrm flipV="1">
            <a:off x="2843213" y="4579938"/>
            <a:ext cx="2305050" cy="1296987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10" name="WordArt 6"/>
          <p:cNvSpPr>
            <a:spLocks noTextEdit="1"/>
          </p:cNvSpPr>
          <p:nvPr/>
        </p:nvSpPr>
        <p:spPr>
          <a:xfrm>
            <a:off x="250825" y="476250"/>
            <a:ext cx="4537075" cy="623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dirty="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Match and 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dministrator\Desktop\04_Top ba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Picture 4" descr="play a game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50" y="549275"/>
            <a:ext cx="341947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5" descr="3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71513" y="1773238"/>
            <a:ext cx="7837487" cy="4675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86" name="Picture 3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05650" y="3327400"/>
            <a:ext cx="1412875" cy="260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6" name="Picture 2" descr="C:\Users\Administrator\Desktop\04_Top ba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876" name="AutoShape 28"/>
          <p:cNvSpPr/>
          <p:nvPr/>
        </p:nvSpPr>
        <p:spPr>
          <a:xfrm>
            <a:off x="5922963" y="549275"/>
            <a:ext cx="3041650" cy="1150938"/>
          </a:xfrm>
          <a:prstGeom prst="wedgeRoundRectCallout">
            <a:avLst>
              <a:gd name="adj1" fmla="val 12278"/>
              <a:gd name="adj2" fmla="val 162468"/>
              <a:gd name="adj3" fmla="val 16667"/>
            </a:avLst>
          </a:prstGeom>
          <a:solidFill>
            <a:srgbClr val="FFD5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206877" name="Picture 29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9925" y="793750"/>
            <a:ext cx="685800" cy="74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879" name="Text Box 31"/>
          <p:cNvSpPr txBox="1"/>
          <p:nvPr/>
        </p:nvSpPr>
        <p:spPr>
          <a:xfrm>
            <a:off x="6121400" y="836613"/>
            <a:ext cx="2843213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May I come in?</a:t>
            </a:r>
            <a:endParaRPr lang="zh-CN" altLang="en-US" sz="2800" dirty="0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sp>
        <p:nvSpPr>
          <p:cNvPr id="206880" name="Text Box 32"/>
          <p:cNvSpPr txBox="1"/>
          <p:nvPr/>
        </p:nvSpPr>
        <p:spPr>
          <a:xfrm>
            <a:off x="7091363" y="836613"/>
            <a:ext cx="1728787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GCFrutiger" panose="020B0604020202020204" pitchFamily="50" charset="0"/>
              </a:rPr>
              <a:t>come in</a:t>
            </a:r>
            <a:endParaRPr lang="zh-CN" altLang="en-US" sz="2800" dirty="0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sp>
        <p:nvSpPr>
          <p:cNvPr id="206881" name="AutoShape 33"/>
          <p:cNvSpPr/>
          <p:nvPr/>
        </p:nvSpPr>
        <p:spPr>
          <a:xfrm>
            <a:off x="755650" y="5014913"/>
            <a:ext cx="3240088" cy="1150937"/>
          </a:xfrm>
          <a:prstGeom prst="wedgeRoundRectCallout">
            <a:avLst>
              <a:gd name="adj1" fmla="val 47412"/>
              <a:gd name="adj2" fmla="val -91731"/>
              <a:gd name="adj3" fmla="val 16667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06882" name="Text Box 34"/>
          <p:cNvSpPr txBox="1"/>
          <p:nvPr/>
        </p:nvSpPr>
        <p:spPr>
          <a:xfrm>
            <a:off x="863600" y="5330825"/>
            <a:ext cx="3024188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GCFrutiger" panose="020B0604020202020204" pitchFamily="50" charset="0"/>
              </a:rPr>
              <a:t>Come in</a:t>
            </a: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, please.</a:t>
            </a:r>
            <a:endParaRPr lang="zh-CN" altLang="en-US" sz="2800" dirty="0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pic>
        <p:nvPicPr>
          <p:cNvPr id="206883" name="Picture 35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813" y="5214938"/>
            <a:ext cx="685800" cy="749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811213" y="1630363"/>
            <a:ext cx="5400675" cy="4967287"/>
            <a:chOff x="811740" y="1411289"/>
            <a:chExt cx="5400675" cy="4967288"/>
          </a:xfrm>
        </p:grpSpPr>
        <p:grpSp>
          <p:nvGrpSpPr>
            <p:cNvPr id="16395" name="Group 30"/>
            <p:cNvGrpSpPr/>
            <p:nvPr/>
          </p:nvGrpSpPr>
          <p:grpSpPr>
            <a:xfrm>
              <a:off x="811740" y="1411289"/>
              <a:ext cx="5400675" cy="4967288"/>
              <a:chOff x="567" y="1026"/>
              <a:chExt cx="3402" cy="3129"/>
            </a:xfrm>
          </p:grpSpPr>
          <p:pic>
            <p:nvPicPr>
              <p:cNvPr id="16396" name="Picture 9" descr="200851235319760_2"/>
              <p:cNvPicPr>
                <a:picLocks noChangeAspect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567" y="1207"/>
                <a:ext cx="1408" cy="142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6397" name="Group 18"/>
              <p:cNvGrpSpPr/>
              <p:nvPr/>
            </p:nvGrpSpPr>
            <p:grpSpPr>
              <a:xfrm>
                <a:off x="3334" y="1298"/>
                <a:ext cx="635" cy="2857"/>
                <a:chOff x="3334" y="981"/>
                <a:chExt cx="635" cy="2857"/>
              </a:xfrm>
            </p:grpSpPr>
            <p:sp>
              <p:nvSpPr>
                <p:cNvPr id="16398" name="AutoShape 13"/>
                <p:cNvSpPr/>
                <p:nvPr/>
              </p:nvSpPr>
              <p:spPr>
                <a:xfrm>
                  <a:off x="3334" y="981"/>
                  <a:ext cx="635" cy="2857"/>
                </a:xfrm>
                <a:prstGeom prst="cube">
                  <a:avLst>
                    <a:gd name="adj" fmla="val 86458"/>
                  </a:avLst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399" name="AutoShape 15"/>
                <p:cNvSpPr/>
                <p:nvPr/>
              </p:nvSpPr>
              <p:spPr>
                <a:xfrm rot="5400000">
                  <a:off x="3787" y="2341"/>
                  <a:ext cx="159" cy="159"/>
                </a:xfrm>
                <a:prstGeom prst="can">
                  <a:avLst>
                    <a:gd name="adj" fmla="val 25000"/>
                  </a:avLst>
                </a:prstGeom>
                <a:solidFill>
                  <a:srgbClr val="969696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00" name="AutoShape 16"/>
                <p:cNvSpPr/>
                <p:nvPr/>
              </p:nvSpPr>
              <p:spPr>
                <a:xfrm>
                  <a:off x="3560" y="1434"/>
                  <a:ext cx="318" cy="771"/>
                </a:xfrm>
                <a:prstGeom prst="cube">
                  <a:avLst>
                    <a:gd name="adj" fmla="val 100000"/>
                  </a:avLst>
                </a:prstGeom>
                <a:solidFill>
                  <a:srgbClr val="CCFFFF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6401" name="Text Box 17"/>
              <p:cNvSpPr txBox="1"/>
              <p:nvPr/>
            </p:nvSpPr>
            <p:spPr>
              <a:xfrm>
                <a:off x="2154" y="1026"/>
                <a:ext cx="172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GCFrutiger" panose="020B0604020202020204" pitchFamily="50" charset="0"/>
                  </a:rPr>
                  <a:t>Miss Fang’s office</a:t>
                </a:r>
                <a:endParaRPr lang="zh-CN" altLang="en-US" sz="2400" dirty="0">
                  <a:solidFill>
                    <a:prstClr val="black"/>
                  </a:solidFill>
                  <a:latin typeface="GCFrutiger" panose="020B0604020202020204" pitchFamily="50" charset="0"/>
                </a:endParaRPr>
              </a:p>
            </p:txBody>
          </p:sp>
        </p:grpSp>
        <p:pic>
          <p:nvPicPr>
            <p:cNvPr id="16402" name="Picture 37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419476" y="2472507"/>
              <a:ext cx="1668440" cy="170896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6403" name="WordArt 6"/>
          <p:cNvSpPr>
            <a:spLocks noTextEdit="1"/>
          </p:cNvSpPr>
          <p:nvPr/>
        </p:nvSpPr>
        <p:spPr>
          <a:xfrm>
            <a:off x="250825" y="476250"/>
            <a:ext cx="4448175" cy="623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Think and 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76" grpId="0" animBg="1"/>
      <p:bldP spid="206879" grpId="0"/>
      <p:bldP spid="206880" grpId="0"/>
      <p:bldP spid="206881" grpId="0" animBg="1"/>
      <p:bldP spid="2068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94450" y="2701925"/>
            <a:ext cx="2403475" cy="259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4" name="Picture 23" descr="75-1105241145458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388" y="1527175"/>
            <a:ext cx="5329237" cy="426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2" descr="C:\Users\Administrator\Desktop\04_Top bar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36" name="Group 7"/>
          <p:cNvGrpSpPr/>
          <p:nvPr/>
        </p:nvGrpSpPr>
        <p:grpSpPr>
          <a:xfrm>
            <a:off x="5219700" y="1341438"/>
            <a:ext cx="1008063" cy="4535487"/>
            <a:chOff x="3334" y="981"/>
            <a:chExt cx="635" cy="2857"/>
          </a:xfrm>
        </p:grpSpPr>
        <p:sp>
          <p:nvSpPr>
            <p:cNvPr id="18437" name="AutoShape 8"/>
            <p:cNvSpPr/>
            <p:nvPr/>
          </p:nvSpPr>
          <p:spPr>
            <a:xfrm>
              <a:off x="3334" y="981"/>
              <a:ext cx="635" cy="2857"/>
            </a:xfrm>
            <a:prstGeom prst="cube">
              <a:avLst>
                <a:gd name="adj" fmla="val 86458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8438" name="AutoShape 9"/>
            <p:cNvSpPr/>
            <p:nvPr/>
          </p:nvSpPr>
          <p:spPr>
            <a:xfrm rot="5400000">
              <a:off x="3787" y="2341"/>
              <a:ext cx="159" cy="159"/>
            </a:xfrm>
            <a:prstGeom prst="can">
              <a:avLst>
                <a:gd name="adj" fmla="val 25000"/>
              </a:avLst>
            </a:prstGeom>
            <a:solidFill>
              <a:srgbClr val="969696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8439" name="AutoShape 10"/>
            <p:cNvSpPr/>
            <p:nvPr/>
          </p:nvSpPr>
          <p:spPr>
            <a:xfrm>
              <a:off x="3560" y="1434"/>
              <a:ext cx="318" cy="771"/>
            </a:xfrm>
            <a:prstGeom prst="cube">
              <a:avLst>
                <a:gd name="adj" fmla="val 100000"/>
              </a:avLst>
            </a:pr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39630" name="AutoShape 14"/>
          <p:cNvSpPr/>
          <p:nvPr/>
        </p:nvSpPr>
        <p:spPr>
          <a:xfrm>
            <a:off x="6061075" y="884238"/>
            <a:ext cx="2736850" cy="1150937"/>
          </a:xfrm>
          <a:prstGeom prst="wedgeRoundRectCallout">
            <a:avLst>
              <a:gd name="adj1" fmla="val -10356"/>
              <a:gd name="adj2" fmla="val 110889"/>
              <a:gd name="adj3" fmla="val 16667"/>
            </a:avLst>
          </a:prstGeom>
          <a:solidFill>
            <a:srgbClr val="FFD5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239631" name="Picture 15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8963" y="1109663"/>
            <a:ext cx="685800" cy="74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9632" name="Text Box 16"/>
          <p:cNvSpPr txBox="1"/>
          <p:nvPr/>
        </p:nvSpPr>
        <p:spPr>
          <a:xfrm>
            <a:off x="6156325" y="1200150"/>
            <a:ext cx="2519363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May I ______?</a:t>
            </a:r>
            <a:endParaRPr lang="zh-CN" altLang="en-US" sz="2800" dirty="0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pic>
        <p:nvPicPr>
          <p:cNvPr id="18443" name="Picture 24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AF2A2B"/>
              </a:clrFrom>
              <a:clrTo>
                <a:srgbClr val="AF2A2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1363" y="3060700"/>
            <a:ext cx="1739900" cy="265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9634" name="AutoShape 18"/>
          <p:cNvSpPr/>
          <p:nvPr/>
        </p:nvSpPr>
        <p:spPr>
          <a:xfrm>
            <a:off x="325438" y="1644650"/>
            <a:ext cx="3240087" cy="1150938"/>
          </a:xfrm>
          <a:prstGeom prst="wedgeRoundRectCallout">
            <a:avLst>
              <a:gd name="adj1" fmla="val 43361"/>
              <a:gd name="adj2" fmla="val 80301"/>
              <a:gd name="adj3" fmla="val 16667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39635" name="Text Box 19"/>
          <p:cNvSpPr txBox="1"/>
          <p:nvPr/>
        </p:nvSpPr>
        <p:spPr>
          <a:xfrm>
            <a:off x="468313" y="1960563"/>
            <a:ext cx="3024187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 _______, please.</a:t>
            </a:r>
            <a:endParaRPr lang="zh-CN" altLang="en-US" sz="2800" dirty="0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pic>
        <p:nvPicPr>
          <p:cNvPr id="239636" name="Picture 20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1788" y="1846263"/>
            <a:ext cx="685800" cy="74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7" name="WordArt 6"/>
          <p:cNvSpPr>
            <a:spLocks noTextEdit="1"/>
          </p:cNvSpPr>
          <p:nvPr/>
        </p:nvSpPr>
        <p:spPr>
          <a:xfrm>
            <a:off x="250825" y="476250"/>
            <a:ext cx="4448175" cy="623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Think and 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30" grpId="0" animBg="1"/>
      <p:bldP spid="239632" grpId="0"/>
      <p:bldP spid="239634" grpId="0" animBg="1"/>
      <p:bldP spid="23963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全屏显示(4:3)</PresentationFormat>
  <Paragraphs>92</Paragraphs>
  <Slides>23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Aharoni</vt:lpstr>
      <vt:lpstr>EucrosiaUPC</vt:lpstr>
      <vt:lpstr>GCFrutiger</vt:lpstr>
      <vt:lpstr>宋体</vt:lpstr>
      <vt:lpstr>微软雅黑</vt:lpstr>
      <vt:lpstr>Arial</vt:lpstr>
      <vt:lpstr>Arial Black</vt:lpstr>
      <vt:lpstr>Calibri</vt:lpstr>
      <vt:lpstr>Jokerman</vt:lpstr>
      <vt:lpstr>WWW.2PPT.COM
</vt:lpstr>
      <vt:lpstr>In the classroom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2018-07-30T05:40:00Z</dcterms:created>
  <dcterms:modified xsi:type="dcterms:W3CDTF">2023-01-16T16:45:56Z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C15EC8BA3D0941BD951F59E2FFF55D51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