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429" r:id="rId2"/>
    <p:sldId id="414" r:id="rId3"/>
    <p:sldId id="415" r:id="rId4"/>
    <p:sldId id="416" r:id="rId5"/>
    <p:sldId id="417" r:id="rId6"/>
    <p:sldId id="418" r:id="rId7"/>
    <p:sldId id="420" r:id="rId8"/>
    <p:sldId id="451" r:id="rId9"/>
    <p:sldId id="422" r:id="rId10"/>
    <p:sldId id="423" r:id="rId11"/>
    <p:sldId id="449" r:id="rId12"/>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0000FF"/>
    <a:srgbClr val="00A6AD"/>
    <a:srgbClr val="C5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5" autoAdjust="0"/>
    <p:restoredTop sz="99754" autoAdjust="0"/>
  </p:normalViewPr>
  <p:slideViewPr>
    <p:cSldViewPr snapToGrid="0">
      <p:cViewPr>
        <p:scale>
          <a:sx n="100" d="100"/>
          <a:sy n="100" d="100"/>
        </p:scale>
        <p:origin x="-432" y="-258"/>
      </p:cViewPr>
      <p:guideLst>
        <p:guide orient="horz" pos="2160"/>
        <p:guide pos="2880"/>
      </p:guideLst>
    </p:cSldViewPr>
  </p:slideViewPr>
  <p:notesTextViewPr>
    <p:cViewPr>
      <p:scale>
        <a:sx n="1" d="1"/>
        <a:sy n="1" d="1"/>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EAE7637B-8AFC-4387-B4DA-6C5FE1B49DD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60713087-17C4-4C16-B2E7-13D692AEEC2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a:xfrm>
            <a:off x="3124200" y="6356350"/>
            <a:ext cx="2895600" cy="365125"/>
          </a:xfr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6553200" y="6356350"/>
            <a:ext cx="2133600" cy="365125"/>
          </a:xfrm>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1162298" y="504701"/>
            <a:ext cx="1500744" cy="369332"/>
          </a:xfrm>
          <a:prstGeom prst="rect">
            <a:avLst/>
          </a:prstGeom>
          <a:noFill/>
        </p:spPr>
        <p:txBody>
          <a:bodyPr wrap="square" rtlCol="0">
            <a:spAutoFit/>
          </a:bodyPr>
          <a:lstStyle/>
          <a:p>
            <a:endParaRPr lang="zh-CN"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email"/>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0" y="2576665"/>
            <a:ext cx="9144000"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zh-CN" altLang="en-US" sz="6600" b="1" dirty="0" smtClean="0">
                <a:latin typeface="微软雅黑" panose="020B0503020204020204" charset="-122"/>
                <a:ea typeface="微软雅黑" panose="020B0503020204020204" charset="-122"/>
              </a:rPr>
              <a:t>单元主题写作</a:t>
            </a:r>
            <a:endParaRPr lang="zh-CN" altLang="zh-CN" sz="6600" b="1" dirty="0" smtClean="0">
              <a:latin typeface="微软雅黑" panose="020B0503020204020204" charset="-122"/>
              <a:ea typeface="微软雅黑" panose="020B0503020204020204" charset="-122"/>
            </a:endParaRPr>
          </a:p>
        </p:txBody>
      </p:sp>
      <p:sp>
        <p:nvSpPr>
          <p:cNvPr id="4" name="文本框 5"/>
          <p:cNvSpPr txBox="1"/>
          <p:nvPr/>
        </p:nvSpPr>
        <p:spPr>
          <a:xfrm>
            <a:off x="692966" y="188779"/>
            <a:ext cx="5127542" cy="584775"/>
          </a:xfrm>
          <a:prstGeom prst="rect">
            <a:avLst/>
          </a:prstGeom>
          <a:noFill/>
        </p:spPr>
        <p:txBody>
          <a:bodyPr wrap="square" rtlCol="0">
            <a:spAutoFit/>
          </a:bodyPr>
          <a:lstStyle/>
          <a:p>
            <a:pPr algn="ctr"/>
            <a:r>
              <a:rPr lang="en-US" altLang="zh-CN" sz="3200" b="1" dirty="0" smtClean="0">
                <a:latin typeface="微软雅黑" panose="020B0503020204020204" charset="-122"/>
                <a:ea typeface="微软雅黑" panose="020B0503020204020204" charset="-122"/>
              </a:rPr>
              <a:t>Unit 7   </a:t>
            </a:r>
            <a:r>
              <a:rPr lang="en-US" altLang="zh-CN" sz="3200" dirty="0" smtClean="0">
                <a:latin typeface="微软雅黑" panose="020B0503020204020204" charset="-122"/>
                <a:ea typeface="微软雅黑" panose="020B0503020204020204" charset="-122"/>
              </a:rPr>
              <a:t>Work  for  Peace</a:t>
            </a:r>
            <a:endParaRPr lang="zh-CN" altLang="en-US" sz="3200" dirty="0" smtClean="0">
              <a:latin typeface="微软雅黑" panose="020B0503020204020204" charset="-122"/>
              <a:ea typeface="微软雅黑" panose="020B0503020204020204" charset="-122"/>
            </a:endParaRPr>
          </a:p>
        </p:txBody>
      </p:sp>
      <p:sp>
        <p:nvSpPr>
          <p:cNvPr id="5" name="矩形 4"/>
          <p:cNvSpPr/>
          <p:nvPr/>
        </p:nvSpPr>
        <p:spPr>
          <a:xfrm>
            <a:off x="2924754" y="5316195"/>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250417" y="1350096"/>
            <a:ext cx="2166062" cy="675005"/>
            <a:chOff x="203" y="1669"/>
            <a:chExt cx="3987" cy="1063"/>
          </a:xfrm>
        </p:grpSpPr>
        <p:pic>
          <p:nvPicPr>
            <p:cNvPr id="9" name="图片 8" descr="图标-02"/>
            <p:cNvPicPr>
              <a:picLocks noChangeAspect="1"/>
            </p:cNvPicPr>
            <p:nvPr/>
          </p:nvPicPr>
          <p:blipFill>
            <a:blip r:embed="rId2" cstate="email"/>
            <a:stretch>
              <a:fillRect/>
            </a:stretch>
          </p:blipFill>
          <p:spPr>
            <a:xfrm>
              <a:off x="203" y="1669"/>
              <a:ext cx="3987" cy="1063"/>
            </a:xfrm>
            <a:prstGeom prst="rect">
              <a:avLst/>
            </a:prstGeom>
          </p:spPr>
        </p:pic>
        <p:sp>
          <p:nvSpPr>
            <p:cNvPr id="4" name="文本框 3"/>
            <p:cNvSpPr txBox="1"/>
            <p:nvPr/>
          </p:nvSpPr>
          <p:spPr>
            <a:xfrm>
              <a:off x="462" y="1767"/>
              <a:ext cx="2984"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小试身手</a:t>
              </a:r>
            </a:p>
          </p:txBody>
        </p:sp>
      </p:grpSp>
      <p:sp>
        <p:nvSpPr>
          <p:cNvPr id="12289" name="Rectangle 1"/>
          <p:cNvSpPr>
            <a:spLocks noChangeArrowheads="1"/>
          </p:cNvSpPr>
          <p:nvPr/>
        </p:nvSpPr>
        <p:spPr bwMode="auto">
          <a:xfrm>
            <a:off x="491533" y="2426318"/>
            <a:ext cx="7943807" cy="2862322"/>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友谊是幸福的源泉之一。请你写一篇短文，要点如下：</a:t>
            </a:r>
          </a:p>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．叙述一件你和好朋友之间发生的事情；</a:t>
            </a:r>
          </a:p>
          <a:p>
            <a:pPr>
              <a:lnSpc>
                <a:spcPct val="150000"/>
              </a:lnSpc>
            </a:pPr>
            <a:r>
              <a:rPr lang="en-US" altLang="zh-CN" sz="2400" b="1" dirty="0" smtClean="0">
                <a:latin typeface="Times New Roman" panose="02020603050405020304" pitchFamily="18" charset="0"/>
                <a:cs typeface="Times New Roman" panose="02020603050405020304" pitchFamily="18" charset="0"/>
              </a:rPr>
              <a:t>2</a:t>
            </a:r>
            <a:r>
              <a:rPr lang="zh-CN" altLang="en-US" sz="2400" b="1" dirty="0" smtClean="0">
                <a:latin typeface="Times New Roman" panose="02020603050405020304" pitchFamily="18" charset="0"/>
                <a:cs typeface="Times New Roman" panose="02020603050405020304" pitchFamily="18" charset="0"/>
              </a:rPr>
              <a:t>．表明这件事情中你在他</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她</a:t>
            </a:r>
            <a:r>
              <a:rPr lang="en-US" altLang="zh-CN"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身上学习到的品质。</a:t>
            </a:r>
          </a:p>
          <a:p>
            <a:pPr>
              <a:lnSpc>
                <a:spcPct val="150000"/>
              </a:lnSpc>
            </a:pPr>
            <a:r>
              <a:rPr lang="zh-CN" altLang="en-US" sz="2400" b="1" dirty="0" smtClean="0">
                <a:latin typeface="Times New Roman" panose="02020603050405020304" pitchFamily="18" charset="0"/>
                <a:cs typeface="Times New Roman" panose="02020603050405020304" pitchFamily="18" charset="0"/>
              </a:rPr>
              <a:t>注意：</a:t>
            </a: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词数</a:t>
            </a:r>
            <a:r>
              <a:rPr lang="en-US" altLang="zh-CN" sz="2400" b="1" dirty="0" smtClean="0">
                <a:latin typeface="Times New Roman" panose="02020603050405020304" pitchFamily="18" charset="0"/>
                <a:cs typeface="Times New Roman" panose="02020603050405020304" pitchFamily="18" charset="0"/>
              </a:rPr>
              <a:t>80</a:t>
            </a:r>
            <a:r>
              <a:rPr lang="zh-CN" altLang="en-US" sz="2400" b="1" dirty="0" smtClean="0">
                <a:latin typeface="Times New Roman" panose="02020603050405020304" pitchFamily="18" charset="0"/>
                <a:cs typeface="Times New Roman" panose="02020603050405020304" pitchFamily="18" charset="0"/>
              </a:rPr>
              <a:t>词左右；</a:t>
            </a:r>
          </a:p>
          <a:p>
            <a:pPr>
              <a:lnSpc>
                <a:spcPct val="150000"/>
              </a:lnSpc>
            </a:pPr>
            <a:r>
              <a:rPr lang="en-US" altLang="zh-CN" sz="2400" b="1" dirty="0" smtClean="0">
                <a:latin typeface="Times New Roman" panose="02020603050405020304" pitchFamily="18" charset="0"/>
                <a:cs typeface="Times New Roman" panose="02020603050405020304" pitchFamily="18" charset="0"/>
              </a:rPr>
              <a:t>            2.</a:t>
            </a:r>
            <a:r>
              <a:rPr lang="zh-CN" altLang="en-US" sz="2400" b="1" dirty="0" smtClean="0">
                <a:latin typeface="Times New Roman" panose="02020603050405020304" pitchFamily="18" charset="0"/>
                <a:cs typeface="Times New Roman" panose="02020603050405020304" pitchFamily="18" charset="0"/>
              </a:rPr>
              <a:t>不得出现真实的人名、校名等相关信息。</a:t>
            </a:r>
            <a:endParaRPr lang="zh-CN" altLang="en-US" sz="2400" b="1" dirty="0">
              <a:latin typeface="Times New Roman" panose="02020603050405020304" pitchFamily="18" charset="0"/>
              <a:cs typeface="Times New Roman" panose="02020603050405020304" pitchFamily="18" charset="0"/>
            </a:endParaRPr>
          </a:p>
        </p:txBody>
      </p:sp>
      <p:sp>
        <p:nvSpPr>
          <p:cNvPr id="8"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ox(in)">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6918" y="1206500"/>
            <a:ext cx="8209026" cy="3782061"/>
          </a:xfrm>
          <a:prstGeom prst="rect">
            <a:avLst/>
          </a:prstGeom>
          <a:noFill/>
        </p:spPr>
        <p:txBody>
          <a:bodyPr wrap="square" rtlCol="0">
            <a:spAutoFit/>
          </a:bodyPr>
          <a:lstStyle/>
          <a:p>
            <a:pPr>
              <a:lnSpc>
                <a:spcPct val="150000"/>
              </a:lnSpc>
            </a:pPr>
            <a:r>
              <a:rPr lang="en-US" altLang="zh-CN" b="1" i="1" dirty="0" smtClean="0">
                <a:solidFill>
                  <a:srgbClr val="FF0000"/>
                </a:solidFill>
                <a:latin typeface="Times New Roman" panose="02020603050405020304" pitchFamily="18" charset="0"/>
                <a:cs typeface="Times New Roman" panose="02020603050405020304" pitchFamily="18" charset="0"/>
              </a:rPr>
              <a:t>One possible version</a:t>
            </a:r>
            <a:r>
              <a:rPr lang="zh-CN" altLang="zh-CN" b="1" dirty="0" smtClean="0">
                <a:solidFill>
                  <a:srgbClr val="FF0000"/>
                </a:solidFill>
                <a:latin typeface="Times New Roman" panose="02020603050405020304" pitchFamily="18" charset="0"/>
                <a:cs typeface="Times New Roman" panose="02020603050405020304" pitchFamily="18" charset="0"/>
              </a:rPr>
              <a:t>：</a:t>
            </a:r>
          </a:p>
          <a:p>
            <a:pPr>
              <a:lnSpc>
                <a:spcPct val="150000"/>
              </a:lnSpc>
            </a:pPr>
            <a:r>
              <a:rPr lang="en-US" altLang="zh-CN" b="1" dirty="0" smtClean="0">
                <a:latin typeface="Times New Roman" panose="02020603050405020304" pitchFamily="18" charset="0"/>
                <a:cs typeface="Times New Roman" panose="02020603050405020304" pitchFamily="18" charset="0"/>
              </a:rPr>
              <a:t>      Mary and I are best friends. We always go to school together and share everything with each other. One day, we were reading a new magazine at the school library. But I broke the magazine. I was so shy that I was afraid to tell the truth. Mary took the magazine and told the teacher that she broke the book and said sorry.</a:t>
            </a:r>
            <a:endParaRPr lang="zh-CN" altLang="en-US" b="1" dirty="0" smtClean="0">
              <a:latin typeface="Times New Roman" panose="02020603050405020304" pitchFamily="18" charset="0"/>
              <a:cs typeface="Times New Roman" panose="02020603050405020304" pitchFamily="18" charset="0"/>
            </a:endParaRPr>
          </a:p>
          <a:p>
            <a:pPr>
              <a:lnSpc>
                <a:spcPct val="150000"/>
              </a:lnSpc>
            </a:pPr>
            <a:r>
              <a:rPr lang="en-US" altLang="zh-CN" b="1" dirty="0" smtClean="0">
                <a:latin typeface="Times New Roman" panose="02020603050405020304" pitchFamily="18" charset="0"/>
                <a:cs typeface="Times New Roman" panose="02020603050405020304" pitchFamily="18" charset="0"/>
              </a:rPr>
              <a:t>      Friends should be honest. If you are honest, your friend can trust you. My best friend always tells me when I do something wrong. It hurts sometimes, but it makes me a better person, too.</a:t>
            </a:r>
            <a:endParaRPr lang="zh-CN" altLang="en-US" b="1" dirty="0">
              <a:latin typeface="Times New Roman" panose="02020603050405020304" pitchFamily="18" charset="0"/>
              <a:cs typeface="Times New Roman" panose="02020603050405020304" pitchFamily="18" charset="0"/>
            </a:endParaRP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87154" y="1045211"/>
            <a:ext cx="2708800"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2984"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话题分析</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12289" name="Rectangle 1"/>
          <p:cNvSpPr>
            <a:spLocks noChangeArrowheads="1"/>
          </p:cNvSpPr>
          <p:nvPr/>
        </p:nvSpPr>
        <p:spPr bwMode="auto">
          <a:xfrm>
            <a:off x="486888" y="1466161"/>
            <a:ext cx="8209437" cy="4247317"/>
          </a:xfrm>
          <a:prstGeom prst="rect">
            <a:avLst/>
          </a:prstGeom>
          <a:noFill/>
          <a:ln w="9525">
            <a:noFill/>
            <a:miter lim="800000"/>
          </a:ln>
          <a:effectLst/>
        </p:spPr>
        <p:txBody>
          <a:bodyPr vert="horz" wrap="square" lIns="91440" tIns="45720" rIns="91440" bIns="45720" numCol="1" anchor="ctr" anchorCtr="0" compatLnSpc="1">
            <a:spAutoFit/>
          </a:bodyPr>
          <a:lstStyle/>
          <a:p>
            <a:pPr lvl="0" indent="266700" fontAlgn="base">
              <a:lnSpc>
                <a:spcPct val="150000"/>
              </a:lnSpc>
              <a:spcBef>
                <a:spcPct val="0"/>
              </a:spcBef>
              <a:spcAft>
                <a:spcPct val="0"/>
              </a:spcAft>
            </a:pPr>
            <a:r>
              <a:rPr lang="zh-CN" altLang="en-US" sz="3000" b="1" dirty="0" smtClean="0"/>
              <a:t>  本单元的话题为讨论</a:t>
            </a:r>
            <a:r>
              <a:rPr lang="en-US" altLang="zh-CN" sz="3000" b="1" dirty="0" smtClean="0"/>
              <a:t>“</a:t>
            </a:r>
            <a:r>
              <a:rPr lang="zh-CN" altLang="en-US" sz="3000" b="1" dirty="0" smtClean="0"/>
              <a:t>争议</a:t>
            </a:r>
            <a:r>
              <a:rPr lang="en-US" altLang="zh-CN" sz="3000" b="1" dirty="0" smtClean="0"/>
              <a:t>”</a:t>
            </a:r>
            <a:r>
              <a:rPr lang="zh-CN" altLang="en-US" sz="3000" b="1" dirty="0" smtClean="0"/>
              <a:t>和</a:t>
            </a:r>
            <a:r>
              <a:rPr lang="en-US" altLang="zh-CN" sz="3000" b="1" dirty="0" smtClean="0"/>
              <a:t>“</a:t>
            </a:r>
            <a:r>
              <a:rPr lang="zh-CN" altLang="en-US" sz="3000" b="1" dirty="0" smtClean="0"/>
              <a:t>解决办法</a:t>
            </a:r>
            <a:r>
              <a:rPr lang="en-US" altLang="zh-CN" sz="3000" b="1" dirty="0" smtClean="0"/>
              <a:t>”</a:t>
            </a:r>
            <a:r>
              <a:rPr lang="zh-CN" altLang="en-US" sz="3000" b="1" dirty="0" smtClean="0"/>
              <a:t>。如何用正确的方式和别人相处以及解决相处中出现的问题是本单元写作的重点。学生们应该能够通过对人际交往知识的了解，增强自己与别人相处的能力，学会处理生活中人与人之间的矛盾和冲突。</a:t>
            </a:r>
            <a:endParaRPr lang="zh-CN" altLang="zh-CN" sz="3000" b="1" dirty="0" smtClean="0"/>
          </a:p>
        </p:txBody>
      </p:sp>
      <p:sp>
        <p:nvSpPr>
          <p:cNvPr id="6"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74238" y="1045210"/>
            <a:ext cx="2013977" cy="1031240"/>
            <a:chOff x="183" y="1646"/>
            <a:chExt cx="4372" cy="1624"/>
          </a:xfrm>
        </p:grpSpPr>
        <p:pic>
          <p:nvPicPr>
            <p:cNvPr id="9" name="图片 8" descr="图标-02"/>
            <p:cNvPicPr>
              <a:picLocks noChangeAspect="1"/>
            </p:cNvPicPr>
            <p:nvPr/>
          </p:nvPicPr>
          <p:blipFill>
            <a:blip r:embed="rId2" cstate="email"/>
            <a:stretch>
              <a:fillRect/>
            </a:stretch>
          </p:blipFill>
          <p:spPr>
            <a:xfrm>
              <a:off x="183" y="1646"/>
              <a:ext cx="4372" cy="1063"/>
            </a:xfrm>
            <a:prstGeom prst="rect">
              <a:avLst/>
            </a:prstGeom>
          </p:spPr>
        </p:pic>
        <p:sp>
          <p:nvSpPr>
            <p:cNvPr id="4" name="文本框 3"/>
            <p:cNvSpPr txBox="1"/>
            <p:nvPr/>
          </p:nvSpPr>
          <p:spPr>
            <a:xfrm>
              <a:off x="462" y="1767"/>
              <a:ext cx="3519" cy="1503"/>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典型例题</a:t>
              </a:r>
            </a:p>
            <a:p>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12289" name="Rectangle 1"/>
          <p:cNvSpPr>
            <a:spLocks noChangeArrowheads="1"/>
          </p:cNvSpPr>
          <p:nvPr/>
        </p:nvSpPr>
        <p:spPr bwMode="auto">
          <a:xfrm>
            <a:off x="438912" y="2113454"/>
            <a:ext cx="8435340" cy="3900235"/>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     假如你叫李华，</a:t>
            </a:r>
            <a:r>
              <a:rPr lang="en-US" altLang="zh-CN" sz="2400" b="1" dirty="0" smtClean="0">
                <a:latin typeface="Times New Roman" panose="02020603050405020304" pitchFamily="18" charset="0"/>
                <a:cs typeface="Times New Roman" panose="02020603050405020304" pitchFamily="18" charset="0"/>
              </a:rPr>
              <a:t>Jack</a:t>
            </a:r>
            <a:r>
              <a:rPr lang="zh-CN" altLang="en-US" sz="2400" b="1" dirty="0" smtClean="0">
                <a:latin typeface="Times New Roman" panose="02020603050405020304" pitchFamily="18" charset="0"/>
                <a:cs typeface="Times New Roman" panose="02020603050405020304" pitchFamily="18" charset="0"/>
              </a:rPr>
              <a:t>是你的笔友。</a:t>
            </a:r>
            <a:r>
              <a:rPr lang="en-US" altLang="zh-CN" sz="2400" b="1" dirty="0" smtClean="0">
                <a:latin typeface="Times New Roman" panose="02020603050405020304" pitchFamily="18" charset="0"/>
                <a:cs typeface="Times New Roman" panose="02020603050405020304" pitchFamily="18" charset="0"/>
              </a:rPr>
              <a:t>Jack</a:t>
            </a:r>
            <a:r>
              <a:rPr lang="zh-CN" altLang="en-US" sz="2400" b="1" dirty="0" smtClean="0">
                <a:latin typeface="Times New Roman" panose="02020603050405020304" pitchFamily="18" charset="0"/>
                <a:cs typeface="Times New Roman" panose="02020603050405020304" pitchFamily="18" charset="0"/>
              </a:rPr>
              <a:t>和他的好朋友</a:t>
            </a:r>
            <a:r>
              <a:rPr lang="en-US" altLang="zh-CN" sz="2400" b="1" dirty="0" smtClean="0">
                <a:latin typeface="Times New Roman" panose="02020603050405020304" pitchFamily="18" charset="0"/>
                <a:cs typeface="Times New Roman" panose="02020603050405020304" pitchFamily="18" charset="0"/>
              </a:rPr>
              <a:t>Peter</a:t>
            </a:r>
            <a:r>
              <a:rPr lang="zh-CN" altLang="en-US" sz="2400" b="1" dirty="0" smtClean="0">
                <a:latin typeface="Times New Roman" panose="02020603050405020304" pitchFamily="18" charset="0"/>
                <a:cs typeface="Times New Roman" panose="02020603050405020304" pitchFamily="18" charset="0"/>
              </a:rPr>
              <a:t>吵架了，</a:t>
            </a:r>
            <a:r>
              <a:rPr lang="en-US" altLang="zh-CN" sz="2400" b="1" dirty="0" smtClean="0">
                <a:latin typeface="Times New Roman" panose="02020603050405020304" pitchFamily="18" charset="0"/>
                <a:cs typeface="Times New Roman" panose="02020603050405020304" pitchFamily="18" charset="0"/>
              </a:rPr>
              <a:t>Jack </a:t>
            </a:r>
            <a:r>
              <a:rPr lang="zh-CN" altLang="en-US" sz="2400" b="1" dirty="0" smtClean="0">
                <a:latin typeface="Times New Roman" panose="02020603050405020304" pitchFamily="18" charset="0"/>
                <a:cs typeface="Times New Roman" panose="02020603050405020304" pitchFamily="18" charset="0"/>
              </a:rPr>
              <a:t>很苦恼，于是发</a:t>
            </a:r>
            <a:r>
              <a:rPr lang="en-US" altLang="zh-CN" sz="2400" b="1" dirty="0" smtClean="0">
                <a:latin typeface="Times New Roman" panose="02020603050405020304" pitchFamily="18" charset="0"/>
                <a:cs typeface="Times New Roman" panose="02020603050405020304" pitchFamily="18" charset="0"/>
              </a:rPr>
              <a:t>e­mail</a:t>
            </a:r>
            <a:r>
              <a:rPr lang="zh-CN" altLang="en-US" sz="2400" b="1" dirty="0" smtClean="0">
                <a:latin typeface="Times New Roman" panose="02020603050405020304" pitchFamily="18" charset="0"/>
                <a:cs typeface="Times New Roman" panose="02020603050405020304" pitchFamily="18" charset="0"/>
              </a:rPr>
              <a:t>向你倾诉，请你给他回一封电子邮件，提出建议，帮他解决问题。</a:t>
            </a:r>
          </a:p>
          <a:p>
            <a:pPr>
              <a:lnSpc>
                <a:spcPct val="150000"/>
              </a:lnSpc>
            </a:pPr>
            <a:r>
              <a:rPr lang="zh-CN" altLang="en-US" sz="2400" b="1" dirty="0" smtClean="0">
                <a:latin typeface="Times New Roman" panose="02020603050405020304" pitchFamily="18" charset="0"/>
                <a:cs typeface="Times New Roman" panose="02020603050405020304" pitchFamily="18" charset="0"/>
              </a:rPr>
              <a:t>提示： 安慰他，建议他采取一些方式来弥补无辜的过失。</a:t>
            </a:r>
          </a:p>
          <a:p>
            <a:pPr>
              <a:lnSpc>
                <a:spcPct val="150000"/>
              </a:lnSpc>
            </a:pPr>
            <a:r>
              <a:rPr lang="zh-CN" altLang="en-US" sz="2400" b="1" dirty="0" smtClean="0">
                <a:latin typeface="Times New Roman" panose="02020603050405020304" pitchFamily="18" charset="0"/>
                <a:cs typeface="Times New Roman" panose="02020603050405020304" pitchFamily="18" charset="0"/>
              </a:rPr>
              <a:t>要求：</a:t>
            </a: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词数：</a:t>
            </a:r>
            <a:r>
              <a:rPr lang="en-US" altLang="zh-CN" sz="2400" b="1" dirty="0" smtClean="0">
                <a:latin typeface="Times New Roman" panose="02020603050405020304" pitchFamily="18" charset="0"/>
                <a:cs typeface="Times New Roman" panose="02020603050405020304" pitchFamily="18" charset="0"/>
              </a:rPr>
              <a:t>80</a:t>
            </a:r>
            <a:r>
              <a:rPr lang="zh-CN" altLang="en-US" sz="2400" b="1" dirty="0" smtClean="0">
                <a:latin typeface="Times New Roman" panose="02020603050405020304" pitchFamily="18" charset="0"/>
                <a:cs typeface="Times New Roman" panose="02020603050405020304" pitchFamily="18" charset="0"/>
              </a:rPr>
              <a:t>词左右；</a:t>
            </a:r>
          </a:p>
          <a:p>
            <a:pPr>
              <a:lnSpc>
                <a:spcPct val="150000"/>
              </a:lnSpc>
            </a:pPr>
            <a:r>
              <a:rPr lang="en-US" altLang="zh-CN" sz="2400" b="1" dirty="0" smtClean="0">
                <a:latin typeface="Times New Roman" panose="02020603050405020304" pitchFamily="18" charset="0"/>
                <a:cs typeface="Times New Roman" panose="02020603050405020304" pitchFamily="18" charset="0"/>
              </a:rPr>
              <a:t>              2</a:t>
            </a:r>
            <a:r>
              <a:rPr lang="zh-CN" altLang="en-US" sz="2400" b="1" dirty="0" smtClean="0">
                <a:latin typeface="Times New Roman" panose="02020603050405020304" pitchFamily="18" charset="0"/>
                <a:cs typeface="Times New Roman" panose="02020603050405020304" pitchFamily="18" charset="0"/>
              </a:rPr>
              <a:t>．电子邮件的开头和结尾已给出，不计入总词数；文中不 得出现真实的人名、地名。</a:t>
            </a:r>
            <a:endParaRPr lang="zh-CN" altLang="en-US" sz="2400" b="1" dirty="0">
              <a:latin typeface="Times New Roman" panose="02020603050405020304" pitchFamily="18" charset="0"/>
              <a:cs typeface="Times New Roman" panose="02020603050405020304" pitchFamily="18" charset="0"/>
            </a:endParaRPr>
          </a:p>
        </p:txBody>
      </p:sp>
      <p:sp>
        <p:nvSpPr>
          <p:cNvPr id="8"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 calcmode="lin" valueType="num">
                                      <p:cBhvr additive="base">
                                        <p:cTn id="7" dur="500" fill="hold"/>
                                        <p:tgtEl>
                                          <p:spTgt spid="12289"/>
                                        </p:tgtEl>
                                        <p:attrNameLst>
                                          <p:attrName>ppt_x</p:attrName>
                                        </p:attrNameLst>
                                      </p:cBhvr>
                                      <p:tavLst>
                                        <p:tav tm="0">
                                          <p:val>
                                            <p:strVal val="#ppt_x"/>
                                          </p:val>
                                        </p:tav>
                                        <p:tav tm="100000">
                                          <p:val>
                                            <p:strVal val="#ppt_x"/>
                                          </p:val>
                                        </p:tav>
                                      </p:tavLst>
                                    </p:anim>
                                    <p:anim calcmode="lin" valueType="num">
                                      <p:cBhvr additive="base">
                                        <p:cTn id="8" dur="500" fill="hold"/>
                                        <p:tgtEl>
                                          <p:spTgt spid="122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87154" y="1045211"/>
            <a:ext cx="2155196" cy="675005"/>
            <a:chOff x="183" y="1646"/>
            <a:chExt cx="3967" cy="1063"/>
          </a:xfrm>
        </p:grpSpPr>
        <p:pic>
          <p:nvPicPr>
            <p:cNvPr id="9" name="图片 8" descr="图标-02"/>
            <p:cNvPicPr>
              <a:picLocks noChangeAspect="1"/>
            </p:cNvPicPr>
            <p:nvPr/>
          </p:nvPicPr>
          <p:blipFill>
            <a:blip r:embed="rId2" cstate="email"/>
            <a:stretch>
              <a:fillRect/>
            </a:stretch>
          </p:blipFill>
          <p:spPr>
            <a:xfrm>
              <a:off x="183" y="1646"/>
              <a:ext cx="3967" cy="1063"/>
            </a:xfrm>
            <a:prstGeom prst="rect">
              <a:avLst/>
            </a:prstGeom>
          </p:spPr>
        </p:pic>
        <p:sp>
          <p:nvSpPr>
            <p:cNvPr id="4" name="文本框 3"/>
            <p:cNvSpPr txBox="1"/>
            <p:nvPr/>
          </p:nvSpPr>
          <p:spPr>
            <a:xfrm>
              <a:off x="462" y="1767"/>
              <a:ext cx="2984"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思路点拨</a:t>
              </a:r>
            </a:p>
          </p:txBody>
        </p:sp>
      </p:grpSp>
      <p:sp>
        <p:nvSpPr>
          <p:cNvPr id="11" name="椭圆 10"/>
          <p:cNvSpPr/>
          <p:nvPr/>
        </p:nvSpPr>
        <p:spPr>
          <a:xfrm>
            <a:off x="666750" y="1752600"/>
            <a:ext cx="1524000" cy="1104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2" name="椭圆 11"/>
          <p:cNvSpPr/>
          <p:nvPr/>
        </p:nvSpPr>
        <p:spPr>
          <a:xfrm>
            <a:off x="676275" y="3505200"/>
            <a:ext cx="1524000" cy="1104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3" name="椭圆 12"/>
          <p:cNvSpPr/>
          <p:nvPr/>
        </p:nvSpPr>
        <p:spPr>
          <a:xfrm>
            <a:off x="685800" y="5245100"/>
            <a:ext cx="1524000" cy="1104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4" name="下箭头 13"/>
          <p:cNvSpPr/>
          <p:nvPr/>
        </p:nvSpPr>
        <p:spPr>
          <a:xfrm>
            <a:off x="1238250" y="2933700"/>
            <a:ext cx="304800" cy="558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5" name="下箭头 14"/>
          <p:cNvSpPr/>
          <p:nvPr/>
        </p:nvSpPr>
        <p:spPr>
          <a:xfrm>
            <a:off x="1295400" y="4660900"/>
            <a:ext cx="304800" cy="558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6" name="右箭头 15"/>
          <p:cNvSpPr/>
          <p:nvPr/>
        </p:nvSpPr>
        <p:spPr>
          <a:xfrm>
            <a:off x="2381250" y="5600700"/>
            <a:ext cx="581025" cy="4826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7" name="右箭头 16"/>
          <p:cNvSpPr/>
          <p:nvPr/>
        </p:nvSpPr>
        <p:spPr>
          <a:xfrm>
            <a:off x="2314575" y="3898900"/>
            <a:ext cx="581025" cy="4826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8" name="右箭头 17"/>
          <p:cNvSpPr/>
          <p:nvPr/>
        </p:nvSpPr>
        <p:spPr>
          <a:xfrm>
            <a:off x="2343150" y="2070100"/>
            <a:ext cx="581025" cy="4826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9" name="矩形 18"/>
          <p:cNvSpPr/>
          <p:nvPr/>
        </p:nvSpPr>
        <p:spPr>
          <a:xfrm>
            <a:off x="790575" y="5520035"/>
            <a:ext cx="1444836" cy="461665"/>
          </a:xfrm>
          <a:prstGeom prst="rect">
            <a:avLst/>
          </a:prstGeom>
        </p:spPr>
        <p:txBody>
          <a:bodyPr wrap="square">
            <a:spAutoFit/>
          </a:bodyPr>
          <a:lstStyle/>
          <a:p>
            <a:r>
              <a:rPr lang="zh-CN" altLang="en-US" sz="2400" b="1" dirty="0" smtClean="0"/>
              <a:t>表达愿望</a:t>
            </a:r>
            <a:endParaRPr lang="zh-CN" altLang="en-US" sz="2400" b="1" dirty="0"/>
          </a:p>
        </p:txBody>
      </p:sp>
      <p:sp>
        <p:nvSpPr>
          <p:cNvPr id="20" name="矩形 19"/>
          <p:cNvSpPr/>
          <p:nvPr/>
        </p:nvSpPr>
        <p:spPr>
          <a:xfrm>
            <a:off x="813227" y="2050534"/>
            <a:ext cx="1422184" cy="461665"/>
          </a:xfrm>
          <a:prstGeom prst="rect">
            <a:avLst/>
          </a:prstGeom>
        </p:spPr>
        <p:txBody>
          <a:bodyPr wrap="none">
            <a:spAutoFit/>
          </a:bodyPr>
          <a:lstStyle/>
          <a:p>
            <a:r>
              <a:rPr lang="zh-CN" altLang="en-US" sz="2400" b="1" dirty="0" smtClean="0"/>
              <a:t>开篇点题</a:t>
            </a:r>
          </a:p>
        </p:txBody>
      </p:sp>
      <p:sp>
        <p:nvSpPr>
          <p:cNvPr id="21" name="矩形 20"/>
          <p:cNvSpPr/>
          <p:nvPr/>
        </p:nvSpPr>
        <p:spPr>
          <a:xfrm>
            <a:off x="784652" y="3777734"/>
            <a:ext cx="1422184" cy="461665"/>
          </a:xfrm>
          <a:prstGeom prst="rect">
            <a:avLst/>
          </a:prstGeom>
        </p:spPr>
        <p:txBody>
          <a:bodyPr wrap="none">
            <a:spAutoFit/>
          </a:bodyPr>
          <a:lstStyle/>
          <a:p>
            <a:r>
              <a:rPr lang="zh-CN" altLang="en-US" sz="2400" b="1" dirty="0" smtClean="0"/>
              <a:t>提出建议</a:t>
            </a:r>
          </a:p>
        </p:txBody>
      </p:sp>
      <p:sp>
        <p:nvSpPr>
          <p:cNvPr id="22" name="矩形 21"/>
          <p:cNvSpPr/>
          <p:nvPr/>
        </p:nvSpPr>
        <p:spPr>
          <a:xfrm>
            <a:off x="3045928" y="1570672"/>
            <a:ext cx="5717072" cy="1133965"/>
          </a:xfrm>
          <a:prstGeom prst="rect">
            <a:avLst/>
          </a:prstGeom>
          <a:ln>
            <a:solidFill>
              <a:schemeClr val="tx1"/>
            </a:solidFill>
          </a:ln>
        </p:spPr>
        <p:txBody>
          <a:bodyPr wrap="square">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I have received your e­mail and known your problem.</a:t>
            </a:r>
            <a:endParaRPr lang="zh-CN" altLang="en-US" sz="2400" b="1" dirty="0">
              <a:latin typeface="Times New Roman" panose="02020603050405020304" pitchFamily="18" charset="0"/>
              <a:cs typeface="Times New Roman" panose="02020603050405020304" pitchFamily="18" charset="0"/>
            </a:endParaRPr>
          </a:p>
        </p:txBody>
      </p:sp>
      <p:sp>
        <p:nvSpPr>
          <p:cNvPr id="23" name="矩形 22"/>
          <p:cNvSpPr/>
          <p:nvPr/>
        </p:nvSpPr>
        <p:spPr>
          <a:xfrm>
            <a:off x="3089056" y="3348672"/>
            <a:ext cx="5102693" cy="1133965"/>
          </a:xfrm>
          <a:prstGeom prst="rect">
            <a:avLst/>
          </a:prstGeom>
          <a:ln>
            <a:solidFill>
              <a:schemeClr val="tx1"/>
            </a:solidFill>
          </a:ln>
        </p:spPr>
        <p:txBody>
          <a:bodyPr wrap="square">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I think you'd better have a good talk with Peter.</a:t>
            </a:r>
            <a:endParaRPr lang="zh-CN" altLang="en-US" sz="2400" b="1" dirty="0">
              <a:latin typeface="Times New Roman" panose="02020603050405020304" pitchFamily="18" charset="0"/>
              <a:cs typeface="Times New Roman" panose="02020603050405020304" pitchFamily="18" charset="0"/>
            </a:endParaRPr>
          </a:p>
        </p:txBody>
      </p:sp>
      <p:sp>
        <p:nvSpPr>
          <p:cNvPr id="24" name="矩形 23"/>
          <p:cNvSpPr/>
          <p:nvPr/>
        </p:nvSpPr>
        <p:spPr>
          <a:xfrm>
            <a:off x="3074152" y="5126672"/>
            <a:ext cx="4665002" cy="1133965"/>
          </a:xfrm>
          <a:prstGeom prst="rect">
            <a:avLst/>
          </a:prstGeom>
          <a:ln>
            <a:solidFill>
              <a:schemeClr val="tx1"/>
            </a:solidFill>
          </a:ln>
        </p:spPr>
        <p:txBody>
          <a:bodyPr wrap="square">
            <a:spAutoFit/>
          </a:bodyPr>
          <a:lstStyle/>
          <a:p>
            <a:pPr>
              <a:lnSpc>
                <a:spcPct val="150000"/>
              </a:lnSpc>
            </a:pPr>
            <a:r>
              <a:rPr lang="en-US" sz="2400" b="1" dirty="0" smtClean="0">
                <a:latin typeface="Times New Roman" panose="02020603050405020304" pitchFamily="18" charset="0"/>
                <a:cs typeface="Times New Roman" panose="02020603050405020304" pitchFamily="18" charset="0"/>
              </a:rPr>
              <a:t>I hope you will make up as soon as possible.</a:t>
            </a:r>
            <a:endParaRPr lang="zh-CN" altLang="en-US" sz="2400" b="1" dirty="0">
              <a:latin typeface="Times New Roman" panose="02020603050405020304" pitchFamily="18" charset="0"/>
              <a:cs typeface="Times New Roman" panose="02020603050405020304" pitchFamily="18" charset="0"/>
            </a:endParaRPr>
          </a:p>
        </p:txBody>
      </p:sp>
      <p:sp>
        <p:nvSpPr>
          <p:cNvPr id="2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linds(horizontal)">
                                      <p:cBhvr>
                                        <p:cTn id="19" dur="500"/>
                                        <p:tgtEl>
                                          <p:spTgt spid="1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linds(horizontal)">
                                      <p:cBhvr>
                                        <p:cTn id="34" dur="500"/>
                                        <p:tgtEl>
                                          <p:spTgt spid="20"/>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blinds(horizontal)">
                                      <p:cBhvr>
                                        <p:cTn id="40" dur="500"/>
                                        <p:tgtEl>
                                          <p:spTgt spid="2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linds(horizontal)">
                                      <p:cBhvr>
                                        <p:cTn id="43" dur="500"/>
                                        <p:tgtEl>
                                          <p:spTgt spid="2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blinds(horizontal)">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87154" y="1045211"/>
            <a:ext cx="2708800"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2984"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素材积累</a:t>
              </a:r>
            </a:p>
          </p:txBody>
        </p:sp>
      </p:grpSp>
      <p:sp>
        <p:nvSpPr>
          <p:cNvPr id="12289" name="Rectangle 1"/>
          <p:cNvSpPr>
            <a:spLocks noChangeArrowheads="1"/>
          </p:cNvSpPr>
          <p:nvPr/>
        </p:nvSpPr>
        <p:spPr bwMode="auto">
          <a:xfrm>
            <a:off x="286422" y="1705525"/>
            <a:ext cx="8355420" cy="4524315"/>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zh-CN" altLang="en-US" sz="2400" b="1" dirty="0" smtClean="0">
                <a:solidFill>
                  <a:srgbClr val="FFC000"/>
                </a:solidFill>
                <a:latin typeface="Times New Roman" panose="02020603050405020304" pitchFamily="18" charset="0"/>
                <a:cs typeface="Times New Roman" panose="02020603050405020304" pitchFamily="18" charset="0"/>
              </a:rPr>
              <a:t>重点短语</a:t>
            </a:r>
          </a:p>
          <a:p>
            <a:pPr>
              <a:lnSpc>
                <a:spcPct val="150000"/>
              </a:lnSpc>
            </a:pPr>
            <a:r>
              <a:rPr lang="en-US"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．与某人吵架</a:t>
            </a:r>
            <a:r>
              <a:rPr lang="en-US" sz="2400" b="1" dirty="0" smtClean="0">
                <a:latin typeface="Times New Roman" panose="02020603050405020304" pitchFamily="18" charset="0"/>
                <a:cs typeface="Times New Roman" panose="02020603050405020304" pitchFamily="18" charset="0"/>
              </a:rPr>
              <a:t>________________</a:t>
            </a:r>
            <a:r>
              <a:rPr lang="zh-CN" altLang="en-US" sz="2400" b="1" dirty="0" smtClean="0">
                <a:latin typeface="Times New Roman" panose="02020603050405020304" pitchFamily="18" charset="0"/>
                <a:cs typeface="Times New Roman" panose="02020603050405020304" pitchFamily="18" charset="0"/>
              </a:rPr>
              <a:t>  </a:t>
            </a: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2</a:t>
            </a:r>
            <a:r>
              <a:rPr lang="zh-CN" altLang="en-US" sz="2400" b="1" dirty="0" smtClean="0">
                <a:latin typeface="Times New Roman" panose="02020603050405020304" pitchFamily="18" charset="0"/>
                <a:cs typeface="Times New Roman" panose="02020603050405020304" pitchFamily="18" charset="0"/>
              </a:rPr>
              <a:t>．和好</a:t>
            </a:r>
            <a:r>
              <a:rPr lang="en-US" sz="2400" b="1" dirty="0" smtClean="0">
                <a:latin typeface="Times New Roman" panose="02020603050405020304" pitchFamily="18" charset="0"/>
                <a:cs typeface="Times New Roman" panose="02020603050405020304" pitchFamily="18" charset="0"/>
              </a:rPr>
              <a:t>______________</a:t>
            </a:r>
            <a:endParaRPr lang="zh-CN" alt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3</a:t>
            </a:r>
            <a:r>
              <a:rPr lang="zh-CN" altLang="en-US" sz="2400" b="1" dirty="0" smtClean="0">
                <a:latin typeface="Times New Roman" panose="02020603050405020304" pitchFamily="18" charset="0"/>
                <a:cs typeface="Times New Roman" panose="02020603050405020304" pitchFamily="18" charset="0"/>
              </a:rPr>
              <a:t>．交朋友</a:t>
            </a:r>
            <a:r>
              <a:rPr lang="en-US" sz="2400" b="1" dirty="0" smtClean="0">
                <a:latin typeface="Times New Roman" panose="02020603050405020304" pitchFamily="18" charset="0"/>
                <a:cs typeface="Times New Roman" panose="02020603050405020304" pitchFamily="18" charset="0"/>
              </a:rPr>
              <a:t>________________</a:t>
            </a:r>
            <a:endParaRPr lang="en-US" altLang="zh-CN"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4</a:t>
            </a:r>
            <a:r>
              <a:rPr lang="zh-CN" altLang="en-US" sz="2400" b="1" dirty="0" smtClean="0">
                <a:latin typeface="Times New Roman" panose="02020603050405020304" pitchFamily="18" charset="0"/>
                <a:cs typeface="Times New Roman" panose="02020603050405020304" pitchFamily="18" charset="0"/>
              </a:rPr>
              <a:t>．彼此</a:t>
            </a:r>
            <a:r>
              <a:rPr lang="en-US" sz="2400" b="1" dirty="0" smtClean="0">
                <a:latin typeface="Times New Roman" panose="02020603050405020304" pitchFamily="18" charset="0"/>
                <a:cs typeface="Times New Roman" panose="02020603050405020304" pitchFamily="18" charset="0"/>
              </a:rPr>
              <a:t>______________</a:t>
            </a:r>
            <a:endParaRPr lang="zh-CN" alt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5</a:t>
            </a:r>
            <a:r>
              <a:rPr lang="zh-CN" altLang="en-US" sz="2400" b="1" dirty="0" smtClean="0">
                <a:latin typeface="Times New Roman" panose="02020603050405020304" pitchFamily="18" charset="0"/>
                <a:cs typeface="Times New Roman" panose="02020603050405020304" pitchFamily="18" charset="0"/>
              </a:rPr>
              <a:t>．与</a:t>
            </a:r>
            <a:r>
              <a:rPr lang="en-US"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交流</a:t>
            </a:r>
            <a:r>
              <a:rPr lang="en-US" sz="2400" b="1" dirty="0" smtClean="0">
                <a:latin typeface="Times New Roman" panose="02020603050405020304" pitchFamily="18" charset="0"/>
                <a:cs typeface="Times New Roman" panose="02020603050405020304" pitchFamily="18" charset="0"/>
              </a:rPr>
              <a:t>__________________________</a:t>
            </a:r>
            <a:endParaRPr lang="zh-CN" alt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6</a:t>
            </a:r>
            <a:r>
              <a:rPr lang="zh-CN" altLang="en-US" sz="2400" b="1" dirty="0" smtClean="0">
                <a:latin typeface="Times New Roman" panose="02020603050405020304" pitchFamily="18" charset="0"/>
                <a:cs typeface="Times New Roman" panose="02020603050405020304" pitchFamily="18" charset="0"/>
              </a:rPr>
              <a:t>．处理</a:t>
            </a:r>
            <a:r>
              <a:rPr lang="en-US" sz="2400" b="1" dirty="0" smtClean="0">
                <a:latin typeface="Times New Roman" panose="02020603050405020304" pitchFamily="18" charset="0"/>
                <a:cs typeface="Times New Roman" panose="02020603050405020304" pitchFamily="18" charset="0"/>
              </a:rPr>
              <a:t>______________</a:t>
            </a:r>
            <a:endParaRPr lang="zh-CN" altLang="en-US" sz="2400" b="1" dirty="0" smtClean="0">
              <a:latin typeface="Times New Roman" panose="02020603050405020304" pitchFamily="18" charset="0"/>
              <a:cs typeface="Times New Roman" panose="02020603050405020304" pitchFamily="18" charset="0"/>
            </a:endParaRPr>
          </a:p>
          <a:p>
            <a:pPr>
              <a:lnSpc>
                <a:spcPct val="150000"/>
              </a:lnSpc>
            </a:pPr>
            <a:r>
              <a:rPr lang="en-US" sz="2400" b="1" dirty="0" smtClean="0">
                <a:latin typeface="Times New Roman" panose="02020603050405020304" pitchFamily="18" charset="0"/>
                <a:cs typeface="Times New Roman" panose="02020603050405020304" pitchFamily="18" charset="0"/>
              </a:rPr>
              <a:t>7</a:t>
            </a:r>
            <a:r>
              <a:rPr lang="zh-CN" altLang="en-US" sz="2400" b="1" dirty="0" smtClean="0">
                <a:latin typeface="Times New Roman" panose="02020603050405020304" pitchFamily="18" charset="0"/>
                <a:cs typeface="Times New Roman" panose="02020603050405020304" pitchFamily="18" charset="0"/>
              </a:rPr>
              <a:t>．与</a:t>
            </a:r>
            <a:r>
              <a:rPr lang="en-US"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相处</a:t>
            </a:r>
            <a:r>
              <a:rPr lang="en-US" sz="2400" b="1" dirty="0" smtClean="0">
                <a:latin typeface="Times New Roman" panose="02020603050405020304" pitchFamily="18" charset="0"/>
                <a:cs typeface="Times New Roman" panose="02020603050405020304" pitchFamily="18" charset="0"/>
              </a:rPr>
              <a:t>______________</a:t>
            </a:r>
            <a:endParaRPr lang="zh-CN" altLang="zh-CN" sz="2400" b="1" dirty="0" smtClean="0">
              <a:latin typeface="Times New Roman" panose="02020603050405020304" pitchFamily="18" charset="0"/>
              <a:cs typeface="Times New Roman" panose="02020603050405020304" pitchFamily="18" charset="0"/>
            </a:endParaRPr>
          </a:p>
        </p:txBody>
      </p:sp>
      <p:sp>
        <p:nvSpPr>
          <p:cNvPr id="7" name="矩形 6"/>
          <p:cNvSpPr/>
          <p:nvPr/>
        </p:nvSpPr>
        <p:spPr>
          <a:xfrm>
            <a:off x="2302561" y="2292812"/>
            <a:ext cx="2828018"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have a fight with sb.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1473156" y="2847826"/>
            <a:ext cx="1322798"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make up</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2007121" y="3427995"/>
            <a:ext cx="1903085"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make friends</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1486544" y="3953558"/>
            <a:ext cx="1560042"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each other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矩形 12"/>
          <p:cNvSpPr/>
          <p:nvPr/>
        </p:nvSpPr>
        <p:spPr>
          <a:xfrm>
            <a:off x="2565491" y="4512806"/>
            <a:ext cx="4783682"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communicate with/have a talk with</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1644642" y="4995644"/>
            <a:ext cx="1800493"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do/deal with</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5" name="矩形 14"/>
          <p:cNvSpPr/>
          <p:nvPr/>
        </p:nvSpPr>
        <p:spPr>
          <a:xfrm>
            <a:off x="2495723" y="5594644"/>
            <a:ext cx="244169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get on/along with</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 calcmode="lin" valueType="num">
                                      <p:cBhvr additive="base">
                                        <p:cTn id="7" dur="500" fill="hold"/>
                                        <p:tgtEl>
                                          <p:spTgt spid="12289"/>
                                        </p:tgtEl>
                                        <p:attrNameLst>
                                          <p:attrName>ppt_x</p:attrName>
                                        </p:attrNameLst>
                                      </p:cBhvr>
                                      <p:tavLst>
                                        <p:tav tm="0">
                                          <p:val>
                                            <p:strVal val="#ppt_x"/>
                                          </p:val>
                                        </p:tav>
                                        <p:tav tm="100000">
                                          <p:val>
                                            <p:strVal val="#ppt_x"/>
                                          </p:val>
                                        </p:tav>
                                      </p:tavLst>
                                    </p:anim>
                                    <p:anim calcmode="lin" valueType="num">
                                      <p:cBhvr additive="base">
                                        <p:cTn id="8" dur="500" fill="hold"/>
                                        <p:tgtEl>
                                          <p:spTgt spid="122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linds(horizont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ox(in)">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linds(horizont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ppt_x"/>
                                          </p:val>
                                        </p:tav>
                                        <p:tav tm="100000">
                                          <p:val>
                                            <p:strVal val="#ppt_x"/>
                                          </p:val>
                                        </p:tav>
                                      </p:tavLst>
                                    </p:anim>
                                    <p:anim calcmode="lin" valueType="num">
                                      <p:cBhvr additive="base">
                                        <p:cTn id="3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checkerboard(across)">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P spid="7" grpId="0"/>
      <p:bldP spid="8" grpId="0"/>
      <p:bldP spid="10" grpId="0"/>
      <p:bldP spid="11"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8923" y="1663173"/>
            <a:ext cx="8353425" cy="2245102"/>
          </a:xfrm>
          <a:prstGeom prst="rect">
            <a:avLst/>
          </a:prstGeom>
        </p:spPr>
        <p:txBody>
          <a:bodyPr wrap="square">
            <a:spAutoFit/>
          </a:bodyPr>
          <a:lstStyle/>
          <a:p>
            <a:pPr>
              <a:lnSpc>
                <a:spcPct val="150000"/>
              </a:lnSpc>
            </a:pPr>
            <a:r>
              <a:rPr lang="zh-CN" altLang="en-US" sz="2400" b="1" dirty="0" smtClean="0">
                <a:solidFill>
                  <a:srgbClr val="FFC000"/>
                </a:solidFill>
              </a:rPr>
              <a:t>常用句子</a:t>
            </a:r>
          </a:p>
          <a:p>
            <a:pPr>
              <a:lnSpc>
                <a:spcPct val="150000"/>
              </a:lnSpc>
            </a:pPr>
            <a:r>
              <a:rPr lang="en-US" altLang="zh-CN"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It's common for us to have a fight with our friends.</a:t>
            </a:r>
            <a:endParaRPr lang="zh-CN" altLang="en-US"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2</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We should understand and respect each other.</a:t>
            </a:r>
            <a:endParaRPr lang="zh-CN" altLang="en-US"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3</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It's important for us to solve the problem in a proper way.</a:t>
            </a:r>
            <a:endParaRPr lang="zh-CN" altLang="en-US" sz="2400" dirty="0"/>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15900" y="2047638"/>
            <a:ext cx="8681140" cy="2795958"/>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Dear Jack</a:t>
            </a:r>
            <a:r>
              <a:rPr lang="zh-CN" altLang="en-US" sz="2400" b="1" dirty="0" smtClean="0">
                <a:latin typeface="Times New Roman" panose="02020603050405020304" pitchFamily="18" charset="0"/>
                <a:cs typeface="Times New Roman" panose="02020603050405020304" pitchFamily="18" charset="0"/>
              </a:rPr>
              <a:t>，</a:t>
            </a:r>
          </a:p>
          <a:p>
            <a:pPr>
              <a:lnSpc>
                <a:spcPct val="150000"/>
              </a:lnSpc>
            </a:pPr>
            <a:r>
              <a:rPr lang="en-US" altLang="zh-CN" sz="2400" b="1" dirty="0" smtClean="0">
                <a:latin typeface="Times New Roman" panose="02020603050405020304" pitchFamily="18" charset="0"/>
                <a:cs typeface="Times New Roman" panose="02020603050405020304" pitchFamily="18" charset="0"/>
              </a:rPr>
              <a:t>     I've received your e­mail and known your present problem. As your friend</a:t>
            </a:r>
            <a:r>
              <a:rPr lang="en-US" altLang="zh-CN" sz="2400" b="1" u="sng" dirty="0" smtClean="0">
                <a:latin typeface="Times New Roman" panose="02020603050405020304" pitchFamily="18" charset="0"/>
                <a:cs typeface="Times New Roman" panose="02020603050405020304" pitchFamily="18" charset="0"/>
              </a:rPr>
              <a:t>, I'd like to give you some advice </a:t>
            </a:r>
            <a:r>
              <a:rPr lang="en-US" altLang="zh-CN" sz="2400" b="1" dirty="0" smtClean="0">
                <a:latin typeface="Times New Roman" panose="02020603050405020304" pitchFamily="18" charset="0"/>
                <a:cs typeface="Times New Roman" panose="02020603050405020304" pitchFamily="18" charset="0"/>
              </a:rPr>
              <a:t>. First, don't feel so sad because of your fight with Peter. </a:t>
            </a:r>
            <a:r>
              <a:rPr lang="en-US" altLang="zh-CN" sz="2400" b="1" u="sng" dirty="0" smtClean="0">
                <a:latin typeface="Times New Roman" panose="02020603050405020304" pitchFamily="18" charset="0"/>
                <a:cs typeface="Times New Roman" panose="02020603050405020304" pitchFamily="18" charset="0"/>
              </a:rPr>
              <a:t>In my opinion</a:t>
            </a:r>
            <a:r>
              <a:rPr lang="en-US" altLang="zh-CN" sz="2400" b="1" dirty="0" smtClean="0">
                <a:latin typeface="Times New Roman" panose="02020603050405020304" pitchFamily="18" charset="0"/>
                <a:cs typeface="Times New Roman" panose="02020603050405020304" pitchFamily="18" charset="0"/>
              </a:rPr>
              <a:t>, it's a very common thing.</a:t>
            </a:r>
            <a:endParaRPr lang="zh-CN" altLang="en-US" sz="2400" b="1" dirty="0" smtClean="0">
              <a:latin typeface="Times New Roman" panose="02020603050405020304" pitchFamily="18" charset="0"/>
              <a:cs typeface="Times New Roman" panose="02020603050405020304" pitchFamily="18" charset="0"/>
            </a:endParaRPr>
          </a:p>
        </p:txBody>
      </p:sp>
      <p:grpSp>
        <p:nvGrpSpPr>
          <p:cNvPr id="3" name="组合 2"/>
          <p:cNvGrpSpPr/>
          <p:nvPr/>
        </p:nvGrpSpPr>
        <p:grpSpPr>
          <a:xfrm>
            <a:off x="174238" y="1248406"/>
            <a:ext cx="2155196" cy="1031240"/>
            <a:chOff x="183" y="1646"/>
            <a:chExt cx="3967" cy="1624"/>
          </a:xfrm>
        </p:grpSpPr>
        <p:pic>
          <p:nvPicPr>
            <p:cNvPr id="4" name="图片 3" descr="图标-02"/>
            <p:cNvPicPr>
              <a:picLocks noChangeAspect="1"/>
            </p:cNvPicPr>
            <p:nvPr/>
          </p:nvPicPr>
          <p:blipFill>
            <a:blip r:embed="rId2" cstate="email"/>
            <a:stretch>
              <a:fillRect/>
            </a:stretch>
          </p:blipFill>
          <p:spPr>
            <a:xfrm>
              <a:off x="183" y="1646"/>
              <a:ext cx="3967" cy="1063"/>
            </a:xfrm>
            <a:prstGeom prst="rect">
              <a:avLst/>
            </a:prstGeom>
          </p:spPr>
        </p:pic>
        <p:sp>
          <p:nvSpPr>
            <p:cNvPr id="5" name="文本框 3"/>
            <p:cNvSpPr txBox="1"/>
            <p:nvPr/>
          </p:nvSpPr>
          <p:spPr>
            <a:xfrm>
              <a:off x="462" y="1767"/>
              <a:ext cx="2984" cy="1503"/>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高分模板</a:t>
              </a:r>
            </a:p>
            <a:p>
              <a:endPar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7"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58750" y="1199335"/>
            <a:ext cx="8681140" cy="3903954"/>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     </a:t>
            </a:r>
            <a:r>
              <a:rPr lang="en-US" altLang="zh-CN" sz="2400" b="1" u="sng" dirty="0" smtClean="0">
                <a:latin typeface="Times New Roman" panose="02020603050405020304" pitchFamily="18" charset="0"/>
                <a:cs typeface="Times New Roman" panose="02020603050405020304" pitchFamily="18" charset="0"/>
              </a:rPr>
              <a:t>Second</a:t>
            </a:r>
            <a:r>
              <a:rPr lang="en-US" altLang="zh-CN" sz="2400" b="1" dirty="0" smtClean="0">
                <a:latin typeface="Times New Roman" panose="02020603050405020304" pitchFamily="18" charset="0"/>
                <a:cs typeface="Times New Roman" panose="02020603050405020304" pitchFamily="18" charset="0"/>
              </a:rPr>
              <a:t>, you'd better have a good talk with Peter. And you two can express your own feelings about the thing face to face. You can try to look at the thing from his view.</a:t>
            </a:r>
          </a:p>
          <a:p>
            <a:pPr>
              <a:lnSpc>
                <a:spcPct val="150000"/>
              </a:lnSpc>
            </a:pPr>
            <a:r>
              <a:rPr lang="en-US" altLang="zh-CN" sz="2400" b="1" dirty="0" smtClean="0">
                <a:latin typeface="Times New Roman" panose="02020603050405020304" pitchFamily="18" charset="0"/>
                <a:cs typeface="Times New Roman" panose="02020603050405020304" pitchFamily="18" charset="0"/>
              </a:rPr>
              <a:t>     </a:t>
            </a:r>
            <a:r>
              <a:rPr lang="en-US" altLang="zh-CN" sz="2400" b="1" u="sng" dirty="0" smtClean="0">
                <a:latin typeface="Times New Roman" panose="02020603050405020304" pitchFamily="18" charset="0"/>
                <a:cs typeface="Times New Roman" panose="02020603050405020304" pitchFamily="18" charset="0"/>
              </a:rPr>
              <a:t>Third</a:t>
            </a:r>
            <a:r>
              <a:rPr lang="en-US" altLang="zh-CN" sz="2400" b="1" dirty="0" smtClean="0">
                <a:latin typeface="Times New Roman" panose="02020603050405020304" pitchFamily="18" charset="0"/>
                <a:cs typeface="Times New Roman" panose="02020603050405020304" pitchFamily="18" charset="0"/>
              </a:rPr>
              <a:t>, if you are unwilling to talk to him now, you can send an e­mail and say sorry to him. He must be sad like you now. So, be brave and act like a man. </a:t>
            </a:r>
            <a:r>
              <a:rPr lang="en-US" altLang="zh-CN" sz="2400" b="1" u="sng" dirty="0" smtClean="0">
                <a:latin typeface="Times New Roman" panose="02020603050405020304" pitchFamily="18" charset="0"/>
                <a:cs typeface="Times New Roman" panose="02020603050405020304" pitchFamily="18" charset="0"/>
              </a:rPr>
              <a:t>As we know</a:t>
            </a:r>
            <a:r>
              <a:rPr lang="en-US" altLang="zh-CN" sz="2400" b="1" dirty="0" smtClean="0">
                <a:latin typeface="Times New Roman" panose="02020603050405020304" pitchFamily="18" charset="0"/>
                <a:cs typeface="Times New Roman" panose="02020603050405020304" pitchFamily="18" charset="0"/>
              </a:rPr>
              <a:t>, friendship is important to everyone. Don't give it up without any try.</a:t>
            </a:r>
            <a:endParaRPr lang="zh-CN" altLang="en-US" sz="2400" b="1" dirty="0" smtClean="0">
              <a:latin typeface="Times New Roman" panose="02020603050405020304" pitchFamily="18" charset="0"/>
              <a:cs typeface="Times New Roman" panose="02020603050405020304" pitchFamily="18" charset="0"/>
            </a:endParaRPr>
          </a:p>
        </p:txBody>
      </p:sp>
      <p:sp>
        <p:nvSpPr>
          <p:cNvPr id="7"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
        <p:nvSpPr>
          <p:cNvPr id="4" name="Rectangle 1"/>
          <p:cNvSpPr>
            <a:spLocks noChangeArrowheads="1"/>
          </p:cNvSpPr>
          <p:nvPr/>
        </p:nvSpPr>
        <p:spPr bwMode="auto">
          <a:xfrm>
            <a:off x="366146" y="4963227"/>
            <a:ext cx="8443746" cy="1754326"/>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1" i="0" u="none" strike="noStrike" cap="none" normalizeH="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u="sng" dirty="0" smtClean="0">
                <a:latin typeface="Times New Roman" panose="02020603050405020304" pitchFamily="18" charset="0"/>
                <a:cs typeface="Times New Roman" panose="02020603050405020304" pitchFamily="18" charset="0"/>
              </a:rPr>
              <a:t> I hope you two can make up as soon  as  possible</a:t>
            </a:r>
            <a:r>
              <a:rPr lang="zh-CN" altLang="en-US" sz="2400" b="1" u="sng" dirty="0" smtClean="0">
                <a:latin typeface="Times New Roman" panose="02020603050405020304" pitchFamily="18" charset="0"/>
                <a:cs typeface="Times New Roman" panose="02020603050405020304" pitchFamily="18" charset="0"/>
              </a:rPr>
              <a:t>．</a:t>
            </a:r>
          </a:p>
          <a:p>
            <a:pPr algn="r">
              <a:lnSpc>
                <a:spcPct val="150000"/>
              </a:lnSpc>
            </a:pPr>
            <a:r>
              <a:rPr lang="en-US" altLang="zh-CN" sz="2400" b="1" u="sng" dirty="0" smtClean="0">
                <a:latin typeface="Times New Roman" panose="02020603050405020304" pitchFamily="18" charset="0"/>
                <a:cs typeface="Times New Roman" panose="02020603050405020304" pitchFamily="18" charset="0"/>
              </a:rPr>
              <a:t>Yours</a:t>
            </a:r>
            <a:r>
              <a:rPr lang="zh-CN" altLang="en-US" sz="2400" b="1" u="sng" dirty="0" smtClean="0">
                <a:latin typeface="Times New Roman" panose="02020603050405020304" pitchFamily="18" charset="0"/>
                <a:cs typeface="Times New Roman" panose="02020603050405020304" pitchFamily="18" charset="0"/>
              </a:rPr>
              <a:t>，</a:t>
            </a:r>
          </a:p>
          <a:p>
            <a:pPr algn="r">
              <a:lnSpc>
                <a:spcPct val="150000"/>
              </a:lnSpc>
            </a:pPr>
            <a:r>
              <a:rPr lang="en-US" altLang="zh-CN" sz="2400" b="1" u="sng" dirty="0" smtClean="0">
                <a:latin typeface="Times New Roman" panose="02020603050405020304" pitchFamily="18" charset="0"/>
                <a:cs typeface="Times New Roman" panose="02020603050405020304" pitchFamily="18" charset="0"/>
              </a:rPr>
              <a:t>Li </a:t>
            </a:r>
            <a:r>
              <a:rPr lang="en-US" altLang="zh-CN" sz="2400" b="1" u="sng" dirty="0" err="1" smtClean="0">
                <a:latin typeface="Times New Roman" panose="02020603050405020304" pitchFamily="18" charset="0"/>
                <a:cs typeface="Times New Roman" panose="02020603050405020304" pitchFamily="18" charset="0"/>
              </a:rPr>
              <a:t>Hua</a:t>
            </a:r>
            <a:endParaRPr lang="en-US" altLang="zh-CN" sz="2400" b="1" u="sng"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87154" y="1045210"/>
            <a:ext cx="2209525" cy="1031240"/>
            <a:chOff x="183" y="1646"/>
            <a:chExt cx="4067" cy="1624"/>
          </a:xfrm>
        </p:grpSpPr>
        <p:pic>
          <p:nvPicPr>
            <p:cNvPr id="9" name="图片 8" descr="图标-02"/>
            <p:cNvPicPr>
              <a:picLocks noChangeAspect="1"/>
            </p:cNvPicPr>
            <p:nvPr/>
          </p:nvPicPr>
          <p:blipFill>
            <a:blip r:embed="rId2" cstate="email"/>
            <a:stretch>
              <a:fillRect/>
            </a:stretch>
          </p:blipFill>
          <p:spPr>
            <a:xfrm>
              <a:off x="183" y="1646"/>
              <a:ext cx="4067" cy="1063"/>
            </a:xfrm>
            <a:prstGeom prst="rect">
              <a:avLst/>
            </a:prstGeom>
          </p:spPr>
        </p:pic>
        <p:sp>
          <p:nvSpPr>
            <p:cNvPr id="4" name="文本框 3"/>
            <p:cNvSpPr txBox="1"/>
            <p:nvPr/>
          </p:nvSpPr>
          <p:spPr>
            <a:xfrm>
              <a:off x="462" y="1767"/>
              <a:ext cx="2984" cy="1503"/>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名师点评</a:t>
              </a:r>
            </a:p>
            <a:p>
              <a:endPar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12289" name="Rectangle 1"/>
          <p:cNvSpPr>
            <a:spLocks noChangeArrowheads="1"/>
          </p:cNvSpPr>
          <p:nvPr/>
        </p:nvSpPr>
        <p:spPr bwMode="auto">
          <a:xfrm>
            <a:off x="238729" y="2272754"/>
            <a:ext cx="8733276" cy="2308324"/>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①</a:t>
            </a:r>
            <a:r>
              <a:rPr lang="zh-CN" altLang="en-US" sz="2400" b="1" dirty="0" smtClean="0">
                <a:latin typeface="Times New Roman" panose="02020603050405020304" pitchFamily="18" charset="0"/>
                <a:cs typeface="Times New Roman" panose="02020603050405020304" pitchFamily="18" charset="0"/>
              </a:rPr>
              <a:t>文章以</a:t>
            </a:r>
            <a:r>
              <a:rPr lang="en-US" altLang="zh-CN" sz="2400" b="1" dirty="0" smtClean="0">
                <a:latin typeface="Times New Roman" panose="02020603050405020304" pitchFamily="18" charset="0"/>
                <a:cs typeface="Times New Roman" panose="02020603050405020304" pitchFamily="18" charset="0"/>
              </a:rPr>
              <a:t>“I'd like to give you some advice.”</a:t>
            </a:r>
            <a:r>
              <a:rPr lang="zh-CN" altLang="en-US" sz="2400" b="1" dirty="0" smtClean="0">
                <a:latin typeface="Times New Roman" panose="02020603050405020304" pitchFamily="18" charset="0"/>
                <a:cs typeface="Times New Roman" panose="02020603050405020304" pitchFamily="18" charset="0"/>
              </a:rPr>
              <a:t>开门见山，引出下文。</a:t>
            </a:r>
          </a:p>
          <a:p>
            <a:pPr>
              <a:lnSpc>
                <a:spcPct val="150000"/>
              </a:lnSpc>
            </a:pPr>
            <a:r>
              <a:rPr lang="en-US" altLang="zh-CN" sz="2400" b="1" dirty="0" smtClean="0">
                <a:latin typeface="Times New Roman" panose="02020603050405020304" pitchFamily="18" charset="0"/>
                <a:cs typeface="Times New Roman" panose="02020603050405020304" pitchFamily="18" charset="0"/>
              </a:rPr>
              <a:t>②first, second, third</a:t>
            </a:r>
            <a:r>
              <a:rPr lang="zh-CN" altLang="en-US" sz="2400" b="1" dirty="0" smtClean="0">
                <a:latin typeface="Times New Roman" panose="02020603050405020304" pitchFamily="18" charset="0"/>
                <a:cs typeface="Times New Roman" panose="02020603050405020304" pitchFamily="18" charset="0"/>
              </a:rPr>
              <a:t>等词的运用，使文章条理清楚。</a:t>
            </a:r>
          </a:p>
          <a:p>
            <a:pPr>
              <a:lnSpc>
                <a:spcPct val="150000"/>
              </a:lnSpc>
            </a:pPr>
            <a:r>
              <a:rPr lang="en-US" altLang="zh-CN" sz="2400" b="1" dirty="0" smtClean="0">
                <a:latin typeface="Times New Roman" panose="02020603050405020304" pitchFamily="18" charset="0"/>
                <a:cs typeface="Times New Roman" panose="02020603050405020304" pitchFamily="18" charset="0"/>
              </a:rPr>
              <a:t>③in my opinion, as we know</a:t>
            </a:r>
            <a:r>
              <a:rPr lang="zh-CN" altLang="en-US" sz="2400" b="1" dirty="0" smtClean="0">
                <a:latin typeface="Times New Roman" panose="02020603050405020304" pitchFamily="18" charset="0"/>
                <a:cs typeface="Times New Roman" panose="02020603050405020304" pitchFamily="18" charset="0"/>
              </a:rPr>
              <a:t>，</a:t>
            </a:r>
            <a:r>
              <a:rPr lang="en-US" altLang="zh-CN" sz="2400" b="1" dirty="0" smtClean="0">
                <a:latin typeface="Times New Roman" panose="02020603050405020304" pitchFamily="18" charset="0"/>
                <a:cs typeface="Times New Roman" panose="02020603050405020304" pitchFamily="18" charset="0"/>
              </a:rPr>
              <a:t>as soon as possible</a:t>
            </a:r>
            <a:r>
              <a:rPr lang="zh-CN" altLang="en-US" sz="2400" b="1" dirty="0" smtClean="0">
                <a:latin typeface="Times New Roman" panose="02020603050405020304" pitchFamily="18" charset="0"/>
                <a:cs typeface="Times New Roman" panose="02020603050405020304" pitchFamily="18" charset="0"/>
              </a:rPr>
              <a:t>等短语的使用增强了句子的表现力。</a:t>
            </a:r>
            <a:endParaRPr lang="zh-CN" altLang="zh-CN" sz="2400" b="1" dirty="0" smtClean="0">
              <a:latin typeface="Times New Roman" panose="02020603050405020304" pitchFamily="18" charset="0"/>
              <a:cs typeface="Times New Roman" panose="02020603050405020304" pitchFamily="18" charset="0"/>
            </a:endParaRPr>
          </a:p>
        </p:txBody>
      </p:sp>
      <p:sp>
        <p:nvSpPr>
          <p:cNvPr id="7"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 calcmode="lin" valueType="num">
                                      <p:cBhvr additive="base">
                                        <p:cTn id="7" dur="500" fill="hold"/>
                                        <p:tgtEl>
                                          <p:spTgt spid="12289"/>
                                        </p:tgtEl>
                                        <p:attrNameLst>
                                          <p:attrName>ppt_x</p:attrName>
                                        </p:attrNameLst>
                                      </p:cBhvr>
                                      <p:tavLst>
                                        <p:tav tm="0">
                                          <p:val>
                                            <p:strVal val="#ppt_x"/>
                                          </p:val>
                                        </p:tav>
                                        <p:tav tm="100000">
                                          <p:val>
                                            <p:strVal val="#ppt_x"/>
                                          </p:val>
                                        </p:tav>
                                      </p:tavLst>
                                    </p:anim>
                                    <p:anim calcmode="lin" valueType="num">
                                      <p:cBhvr additive="base">
                                        <p:cTn id="8" dur="500" fill="hold"/>
                                        <p:tgtEl>
                                          <p:spTgt spid="122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773</Words>
  <Application>Microsoft Office PowerPoint</Application>
  <PresentationFormat>全屏显示(4:3)</PresentationFormat>
  <Paragraphs>68</Paragraphs>
  <Slides>11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2023-01-16T16:46:20Z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4D718E483477483E8362F4A8766A2E80</vt:lpwstr>
  </property>
  <property fmtid="{A09F084E-AD41-489F-8076-AA5BE3082BCA}" pid="100">
    <vt:ui4>5</vt:ui4>
  </property>
  <property fmtid="{64440492-4C8B-11D1-8B70-080036B11A03}" pid="11">
    <vt:lpwstr>www.2ppt.com-爱PPT提供资源下载</vt:lpwstr>
  </property>
</Properties>
</file>