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2" r:id="rId2"/>
    <p:sldId id="283" r:id="rId3"/>
    <p:sldId id="257" r:id="rId4"/>
    <p:sldId id="273" r:id="rId5"/>
    <p:sldId id="264" r:id="rId6"/>
    <p:sldId id="281" r:id="rId7"/>
    <p:sldId id="290" r:id="rId8"/>
    <p:sldId id="294" r:id="rId9"/>
    <p:sldId id="292" r:id="rId10"/>
    <p:sldId id="291" r:id="rId11"/>
    <p:sldId id="293" r:id="rId12"/>
    <p:sldId id="258" r:id="rId13"/>
    <p:sldId id="260" r:id="rId14"/>
    <p:sldId id="274" r:id="rId15"/>
    <p:sldId id="286" r:id="rId16"/>
    <p:sldId id="287" r:id="rId17"/>
    <p:sldId id="275" r:id="rId18"/>
    <p:sldId id="279" r:id="rId19"/>
    <p:sldId id="284" r:id="rId20"/>
    <p:sldId id="288" r:id="rId21"/>
    <p:sldId id="282" r:id="rId22"/>
    <p:sldId id="289" r:id="rId23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4200" kern="1200">
        <a:solidFill>
          <a:schemeClr val="tx2"/>
        </a:solidFill>
        <a:latin typeface="Garamond" panose="02020404030301010803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CFF"/>
    <a:srgbClr val="FFFFCC"/>
    <a:srgbClr val="333399"/>
    <a:srgbClr val="FF6699"/>
    <a:srgbClr val="FF0066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56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323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03CB4C05-FC84-4E6D-9D69-BB314C72BA3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200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1964764-191D-426C-9652-B0BCB1E78A5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64764-191D-426C-9652-B0BCB1E78A58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E4FAB02-F6C6-461B-94DE-D67CA6A4809C}" type="slidenum">
              <a:rPr lang="en-US" altLang="zh-CN"/>
              <a:t>6</a:t>
            </a:fld>
            <a:endParaRPr lang="en-US" altLang="zh-CN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FC484F77-FB46-4A5D-B577-80940266E908}" type="slidenum">
              <a:rPr lang="en-US" altLang="zh-CN"/>
              <a:t>14</a:t>
            </a:fld>
            <a:endParaRPr lang="en-US" altLang="zh-CN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0A8D592-95CB-4C5E-9FEB-3F19A0F1BA75}" type="slidenum">
              <a:rPr lang="en-US" altLang="zh-CN"/>
              <a:t>18</a:t>
            </a:fld>
            <a:endParaRPr lang="en-US" altLang="zh-CN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F22C412-4338-469C-8109-9E85320C0969}" type="slidenum">
              <a:rPr lang="en-US" altLang="zh-CN"/>
              <a:t>21</a:t>
            </a:fld>
            <a:endParaRPr lang="en-US" altLang="zh-CN"/>
          </a:p>
        </p:txBody>
      </p:sp>
      <p:sp>
        <p:nvSpPr>
          <p:cNvPr id="34406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4406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2B6CD-B494-4C65-8EF8-9222B75269A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E9B7B-F88E-4304-B949-4AEF2E2EE4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38DB4735-D25F-4F3B-9030-2961675BC72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673DDF96-1A55-4D28-924F-F78DDAAEA18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0CC74E1-255C-4540-BE46-5F3B6C7A39B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FCB6A-70FA-4019-8F51-0364AC43EBE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4FC93-0C2D-42A8-B1EB-81524A3C59C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32CED-D4EC-4C5F-B7CD-3A503C562BA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72D19-0A12-4B3F-9963-1D9CB227103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C4283-E526-43C2-B2A0-71A48B0D857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86D59-E76F-47B9-A15F-D4A4F1297CD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6B474-2EA7-4129-A82E-53BFB028F3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3EA11-8370-4CC3-AD14-89E561367B5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EA84E61C-1088-4CCE-95A9-591D1379EAE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 2" panose="05020102010507070707" pitchFamily="18" charset="2"/>
        <a:buChar char="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 2" panose="05020102010507070707" pitchFamily="18" charset="2"/>
        <a:buChar char="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22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0" y="1700808"/>
            <a:ext cx="9144000" cy="990600"/>
          </a:xfrm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6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二</a:t>
            </a:r>
            <a:r>
              <a:rPr lang="zh-CN" altLang="en-US" sz="6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元一次方程组</a:t>
            </a:r>
          </a:p>
          <a:p>
            <a:pPr algn="ctr">
              <a:lnSpc>
                <a:spcPct val="12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6600" b="1" dirty="0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　</a:t>
            </a:r>
          </a:p>
        </p:txBody>
      </p:sp>
      <p:sp>
        <p:nvSpPr>
          <p:cNvPr id="10" name="矩形 9"/>
          <p:cNvSpPr/>
          <p:nvPr/>
        </p:nvSpPr>
        <p:spPr>
          <a:xfrm>
            <a:off x="0" y="5034583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54075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牛刀小试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772816"/>
            <a:ext cx="8540750" cy="4498975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已知甲数的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倍与乙数的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倍之和是</a:t>
            </a:r>
            <a:r>
              <a:rPr lang="en-US" altLang="zh-CN" dirty="0">
                <a:solidFill>
                  <a:srgbClr val="FF0000"/>
                </a:solidFill>
              </a:rPr>
              <a:t>12,</a:t>
            </a:r>
            <a:r>
              <a:rPr lang="zh-CN" altLang="en-US" dirty="0">
                <a:solidFill>
                  <a:srgbClr val="FF0000"/>
                </a:solidFill>
              </a:rPr>
              <a:t>甲数的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倍与乙数的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倍之差是</a:t>
            </a: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en-US" dirty="0">
                <a:solidFill>
                  <a:srgbClr val="FF0000"/>
                </a:solidFill>
              </a:rPr>
              <a:t>，求这两个数。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FF0000"/>
                </a:solidFill>
              </a:rPr>
              <a:t>    （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）列一元一次方程求解。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FF0000"/>
                </a:solidFill>
              </a:rPr>
              <a:t>    （</a:t>
            </a: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）如果设甲数为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zh-CN" altLang="en-US" dirty="0">
                <a:solidFill>
                  <a:srgbClr val="FF0000"/>
                </a:solidFill>
              </a:rPr>
              <a:t>，乙数为</a:t>
            </a:r>
            <a:r>
              <a:rPr lang="en-US" altLang="zh-CN" dirty="0">
                <a:solidFill>
                  <a:srgbClr val="FF0000"/>
                </a:solidFill>
              </a:rPr>
              <a:t>y</a:t>
            </a:r>
            <a:r>
              <a:rPr lang="zh-CN" altLang="en-US" dirty="0">
                <a:solidFill>
                  <a:srgbClr val="FF0000"/>
                </a:solidFill>
              </a:rPr>
              <a:t>，列出含两个未知数的一组方程。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FF0000"/>
                </a:solidFill>
              </a:rPr>
              <a:t>    （</a:t>
            </a: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FF0000"/>
                </a:solidFill>
              </a:rPr>
              <a:t>）用一元一次方程求解得到的甲乙两数，带入这组方程中，检验方程两边是否相等。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大家谈谈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9"/>
            <a:ext cx="8540750" cy="1656184"/>
          </a:xfrm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结合以上两个问题，请你谈谈列</a:t>
            </a:r>
            <a:r>
              <a:rPr lang="zh-CN" altLang="en-US">
                <a:solidFill>
                  <a:srgbClr val="FF0000"/>
                </a:solidFill>
                <a:latin typeface="Arial" panose="020B0604020202020204"/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含有一个未知数</a:t>
            </a:r>
            <a:r>
              <a:rPr lang="zh-CN" altLang="en-US">
                <a:solidFill>
                  <a:srgbClr val="FF0000"/>
                </a:solidFill>
                <a:latin typeface="Arial" panose="020B0604020202020204"/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的方程，和列</a:t>
            </a:r>
            <a:r>
              <a:rPr lang="zh-CN" altLang="en-US">
                <a:solidFill>
                  <a:srgbClr val="FF0000"/>
                </a:solidFill>
                <a:latin typeface="Arial" panose="020B0604020202020204"/>
              </a:rPr>
              <a:t>“</a:t>
            </a:r>
            <a:r>
              <a:rPr lang="zh-CN" altLang="en-US">
                <a:solidFill>
                  <a:srgbClr val="FF0000"/>
                </a:solidFill>
              </a:rPr>
              <a:t>含两个未知数</a:t>
            </a:r>
            <a:r>
              <a:rPr lang="zh-CN" altLang="en-US">
                <a:solidFill>
                  <a:srgbClr val="FF0000"/>
                </a:solidFill>
                <a:latin typeface="Arial" panose="020B0604020202020204"/>
              </a:rPr>
              <a:t>”</a:t>
            </a:r>
            <a:r>
              <a:rPr lang="zh-CN" altLang="en-US">
                <a:solidFill>
                  <a:srgbClr val="FF0000"/>
                </a:solidFill>
              </a:rPr>
              <a:t>的方程的区别与联系。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05" name="AutoShape 45"/>
          <p:cNvSpPr>
            <a:spLocks noChangeArrowheads="1"/>
          </p:cNvSpPr>
          <p:nvPr/>
        </p:nvSpPr>
        <p:spPr bwMode="auto">
          <a:xfrm>
            <a:off x="1295400" y="1828800"/>
            <a:ext cx="2736850" cy="1368425"/>
          </a:xfrm>
          <a:prstGeom prst="cloudCallout">
            <a:avLst>
              <a:gd name="adj1" fmla="val 40255"/>
              <a:gd name="adj2" fmla="val 122736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酒厂有两种木桶</a:t>
            </a:r>
          </a:p>
        </p:txBody>
      </p:sp>
      <p:sp>
        <p:nvSpPr>
          <p:cNvPr id="15406" name="AutoShape 46"/>
          <p:cNvSpPr>
            <a:spLocks noChangeArrowheads="1"/>
          </p:cNvSpPr>
          <p:nvPr/>
        </p:nvSpPr>
        <p:spPr bwMode="auto">
          <a:xfrm>
            <a:off x="5334000" y="2347913"/>
            <a:ext cx="3810000" cy="1368425"/>
          </a:xfrm>
          <a:prstGeom prst="cloudCallout">
            <a:avLst>
              <a:gd name="adj1" fmla="val -37333"/>
              <a:gd name="adj2" fmla="val 147796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个大桶加上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个小桶可以盛酒</a:t>
            </a:r>
            <a:r>
              <a:rPr lang="en-US" altLang="zh-CN" sz="2000" b="1">
                <a:solidFill>
                  <a:srgbClr val="000000"/>
                </a:solidFill>
                <a:latin typeface="Arial" panose="020B0604020202020204" pitchFamily="34" charset="0"/>
              </a:rPr>
              <a:t>20</a:t>
            </a:r>
            <a:r>
              <a:rPr lang="zh-CN" altLang="en-US" sz="2000" b="1">
                <a:solidFill>
                  <a:srgbClr val="000000"/>
                </a:solidFill>
                <a:latin typeface="Arial" panose="020B0604020202020204" pitchFamily="34" charset="0"/>
              </a:rPr>
              <a:t>升！</a:t>
            </a:r>
          </a:p>
        </p:txBody>
      </p:sp>
      <p:sp>
        <p:nvSpPr>
          <p:cNvPr id="15407" name="AutoShape 47"/>
          <p:cNvSpPr>
            <a:spLocks noChangeArrowheads="1"/>
          </p:cNvSpPr>
          <p:nvPr/>
        </p:nvSpPr>
        <p:spPr bwMode="auto">
          <a:xfrm>
            <a:off x="1143000" y="2743200"/>
            <a:ext cx="4038600" cy="1727200"/>
          </a:xfrm>
          <a:prstGeom prst="cloudCallout">
            <a:avLst>
              <a:gd name="adj1" fmla="val 6759"/>
              <a:gd name="adj2" fmla="val 61671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个大桶加上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个小桶可以盛酒</a:t>
            </a:r>
            <a:r>
              <a:rPr lang="en-US" altLang="zh-CN" sz="2400" b="1">
                <a:solidFill>
                  <a:srgbClr val="000000"/>
                </a:solidFill>
                <a:latin typeface="Arial" panose="020B0604020202020204" pitchFamily="34" charset="0"/>
              </a:rPr>
              <a:t>28</a:t>
            </a:r>
            <a:r>
              <a:rPr lang="zh-CN" altLang="en-US" sz="2400" b="1">
                <a:solidFill>
                  <a:srgbClr val="000000"/>
                </a:solidFill>
                <a:latin typeface="Arial" panose="020B0604020202020204" pitchFamily="34" charset="0"/>
              </a:rPr>
              <a:t>升！</a:t>
            </a:r>
          </a:p>
        </p:txBody>
      </p:sp>
      <p:sp>
        <p:nvSpPr>
          <p:cNvPr id="15408" name="AutoShape 48"/>
          <p:cNvSpPr>
            <a:spLocks noChangeArrowheads="1"/>
          </p:cNvSpPr>
          <p:nvPr/>
        </p:nvSpPr>
        <p:spPr bwMode="auto">
          <a:xfrm>
            <a:off x="5410200" y="3048000"/>
            <a:ext cx="3409950" cy="1296988"/>
          </a:xfrm>
          <a:prstGeom prst="cloudCallout">
            <a:avLst>
              <a:gd name="adj1" fmla="val -42736"/>
              <a:gd name="adj2" fmla="val 107773"/>
            </a:avLst>
          </a:prstGeom>
          <a:solidFill>
            <a:schemeClr val="tx1"/>
          </a:solidFill>
          <a:ln w="9525">
            <a:solidFill>
              <a:srgbClr val="FF66FF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zh-CN" altLang="en-US" sz="2800" b="1">
                <a:solidFill>
                  <a:srgbClr val="000000"/>
                </a:solidFill>
                <a:latin typeface="Arial" panose="020B0604020202020204" pitchFamily="34" charset="0"/>
              </a:rPr>
              <a:t>两桶分别可盛酒多少？</a:t>
            </a:r>
          </a:p>
        </p:txBody>
      </p:sp>
      <p:sp>
        <p:nvSpPr>
          <p:cNvPr id="15412" name="Text Box 52"/>
          <p:cNvSpPr txBox="1">
            <a:spLocks noChangeArrowheads="1"/>
          </p:cNvSpPr>
          <p:nvPr/>
        </p:nvSpPr>
        <p:spPr bwMode="auto">
          <a:xfrm>
            <a:off x="323850" y="0"/>
            <a:ext cx="72009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4800" b="1">
                <a:solidFill>
                  <a:srgbClr val="FFFF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二、二元一次方程组</a:t>
            </a:r>
          </a:p>
        </p:txBody>
      </p:sp>
      <p:grpSp>
        <p:nvGrpSpPr>
          <p:cNvPr id="15420" name="Group 60"/>
          <p:cNvGrpSpPr/>
          <p:nvPr/>
        </p:nvGrpSpPr>
        <p:grpSpPr bwMode="auto">
          <a:xfrm>
            <a:off x="4643438" y="944563"/>
            <a:ext cx="3960812" cy="1189037"/>
            <a:chOff x="3408" y="336"/>
            <a:chExt cx="2003" cy="749"/>
          </a:xfrm>
        </p:grpSpPr>
        <p:sp>
          <p:nvSpPr>
            <p:cNvPr id="15416" name="Rectangle 56"/>
            <p:cNvSpPr>
              <a:spLocks noChangeArrowheads="1"/>
            </p:cNvSpPr>
            <p:nvPr/>
          </p:nvSpPr>
          <p:spPr bwMode="auto">
            <a:xfrm>
              <a:off x="3408" y="336"/>
              <a:ext cx="1248" cy="3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5</a:t>
              </a:r>
              <a:r>
                <a:rPr lang="zh-CN" altLang="en-US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=28</a:t>
              </a:r>
            </a:p>
          </p:txBody>
        </p:sp>
        <p:sp>
          <p:nvSpPr>
            <p:cNvPr id="15417" name="Rectangle 57"/>
            <p:cNvSpPr>
              <a:spLocks noChangeArrowheads="1"/>
            </p:cNvSpPr>
            <p:nvPr/>
          </p:nvSpPr>
          <p:spPr bwMode="auto">
            <a:xfrm>
              <a:off x="3408" y="720"/>
              <a:ext cx="2003" cy="3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US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+5</a:t>
              </a:r>
              <a:r>
                <a:rPr lang="en-US" altLang="zh-CN" sz="3200">
                  <a:solidFill>
                    <a:srgbClr val="FF00FF"/>
                  </a:solidFill>
                  <a:latin typeface="宋体" panose="02010600030101010101" pitchFamily="2" charset="-122"/>
                </a:rPr>
                <a:t>y</a:t>
              </a:r>
              <a:r>
                <a:rPr lang="en-US" altLang="zh-CN" sz="3200" b="1">
                  <a:solidFill>
                    <a:srgbClr val="FF00FF"/>
                  </a:solidFill>
                  <a:latin typeface="Arial" panose="020B0604020202020204" pitchFamily="34" charset="0"/>
                </a:rPr>
                <a:t>=20</a:t>
              </a:r>
            </a:p>
          </p:txBody>
        </p:sp>
      </p:grpSp>
      <p:sp>
        <p:nvSpPr>
          <p:cNvPr id="15425" name="AutoShape 65" descr="u=265998941,4215033445&amp;fm=90&amp;gp=0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427" name="Picture 67" descr="e61190ef76c6a7ef15ec2dd1fcfaaf51f2de667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63938" y="4476750"/>
            <a:ext cx="15430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30" name="Picture 70" descr="122209211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5229225"/>
            <a:ext cx="1422400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4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4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4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40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05" grpId="0" animBg="1" autoUpdateAnimBg="0"/>
      <p:bldP spid="15406" grpId="0" animBg="1" autoUpdateAnimBg="0"/>
      <p:bldP spid="15407" grpId="0" animBg="1" autoUpdateAnimBg="0"/>
      <p:bldP spid="15408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68" name="Group 292"/>
          <p:cNvGrpSpPr/>
          <p:nvPr/>
        </p:nvGrpSpPr>
        <p:grpSpPr bwMode="auto">
          <a:xfrm>
            <a:off x="611188" y="620713"/>
            <a:ext cx="8353425" cy="5703887"/>
            <a:chOff x="385" y="391"/>
            <a:chExt cx="5262" cy="3593"/>
          </a:xfrm>
        </p:grpSpPr>
        <p:sp>
          <p:nvSpPr>
            <p:cNvPr id="24852" name="AutoShape 276"/>
            <p:cNvSpPr>
              <a:spLocks noChangeArrowheads="1"/>
            </p:cNvSpPr>
            <p:nvPr/>
          </p:nvSpPr>
          <p:spPr bwMode="auto">
            <a:xfrm>
              <a:off x="385" y="436"/>
              <a:ext cx="2223" cy="1225"/>
            </a:xfrm>
            <a:prstGeom prst="cloudCallout">
              <a:avLst>
                <a:gd name="adj1" fmla="val 16935"/>
                <a:gd name="adj2" fmla="val 79713"/>
              </a:avLst>
            </a:prstGeom>
            <a:solidFill>
              <a:schemeClr val="tx1"/>
            </a:solidFill>
            <a:ln w="9525">
              <a:solidFill>
                <a:srgbClr val="FF66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昨天，我们</a:t>
              </a:r>
              <a:r>
                <a:rPr lang="en-US" altLang="zh-CN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8</a:t>
              </a:r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个人去北陵公园玩，买门票花了</a:t>
              </a:r>
              <a:r>
                <a:rPr lang="en-US" altLang="zh-CN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34</a:t>
              </a:r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元。</a:t>
              </a:r>
            </a:p>
          </p:txBody>
        </p:sp>
        <p:sp>
          <p:nvSpPr>
            <p:cNvPr id="24853" name="AutoShape 277"/>
            <p:cNvSpPr>
              <a:spLocks noChangeArrowheads="1"/>
            </p:cNvSpPr>
            <p:nvPr/>
          </p:nvSpPr>
          <p:spPr bwMode="auto">
            <a:xfrm>
              <a:off x="3107" y="391"/>
              <a:ext cx="2540" cy="1361"/>
            </a:xfrm>
            <a:prstGeom prst="cloudCallout">
              <a:avLst>
                <a:gd name="adj1" fmla="val -32046"/>
                <a:gd name="adj2" fmla="val 66681"/>
              </a:avLst>
            </a:prstGeom>
            <a:solidFill>
              <a:schemeClr val="tx1"/>
            </a:solidFill>
            <a:ln w="9525">
              <a:solidFill>
                <a:srgbClr val="FF66FF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每张成人票</a:t>
              </a:r>
              <a:r>
                <a:rPr lang="en-US" altLang="zh-CN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5</a:t>
              </a:r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元，每张儿童票</a:t>
              </a:r>
              <a:r>
                <a:rPr lang="en-US" altLang="zh-CN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3</a:t>
              </a:r>
              <a:r>
                <a:rPr lang="zh-CN" altLang="en-US" sz="2400" b="1">
                  <a:solidFill>
                    <a:srgbClr val="000000"/>
                  </a:solidFill>
                  <a:latin typeface="Arial" panose="020B0604020202020204" pitchFamily="34" charset="0"/>
                </a:rPr>
                <a:t>元。他们到底去了几个成人、几个儿童呢？</a:t>
              </a:r>
            </a:p>
          </p:txBody>
        </p:sp>
        <p:pic>
          <p:nvPicPr>
            <p:cNvPr id="24860" name="Picture 284" descr="Gif0405_02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80" y="1920"/>
              <a:ext cx="2064" cy="20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867" name="Group 291"/>
          <p:cNvGrpSpPr/>
          <p:nvPr/>
        </p:nvGrpSpPr>
        <p:grpSpPr bwMode="auto">
          <a:xfrm>
            <a:off x="6019800" y="4267200"/>
            <a:ext cx="2514600" cy="1189038"/>
            <a:chOff x="3792" y="2688"/>
            <a:chExt cx="1584" cy="749"/>
          </a:xfrm>
        </p:grpSpPr>
        <p:sp>
          <p:nvSpPr>
            <p:cNvPr id="24862" name="Rectangle 286"/>
            <p:cNvSpPr>
              <a:spLocks noChangeArrowheads="1"/>
            </p:cNvSpPr>
            <p:nvPr/>
          </p:nvSpPr>
          <p:spPr bwMode="auto">
            <a:xfrm>
              <a:off x="3792" y="2688"/>
              <a:ext cx="1584" cy="3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=8</a:t>
              </a:r>
            </a:p>
          </p:txBody>
        </p:sp>
        <p:sp>
          <p:nvSpPr>
            <p:cNvPr id="24863" name="Rectangle 287"/>
            <p:cNvSpPr>
              <a:spLocks noChangeArrowheads="1"/>
            </p:cNvSpPr>
            <p:nvPr/>
          </p:nvSpPr>
          <p:spPr bwMode="auto">
            <a:xfrm>
              <a:off x="3792" y="3072"/>
              <a:ext cx="1565" cy="36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5</a:t>
              </a:r>
              <a:r>
                <a:rPr lang="zh-CN" altLang="en-US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+3</a:t>
              </a:r>
              <a:r>
                <a:rPr lang="zh-CN" altLang="en-US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>
                  <a:solidFill>
                    <a:srgbClr val="0000FF"/>
                  </a:solidFill>
                  <a:latin typeface="Arial" panose="020B0604020202020204" pitchFamily="34" charset="0"/>
                </a:rPr>
                <a:t>=34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949" name="Group 3093"/>
          <p:cNvGrpSpPr/>
          <p:nvPr/>
        </p:nvGrpSpPr>
        <p:grpSpPr bwMode="auto">
          <a:xfrm>
            <a:off x="0" y="0"/>
            <a:ext cx="8734425" cy="4081463"/>
            <a:chOff x="0" y="0"/>
            <a:chExt cx="5502" cy="2571"/>
          </a:xfrm>
        </p:grpSpPr>
        <p:grpSp>
          <p:nvGrpSpPr>
            <p:cNvPr id="252942" name="Group 3086"/>
            <p:cNvGrpSpPr/>
            <p:nvPr/>
          </p:nvGrpSpPr>
          <p:grpSpPr bwMode="auto">
            <a:xfrm>
              <a:off x="0" y="0"/>
              <a:ext cx="4676" cy="961"/>
              <a:chOff x="0" y="0"/>
              <a:chExt cx="4676" cy="961"/>
            </a:xfrm>
          </p:grpSpPr>
          <p:sp>
            <p:nvSpPr>
              <p:cNvPr id="252931" name="Text Box 3075"/>
              <p:cNvSpPr txBox="1">
                <a:spLocks noChangeArrowheads="1"/>
              </p:cNvSpPr>
              <p:nvPr/>
            </p:nvSpPr>
            <p:spPr bwMode="auto">
              <a:xfrm>
                <a:off x="1701" y="326"/>
                <a:ext cx="2975" cy="6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zh-CN" altLang="en-US" sz="6000" b="1" dirty="0">
                    <a:solidFill>
                      <a:srgbClr val="993300"/>
                    </a:solidFill>
                    <a:latin typeface="Arial" panose="020B0604020202020204" pitchFamily="34" charset="0"/>
                  </a:rPr>
                  <a:t>探索新知</a:t>
                </a:r>
              </a:p>
            </p:txBody>
          </p:sp>
          <p:pic>
            <p:nvPicPr>
              <p:cNvPr id="252932" name="Picture 3076" descr="n4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0" y="0"/>
                <a:ext cx="1344" cy="9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52930" name="Rectangle 3074"/>
            <p:cNvSpPr>
              <a:spLocks noChangeArrowheads="1"/>
            </p:cNvSpPr>
            <p:nvPr/>
          </p:nvSpPr>
          <p:spPr bwMode="auto">
            <a:xfrm>
              <a:off x="240" y="768"/>
              <a:ext cx="5262" cy="18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endParaRPr lang="en-US" altLang="zh-CN" sz="40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=35       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=2           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=8          </a:t>
              </a:r>
            </a:p>
            <a:p>
              <a:pPr algn="l"/>
              <a:endPara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pPr algn="l"/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2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+4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=94  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+1=2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（ｙ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-1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） 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5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+3Y=34</a:t>
              </a:r>
            </a:p>
            <a:p>
              <a:pPr algn="l">
                <a:lnSpc>
                  <a:spcPct val="80000"/>
                </a:lnSpc>
                <a:spcBef>
                  <a:spcPct val="20000"/>
                </a:spcBef>
                <a:buClr>
                  <a:schemeClr val="folHlink"/>
                </a:buClr>
                <a:buSzPct val="85000"/>
                <a:buFont typeface="Wingdings 2" panose="05020102010507070707" pitchFamily="18" charset="2"/>
                <a:buNone/>
              </a:pPr>
              <a:endParaRPr lang="en-US" altLang="zh-CN" sz="44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</p:grpSp>
      <p:sp>
        <p:nvSpPr>
          <p:cNvPr id="252933" name="AutoShape 3077"/>
          <p:cNvSpPr/>
          <p:nvPr/>
        </p:nvSpPr>
        <p:spPr bwMode="auto">
          <a:xfrm>
            <a:off x="228600" y="1981200"/>
            <a:ext cx="395288" cy="1368425"/>
          </a:xfrm>
          <a:prstGeom prst="leftBrace">
            <a:avLst>
              <a:gd name="adj1" fmla="val 28913"/>
              <a:gd name="adj2" fmla="val 50000"/>
            </a:avLst>
          </a:prstGeom>
          <a:noFill/>
          <a:ln w="952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1800">
              <a:solidFill>
                <a:schemeClr val="accent2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52934" name="AutoShape 3078"/>
          <p:cNvSpPr/>
          <p:nvPr/>
        </p:nvSpPr>
        <p:spPr bwMode="auto">
          <a:xfrm>
            <a:off x="2971800" y="1981200"/>
            <a:ext cx="395288" cy="1368425"/>
          </a:xfrm>
          <a:prstGeom prst="leftBrace">
            <a:avLst>
              <a:gd name="adj1" fmla="val 28849"/>
              <a:gd name="adj2" fmla="val 50000"/>
            </a:avLst>
          </a:prstGeom>
          <a:noFill/>
          <a:ln w="952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000" b="1">
              <a:solidFill>
                <a:schemeClr val="accent2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52935" name="AutoShape 3079"/>
          <p:cNvSpPr/>
          <p:nvPr/>
        </p:nvSpPr>
        <p:spPr bwMode="auto">
          <a:xfrm>
            <a:off x="6096000" y="1905000"/>
            <a:ext cx="395288" cy="1368425"/>
          </a:xfrm>
          <a:prstGeom prst="leftBrace">
            <a:avLst>
              <a:gd name="adj1" fmla="val 28849"/>
              <a:gd name="adj2" fmla="val 50000"/>
            </a:avLst>
          </a:prstGeom>
          <a:noFill/>
          <a:ln w="952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1800" b="1">
              <a:solidFill>
                <a:srgbClr val="00CC00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52938" name="Text Box 3082"/>
          <p:cNvSpPr txBox="1">
            <a:spLocks noChangeArrowheads="1"/>
          </p:cNvSpPr>
          <p:nvPr/>
        </p:nvSpPr>
        <p:spPr bwMode="auto">
          <a:xfrm>
            <a:off x="609600" y="3810000"/>
            <a:ext cx="7772400" cy="2267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1</a:t>
            </a: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、定义：像这样含有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两个未知数</a:t>
            </a: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的两个二元</a:t>
            </a:r>
            <a:r>
              <a:rPr lang="zh-CN" altLang="en-US" sz="4400" b="1" dirty="0">
                <a:solidFill>
                  <a:srgbClr val="FF0000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一次</a:t>
            </a: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方程所组成的一组方程</a:t>
            </a:r>
            <a:r>
              <a:rPr lang="en-US" altLang="zh-CN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,</a:t>
            </a:r>
            <a:r>
              <a:rPr lang="zh-CN" altLang="en-US" sz="4400" b="1" dirty="0">
                <a:solidFill>
                  <a:srgbClr val="0000FF"/>
                </a:solidFill>
                <a:latin typeface="Arial" panose="020B0604020202020204" pitchFamily="34" charset="0"/>
                <a:ea typeface="华文新魏" panose="02010800040101010101" pitchFamily="2" charset="-122"/>
              </a:rPr>
              <a:t>叫做</a:t>
            </a:r>
            <a:r>
              <a:rPr lang="zh-CN" altLang="en-US" sz="4400" b="1" i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二元一次方程组</a:t>
            </a:r>
            <a:r>
              <a:rPr lang="zh-CN" altLang="en-US" sz="4400" b="1" dirty="0" smtClean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。</a:t>
            </a:r>
            <a:endParaRPr lang="zh-CN" altLang="en-US" sz="4400" b="1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2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3" grpId="0" animBg="1" autoUpdateAnimBg="0"/>
      <p:bldP spid="252934" grpId="0" animBg="1" autoUpdateAnimBg="0"/>
      <p:bldP spid="252935" grpId="0" animBg="1" autoUpdateAnimBg="0"/>
      <p:bldP spid="25293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2989263" cy="1216025"/>
          </a:xfrm>
        </p:spPr>
        <p:txBody>
          <a:bodyPr/>
          <a:lstStyle/>
          <a:p>
            <a:r>
              <a:rPr lang="zh-CN" altLang="en-US" b="1">
                <a:solidFill>
                  <a:srgbClr val="000000"/>
                </a:solidFill>
                <a:ea typeface="新宋体" panose="02010609030101010101" pitchFamily="49" charset="-122"/>
              </a:rPr>
              <a:t>小试牛刀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213"/>
            <a:ext cx="1101725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kumimoji="1" lang="zh-CN" altLang="en-US" dirty="0">
                <a:solidFill>
                  <a:srgbClr val="003300"/>
                </a:solidFill>
              </a:rPr>
              <a:t>下列是二元一次方程组的是（  ）</a:t>
            </a:r>
          </a:p>
          <a:p>
            <a:pPr>
              <a:buFont typeface="Wingdings" panose="05000000000000000000" pitchFamily="2" charset="2"/>
              <a:buNone/>
            </a:pPr>
            <a:r>
              <a:rPr kumimoji="1" lang="en-US" altLang="zh-CN" i="1" dirty="0">
                <a:solidFill>
                  <a:srgbClr val="003300"/>
                </a:solidFill>
              </a:rPr>
              <a:t>A x</a:t>
            </a:r>
            <a:r>
              <a:rPr kumimoji="1" lang="en-US" altLang="zh-CN" dirty="0">
                <a:solidFill>
                  <a:srgbClr val="003300"/>
                </a:solidFill>
                <a:latin typeface="Arial" panose="020B0604020202020204"/>
              </a:rPr>
              <a:t>²</a:t>
            </a:r>
            <a:r>
              <a:rPr kumimoji="1" lang="en-US" altLang="zh-CN" dirty="0">
                <a:solidFill>
                  <a:srgbClr val="003300"/>
                </a:solidFill>
              </a:rPr>
              <a:t>=9  B  </a:t>
            </a:r>
            <a:r>
              <a:rPr kumimoji="1" lang="en-US" altLang="zh-CN" dirty="0" err="1">
                <a:solidFill>
                  <a:srgbClr val="003300"/>
                </a:solidFill>
              </a:rPr>
              <a:t>x+y</a:t>
            </a:r>
            <a:r>
              <a:rPr kumimoji="1" lang="en-US" altLang="zh-CN" dirty="0">
                <a:solidFill>
                  <a:srgbClr val="003300"/>
                </a:solidFill>
              </a:rPr>
              <a:t>=4     C  2a+3b=11  D  </a:t>
            </a:r>
            <a:r>
              <a:rPr kumimoji="1" lang="en-US" altLang="zh-CN" dirty="0" err="1">
                <a:solidFill>
                  <a:srgbClr val="003300"/>
                </a:solidFill>
              </a:rPr>
              <a:t>x+y</a:t>
            </a:r>
            <a:r>
              <a:rPr kumimoji="1" lang="en-US" altLang="zh-CN" dirty="0">
                <a:solidFill>
                  <a:srgbClr val="003300"/>
                </a:solidFill>
              </a:rPr>
              <a:t>=8</a:t>
            </a:r>
          </a:p>
          <a:p>
            <a:pPr>
              <a:buFont typeface="Wingdings" panose="05000000000000000000" pitchFamily="2" charset="2"/>
              <a:buNone/>
            </a:pPr>
            <a:r>
              <a:rPr kumimoji="1" lang="en-US" altLang="zh-CN" dirty="0">
                <a:solidFill>
                  <a:srgbClr val="003300"/>
                </a:solidFill>
              </a:rPr>
              <a:t>   y=2x      2x+3y=7     5b+4c=6       </a:t>
            </a:r>
            <a:r>
              <a:rPr kumimoji="1" lang="en-US" altLang="zh-CN" i="1" dirty="0">
                <a:solidFill>
                  <a:srgbClr val="003300"/>
                </a:solidFill>
              </a:rPr>
              <a:t>x</a:t>
            </a:r>
            <a:r>
              <a:rPr kumimoji="1" lang="en-US" altLang="zh-CN" dirty="0">
                <a:solidFill>
                  <a:srgbClr val="003300"/>
                </a:solidFill>
                <a:latin typeface="Arial" panose="020B0604020202020204"/>
              </a:rPr>
              <a:t>²</a:t>
            </a:r>
            <a:r>
              <a:rPr kumimoji="1" lang="en-US" altLang="zh-CN" dirty="0">
                <a:solidFill>
                  <a:srgbClr val="003300"/>
                </a:solidFill>
              </a:rPr>
              <a:t>+y=4</a:t>
            </a:r>
          </a:p>
        </p:txBody>
      </p:sp>
      <p:sp>
        <p:nvSpPr>
          <p:cNvPr id="354308" name="AutoShape 4"/>
          <p:cNvSpPr/>
          <p:nvPr/>
        </p:nvSpPr>
        <p:spPr bwMode="auto">
          <a:xfrm>
            <a:off x="395288" y="2492375"/>
            <a:ext cx="144462" cy="719138"/>
          </a:xfrm>
          <a:prstGeom prst="leftBrace">
            <a:avLst>
              <a:gd name="adj1" fmla="val 41484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4309" name="AutoShape 5"/>
          <p:cNvSpPr/>
          <p:nvPr/>
        </p:nvSpPr>
        <p:spPr bwMode="auto">
          <a:xfrm>
            <a:off x="2051050" y="2492375"/>
            <a:ext cx="215900" cy="792163"/>
          </a:xfrm>
          <a:prstGeom prst="leftBrace">
            <a:avLst>
              <a:gd name="adj1" fmla="val 3057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4310" name="AutoShape 6"/>
          <p:cNvSpPr/>
          <p:nvPr/>
        </p:nvSpPr>
        <p:spPr bwMode="auto">
          <a:xfrm>
            <a:off x="4643438" y="2420938"/>
            <a:ext cx="144462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4311" name="AutoShape 7"/>
          <p:cNvSpPr/>
          <p:nvPr/>
        </p:nvSpPr>
        <p:spPr bwMode="auto">
          <a:xfrm>
            <a:off x="7451725" y="2420938"/>
            <a:ext cx="144463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4312" name="Rectangle 8"/>
          <p:cNvSpPr>
            <a:spLocks noChangeArrowheads="1"/>
          </p:cNvSpPr>
          <p:nvPr/>
        </p:nvSpPr>
        <p:spPr bwMode="auto">
          <a:xfrm>
            <a:off x="3924300" y="4437063"/>
            <a:ext cx="28082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答案：</a:t>
            </a:r>
            <a:r>
              <a:rPr lang="en-US" altLang="zh-CN" sz="4400" dirty="0">
                <a:solidFill>
                  <a:srgbClr val="FF00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1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839813"/>
            <a:ext cx="8001000" cy="41814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2100" dirty="0">
                <a:solidFill>
                  <a:srgbClr val="000000"/>
                </a:solidFill>
              </a:rPr>
              <a:t>某年级学生共有</a:t>
            </a:r>
            <a:r>
              <a:rPr lang="en-US" altLang="zh-CN" sz="2100" dirty="0">
                <a:solidFill>
                  <a:srgbClr val="000000"/>
                </a:solidFill>
              </a:rPr>
              <a:t>246</a:t>
            </a:r>
            <a:r>
              <a:rPr lang="zh-CN" altLang="en-US" sz="2100" dirty="0">
                <a:solidFill>
                  <a:srgbClr val="000000"/>
                </a:solidFill>
              </a:rPr>
              <a:t>人，其中男生人数</a:t>
            </a:r>
            <a:r>
              <a:rPr lang="en-US" altLang="zh-CN" sz="2100" dirty="0">
                <a:solidFill>
                  <a:srgbClr val="000000"/>
                </a:solidFill>
              </a:rPr>
              <a:t>y</a:t>
            </a:r>
            <a:r>
              <a:rPr lang="zh-CN" altLang="en-US" sz="2100" dirty="0">
                <a:solidFill>
                  <a:srgbClr val="000000"/>
                </a:solidFill>
              </a:rPr>
              <a:t>比女生人数</a:t>
            </a:r>
            <a:r>
              <a:rPr lang="en-US" altLang="zh-CN" sz="2100" dirty="0">
                <a:solidFill>
                  <a:srgbClr val="000000"/>
                </a:solidFill>
              </a:rPr>
              <a:t>x</a:t>
            </a:r>
            <a:r>
              <a:rPr lang="zh-CN" altLang="en-US" sz="2100" dirty="0">
                <a:solidFill>
                  <a:srgbClr val="000000"/>
                </a:solidFill>
              </a:rPr>
              <a:t>的</a:t>
            </a:r>
            <a:r>
              <a:rPr lang="en-US" altLang="zh-CN" sz="2100" dirty="0">
                <a:solidFill>
                  <a:srgbClr val="000000"/>
                </a:solidFill>
              </a:rPr>
              <a:t>2</a:t>
            </a:r>
            <a:r>
              <a:rPr lang="zh-CN" altLang="en-US" sz="2100" dirty="0">
                <a:solidFill>
                  <a:srgbClr val="000000"/>
                </a:solidFill>
              </a:rPr>
              <a:t>倍少</a:t>
            </a:r>
            <a:r>
              <a:rPr lang="en-US" altLang="zh-CN" sz="2100" dirty="0">
                <a:solidFill>
                  <a:srgbClr val="000000"/>
                </a:solidFill>
              </a:rPr>
              <a:t>2</a:t>
            </a:r>
            <a:r>
              <a:rPr lang="zh-CN" altLang="en-US" sz="2100" dirty="0">
                <a:solidFill>
                  <a:srgbClr val="000000"/>
                </a:solidFill>
              </a:rPr>
              <a:t>人，则下列方程组中符合题意的是（  ）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rgbClr val="000000"/>
                </a:solidFill>
              </a:rPr>
              <a:t>A  </a:t>
            </a:r>
            <a:r>
              <a:rPr lang="en-US" altLang="zh-CN" sz="2100" dirty="0" err="1">
                <a:solidFill>
                  <a:srgbClr val="000000"/>
                </a:solidFill>
              </a:rPr>
              <a:t>x+y</a:t>
            </a:r>
            <a:r>
              <a:rPr lang="en-US" altLang="zh-CN" sz="2100" dirty="0">
                <a:solidFill>
                  <a:srgbClr val="000000"/>
                </a:solidFill>
              </a:rPr>
              <a:t>=246                                   B  </a:t>
            </a:r>
            <a:r>
              <a:rPr lang="en-US" altLang="zh-CN" sz="2100" dirty="0" err="1">
                <a:solidFill>
                  <a:srgbClr val="000000"/>
                </a:solidFill>
              </a:rPr>
              <a:t>x+y</a:t>
            </a:r>
            <a:r>
              <a:rPr lang="en-US" altLang="zh-CN" sz="2100" dirty="0">
                <a:solidFill>
                  <a:srgbClr val="000000"/>
                </a:solidFill>
              </a:rPr>
              <a:t>=246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rgbClr val="000000"/>
                </a:solidFill>
              </a:rPr>
              <a:t>    2y=x-2                                           2x=y+2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rgbClr val="000000"/>
                </a:solidFill>
              </a:rPr>
              <a:t>C  </a:t>
            </a:r>
            <a:r>
              <a:rPr lang="en-US" altLang="zh-CN" sz="2100" dirty="0" err="1">
                <a:solidFill>
                  <a:srgbClr val="000000"/>
                </a:solidFill>
              </a:rPr>
              <a:t>x+y</a:t>
            </a:r>
            <a:r>
              <a:rPr lang="en-US" altLang="zh-CN" sz="2100" dirty="0">
                <a:solidFill>
                  <a:srgbClr val="000000"/>
                </a:solidFill>
              </a:rPr>
              <a:t>=246                                   D  </a:t>
            </a:r>
            <a:r>
              <a:rPr lang="en-US" altLang="zh-CN" sz="2100" dirty="0" err="1">
                <a:solidFill>
                  <a:srgbClr val="000000"/>
                </a:solidFill>
              </a:rPr>
              <a:t>x+y</a:t>
            </a:r>
            <a:r>
              <a:rPr lang="en-US" altLang="zh-CN" sz="2100" dirty="0">
                <a:solidFill>
                  <a:srgbClr val="000000"/>
                </a:solidFill>
              </a:rPr>
              <a:t>=246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100" dirty="0">
                <a:solidFill>
                  <a:srgbClr val="000000"/>
                </a:solidFill>
              </a:rPr>
              <a:t>    y=2x+2                                           2y=x+2</a:t>
            </a:r>
          </a:p>
        </p:txBody>
      </p:sp>
      <p:sp>
        <p:nvSpPr>
          <p:cNvPr id="355332" name="AutoShape 4"/>
          <p:cNvSpPr/>
          <p:nvPr/>
        </p:nvSpPr>
        <p:spPr bwMode="auto">
          <a:xfrm>
            <a:off x="971550" y="2636838"/>
            <a:ext cx="73025" cy="649287"/>
          </a:xfrm>
          <a:prstGeom prst="leftBrace">
            <a:avLst>
              <a:gd name="adj1" fmla="val 74094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33" name="AutoShape 5"/>
          <p:cNvSpPr/>
          <p:nvPr/>
        </p:nvSpPr>
        <p:spPr bwMode="auto">
          <a:xfrm>
            <a:off x="5795963" y="2636838"/>
            <a:ext cx="71437" cy="649287"/>
          </a:xfrm>
          <a:prstGeom prst="leftBrace">
            <a:avLst>
              <a:gd name="adj1" fmla="val 7574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34" name="AutoShape 6"/>
          <p:cNvSpPr/>
          <p:nvPr/>
        </p:nvSpPr>
        <p:spPr bwMode="auto">
          <a:xfrm>
            <a:off x="900113" y="3500438"/>
            <a:ext cx="73025" cy="576262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35" name="AutoShape 7"/>
          <p:cNvSpPr/>
          <p:nvPr/>
        </p:nvSpPr>
        <p:spPr bwMode="auto">
          <a:xfrm>
            <a:off x="5867400" y="3429000"/>
            <a:ext cx="71438" cy="647700"/>
          </a:xfrm>
          <a:prstGeom prst="leftBrace">
            <a:avLst>
              <a:gd name="adj1" fmla="val 75555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5336" name="Rectangle 8"/>
          <p:cNvSpPr>
            <a:spLocks noChangeArrowheads="1"/>
          </p:cNvSpPr>
          <p:nvPr/>
        </p:nvSpPr>
        <p:spPr bwMode="auto">
          <a:xfrm>
            <a:off x="3563888" y="5013176"/>
            <a:ext cx="1487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答案：</a:t>
            </a:r>
            <a:r>
              <a:rPr lang="en-US" altLang="zh-CN" sz="2800" dirty="0">
                <a:solidFill>
                  <a:srgbClr val="0000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76" name="Text Box 28"/>
          <p:cNvSpPr txBox="1">
            <a:spLocks noChangeArrowheads="1"/>
          </p:cNvSpPr>
          <p:nvPr/>
        </p:nvSpPr>
        <p:spPr bwMode="auto">
          <a:xfrm>
            <a:off x="349250" y="4581525"/>
            <a:ext cx="868680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、二元一次方程组中各个方程的</a:t>
            </a:r>
            <a:r>
              <a:rPr lang="zh-CN" altLang="en-US" sz="4400" b="1" dirty="0">
                <a:solidFill>
                  <a:srgbClr val="FF3399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公共解</a:t>
            </a:r>
            <a:r>
              <a:rPr lang="en-US" altLang="zh-CN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,</a:t>
            </a:r>
            <a:r>
              <a:rPr lang="zh-CN" altLang="en-US" sz="4400" b="1" dirty="0">
                <a:solidFill>
                  <a:srgbClr val="00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叫做这个</a:t>
            </a:r>
            <a:r>
              <a:rPr lang="zh-CN" altLang="en-US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二元一次方程组的解</a:t>
            </a:r>
            <a:r>
              <a:rPr lang="en-US" altLang="zh-CN" sz="4400" b="1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.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（二元一次方程</a:t>
            </a:r>
            <a:r>
              <a:rPr lang="zh-CN" altLang="en-US" sz="3600" b="1" dirty="0">
                <a:solidFill>
                  <a:srgbClr val="FF0066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组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只有一组解）</a:t>
            </a:r>
          </a:p>
        </p:txBody>
      </p:sp>
      <p:grpSp>
        <p:nvGrpSpPr>
          <p:cNvPr id="258109" name="Group 61"/>
          <p:cNvGrpSpPr/>
          <p:nvPr/>
        </p:nvGrpSpPr>
        <p:grpSpPr bwMode="auto">
          <a:xfrm>
            <a:off x="295275" y="0"/>
            <a:ext cx="8524875" cy="1631950"/>
            <a:chOff x="0" y="0"/>
            <a:chExt cx="5370" cy="1028"/>
          </a:xfrm>
        </p:grpSpPr>
        <p:sp>
          <p:nvSpPr>
            <p:cNvPr id="258054" name="Text Box 6"/>
            <p:cNvSpPr txBox="1">
              <a:spLocks noChangeArrowheads="1"/>
            </p:cNvSpPr>
            <p:nvPr/>
          </p:nvSpPr>
          <p:spPr bwMode="auto">
            <a:xfrm>
              <a:off x="0" y="624"/>
              <a:ext cx="537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00100" indent="-3429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57300" indent="-3429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14500" indent="-3429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171700" indent="-342900" algn="l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3600" b="1" dirty="0">
                  <a:solidFill>
                    <a:srgbClr val="FF0000"/>
                  </a:solidFill>
                  <a:ea typeface="华文新魏" panose="02010800040101010101" pitchFamily="2" charset="-122"/>
                </a:rPr>
                <a:t>依照题意，填写表格：</a:t>
              </a:r>
            </a:p>
          </p:txBody>
        </p:sp>
        <p:grpSp>
          <p:nvGrpSpPr>
            <p:cNvPr id="258078" name="Group 30"/>
            <p:cNvGrpSpPr/>
            <p:nvPr/>
          </p:nvGrpSpPr>
          <p:grpSpPr bwMode="auto">
            <a:xfrm>
              <a:off x="0" y="0"/>
              <a:ext cx="3456" cy="634"/>
              <a:chOff x="0" y="144"/>
              <a:chExt cx="2899" cy="747"/>
            </a:xfrm>
          </p:grpSpPr>
          <p:grpSp>
            <p:nvGrpSpPr>
              <p:cNvPr id="258055" name="Group 7"/>
              <p:cNvGrpSpPr/>
              <p:nvPr/>
            </p:nvGrpSpPr>
            <p:grpSpPr bwMode="auto">
              <a:xfrm>
                <a:off x="0" y="192"/>
                <a:ext cx="2899" cy="624"/>
                <a:chOff x="476" y="985"/>
                <a:chExt cx="2033" cy="495"/>
              </a:xfrm>
            </p:grpSpPr>
            <p:sp>
              <p:nvSpPr>
                <p:cNvPr id="258056" name="AutoShape 8"/>
                <p:cNvSpPr>
                  <a:spLocks noChangeArrowheads="1"/>
                </p:cNvSpPr>
                <p:nvPr/>
              </p:nvSpPr>
              <p:spPr bwMode="blackWhite">
                <a:xfrm>
                  <a:off x="657" y="1344"/>
                  <a:ext cx="1445" cy="136"/>
                </a:xfrm>
                <a:custGeom>
                  <a:avLst/>
                  <a:gdLst>
                    <a:gd name="G0" fmla="+- 1000 0 0"/>
                    <a:gd name="G1" fmla="+- 1000 0 0"/>
                    <a:gd name="G2" fmla="+- G0 0 G1"/>
                    <a:gd name="G3" fmla="*/ G1 1 2"/>
                    <a:gd name="G4" fmla="+- G0 0 G3"/>
                    <a:gd name="T0" fmla="*/ 0 w 1000"/>
                    <a:gd name="T1" fmla="*/ 0 h 1000"/>
                    <a:gd name="T2" fmla="*/ 16437 w 1000"/>
                    <a:gd name="T3" fmla="*/ 0 h 1000"/>
                    <a:gd name="T4" fmla="*/ 16938 w 1000"/>
                    <a:gd name="T5" fmla="*/ 500 h 1000"/>
                    <a:gd name="T6" fmla="*/ 16438 w 1000"/>
                    <a:gd name="T7" fmla="*/ 1000 h 1000"/>
                    <a:gd name="T8" fmla="*/ 0 w 1000"/>
                    <a:gd name="T9" fmla="*/ 1000 h 1000"/>
                    <a:gd name="T10" fmla="*/ 0 w 1000"/>
                    <a:gd name="T11" fmla="*/ 0 h 1000"/>
                    <a:gd name="T12" fmla="*/ G4 w 1000"/>
                    <a:gd name="T13" fmla="*/ G1 h 1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T10" t="T11" r="T12" b="T13"/>
                  <a:pathLst>
                    <a:path w="10625" h="1000">
                      <a:moveTo>
                        <a:pt x="0" y="0"/>
                      </a:moveTo>
                      <a:lnTo>
                        <a:pt x="16437" y="0"/>
                      </a:lnTo>
                      <a:cubicBezTo>
                        <a:pt x="16714" y="0"/>
                        <a:pt x="16938" y="223"/>
                        <a:pt x="16938" y="500"/>
                      </a:cubicBezTo>
                      <a:cubicBezTo>
                        <a:pt x="16938" y="776"/>
                        <a:pt x="16714" y="999"/>
                        <a:pt x="16438" y="1000"/>
                      </a:cubicBezTo>
                      <a:lnTo>
                        <a:pt x="0" y="1000"/>
                      </a:lnTo>
                      <a:close/>
                    </a:path>
                  </a:pathLst>
                </a:custGeom>
                <a:solidFill>
                  <a:srgbClr val="0099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l" eaLnBrk="0" hangingPunct="0"/>
                  <a:endParaRPr lang="zh-CN" altLang="zh-CN" sz="28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anose="02020603050405020304" pitchFamily="18" charset="0"/>
                    <a:ea typeface="Arial Unicode MS" pitchFamily="34" charset="-122"/>
                    <a:sym typeface="Wingdings" panose="05000000000000000000" pitchFamily="2" charset="2"/>
                  </a:endParaRPr>
                </a:p>
              </p:txBody>
            </p:sp>
            <p:sp>
              <p:nvSpPr>
                <p:cNvPr id="258057" name="Text Box 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793" y="985"/>
                  <a:ext cx="1716" cy="30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 eaLnBrk="0" hangingPunct="0"/>
                  <a:endParaRPr lang="zh-CN" altLang="zh-CN" sz="28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Arial Unicode MS" pitchFamily="34" charset="-122"/>
                    <a:sym typeface="Wingdings" panose="05000000000000000000" pitchFamily="2" charset="2"/>
                  </a:endParaRPr>
                </a:p>
              </p:txBody>
            </p:sp>
            <p:grpSp>
              <p:nvGrpSpPr>
                <p:cNvPr id="258058" name="Group 10"/>
                <p:cNvGrpSpPr>
                  <a:grpSpLocks noChangeAspect="1"/>
                </p:cNvGrpSpPr>
                <p:nvPr/>
              </p:nvGrpSpPr>
              <p:grpSpPr bwMode="auto">
                <a:xfrm>
                  <a:off x="476" y="1027"/>
                  <a:ext cx="356" cy="453"/>
                  <a:chOff x="1066" y="210"/>
                  <a:chExt cx="2993" cy="3810"/>
                </a:xfrm>
              </p:grpSpPr>
              <p:grpSp>
                <p:nvGrpSpPr>
                  <p:cNvPr id="258059" name="Group 1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269" y="618"/>
                    <a:ext cx="2790" cy="3402"/>
                    <a:chOff x="1269" y="618"/>
                    <a:chExt cx="2790" cy="3402"/>
                  </a:xfrm>
                </p:grpSpPr>
                <p:sp>
                  <p:nvSpPr>
                    <p:cNvPr id="258060" name="Oval 1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429" y="618"/>
                      <a:ext cx="2404" cy="3221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00"/>
                        </a:gs>
                        <a:gs pos="100000">
                          <a:srgbClr val="FFFF66"/>
                        </a:gs>
                      </a:gsLst>
                      <a:lin ang="2700000" scaled="1"/>
                    </a:gradFill>
                    <a:ln w="12700" algn="ctr">
                      <a:solidFill>
                        <a:srgbClr val="996633"/>
                      </a:solidFill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258061" name="Group 1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269" y="1071"/>
                      <a:ext cx="2790" cy="2949"/>
                      <a:chOff x="1269" y="1071"/>
                      <a:chExt cx="2790" cy="2949"/>
                    </a:xfrm>
                  </p:grpSpPr>
                  <p:sp>
                    <p:nvSpPr>
                      <p:cNvPr id="258062" name="Freeform 14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269" y="1823"/>
                        <a:ext cx="2120" cy="449"/>
                      </a:xfrm>
                      <a:custGeom>
                        <a:avLst/>
                        <a:gdLst>
                          <a:gd name="T0" fmla="*/ 0 w 1497"/>
                          <a:gd name="T1" fmla="*/ 0 h 317"/>
                          <a:gd name="T2" fmla="*/ 817 w 1497"/>
                          <a:gd name="T3" fmla="*/ 227 h 317"/>
                          <a:gd name="T4" fmla="*/ 1497 w 1497"/>
                          <a:gd name="T5" fmla="*/ 45 h 317"/>
                          <a:gd name="T6" fmla="*/ 1497 w 1497"/>
                          <a:gd name="T7" fmla="*/ 136 h 317"/>
                          <a:gd name="T8" fmla="*/ 817 w 1497"/>
                          <a:gd name="T9" fmla="*/ 317 h 317"/>
                          <a:gd name="T10" fmla="*/ 0 w 1497"/>
                          <a:gd name="T11" fmla="*/ 90 h 317"/>
                          <a:gd name="T12" fmla="*/ 0 w 1497"/>
                          <a:gd name="T13" fmla="*/ 0 h 31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1497" h="317">
                            <a:moveTo>
                              <a:pt x="0" y="0"/>
                            </a:moveTo>
                            <a:lnTo>
                              <a:pt x="817" y="227"/>
                            </a:lnTo>
                            <a:lnTo>
                              <a:pt x="1497" y="45"/>
                            </a:lnTo>
                            <a:lnTo>
                              <a:pt x="1497" y="136"/>
                            </a:lnTo>
                            <a:lnTo>
                              <a:pt x="817" y="317"/>
                            </a:lnTo>
                            <a:lnTo>
                              <a:pt x="0" y="90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FF9900"/>
                          </a:gs>
                          <a:gs pos="100000">
                            <a:srgbClr val="CC6600"/>
                          </a:gs>
                        </a:gsLst>
                        <a:lin ang="0" scaled="1"/>
                      </a:gra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3" name="Freeform 15" descr="栎木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269" y="1565"/>
                        <a:ext cx="2120" cy="579"/>
                      </a:xfrm>
                      <a:custGeom>
                        <a:avLst/>
                        <a:gdLst>
                          <a:gd name="T0" fmla="*/ 0 w 1497"/>
                          <a:gd name="T1" fmla="*/ 182 h 409"/>
                          <a:gd name="T2" fmla="*/ 817 w 1497"/>
                          <a:gd name="T3" fmla="*/ 409 h 409"/>
                          <a:gd name="T4" fmla="*/ 1497 w 1497"/>
                          <a:gd name="T5" fmla="*/ 227 h 409"/>
                          <a:gd name="T6" fmla="*/ 590 w 1497"/>
                          <a:gd name="T7" fmla="*/ 0 h 409"/>
                          <a:gd name="T8" fmla="*/ 0 w 1497"/>
                          <a:gd name="T9" fmla="*/ 182 h 409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</a:cxnLst>
                        <a:rect l="0" t="0" r="r" b="b"/>
                        <a:pathLst>
                          <a:path w="1497" h="409">
                            <a:moveTo>
                              <a:pt x="0" y="182"/>
                            </a:moveTo>
                            <a:lnTo>
                              <a:pt x="817" y="409"/>
                            </a:lnTo>
                            <a:lnTo>
                              <a:pt x="1497" y="227"/>
                            </a:lnTo>
                            <a:lnTo>
                              <a:pt x="590" y="0"/>
                            </a:lnTo>
                            <a:lnTo>
                              <a:pt x="0" y="182"/>
                            </a:lnTo>
                            <a:close/>
                          </a:path>
                        </a:pathLst>
                      </a:custGeom>
                      <a:blipFill dpi="0" rotWithShape="1">
                        <a:blip r:embed="rId2"/>
                        <a:srcRect/>
                        <a:tile tx="0" ty="0" sx="100000" sy="100000" flip="none" algn="tl"/>
                      </a:blipFill>
                      <a:ln w="38100" cap="flat" cmpd="sng">
                        <a:solidFill>
                          <a:srgbClr val="996633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4" name="Freeform 16" descr="棕色大理石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462" y="2015"/>
                        <a:ext cx="1671" cy="578"/>
                      </a:xfrm>
                      <a:custGeom>
                        <a:avLst/>
                        <a:gdLst>
                          <a:gd name="T0" fmla="*/ 0 w 1180"/>
                          <a:gd name="T1" fmla="*/ 0 h 408"/>
                          <a:gd name="T2" fmla="*/ 726 w 1180"/>
                          <a:gd name="T3" fmla="*/ 181 h 408"/>
                          <a:gd name="T4" fmla="*/ 1180 w 1180"/>
                          <a:gd name="T5" fmla="*/ 45 h 408"/>
                          <a:gd name="T6" fmla="*/ 1134 w 1180"/>
                          <a:gd name="T7" fmla="*/ 227 h 408"/>
                          <a:gd name="T8" fmla="*/ 726 w 1180"/>
                          <a:gd name="T9" fmla="*/ 408 h 408"/>
                          <a:gd name="T10" fmla="*/ 46 w 1180"/>
                          <a:gd name="T11" fmla="*/ 181 h 408"/>
                          <a:gd name="T12" fmla="*/ 0 w 1180"/>
                          <a:gd name="T13" fmla="*/ 0 h 40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</a:cxnLst>
                        <a:rect l="0" t="0" r="r" b="b"/>
                        <a:pathLst>
                          <a:path w="1180" h="408">
                            <a:moveTo>
                              <a:pt x="0" y="0"/>
                            </a:moveTo>
                            <a:lnTo>
                              <a:pt x="726" y="181"/>
                            </a:lnTo>
                            <a:lnTo>
                              <a:pt x="1180" y="45"/>
                            </a:lnTo>
                            <a:lnTo>
                              <a:pt x="1134" y="227"/>
                            </a:lnTo>
                            <a:lnTo>
                              <a:pt x="726" y="408"/>
                            </a:lnTo>
                            <a:lnTo>
                              <a:pt x="46" y="181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blipFill dpi="0" rotWithShape="1">
                        <a:blip r:embed="rId3"/>
                        <a:srcRect/>
                        <a:tile tx="0" ty="0" sx="100000" sy="100000" flip="none" algn="tl"/>
                      </a:blip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5" name="Freeform 17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68" y="2464"/>
                        <a:ext cx="193" cy="772"/>
                      </a:xfrm>
                      <a:custGeom>
                        <a:avLst/>
                        <a:gdLst>
                          <a:gd name="T0" fmla="*/ 0 w 136"/>
                          <a:gd name="T1" fmla="*/ 0 h 545"/>
                          <a:gd name="T2" fmla="*/ 136 w 136"/>
                          <a:gd name="T3" fmla="*/ 46 h 545"/>
                          <a:gd name="T4" fmla="*/ 91 w 136"/>
                          <a:gd name="T5" fmla="*/ 136 h 545"/>
                          <a:gd name="T6" fmla="*/ 136 w 136"/>
                          <a:gd name="T7" fmla="*/ 318 h 545"/>
                          <a:gd name="T8" fmla="*/ 136 w 136"/>
                          <a:gd name="T9" fmla="*/ 545 h 545"/>
                          <a:gd name="T10" fmla="*/ 46 w 136"/>
                          <a:gd name="T11" fmla="*/ 545 h 545"/>
                          <a:gd name="T12" fmla="*/ 0 w 136"/>
                          <a:gd name="T13" fmla="*/ 318 h 545"/>
                          <a:gd name="T14" fmla="*/ 0 w 136"/>
                          <a:gd name="T15" fmla="*/ 182 h 545"/>
                          <a:gd name="T16" fmla="*/ 0 w 136"/>
                          <a:gd name="T17" fmla="*/ 0 h 54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</a:cxnLst>
                        <a:rect l="0" t="0" r="r" b="b"/>
                        <a:pathLst>
                          <a:path w="136" h="545">
                            <a:moveTo>
                              <a:pt x="0" y="0"/>
                            </a:moveTo>
                            <a:lnTo>
                              <a:pt x="136" y="46"/>
                            </a:lnTo>
                            <a:lnTo>
                              <a:pt x="91" y="136"/>
                            </a:lnTo>
                            <a:lnTo>
                              <a:pt x="136" y="318"/>
                            </a:lnTo>
                            <a:lnTo>
                              <a:pt x="136" y="545"/>
                            </a:lnTo>
                            <a:lnTo>
                              <a:pt x="46" y="545"/>
                            </a:lnTo>
                            <a:lnTo>
                              <a:pt x="0" y="318"/>
                            </a:lnTo>
                            <a:lnTo>
                              <a:pt x="0" y="182"/>
                            </a:lnTo>
                            <a:lnTo>
                              <a:pt x="0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6699"/>
                          </a:gs>
                          <a:gs pos="50000">
                            <a:schemeClr val="bg1"/>
                          </a:gs>
                          <a:gs pos="100000">
                            <a:srgbClr val="666699"/>
                          </a:gs>
                        </a:gsLst>
                        <a:lin ang="0" scaled="1"/>
                      </a:gra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6" name="Freeform 18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109" y="3143"/>
                        <a:ext cx="370" cy="158"/>
                      </a:xfrm>
                      <a:custGeom>
                        <a:avLst/>
                        <a:gdLst>
                          <a:gd name="T0" fmla="*/ 181 w 370"/>
                          <a:gd name="T1" fmla="*/ 106 h 158"/>
                          <a:gd name="T2" fmla="*/ 91 w 370"/>
                          <a:gd name="T3" fmla="*/ 106 h 158"/>
                          <a:gd name="T4" fmla="*/ 91 w 370"/>
                          <a:gd name="T5" fmla="*/ 15 h 158"/>
                          <a:gd name="T6" fmla="*/ 0 w 370"/>
                          <a:gd name="T7" fmla="*/ 106 h 158"/>
                          <a:gd name="T8" fmla="*/ 91 w 370"/>
                          <a:gd name="T9" fmla="*/ 151 h 158"/>
                          <a:gd name="T10" fmla="*/ 272 w 370"/>
                          <a:gd name="T11" fmla="*/ 151 h 158"/>
                          <a:gd name="T12" fmla="*/ 363 w 370"/>
                          <a:gd name="T13" fmla="*/ 106 h 158"/>
                          <a:gd name="T14" fmla="*/ 317 w 370"/>
                          <a:gd name="T15" fmla="*/ 15 h 158"/>
                          <a:gd name="T16" fmla="*/ 227 w 370"/>
                          <a:gd name="T17" fmla="*/ 15 h 158"/>
                          <a:gd name="T18" fmla="*/ 272 w 370"/>
                          <a:gd name="T19" fmla="*/ 106 h 158"/>
                          <a:gd name="T20" fmla="*/ 181 w 370"/>
                          <a:gd name="T21" fmla="*/ 106 h 158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</a:cxnLst>
                        <a:rect l="0" t="0" r="r" b="b"/>
                        <a:pathLst>
                          <a:path w="370" h="158">
                            <a:moveTo>
                              <a:pt x="181" y="106"/>
                            </a:moveTo>
                            <a:cubicBezTo>
                              <a:pt x="151" y="106"/>
                              <a:pt x="106" y="121"/>
                              <a:pt x="91" y="106"/>
                            </a:cubicBezTo>
                            <a:cubicBezTo>
                              <a:pt x="76" y="91"/>
                              <a:pt x="106" y="15"/>
                              <a:pt x="91" y="15"/>
                            </a:cubicBezTo>
                            <a:cubicBezTo>
                              <a:pt x="76" y="15"/>
                              <a:pt x="0" y="83"/>
                              <a:pt x="0" y="106"/>
                            </a:cubicBezTo>
                            <a:cubicBezTo>
                              <a:pt x="0" y="129"/>
                              <a:pt x="46" y="144"/>
                              <a:pt x="91" y="151"/>
                            </a:cubicBezTo>
                            <a:cubicBezTo>
                              <a:pt x="136" y="158"/>
                              <a:pt x="227" y="158"/>
                              <a:pt x="272" y="151"/>
                            </a:cubicBezTo>
                            <a:cubicBezTo>
                              <a:pt x="317" y="144"/>
                              <a:pt x="356" y="129"/>
                              <a:pt x="363" y="106"/>
                            </a:cubicBezTo>
                            <a:cubicBezTo>
                              <a:pt x="370" y="83"/>
                              <a:pt x="340" y="30"/>
                              <a:pt x="317" y="15"/>
                            </a:cubicBezTo>
                            <a:cubicBezTo>
                              <a:pt x="294" y="0"/>
                              <a:pt x="234" y="0"/>
                              <a:pt x="227" y="15"/>
                            </a:cubicBezTo>
                            <a:cubicBezTo>
                              <a:pt x="220" y="30"/>
                              <a:pt x="280" y="91"/>
                              <a:pt x="272" y="106"/>
                            </a:cubicBezTo>
                            <a:cubicBezTo>
                              <a:pt x="264" y="121"/>
                              <a:pt x="211" y="106"/>
                              <a:pt x="181" y="106"/>
                            </a:cubicBez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CCECFF"/>
                          </a:gs>
                          <a:gs pos="100000">
                            <a:schemeClr val="bg1"/>
                          </a:gs>
                        </a:gsLst>
                        <a:lin ang="5400000" scaled="1"/>
                      </a:grad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7" name="Freeform 19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1565" y="3113"/>
                        <a:ext cx="1587" cy="907"/>
                      </a:xfrm>
                      <a:custGeom>
                        <a:avLst/>
                        <a:gdLst>
                          <a:gd name="T0" fmla="*/ 1496 w 1587"/>
                          <a:gd name="T1" fmla="*/ 0 h 907"/>
                          <a:gd name="T2" fmla="*/ 1587 w 1587"/>
                          <a:gd name="T3" fmla="*/ 90 h 907"/>
                          <a:gd name="T4" fmla="*/ 1496 w 1587"/>
                          <a:gd name="T5" fmla="*/ 181 h 907"/>
                          <a:gd name="T6" fmla="*/ 907 w 1587"/>
                          <a:gd name="T7" fmla="*/ 499 h 907"/>
                          <a:gd name="T8" fmla="*/ 1224 w 1587"/>
                          <a:gd name="T9" fmla="*/ 589 h 907"/>
                          <a:gd name="T10" fmla="*/ 1406 w 1587"/>
                          <a:gd name="T11" fmla="*/ 725 h 907"/>
                          <a:gd name="T12" fmla="*/ 1360 w 1587"/>
                          <a:gd name="T13" fmla="*/ 861 h 907"/>
                          <a:gd name="T14" fmla="*/ 1270 w 1587"/>
                          <a:gd name="T15" fmla="*/ 907 h 907"/>
                          <a:gd name="T16" fmla="*/ 1134 w 1587"/>
                          <a:gd name="T17" fmla="*/ 816 h 907"/>
                          <a:gd name="T18" fmla="*/ 771 w 1587"/>
                          <a:gd name="T19" fmla="*/ 725 h 907"/>
                          <a:gd name="T20" fmla="*/ 226 w 1587"/>
                          <a:gd name="T21" fmla="*/ 635 h 907"/>
                          <a:gd name="T22" fmla="*/ 90 w 1587"/>
                          <a:gd name="T23" fmla="*/ 635 h 907"/>
                          <a:gd name="T24" fmla="*/ 0 w 1587"/>
                          <a:gd name="T25" fmla="*/ 544 h 907"/>
                          <a:gd name="T26" fmla="*/ 90 w 1587"/>
                          <a:gd name="T27" fmla="*/ 453 h 907"/>
                          <a:gd name="T28" fmla="*/ 362 w 1587"/>
                          <a:gd name="T29" fmla="*/ 453 h 907"/>
                          <a:gd name="T30" fmla="*/ 589 w 1587"/>
                          <a:gd name="T31" fmla="*/ 453 h 907"/>
                          <a:gd name="T32" fmla="*/ 680 w 1587"/>
                          <a:gd name="T33" fmla="*/ 453 h 907"/>
                          <a:gd name="T34" fmla="*/ 635 w 1587"/>
                          <a:gd name="T35" fmla="*/ 362 h 907"/>
                          <a:gd name="T36" fmla="*/ 589 w 1587"/>
                          <a:gd name="T37" fmla="*/ 226 h 907"/>
                          <a:gd name="T38" fmla="*/ 544 w 1587"/>
                          <a:gd name="T39" fmla="*/ 136 h 907"/>
                          <a:gd name="T40" fmla="*/ 635 w 1587"/>
                          <a:gd name="T41" fmla="*/ 181 h 907"/>
                          <a:gd name="T42" fmla="*/ 771 w 1587"/>
                          <a:gd name="T43" fmla="*/ 181 h 907"/>
                          <a:gd name="T44" fmla="*/ 861 w 1587"/>
                          <a:gd name="T45" fmla="*/ 181 h 907"/>
                          <a:gd name="T46" fmla="*/ 907 w 1587"/>
                          <a:gd name="T47" fmla="*/ 90 h 907"/>
                          <a:gd name="T48" fmla="*/ 907 w 1587"/>
                          <a:gd name="T49" fmla="*/ 226 h 907"/>
                          <a:gd name="T50" fmla="*/ 861 w 1587"/>
                          <a:gd name="T51" fmla="*/ 362 h 907"/>
                          <a:gd name="T52" fmla="*/ 1224 w 1587"/>
                          <a:gd name="T53" fmla="*/ 181 h 907"/>
                          <a:gd name="T54" fmla="*/ 1360 w 1587"/>
                          <a:gd name="T55" fmla="*/ 136 h 907"/>
                          <a:gd name="T56" fmla="*/ 1406 w 1587"/>
                          <a:gd name="T57" fmla="*/ 45 h 907"/>
                          <a:gd name="T58" fmla="*/ 1496 w 1587"/>
                          <a:gd name="T59" fmla="*/ 0 h 90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  <a:cxn ang="0">
                            <a:pos x="T38" y="T39"/>
                          </a:cxn>
                          <a:cxn ang="0">
                            <a:pos x="T40" y="T41"/>
                          </a:cxn>
                          <a:cxn ang="0">
                            <a:pos x="T42" y="T43"/>
                          </a:cxn>
                          <a:cxn ang="0">
                            <a:pos x="T44" y="T45"/>
                          </a:cxn>
                          <a:cxn ang="0">
                            <a:pos x="T46" y="T47"/>
                          </a:cxn>
                          <a:cxn ang="0">
                            <a:pos x="T48" y="T49"/>
                          </a:cxn>
                          <a:cxn ang="0">
                            <a:pos x="T50" y="T51"/>
                          </a:cxn>
                          <a:cxn ang="0">
                            <a:pos x="T52" y="T53"/>
                          </a:cxn>
                          <a:cxn ang="0">
                            <a:pos x="T54" y="T55"/>
                          </a:cxn>
                          <a:cxn ang="0">
                            <a:pos x="T56" y="T57"/>
                          </a:cxn>
                          <a:cxn ang="0">
                            <a:pos x="T58" y="T59"/>
                          </a:cxn>
                        </a:cxnLst>
                        <a:rect l="0" t="0" r="r" b="b"/>
                        <a:pathLst>
                          <a:path w="1587" h="907">
                            <a:moveTo>
                              <a:pt x="1496" y="0"/>
                            </a:moveTo>
                            <a:lnTo>
                              <a:pt x="1587" y="90"/>
                            </a:lnTo>
                            <a:lnTo>
                              <a:pt x="1496" y="181"/>
                            </a:lnTo>
                            <a:lnTo>
                              <a:pt x="907" y="499"/>
                            </a:lnTo>
                            <a:lnTo>
                              <a:pt x="1224" y="589"/>
                            </a:lnTo>
                            <a:lnTo>
                              <a:pt x="1406" y="725"/>
                            </a:lnTo>
                            <a:lnTo>
                              <a:pt x="1360" y="861"/>
                            </a:lnTo>
                            <a:lnTo>
                              <a:pt x="1270" y="907"/>
                            </a:lnTo>
                            <a:lnTo>
                              <a:pt x="1134" y="816"/>
                            </a:lnTo>
                            <a:lnTo>
                              <a:pt x="771" y="725"/>
                            </a:lnTo>
                            <a:lnTo>
                              <a:pt x="226" y="635"/>
                            </a:lnTo>
                            <a:lnTo>
                              <a:pt x="90" y="635"/>
                            </a:lnTo>
                            <a:lnTo>
                              <a:pt x="0" y="544"/>
                            </a:lnTo>
                            <a:lnTo>
                              <a:pt x="90" y="453"/>
                            </a:lnTo>
                            <a:lnTo>
                              <a:pt x="362" y="453"/>
                            </a:lnTo>
                            <a:lnTo>
                              <a:pt x="589" y="453"/>
                            </a:lnTo>
                            <a:lnTo>
                              <a:pt x="680" y="453"/>
                            </a:lnTo>
                            <a:lnTo>
                              <a:pt x="635" y="362"/>
                            </a:lnTo>
                            <a:lnTo>
                              <a:pt x="589" y="226"/>
                            </a:lnTo>
                            <a:lnTo>
                              <a:pt x="544" y="136"/>
                            </a:lnTo>
                            <a:lnTo>
                              <a:pt x="635" y="181"/>
                            </a:lnTo>
                            <a:lnTo>
                              <a:pt x="771" y="181"/>
                            </a:lnTo>
                            <a:lnTo>
                              <a:pt x="861" y="181"/>
                            </a:lnTo>
                            <a:lnTo>
                              <a:pt x="907" y="90"/>
                            </a:lnTo>
                            <a:lnTo>
                              <a:pt x="907" y="226"/>
                            </a:lnTo>
                            <a:lnTo>
                              <a:pt x="861" y="362"/>
                            </a:lnTo>
                            <a:lnTo>
                              <a:pt x="1224" y="181"/>
                            </a:lnTo>
                            <a:lnTo>
                              <a:pt x="1360" y="136"/>
                            </a:lnTo>
                            <a:lnTo>
                              <a:pt x="1406" y="45"/>
                            </a:lnTo>
                            <a:lnTo>
                              <a:pt x="1496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6699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8" name="Freeform 20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3016" y="2523"/>
                        <a:ext cx="817" cy="726"/>
                      </a:xfrm>
                      <a:custGeom>
                        <a:avLst/>
                        <a:gdLst>
                          <a:gd name="T0" fmla="*/ 182 w 817"/>
                          <a:gd name="T1" fmla="*/ 0 h 726"/>
                          <a:gd name="T2" fmla="*/ 182 w 817"/>
                          <a:gd name="T3" fmla="*/ 136 h 726"/>
                          <a:gd name="T4" fmla="*/ 227 w 817"/>
                          <a:gd name="T5" fmla="*/ 317 h 726"/>
                          <a:gd name="T6" fmla="*/ 227 w 817"/>
                          <a:gd name="T7" fmla="*/ 408 h 726"/>
                          <a:gd name="T8" fmla="*/ 0 w 817"/>
                          <a:gd name="T9" fmla="*/ 499 h 726"/>
                          <a:gd name="T10" fmla="*/ 0 w 817"/>
                          <a:gd name="T11" fmla="*/ 590 h 726"/>
                          <a:gd name="T12" fmla="*/ 136 w 817"/>
                          <a:gd name="T13" fmla="*/ 635 h 726"/>
                          <a:gd name="T14" fmla="*/ 136 w 817"/>
                          <a:gd name="T15" fmla="*/ 726 h 726"/>
                          <a:gd name="T16" fmla="*/ 272 w 817"/>
                          <a:gd name="T17" fmla="*/ 635 h 726"/>
                          <a:gd name="T18" fmla="*/ 363 w 817"/>
                          <a:gd name="T19" fmla="*/ 590 h 726"/>
                          <a:gd name="T20" fmla="*/ 454 w 817"/>
                          <a:gd name="T21" fmla="*/ 590 h 726"/>
                          <a:gd name="T22" fmla="*/ 635 w 817"/>
                          <a:gd name="T23" fmla="*/ 635 h 726"/>
                          <a:gd name="T24" fmla="*/ 771 w 817"/>
                          <a:gd name="T25" fmla="*/ 635 h 726"/>
                          <a:gd name="T26" fmla="*/ 817 w 817"/>
                          <a:gd name="T27" fmla="*/ 544 h 726"/>
                          <a:gd name="T28" fmla="*/ 635 w 817"/>
                          <a:gd name="T29" fmla="*/ 453 h 726"/>
                          <a:gd name="T30" fmla="*/ 499 w 817"/>
                          <a:gd name="T31" fmla="*/ 453 h 726"/>
                          <a:gd name="T32" fmla="*/ 408 w 817"/>
                          <a:gd name="T33" fmla="*/ 272 h 726"/>
                          <a:gd name="T34" fmla="*/ 408 w 817"/>
                          <a:gd name="T35" fmla="*/ 45 h 726"/>
                          <a:gd name="T36" fmla="*/ 182 w 817"/>
                          <a:gd name="T37" fmla="*/ 0 h 726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  <a:cxn ang="0">
                            <a:pos x="T26" y="T27"/>
                          </a:cxn>
                          <a:cxn ang="0">
                            <a:pos x="T28" y="T29"/>
                          </a:cxn>
                          <a:cxn ang="0">
                            <a:pos x="T30" y="T31"/>
                          </a:cxn>
                          <a:cxn ang="0">
                            <a:pos x="T32" y="T33"/>
                          </a:cxn>
                          <a:cxn ang="0">
                            <a:pos x="T34" y="T35"/>
                          </a:cxn>
                          <a:cxn ang="0">
                            <a:pos x="T36" y="T37"/>
                          </a:cxn>
                        </a:cxnLst>
                        <a:rect l="0" t="0" r="r" b="b"/>
                        <a:pathLst>
                          <a:path w="817" h="726">
                            <a:moveTo>
                              <a:pt x="182" y="0"/>
                            </a:moveTo>
                            <a:lnTo>
                              <a:pt x="182" y="136"/>
                            </a:lnTo>
                            <a:lnTo>
                              <a:pt x="227" y="317"/>
                            </a:lnTo>
                            <a:lnTo>
                              <a:pt x="227" y="408"/>
                            </a:lnTo>
                            <a:lnTo>
                              <a:pt x="0" y="499"/>
                            </a:lnTo>
                            <a:lnTo>
                              <a:pt x="0" y="590"/>
                            </a:lnTo>
                            <a:lnTo>
                              <a:pt x="136" y="635"/>
                            </a:lnTo>
                            <a:lnTo>
                              <a:pt x="136" y="726"/>
                            </a:lnTo>
                            <a:lnTo>
                              <a:pt x="272" y="635"/>
                            </a:lnTo>
                            <a:lnTo>
                              <a:pt x="363" y="590"/>
                            </a:lnTo>
                            <a:lnTo>
                              <a:pt x="454" y="590"/>
                            </a:lnTo>
                            <a:lnTo>
                              <a:pt x="635" y="635"/>
                            </a:lnTo>
                            <a:lnTo>
                              <a:pt x="771" y="635"/>
                            </a:lnTo>
                            <a:lnTo>
                              <a:pt x="817" y="544"/>
                            </a:lnTo>
                            <a:lnTo>
                              <a:pt x="635" y="453"/>
                            </a:lnTo>
                            <a:lnTo>
                              <a:pt x="499" y="453"/>
                            </a:lnTo>
                            <a:lnTo>
                              <a:pt x="408" y="272"/>
                            </a:lnTo>
                            <a:lnTo>
                              <a:pt x="408" y="45"/>
                            </a:lnTo>
                            <a:lnTo>
                              <a:pt x="182" y="0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666699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69" name="Freeform 21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835" y="1071"/>
                        <a:ext cx="1224" cy="1497"/>
                      </a:xfrm>
                      <a:custGeom>
                        <a:avLst/>
                        <a:gdLst>
                          <a:gd name="T0" fmla="*/ 0 w 1224"/>
                          <a:gd name="T1" fmla="*/ 1361 h 1497"/>
                          <a:gd name="T2" fmla="*/ 136 w 1224"/>
                          <a:gd name="T3" fmla="*/ 1316 h 1497"/>
                          <a:gd name="T4" fmla="*/ 635 w 1224"/>
                          <a:gd name="T5" fmla="*/ 1407 h 1497"/>
                          <a:gd name="T6" fmla="*/ 1088 w 1224"/>
                          <a:gd name="T7" fmla="*/ 1044 h 1497"/>
                          <a:gd name="T8" fmla="*/ 1043 w 1224"/>
                          <a:gd name="T9" fmla="*/ 227 h 1497"/>
                          <a:gd name="T10" fmla="*/ 317 w 1224"/>
                          <a:gd name="T11" fmla="*/ 136 h 1497"/>
                          <a:gd name="T12" fmla="*/ 317 w 1224"/>
                          <a:gd name="T13" fmla="*/ 46 h 1497"/>
                          <a:gd name="T14" fmla="*/ 453 w 1224"/>
                          <a:gd name="T15" fmla="*/ 0 h 1497"/>
                          <a:gd name="T16" fmla="*/ 1134 w 1224"/>
                          <a:gd name="T17" fmla="*/ 91 h 1497"/>
                          <a:gd name="T18" fmla="*/ 1224 w 1224"/>
                          <a:gd name="T19" fmla="*/ 1134 h 1497"/>
                          <a:gd name="T20" fmla="*/ 861 w 1224"/>
                          <a:gd name="T21" fmla="*/ 1407 h 1497"/>
                          <a:gd name="T22" fmla="*/ 680 w 1224"/>
                          <a:gd name="T23" fmla="*/ 1497 h 1497"/>
                          <a:gd name="T24" fmla="*/ 0 w 1224"/>
                          <a:gd name="T25" fmla="*/ 1361 h 1497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  <a:cxn ang="0">
                            <a:pos x="T24" y="T25"/>
                          </a:cxn>
                        </a:cxnLst>
                        <a:rect l="0" t="0" r="r" b="b"/>
                        <a:pathLst>
                          <a:path w="1224" h="1497">
                            <a:moveTo>
                              <a:pt x="0" y="1361"/>
                            </a:moveTo>
                            <a:lnTo>
                              <a:pt x="136" y="1316"/>
                            </a:lnTo>
                            <a:lnTo>
                              <a:pt x="635" y="1407"/>
                            </a:lnTo>
                            <a:lnTo>
                              <a:pt x="1088" y="1044"/>
                            </a:lnTo>
                            <a:lnTo>
                              <a:pt x="1043" y="227"/>
                            </a:lnTo>
                            <a:lnTo>
                              <a:pt x="317" y="136"/>
                            </a:lnTo>
                            <a:lnTo>
                              <a:pt x="317" y="46"/>
                            </a:lnTo>
                            <a:lnTo>
                              <a:pt x="453" y="0"/>
                            </a:lnTo>
                            <a:lnTo>
                              <a:pt x="1134" y="91"/>
                            </a:lnTo>
                            <a:lnTo>
                              <a:pt x="1224" y="1134"/>
                            </a:lnTo>
                            <a:lnTo>
                              <a:pt x="861" y="1407"/>
                            </a:lnTo>
                            <a:lnTo>
                              <a:pt x="680" y="1497"/>
                            </a:lnTo>
                            <a:lnTo>
                              <a:pt x="0" y="1361"/>
                            </a:lnTo>
                            <a:close/>
                          </a:path>
                        </a:pathLst>
                      </a:custGeom>
                      <a:gradFill rotWithShape="1">
                        <a:gsLst>
                          <a:gs pos="0">
                            <a:srgbClr val="006600"/>
                          </a:gs>
                          <a:gs pos="100000">
                            <a:srgbClr val="FFFFFF"/>
                          </a:gs>
                        </a:gsLst>
                        <a:lin ang="0" scaled="1"/>
                      </a:gradFill>
                      <a:ln w="38100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258070" name="Freeform 22" descr="斜纹布"/>
                      <p:cNvSpPr>
                        <a:spLocks noChangeAspect="1"/>
                      </p:cNvSpPr>
                      <p:nvPr/>
                    </p:nvSpPr>
                    <p:spPr bwMode="auto">
                      <a:xfrm>
                        <a:off x="2925" y="1207"/>
                        <a:ext cx="998" cy="1225"/>
                      </a:xfrm>
                      <a:custGeom>
                        <a:avLst/>
                        <a:gdLst>
                          <a:gd name="T0" fmla="*/ 227 w 998"/>
                          <a:gd name="T1" fmla="*/ 0 h 1225"/>
                          <a:gd name="T2" fmla="*/ 227 w 998"/>
                          <a:gd name="T3" fmla="*/ 454 h 1225"/>
                          <a:gd name="T4" fmla="*/ 136 w 998"/>
                          <a:gd name="T5" fmla="*/ 590 h 1225"/>
                          <a:gd name="T6" fmla="*/ 454 w 998"/>
                          <a:gd name="T7" fmla="*/ 635 h 1225"/>
                          <a:gd name="T8" fmla="*/ 454 w 998"/>
                          <a:gd name="T9" fmla="*/ 817 h 1225"/>
                          <a:gd name="T10" fmla="*/ 227 w 998"/>
                          <a:gd name="T11" fmla="*/ 862 h 1225"/>
                          <a:gd name="T12" fmla="*/ 136 w 998"/>
                          <a:gd name="T13" fmla="*/ 1089 h 1225"/>
                          <a:gd name="T14" fmla="*/ 0 w 998"/>
                          <a:gd name="T15" fmla="*/ 1180 h 1225"/>
                          <a:gd name="T16" fmla="*/ 545 w 998"/>
                          <a:gd name="T17" fmla="*/ 1225 h 1225"/>
                          <a:gd name="T18" fmla="*/ 998 w 998"/>
                          <a:gd name="T19" fmla="*/ 908 h 1225"/>
                          <a:gd name="T20" fmla="*/ 953 w 998"/>
                          <a:gd name="T21" fmla="*/ 91 h 1225"/>
                          <a:gd name="T22" fmla="*/ 227 w 998"/>
                          <a:gd name="T23" fmla="*/ 0 h 1225"/>
                        </a:gdLst>
                        <a:ahLst/>
                        <a:cxnLst>
                          <a:cxn ang="0">
                            <a:pos x="T0" y="T1"/>
                          </a:cxn>
                          <a:cxn ang="0">
                            <a:pos x="T2" y="T3"/>
                          </a:cxn>
                          <a:cxn ang="0">
                            <a:pos x="T4" y="T5"/>
                          </a:cxn>
                          <a:cxn ang="0">
                            <a:pos x="T6" y="T7"/>
                          </a:cxn>
                          <a:cxn ang="0">
                            <a:pos x="T8" y="T9"/>
                          </a:cxn>
                          <a:cxn ang="0">
                            <a:pos x="T10" y="T11"/>
                          </a:cxn>
                          <a:cxn ang="0">
                            <a:pos x="T12" y="T13"/>
                          </a:cxn>
                          <a:cxn ang="0">
                            <a:pos x="T14" y="T15"/>
                          </a:cxn>
                          <a:cxn ang="0">
                            <a:pos x="T16" y="T17"/>
                          </a:cxn>
                          <a:cxn ang="0">
                            <a:pos x="T18" y="T19"/>
                          </a:cxn>
                          <a:cxn ang="0">
                            <a:pos x="T20" y="T21"/>
                          </a:cxn>
                          <a:cxn ang="0">
                            <a:pos x="T22" y="T23"/>
                          </a:cxn>
                        </a:cxnLst>
                        <a:rect l="0" t="0" r="r" b="b"/>
                        <a:pathLst>
                          <a:path w="998" h="1225">
                            <a:moveTo>
                              <a:pt x="227" y="0"/>
                            </a:moveTo>
                            <a:lnTo>
                              <a:pt x="227" y="454"/>
                            </a:lnTo>
                            <a:lnTo>
                              <a:pt x="136" y="590"/>
                            </a:lnTo>
                            <a:lnTo>
                              <a:pt x="454" y="635"/>
                            </a:lnTo>
                            <a:lnTo>
                              <a:pt x="454" y="817"/>
                            </a:lnTo>
                            <a:lnTo>
                              <a:pt x="227" y="862"/>
                            </a:lnTo>
                            <a:lnTo>
                              <a:pt x="136" y="1089"/>
                            </a:lnTo>
                            <a:lnTo>
                              <a:pt x="0" y="1180"/>
                            </a:lnTo>
                            <a:lnTo>
                              <a:pt x="545" y="1225"/>
                            </a:lnTo>
                            <a:lnTo>
                              <a:pt x="998" y="908"/>
                            </a:lnTo>
                            <a:lnTo>
                              <a:pt x="953" y="91"/>
                            </a:lnTo>
                            <a:lnTo>
                              <a:pt x="227" y="0"/>
                            </a:lnTo>
                            <a:close/>
                          </a:path>
                        </a:pathLst>
                      </a:custGeom>
                      <a:blipFill dpi="0" rotWithShape="1">
                        <a:blip r:embed="rId4"/>
                        <a:srcRect/>
                        <a:tile tx="0" ty="0" sx="100000" sy="100000" flip="none" algn="tl"/>
                      </a:blipFill>
                      <a:ln w="9525" cap="flat" cmpd="sng">
                        <a:solidFill>
                          <a:schemeClr val="tx1"/>
                        </a:solidFill>
                        <a:prstDash val="solid"/>
                        <a:rou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258071" name="Group 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066" y="210"/>
                    <a:ext cx="1406" cy="1088"/>
                    <a:chOff x="1066" y="210"/>
                    <a:chExt cx="1406" cy="1088"/>
                  </a:xfrm>
                </p:grpSpPr>
                <p:sp>
                  <p:nvSpPr>
                    <p:cNvPr id="258072" name="Freeform 24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066" y="663"/>
                      <a:ext cx="816" cy="635"/>
                    </a:xfrm>
                    <a:custGeom>
                      <a:avLst/>
                      <a:gdLst>
                        <a:gd name="T0" fmla="*/ 816 w 816"/>
                        <a:gd name="T1" fmla="*/ 499 h 635"/>
                        <a:gd name="T2" fmla="*/ 635 w 816"/>
                        <a:gd name="T3" fmla="*/ 635 h 635"/>
                        <a:gd name="T4" fmla="*/ 45 w 816"/>
                        <a:gd name="T5" fmla="*/ 136 h 635"/>
                        <a:gd name="T6" fmla="*/ 0 w 816"/>
                        <a:gd name="T7" fmla="*/ 0 h 635"/>
                        <a:gd name="T8" fmla="*/ 816 w 816"/>
                        <a:gd name="T9" fmla="*/ 499 h 635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816" h="635">
                          <a:moveTo>
                            <a:pt x="816" y="499"/>
                          </a:moveTo>
                          <a:lnTo>
                            <a:pt x="635" y="635"/>
                          </a:lnTo>
                          <a:lnTo>
                            <a:pt x="45" y="136"/>
                          </a:lnTo>
                          <a:lnTo>
                            <a:pt x="0" y="0"/>
                          </a:lnTo>
                          <a:lnTo>
                            <a:pt x="816" y="499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invGamma/>
                          </a:srgbClr>
                        </a:gs>
                      </a:gsLst>
                      <a:lin ang="54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58073" name="Freeform 25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1474" y="210"/>
                      <a:ext cx="680" cy="907"/>
                    </a:xfrm>
                    <a:custGeom>
                      <a:avLst/>
                      <a:gdLst>
                        <a:gd name="T0" fmla="*/ 453 w 680"/>
                        <a:gd name="T1" fmla="*/ 907 h 907"/>
                        <a:gd name="T2" fmla="*/ 680 w 680"/>
                        <a:gd name="T3" fmla="*/ 771 h 907"/>
                        <a:gd name="T4" fmla="*/ 0 w 680"/>
                        <a:gd name="T5" fmla="*/ 0 h 907"/>
                        <a:gd name="T6" fmla="*/ 0 w 680"/>
                        <a:gd name="T7" fmla="*/ 136 h 907"/>
                        <a:gd name="T8" fmla="*/ 453 w 680"/>
                        <a:gd name="T9" fmla="*/ 907 h 907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680" h="907">
                          <a:moveTo>
                            <a:pt x="453" y="907"/>
                          </a:moveTo>
                          <a:lnTo>
                            <a:pt x="680" y="771"/>
                          </a:lnTo>
                          <a:lnTo>
                            <a:pt x="0" y="0"/>
                          </a:lnTo>
                          <a:lnTo>
                            <a:pt x="0" y="136"/>
                          </a:lnTo>
                          <a:lnTo>
                            <a:pt x="453" y="907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shade val="90980"/>
                            <a:invGamma/>
                          </a:srgbClr>
                        </a:gs>
                      </a:gsLst>
                      <a:lin ang="54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58074" name="Freeform 26"/>
                    <p:cNvSpPr>
                      <a:spLocks noChangeAspect="1"/>
                    </p:cNvSpPr>
                    <p:nvPr/>
                  </p:nvSpPr>
                  <p:spPr bwMode="auto">
                    <a:xfrm>
                      <a:off x="2064" y="346"/>
                      <a:ext cx="408" cy="544"/>
                    </a:xfrm>
                    <a:custGeom>
                      <a:avLst/>
                      <a:gdLst>
                        <a:gd name="T0" fmla="*/ 226 w 408"/>
                        <a:gd name="T1" fmla="*/ 544 h 544"/>
                        <a:gd name="T2" fmla="*/ 408 w 408"/>
                        <a:gd name="T3" fmla="*/ 499 h 544"/>
                        <a:gd name="T4" fmla="*/ 90 w 408"/>
                        <a:gd name="T5" fmla="*/ 0 h 544"/>
                        <a:gd name="T6" fmla="*/ 0 w 408"/>
                        <a:gd name="T7" fmla="*/ 90 h 544"/>
                        <a:gd name="T8" fmla="*/ 226 w 408"/>
                        <a:gd name="T9" fmla="*/ 544 h 544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</a:cxnLst>
                      <a:rect l="0" t="0" r="r" b="b"/>
                      <a:pathLst>
                        <a:path w="408" h="544">
                          <a:moveTo>
                            <a:pt x="226" y="544"/>
                          </a:moveTo>
                          <a:lnTo>
                            <a:pt x="408" y="499"/>
                          </a:lnTo>
                          <a:lnTo>
                            <a:pt x="90" y="0"/>
                          </a:lnTo>
                          <a:lnTo>
                            <a:pt x="0" y="90"/>
                          </a:lnTo>
                          <a:lnTo>
                            <a:pt x="226" y="544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009900"/>
                        </a:gs>
                        <a:gs pos="100000">
                          <a:srgbClr val="009900">
                            <a:gamma/>
                            <a:tint val="78824"/>
                            <a:invGamma/>
                          </a:srgbClr>
                        </a:gs>
                      </a:gsLst>
                      <a:lin ang="5400000" scaled="1"/>
                    </a:gradFill>
                    <a:ln w="9525" cap="flat" cmpd="sng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sp>
            <p:nvSpPr>
              <p:cNvPr id="258075" name="Text Box 27"/>
              <p:cNvSpPr txBox="1">
                <a:spLocks noChangeArrowheads="1"/>
              </p:cNvSpPr>
              <p:nvPr/>
            </p:nvSpPr>
            <p:spPr bwMode="auto">
              <a:xfrm>
                <a:off x="358" y="144"/>
                <a:ext cx="1892" cy="7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zh-CN" altLang="en-US" sz="6000">
                    <a:solidFill>
                      <a:srgbClr val="FF3399"/>
                    </a:solidFill>
                    <a:latin typeface="Arial" panose="020B0604020202020204" pitchFamily="34" charset="0"/>
                    <a:ea typeface="华文新魏" panose="02010800040101010101" pitchFamily="2" charset="-122"/>
                  </a:rPr>
                  <a:t>做中求知</a:t>
                </a:r>
              </a:p>
            </p:txBody>
          </p:sp>
        </p:grpSp>
      </p:grpSp>
      <p:sp>
        <p:nvSpPr>
          <p:cNvPr id="258101" name="Text Box 53"/>
          <p:cNvSpPr txBox="1">
            <a:spLocks noChangeArrowheads="1"/>
          </p:cNvSpPr>
          <p:nvPr/>
        </p:nvSpPr>
        <p:spPr bwMode="auto">
          <a:xfrm>
            <a:off x="7527925" y="2146300"/>
            <a:ext cx="1841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graphicFrame>
        <p:nvGraphicFramePr>
          <p:cNvPr id="258172" name="Group 124"/>
          <p:cNvGraphicFramePr>
            <a:graphicFrameLocks noGrp="1"/>
          </p:cNvGraphicFramePr>
          <p:nvPr>
            <p:ph/>
          </p:nvPr>
        </p:nvGraphicFramePr>
        <p:xfrm>
          <a:off x="395288" y="1700213"/>
          <a:ext cx="8302625" cy="207264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09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02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2x+3y=12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3x-2y=5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</a:t>
                      </a: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8174" name="Text Box 126"/>
          <p:cNvSpPr txBox="1">
            <a:spLocks noChangeArrowheads="1"/>
          </p:cNvSpPr>
          <p:nvPr/>
        </p:nvSpPr>
        <p:spPr bwMode="auto">
          <a:xfrm>
            <a:off x="395288" y="3860800"/>
            <a:ext cx="7983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是否有同时满足这两个方程的一组解？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7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2" name="Rectangle 4"/>
          <p:cNvSpPr>
            <a:spLocks noChangeArrowheads="1"/>
          </p:cNvSpPr>
          <p:nvPr/>
        </p:nvSpPr>
        <p:spPr bwMode="auto">
          <a:xfrm>
            <a:off x="4494213" y="37338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1" lang="zh-CN" altLang="zh-CN" sz="4400">
              <a:latin typeface="Times New Roman" panose="02020603050405020304" pitchFamily="18" charset="0"/>
            </a:endParaRPr>
          </a:p>
        </p:txBody>
      </p:sp>
      <p:sp>
        <p:nvSpPr>
          <p:cNvPr id="299033" name="Rectangle 25"/>
          <p:cNvSpPr>
            <a:spLocks noChangeArrowheads="1"/>
          </p:cNvSpPr>
          <p:nvPr/>
        </p:nvSpPr>
        <p:spPr bwMode="auto">
          <a:xfrm>
            <a:off x="0" y="0"/>
            <a:ext cx="3783013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动动脑，你能行</a:t>
            </a:r>
          </a:p>
        </p:txBody>
      </p:sp>
      <p:sp>
        <p:nvSpPr>
          <p:cNvPr id="299039" name="Text Box 31"/>
          <p:cNvSpPr txBox="1">
            <a:spLocks noChangeArrowheads="1"/>
          </p:cNvSpPr>
          <p:nvPr/>
        </p:nvSpPr>
        <p:spPr bwMode="auto">
          <a:xfrm>
            <a:off x="685800" y="1143000"/>
            <a:ext cx="5410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299041" name="Rectangle 33"/>
          <p:cNvSpPr>
            <a:spLocks noGrp="1" noChangeArrowheads="1"/>
          </p:cNvSpPr>
          <p:nvPr>
            <p:ph idx="1"/>
          </p:nvPr>
        </p:nvSpPr>
        <p:spPr>
          <a:xfrm>
            <a:off x="228600" y="5126039"/>
            <a:ext cx="8686800" cy="1111274"/>
          </a:xfrm>
          <a:noFill/>
        </p:spPr>
        <p:txBody>
          <a:bodyPr/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b="1" dirty="0">
                <a:solidFill>
                  <a:srgbClr val="0000FF"/>
                </a:solidFill>
              </a:rPr>
              <a:t>3</a:t>
            </a:r>
            <a:r>
              <a:rPr lang="zh-CN" altLang="en-US" b="1" dirty="0">
                <a:solidFill>
                  <a:srgbClr val="0000FF"/>
                </a:solidFill>
              </a:rPr>
              <a:t>、买</a:t>
            </a:r>
            <a:r>
              <a:rPr lang="en-US" altLang="zh-CN" b="1" dirty="0">
                <a:solidFill>
                  <a:srgbClr val="0000FF"/>
                </a:solidFill>
              </a:rPr>
              <a:t>10</a:t>
            </a:r>
            <a:r>
              <a:rPr lang="zh-CN" altLang="en-US" b="1" dirty="0">
                <a:solidFill>
                  <a:srgbClr val="0000FF"/>
                </a:solidFill>
              </a:rPr>
              <a:t>支铅笔和</a:t>
            </a:r>
            <a:r>
              <a:rPr lang="en-US" altLang="zh-CN" b="1" dirty="0">
                <a:solidFill>
                  <a:srgbClr val="0000FF"/>
                </a:solidFill>
              </a:rPr>
              <a:t>5</a:t>
            </a:r>
            <a:r>
              <a:rPr lang="zh-CN" altLang="en-US" b="1" dirty="0">
                <a:solidFill>
                  <a:srgbClr val="0000FF"/>
                </a:solidFill>
              </a:rPr>
              <a:t>个本用</a:t>
            </a:r>
            <a:r>
              <a:rPr lang="en-US" altLang="zh-CN" b="1" dirty="0">
                <a:solidFill>
                  <a:srgbClr val="0000FF"/>
                </a:solidFill>
              </a:rPr>
              <a:t>10.5</a:t>
            </a:r>
            <a:r>
              <a:rPr lang="zh-CN" altLang="en-US" b="1" dirty="0">
                <a:solidFill>
                  <a:srgbClr val="0000FF"/>
                </a:solidFill>
              </a:rPr>
              <a:t>元，买</a:t>
            </a:r>
            <a:r>
              <a:rPr lang="en-US" altLang="zh-CN" b="1" dirty="0">
                <a:solidFill>
                  <a:srgbClr val="0000FF"/>
                </a:solidFill>
              </a:rPr>
              <a:t>6</a:t>
            </a:r>
            <a:r>
              <a:rPr lang="zh-CN" altLang="en-US" b="1" dirty="0">
                <a:solidFill>
                  <a:srgbClr val="0000FF"/>
                </a:solidFill>
              </a:rPr>
              <a:t>支铅笔和</a:t>
            </a:r>
            <a:r>
              <a:rPr lang="en-US" altLang="zh-CN" b="1" dirty="0">
                <a:solidFill>
                  <a:srgbClr val="0000FF"/>
                </a:solidFill>
              </a:rPr>
              <a:t>2</a:t>
            </a:r>
            <a:r>
              <a:rPr lang="zh-CN" altLang="en-US" b="1" dirty="0">
                <a:solidFill>
                  <a:srgbClr val="0000FF"/>
                </a:solidFill>
              </a:rPr>
              <a:t>个本用</a:t>
            </a:r>
            <a:r>
              <a:rPr lang="en-US" altLang="zh-CN" b="1" dirty="0">
                <a:solidFill>
                  <a:srgbClr val="0000FF"/>
                </a:solidFill>
              </a:rPr>
              <a:t>4.8</a:t>
            </a:r>
            <a:r>
              <a:rPr lang="zh-CN" altLang="en-US" b="1" dirty="0">
                <a:solidFill>
                  <a:srgbClr val="0000FF"/>
                </a:solidFill>
              </a:rPr>
              <a:t>元。铅笔和本的单价各是多少元？</a:t>
            </a:r>
          </a:p>
        </p:txBody>
      </p:sp>
      <p:sp>
        <p:nvSpPr>
          <p:cNvPr id="299042" name="AutoShape 34"/>
          <p:cNvSpPr/>
          <p:nvPr/>
        </p:nvSpPr>
        <p:spPr bwMode="auto">
          <a:xfrm>
            <a:off x="4648200" y="3657600"/>
            <a:ext cx="395288" cy="914400"/>
          </a:xfrm>
          <a:prstGeom prst="leftBrace">
            <a:avLst>
              <a:gd name="adj1" fmla="val 19277"/>
              <a:gd name="adj2" fmla="val 50000"/>
            </a:avLst>
          </a:prstGeom>
          <a:noFill/>
          <a:ln w="95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 sz="2800">
              <a:solidFill>
                <a:srgbClr val="0000FF"/>
              </a:solidFill>
              <a:latin typeface="Arial" panose="020B0604020202020204" pitchFamily="34" charset="0"/>
              <a:ea typeface="华文新魏" panose="02010800040101010101" pitchFamily="2" charset="-122"/>
            </a:endParaRPr>
          </a:p>
        </p:txBody>
      </p:sp>
      <p:sp>
        <p:nvSpPr>
          <p:cNvPr id="299046" name="Text Box 38"/>
          <p:cNvSpPr txBox="1">
            <a:spLocks noChangeArrowheads="1"/>
          </p:cNvSpPr>
          <p:nvPr/>
        </p:nvSpPr>
        <p:spPr bwMode="auto">
          <a:xfrm>
            <a:off x="4953000" y="4114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x+y=35</a:t>
            </a:r>
          </a:p>
        </p:txBody>
      </p:sp>
      <p:sp>
        <p:nvSpPr>
          <p:cNvPr id="299047" name="Text Box 39"/>
          <p:cNvSpPr txBox="1">
            <a:spLocks noChangeArrowheads="1"/>
          </p:cNvSpPr>
          <p:nvPr/>
        </p:nvSpPr>
        <p:spPr bwMode="auto">
          <a:xfrm>
            <a:off x="5029200" y="3505200"/>
            <a:ext cx="2438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2x+by=94</a:t>
            </a:r>
            <a:endParaRPr lang="en-US" altLang="zh-CN" sz="2800"/>
          </a:p>
        </p:txBody>
      </p:sp>
      <p:sp>
        <p:nvSpPr>
          <p:cNvPr id="299048" name="Text Box 40"/>
          <p:cNvSpPr txBox="1">
            <a:spLocks noChangeArrowheads="1"/>
          </p:cNvSpPr>
          <p:nvPr/>
        </p:nvSpPr>
        <p:spPr bwMode="auto">
          <a:xfrm>
            <a:off x="6324600" y="3810000"/>
            <a:ext cx="1981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的解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,</a:t>
            </a:r>
          </a:p>
        </p:txBody>
      </p:sp>
      <p:sp>
        <p:nvSpPr>
          <p:cNvPr id="299049" name="Text Box 41"/>
          <p:cNvSpPr txBox="1">
            <a:spLocks noChangeArrowheads="1"/>
          </p:cNvSpPr>
          <p:nvPr/>
        </p:nvSpPr>
        <p:spPr bwMode="auto">
          <a:xfrm>
            <a:off x="990600" y="4572000"/>
            <a:ext cx="4800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则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a= 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（     ），</a:t>
            </a:r>
            <a:r>
              <a:rPr lang="en-US" altLang="zh-CN" sz="2800" b="1">
                <a:solidFill>
                  <a:srgbClr val="0000FF"/>
                </a:solidFill>
                <a:latin typeface="Arial" panose="020B0604020202020204" pitchFamily="34" charset="0"/>
              </a:rPr>
              <a:t>b=</a:t>
            </a:r>
            <a:r>
              <a:rPr lang="zh-CN" altLang="en-US" sz="2800" b="1">
                <a:solidFill>
                  <a:srgbClr val="0000FF"/>
                </a:solidFill>
                <a:latin typeface="Arial" panose="020B0604020202020204" pitchFamily="34" charset="0"/>
              </a:rPr>
              <a:t>（    ）</a:t>
            </a:r>
            <a:endParaRPr lang="zh-CN" altLang="en-US" sz="2800"/>
          </a:p>
        </p:txBody>
      </p:sp>
      <p:sp>
        <p:nvSpPr>
          <p:cNvPr id="299050" name="Text Box 42"/>
          <p:cNvSpPr txBox="1">
            <a:spLocks noChangeArrowheads="1"/>
          </p:cNvSpPr>
          <p:nvPr/>
        </p:nvSpPr>
        <p:spPr bwMode="auto">
          <a:xfrm>
            <a:off x="304800" y="3886200"/>
            <a:ext cx="4191000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、已知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x=3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800" b="1" dirty="0">
                <a:solidFill>
                  <a:srgbClr val="0000FF"/>
                </a:solidFill>
                <a:latin typeface="Arial" panose="020B0604020202020204" pitchFamily="34" charset="0"/>
              </a:rPr>
              <a:t>y=6</a:t>
            </a:r>
            <a:r>
              <a:rPr lang="zh-CN" altLang="en-US" sz="2800" b="1" dirty="0">
                <a:solidFill>
                  <a:srgbClr val="0000FF"/>
                </a:solidFill>
                <a:latin typeface="Arial" panose="020B0604020202020204" pitchFamily="34" charset="0"/>
              </a:rPr>
              <a:t>是</a:t>
            </a:r>
          </a:p>
          <a:p>
            <a:pPr>
              <a:spcBef>
                <a:spcPct val="50000"/>
              </a:spcBef>
            </a:pPr>
            <a:endParaRPr lang="en-US" altLang="zh-CN" sz="2800" dirty="0"/>
          </a:p>
        </p:txBody>
      </p:sp>
      <p:grpSp>
        <p:nvGrpSpPr>
          <p:cNvPr id="299082" name="Group 74"/>
          <p:cNvGrpSpPr/>
          <p:nvPr/>
        </p:nvGrpSpPr>
        <p:grpSpPr bwMode="auto">
          <a:xfrm>
            <a:off x="0" y="609600"/>
            <a:ext cx="8686800" cy="3217863"/>
            <a:chOff x="0" y="384"/>
            <a:chExt cx="5472" cy="2027"/>
          </a:xfrm>
        </p:grpSpPr>
        <p:sp>
          <p:nvSpPr>
            <p:cNvPr id="299063" name="AutoShape 55"/>
            <p:cNvSpPr/>
            <p:nvPr/>
          </p:nvSpPr>
          <p:spPr bwMode="auto">
            <a:xfrm>
              <a:off x="3089" y="480"/>
              <a:ext cx="258" cy="624"/>
            </a:xfrm>
            <a:prstGeom prst="leftBrace">
              <a:avLst>
                <a:gd name="adj1" fmla="val 20200"/>
                <a:gd name="adj2" fmla="val 50000"/>
              </a:avLst>
            </a:prstGeom>
            <a:noFill/>
            <a:ln w="9525">
              <a:solidFill>
                <a:srgbClr val="0000FF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zh-CN" sz="1800">
                <a:solidFill>
                  <a:schemeClr val="accent2"/>
                </a:solidFill>
                <a:latin typeface="Arial" panose="020B0604020202020204" pitchFamily="34" charset="0"/>
                <a:ea typeface="华文新魏" panose="02010800040101010101" pitchFamily="2" charset="-122"/>
              </a:endParaRPr>
            </a:p>
          </p:txBody>
        </p:sp>
        <p:grpSp>
          <p:nvGrpSpPr>
            <p:cNvPr id="299081" name="Group 73"/>
            <p:cNvGrpSpPr/>
            <p:nvPr/>
          </p:nvGrpSpPr>
          <p:grpSpPr bwMode="auto">
            <a:xfrm>
              <a:off x="0" y="384"/>
              <a:ext cx="5472" cy="2027"/>
              <a:chOff x="0" y="384"/>
              <a:chExt cx="5472" cy="2027"/>
            </a:xfrm>
          </p:grpSpPr>
          <p:sp>
            <p:nvSpPr>
              <p:cNvPr id="299043" name="Text Box 35"/>
              <p:cNvSpPr txBox="1">
                <a:spLocks noChangeArrowheads="1"/>
              </p:cNvSpPr>
              <p:nvPr/>
            </p:nvSpPr>
            <p:spPr bwMode="auto">
              <a:xfrm>
                <a:off x="192" y="624"/>
                <a:ext cx="1552" cy="3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lnSpc>
                    <a:spcPct val="90000"/>
                  </a:lnSpc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None/>
                </a:pPr>
                <a:r>
                  <a:rPr lang="en-US" altLang="zh-CN" sz="32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zh-CN" altLang="en-US" sz="32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、判断（</a:t>
                </a:r>
                <a:r>
                  <a:rPr lang="en-US" altLang="zh-CN" sz="32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1</a:t>
                </a:r>
                <a:r>
                  <a:rPr lang="zh-CN" altLang="en-US" sz="3200" b="1" dirty="0">
                    <a:solidFill>
                      <a:srgbClr val="0000FF"/>
                    </a:solidFill>
                    <a:latin typeface="Arial" panose="020B0604020202020204" pitchFamily="34" charset="0"/>
                  </a:rPr>
                  <a:t>）</a:t>
                </a:r>
                <a:endParaRPr lang="zh-CN" altLang="en-US" b="1" dirty="0"/>
              </a:p>
            </p:txBody>
          </p:sp>
          <p:sp>
            <p:nvSpPr>
              <p:cNvPr id="299057" name="AutoShape 49"/>
              <p:cNvSpPr/>
              <p:nvPr/>
            </p:nvSpPr>
            <p:spPr bwMode="auto">
              <a:xfrm>
                <a:off x="1899" y="480"/>
                <a:ext cx="259" cy="624"/>
              </a:xfrm>
              <a:prstGeom prst="leftBrace">
                <a:avLst>
                  <a:gd name="adj1" fmla="val 20122"/>
                  <a:gd name="adj2" fmla="val 50000"/>
                </a:avLst>
              </a:prstGeom>
              <a:noFill/>
              <a:ln w="9525">
                <a:solidFill>
                  <a:srgbClr val="0000FF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zh-CN" sz="1800">
                  <a:solidFill>
                    <a:schemeClr val="accent2"/>
                  </a:solidFill>
                  <a:latin typeface="Arial" panose="020B0604020202020204" pitchFamily="34" charset="0"/>
                  <a:ea typeface="华文新魏" panose="02010800040101010101" pitchFamily="2" charset="-122"/>
                </a:endParaRPr>
              </a:p>
            </p:txBody>
          </p:sp>
          <p:sp>
            <p:nvSpPr>
              <p:cNvPr id="299059" name="Text Box 51"/>
              <p:cNvSpPr txBox="1">
                <a:spLocks noChangeArrowheads="1"/>
              </p:cNvSpPr>
              <p:nvPr/>
            </p:nvSpPr>
            <p:spPr bwMode="auto">
              <a:xfrm>
                <a:off x="2106" y="432"/>
                <a:ext cx="72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X=2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y=1</a:t>
                </a:r>
              </a:p>
            </p:txBody>
          </p:sp>
          <p:sp>
            <p:nvSpPr>
              <p:cNvPr id="299060" name="Text Box 52"/>
              <p:cNvSpPr txBox="1">
                <a:spLocks noChangeArrowheads="1"/>
              </p:cNvSpPr>
              <p:nvPr/>
            </p:nvSpPr>
            <p:spPr bwMode="auto">
              <a:xfrm>
                <a:off x="3192" y="432"/>
                <a:ext cx="724" cy="7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X=3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zh-CN" sz="2800" b="1">
                    <a:solidFill>
                      <a:srgbClr val="0000FF"/>
                    </a:solidFill>
                    <a:latin typeface="Arial" panose="020B0604020202020204" pitchFamily="34" charset="0"/>
                  </a:rPr>
                  <a:t>y=0</a:t>
                </a:r>
              </a:p>
            </p:txBody>
          </p:sp>
          <p:grpSp>
            <p:nvGrpSpPr>
              <p:cNvPr id="299080" name="Group 72"/>
              <p:cNvGrpSpPr/>
              <p:nvPr/>
            </p:nvGrpSpPr>
            <p:grpSpPr bwMode="auto">
              <a:xfrm>
                <a:off x="0" y="384"/>
                <a:ext cx="5472" cy="2027"/>
                <a:chOff x="0" y="384"/>
                <a:chExt cx="5472" cy="2027"/>
              </a:xfrm>
            </p:grpSpPr>
            <p:sp>
              <p:nvSpPr>
                <p:cNvPr id="29906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468" y="576"/>
                  <a:ext cx="828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zh-CN" altLang="en-US" sz="3200" b="1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（</a:t>
                  </a:r>
                  <a:r>
                    <a:rPr lang="en-US" altLang="zh-CN" sz="3200" b="1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2</a:t>
                  </a:r>
                  <a:r>
                    <a:rPr lang="zh-CN" altLang="en-US" sz="3200" b="1">
                      <a:solidFill>
                        <a:srgbClr val="0000FF"/>
                      </a:solidFill>
                      <a:latin typeface="Arial" panose="020B0604020202020204" pitchFamily="34" charset="0"/>
                    </a:rPr>
                    <a:t>）</a:t>
                  </a:r>
                </a:p>
              </p:txBody>
            </p:sp>
            <p:grpSp>
              <p:nvGrpSpPr>
                <p:cNvPr id="299079" name="Group 71"/>
                <p:cNvGrpSpPr/>
                <p:nvPr/>
              </p:nvGrpSpPr>
              <p:grpSpPr bwMode="auto">
                <a:xfrm>
                  <a:off x="0" y="384"/>
                  <a:ext cx="5472" cy="2027"/>
                  <a:chOff x="0" y="384"/>
                  <a:chExt cx="5472" cy="2027"/>
                </a:xfrm>
              </p:grpSpPr>
              <p:sp>
                <p:nvSpPr>
                  <p:cNvPr id="299061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37" y="384"/>
                    <a:ext cx="724" cy="7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>
                        <a:solidFill>
                          <a:srgbClr val="0000FF"/>
                        </a:solidFill>
                        <a:latin typeface="Arial" panose="020B0604020202020204" pitchFamily="34" charset="0"/>
                      </a:rPr>
                      <a:t>X=2</a:t>
                    </a:r>
                  </a:p>
                  <a:p>
                    <a:pPr>
                      <a:spcBef>
                        <a:spcPct val="50000"/>
                      </a:spcBef>
                    </a:pPr>
                    <a:r>
                      <a:rPr lang="en-US" altLang="zh-CN" sz="2800" b="1">
                        <a:solidFill>
                          <a:srgbClr val="0000FF"/>
                        </a:solidFill>
                        <a:latin typeface="Arial" panose="020B0604020202020204" pitchFamily="34" charset="0"/>
                      </a:rPr>
                      <a:t>y=-2</a:t>
                    </a:r>
                  </a:p>
                </p:txBody>
              </p:sp>
              <p:sp>
                <p:nvSpPr>
                  <p:cNvPr id="299064" name="AutoShape 56"/>
                  <p:cNvSpPr/>
                  <p:nvPr/>
                </p:nvSpPr>
                <p:spPr bwMode="auto">
                  <a:xfrm>
                    <a:off x="4330" y="432"/>
                    <a:ext cx="259" cy="624"/>
                  </a:xfrm>
                  <a:prstGeom prst="leftBrace">
                    <a:avLst>
                      <a:gd name="adj1" fmla="val 20122"/>
                      <a:gd name="adj2" fmla="val 50000"/>
                    </a:avLst>
                  </a:prstGeom>
                  <a:noFill/>
                  <a:ln w="9525">
                    <a:solidFill>
                      <a:srgbClr val="0000FF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zh-CN" sz="1800">
                      <a:solidFill>
                        <a:schemeClr val="accent2"/>
                      </a:solidFill>
                      <a:latin typeface="Arial" panose="020B0604020202020204" pitchFamily="34" charset="0"/>
                      <a:ea typeface="华文新魏" panose="02010800040101010101" pitchFamily="2" charset="-122"/>
                    </a:endParaRPr>
                  </a:p>
                </p:txBody>
              </p:sp>
              <p:sp>
                <p:nvSpPr>
                  <p:cNvPr id="299066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58" y="576"/>
                    <a:ext cx="621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zh-CN" altLang="en-US" sz="3200" b="1">
                        <a:solidFill>
                          <a:srgbClr val="0000FF"/>
                        </a:solidFill>
                        <a:latin typeface="Arial" panose="020B0604020202020204" pitchFamily="34" charset="0"/>
                      </a:rPr>
                      <a:t>（</a:t>
                    </a:r>
                    <a:r>
                      <a:rPr lang="en-US" altLang="zh-CN" sz="3200" b="1">
                        <a:solidFill>
                          <a:srgbClr val="0000FF"/>
                        </a:solidFill>
                        <a:latin typeface="Arial" panose="020B0604020202020204" pitchFamily="34" charset="0"/>
                      </a:rPr>
                      <a:t>3</a:t>
                    </a:r>
                    <a:r>
                      <a:rPr lang="zh-CN" altLang="en-US" sz="3200" b="1">
                        <a:solidFill>
                          <a:srgbClr val="0000FF"/>
                        </a:solidFill>
                        <a:latin typeface="Arial" panose="020B0604020202020204" pitchFamily="34" charset="0"/>
                      </a:rPr>
                      <a:t>）</a:t>
                    </a:r>
                  </a:p>
                </p:txBody>
              </p:sp>
              <p:grpSp>
                <p:nvGrpSpPr>
                  <p:cNvPr id="299078" name="Group 70"/>
                  <p:cNvGrpSpPr/>
                  <p:nvPr/>
                </p:nvGrpSpPr>
                <p:grpSpPr bwMode="auto">
                  <a:xfrm>
                    <a:off x="0" y="1104"/>
                    <a:ext cx="5472" cy="1307"/>
                    <a:chOff x="0" y="1104"/>
                    <a:chExt cx="5472" cy="1307"/>
                  </a:xfrm>
                </p:grpSpPr>
                <p:sp>
                  <p:nvSpPr>
                    <p:cNvPr id="299067" name="Text Box 5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0" y="1104"/>
                      <a:ext cx="5472" cy="3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zh-CN" altLang="en-US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（     ）是方程</a:t>
                      </a: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x+y=3</a:t>
                      </a:r>
                      <a:r>
                        <a:rPr lang="zh-CN" altLang="en-US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的解（    ）是方程</a:t>
                      </a:r>
                      <a:r>
                        <a:rPr lang="en-US" altLang="zh-CN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2x-y=6</a:t>
                      </a:r>
                      <a:r>
                        <a:rPr lang="zh-CN" altLang="en-US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rPr>
                        <a:t>的解</a:t>
                      </a:r>
                    </a:p>
                  </p:txBody>
                </p:sp>
                <p:grpSp>
                  <p:nvGrpSpPr>
                    <p:cNvPr id="299077" name="Group 69"/>
                    <p:cNvGrpSpPr/>
                    <p:nvPr/>
                  </p:nvGrpSpPr>
                  <p:grpSpPr bwMode="auto">
                    <a:xfrm>
                      <a:off x="0" y="1488"/>
                      <a:ext cx="3520" cy="923"/>
                      <a:chOff x="0" y="1488"/>
                      <a:chExt cx="3520" cy="923"/>
                    </a:xfrm>
                  </p:grpSpPr>
                  <p:sp>
                    <p:nvSpPr>
                      <p:cNvPr id="299069" name="AutoShape 61"/>
                      <p:cNvSpPr/>
                      <p:nvPr/>
                    </p:nvSpPr>
                    <p:spPr bwMode="auto">
                      <a:xfrm>
                        <a:off x="1680" y="1536"/>
                        <a:ext cx="258" cy="624"/>
                      </a:xfrm>
                      <a:prstGeom prst="leftBrace">
                        <a:avLst>
                          <a:gd name="adj1" fmla="val 20200"/>
                          <a:gd name="adj2" fmla="val 50000"/>
                        </a:avLst>
                      </a:prstGeom>
                      <a:noFill/>
                      <a:ln w="9525">
                        <a:solidFill>
                          <a:srgbClr val="0000FF"/>
                        </a:solidFill>
                        <a:rou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/>
                      <a:p>
                        <a:endParaRPr lang="zh-CN" altLang="zh-CN" sz="180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华文新魏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299070" name="Text Box 62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584" y="1824"/>
                        <a:ext cx="1603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zh-CN" sz="2800" b="1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</a:rPr>
                          <a:t>2x-y=6</a:t>
                        </a:r>
                      </a:p>
                    </p:txBody>
                  </p:sp>
                  <p:sp>
                    <p:nvSpPr>
                      <p:cNvPr id="299071" name="Text Box 6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728" y="1488"/>
                        <a:ext cx="1293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en-US" altLang="zh-CN" sz="2800" b="1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</a:rPr>
                          <a:t>x+y=3</a:t>
                        </a:r>
                      </a:p>
                    </p:txBody>
                  </p:sp>
                  <p:sp>
                    <p:nvSpPr>
                      <p:cNvPr id="299072" name="Text Box 64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0" y="1680"/>
                        <a:ext cx="2121" cy="73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zh-CN" altLang="en-US" sz="2800" b="1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</a:rPr>
                          <a:t>（  ）是方程组</a:t>
                        </a:r>
                      </a:p>
                      <a:p>
                        <a:pPr>
                          <a:spcBef>
                            <a:spcPct val="50000"/>
                          </a:spcBef>
                        </a:pPr>
                        <a:endParaRPr lang="en-US" altLang="zh-CN" sz="2800" b="1">
                          <a:solidFill>
                            <a:srgbClr val="0000FF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299073" name="Text Box 6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2640" y="1680"/>
                        <a:ext cx="880" cy="3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>
                        <a:spAutoFit/>
                      </a:bodyPr>
                      <a:lstStyle/>
                      <a:p>
                        <a:pPr>
                          <a:spcBef>
                            <a:spcPct val="50000"/>
                          </a:spcBef>
                        </a:pPr>
                        <a:r>
                          <a:rPr lang="zh-CN" altLang="en-US" sz="2800" b="1">
                            <a:solidFill>
                              <a:srgbClr val="0000FF"/>
                            </a:solidFill>
                            <a:latin typeface="Arial" panose="020B0604020202020204" pitchFamily="34" charset="0"/>
                          </a:rPr>
                          <a:t>的解</a:t>
                        </a:r>
                      </a:p>
                    </p:txBody>
                  </p:sp>
                </p:grpSp>
              </p:grpSp>
            </p:grpSp>
          </p:grpSp>
        </p:grpSp>
      </p:grpSp>
      <p:sp>
        <p:nvSpPr>
          <p:cNvPr id="299074" name="Text Box 66"/>
          <p:cNvSpPr txBox="1">
            <a:spLocks noChangeArrowheads="1"/>
          </p:cNvSpPr>
          <p:nvPr/>
        </p:nvSpPr>
        <p:spPr bwMode="auto">
          <a:xfrm>
            <a:off x="3352800" y="3810000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方程组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904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648"/>
            <a:ext cx="8540750" cy="1143000"/>
          </a:xfrm>
        </p:spPr>
        <p:txBody>
          <a:bodyPr/>
          <a:lstStyle/>
          <a:p>
            <a:r>
              <a:rPr lang="en-US" altLang="zh-CN" dirty="0"/>
              <a:t>  </a:t>
            </a:r>
            <a:r>
              <a:rPr lang="zh-CN" altLang="en-US" dirty="0"/>
              <a:t>本节知识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556792"/>
            <a:ext cx="8280920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dirty="0">
                <a:solidFill>
                  <a:srgbClr val="000000"/>
                </a:solidFill>
              </a:rPr>
              <a:t>1</a:t>
            </a:r>
            <a:r>
              <a:rPr lang="zh-CN" altLang="en-US" dirty="0">
                <a:solidFill>
                  <a:srgbClr val="000000"/>
                </a:solidFill>
              </a:rPr>
              <a:t>、什么是二元一次方程？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dirty="0">
                <a:solidFill>
                  <a:srgbClr val="000000"/>
                </a:solidFill>
              </a:rPr>
              <a:t>含有两个未知数，并且未知数的指数都是</a:t>
            </a:r>
            <a:r>
              <a:rPr lang="en-US" altLang="zh-CN" dirty="0">
                <a:solidFill>
                  <a:srgbClr val="000000"/>
                </a:solidFill>
              </a:rPr>
              <a:t>1</a:t>
            </a:r>
            <a:r>
              <a:rPr lang="zh-CN" altLang="en-US" dirty="0">
                <a:solidFill>
                  <a:srgbClr val="000000"/>
                </a:solidFill>
              </a:rPr>
              <a:t>的方程叫做二元一次方程。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003300"/>
                </a:solidFill>
              </a:rPr>
              <a:t>2</a:t>
            </a:r>
            <a:r>
              <a:rPr lang="zh-CN" altLang="en-US" sz="2600" dirty="0">
                <a:solidFill>
                  <a:srgbClr val="003300"/>
                </a:solidFill>
              </a:rPr>
              <a:t>、二元一次方程的特点是什么？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600" dirty="0">
                <a:solidFill>
                  <a:srgbClr val="000000"/>
                </a:solidFill>
              </a:rPr>
              <a:t>（</a:t>
            </a:r>
            <a:r>
              <a:rPr lang="en-US" altLang="zh-CN" sz="2600" dirty="0">
                <a:solidFill>
                  <a:srgbClr val="000000"/>
                </a:solidFill>
              </a:rPr>
              <a:t>1</a:t>
            </a:r>
            <a:r>
              <a:rPr lang="zh-CN" altLang="en-US" sz="2600" dirty="0">
                <a:solidFill>
                  <a:srgbClr val="000000"/>
                </a:solidFill>
              </a:rPr>
              <a:t>）有二个未知数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600" dirty="0">
                <a:solidFill>
                  <a:srgbClr val="000000"/>
                </a:solidFill>
              </a:rPr>
              <a:t>（</a:t>
            </a:r>
            <a:r>
              <a:rPr lang="en-US" altLang="zh-CN" sz="2600" dirty="0">
                <a:solidFill>
                  <a:srgbClr val="000000"/>
                </a:solidFill>
              </a:rPr>
              <a:t>2</a:t>
            </a:r>
            <a:r>
              <a:rPr lang="zh-CN" altLang="en-US" sz="2600" dirty="0">
                <a:solidFill>
                  <a:srgbClr val="000000"/>
                </a:solidFill>
              </a:rPr>
              <a:t>）含有未知数的项的指数都是</a:t>
            </a:r>
            <a:r>
              <a:rPr lang="en-US" altLang="zh-CN" sz="2600" dirty="0">
                <a:solidFill>
                  <a:srgbClr val="000000"/>
                </a:solidFill>
              </a:rPr>
              <a:t>1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600" dirty="0">
                <a:solidFill>
                  <a:srgbClr val="000000"/>
                </a:solidFill>
              </a:rPr>
              <a:t>（</a:t>
            </a:r>
            <a:r>
              <a:rPr lang="en-US" altLang="zh-CN" sz="2600" dirty="0">
                <a:solidFill>
                  <a:srgbClr val="000000"/>
                </a:solidFill>
              </a:rPr>
              <a:t>3</a:t>
            </a:r>
            <a:r>
              <a:rPr lang="zh-CN" altLang="en-US" sz="2600" dirty="0">
                <a:solidFill>
                  <a:srgbClr val="000000"/>
                </a:solidFill>
              </a:rPr>
              <a:t>）等号左右两边的式子是整式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2600" dirty="0"/>
              <a:t>  </a:t>
            </a:r>
            <a:r>
              <a:rPr lang="en-US" altLang="zh-CN" sz="2600" dirty="0">
                <a:solidFill>
                  <a:srgbClr val="000000"/>
                </a:solidFill>
              </a:rPr>
              <a:t>(4 )  </a:t>
            </a:r>
            <a:r>
              <a:rPr lang="zh-CN" altLang="en-US" sz="2600" dirty="0">
                <a:solidFill>
                  <a:srgbClr val="000000"/>
                </a:solidFill>
              </a:rPr>
              <a:t>有无数个解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000000"/>
                </a:solidFill>
              </a:rPr>
              <a:t>3</a:t>
            </a:r>
            <a:r>
              <a:rPr lang="zh-CN" altLang="en-US" sz="2600" dirty="0">
                <a:solidFill>
                  <a:srgbClr val="000000"/>
                </a:solidFill>
              </a:rPr>
              <a:t>、什么是二元一次方程组？二元一次方程组的解？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2" name="Rectangle 4"/>
          <p:cNvSpPr>
            <a:spLocks noChangeArrowheads="1"/>
          </p:cNvSpPr>
          <p:nvPr/>
        </p:nvSpPr>
        <p:spPr bwMode="auto">
          <a:xfrm>
            <a:off x="250825" y="188913"/>
            <a:ext cx="23241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b="1" dirty="0">
                <a:solidFill>
                  <a:srgbClr val="333399"/>
                </a:solidFill>
              </a:rPr>
              <a:t>知识回顾</a:t>
            </a:r>
          </a:p>
        </p:txBody>
      </p:sp>
      <p:sp>
        <p:nvSpPr>
          <p:cNvPr id="345093" name="Rectangle 5"/>
          <p:cNvSpPr>
            <a:spLocks noChangeArrowheads="1"/>
          </p:cNvSpPr>
          <p:nvPr/>
        </p:nvSpPr>
        <p:spPr bwMode="auto">
          <a:xfrm>
            <a:off x="468313" y="1268413"/>
            <a:ext cx="82486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</a:rPr>
              <a:t>1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、什么是一元一次方程？</a:t>
            </a:r>
            <a:r>
              <a:rPr kumimoji="1" lang="zh-CN" altLang="en-US" sz="3200" b="1" dirty="0">
                <a:solidFill>
                  <a:srgbClr val="0000FF"/>
                </a:solidFill>
                <a:latin typeface="Arial" panose="020B0604020202020204"/>
              </a:rPr>
              <a:t>“</a:t>
            </a:r>
            <a:r>
              <a:rPr kumimoji="1" lang="zh-CN" altLang="en-US" sz="3200" b="1" dirty="0">
                <a:solidFill>
                  <a:srgbClr val="FF0066"/>
                </a:solidFill>
              </a:rPr>
              <a:t>元</a:t>
            </a:r>
            <a:r>
              <a:rPr kumimoji="1" lang="zh-CN" altLang="en-US" sz="3200" b="1" dirty="0">
                <a:solidFill>
                  <a:srgbClr val="0000FF"/>
                </a:solidFill>
                <a:latin typeface="Arial" panose="020B0604020202020204"/>
              </a:rPr>
              <a:t>”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指什么？</a:t>
            </a:r>
            <a:r>
              <a:rPr kumimoji="1" lang="zh-CN" altLang="en-US" sz="3200" b="1" dirty="0">
                <a:solidFill>
                  <a:srgbClr val="0000FF"/>
                </a:solidFill>
                <a:latin typeface="Arial" panose="020B0604020202020204"/>
              </a:rPr>
              <a:t>“</a:t>
            </a:r>
            <a:r>
              <a:rPr kumimoji="1" lang="zh-CN" altLang="en-US" sz="3200" b="1" dirty="0">
                <a:solidFill>
                  <a:srgbClr val="FF0066"/>
                </a:solidFill>
              </a:rPr>
              <a:t>次</a:t>
            </a:r>
            <a:r>
              <a:rPr kumimoji="1" lang="zh-CN" altLang="en-US" sz="3200" b="1" dirty="0">
                <a:solidFill>
                  <a:srgbClr val="0000FF"/>
                </a:solidFill>
                <a:latin typeface="Arial" panose="020B0604020202020204"/>
              </a:rPr>
              <a:t>”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指什么？</a:t>
            </a:r>
          </a:p>
        </p:txBody>
      </p:sp>
      <p:sp>
        <p:nvSpPr>
          <p:cNvPr id="345094" name="Rectangle 6"/>
          <p:cNvSpPr>
            <a:spLocks noChangeArrowheads="1"/>
          </p:cNvSpPr>
          <p:nvPr/>
        </p:nvSpPr>
        <p:spPr bwMode="auto">
          <a:xfrm>
            <a:off x="468313" y="2708275"/>
            <a:ext cx="824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</a:rPr>
              <a:t>2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、什么是一元一次方程的解？</a:t>
            </a:r>
          </a:p>
        </p:txBody>
      </p:sp>
      <p:sp>
        <p:nvSpPr>
          <p:cNvPr id="345095" name="Rectangle 7"/>
          <p:cNvSpPr>
            <a:spLocks noChangeArrowheads="1"/>
          </p:cNvSpPr>
          <p:nvPr/>
        </p:nvSpPr>
        <p:spPr bwMode="auto">
          <a:xfrm>
            <a:off x="468313" y="3933825"/>
            <a:ext cx="824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</a:rPr>
              <a:t>3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、简述解一元一次方程的基本步骤？</a:t>
            </a:r>
          </a:p>
        </p:txBody>
      </p:sp>
      <p:sp>
        <p:nvSpPr>
          <p:cNvPr id="345096" name="Rectangle 8"/>
          <p:cNvSpPr>
            <a:spLocks noChangeArrowheads="1"/>
          </p:cNvSpPr>
          <p:nvPr/>
        </p:nvSpPr>
        <p:spPr bwMode="auto">
          <a:xfrm>
            <a:off x="468313" y="5229225"/>
            <a:ext cx="82486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FF"/>
                </a:solidFill>
              </a:rPr>
              <a:t>4</a:t>
            </a:r>
            <a:r>
              <a:rPr kumimoji="1" lang="zh-CN" altLang="en-US" sz="3200" b="1" dirty="0">
                <a:solidFill>
                  <a:srgbClr val="0000FF"/>
                </a:solidFill>
              </a:rPr>
              <a:t>、列一元一次方程解应用题的基本步骤？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5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5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5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5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5093" grpId="0"/>
      <p:bldP spid="345094" grpId="0"/>
      <p:bldP spid="345095" grpId="0"/>
      <p:bldP spid="34509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2787650" cy="1216025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zh-CN" altLang="en-US">
                <a:solidFill>
                  <a:srgbClr val="FF0000"/>
                </a:solidFill>
              </a:rPr>
              <a:t>开动脑筋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28775"/>
            <a:ext cx="8540750" cy="4194175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x=1 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  </a:t>
            </a:r>
            <a:r>
              <a:rPr lang="en-US" altLang="zh-CN" sz="2600" dirty="0">
                <a:solidFill>
                  <a:srgbClr val="FF0000"/>
                </a:solidFill>
              </a:rPr>
              <a:t>y=3-x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y=2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   </a:t>
            </a:r>
            <a:r>
              <a:rPr lang="en-US" altLang="zh-CN" sz="2600" dirty="0">
                <a:solidFill>
                  <a:srgbClr val="FF0000"/>
                </a:solidFill>
              </a:rPr>
              <a:t>3x+2y=8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x=3  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 </a:t>
            </a:r>
            <a:r>
              <a:rPr lang="en-US" altLang="zh-CN" sz="2600" dirty="0">
                <a:solidFill>
                  <a:srgbClr val="FF0000"/>
                </a:solidFill>
              </a:rPr>
              <a:t>y=2x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y=-2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  </a:t>
            </a:r>
            <a:r>
              <a:rPr lang="en-US" altLang="zh-CN" sz="2600" dirty="0" err="1">
                <a:solidFill>
                  <a:srgbClr val="FF0000"/>
                </a:solidFill>
              </a:rPr>
              <a:t>x+y</a:t>
            </a:r>
            <a:r>
              <a:rPr lang="en-US" altLang="zh-CN" sz="2600" dirty="0">
                <a:solidFill>
                  <a:srgbClr val="FF0000"/>
                </a:solidFill>
              </a:rPr>
              <a:t>=3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26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x=2   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 </a:t>
            </a:r>
            <a:r>
              <a:rPr lang="en-US" altLang="zh-CN" sz="2600" dirty="0">
                <a:solidFill>
                  <a:srgbClr val="FF0000"/>
                </a:solidFill>
              </a:rPr>
              <a:t>y=1-x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2600" dirty="0">
                <a:solidFill>
                  <a:srgbClr val="FF0000"/>
                </a:solidFill>
              </a:rPr>
              <a:t> y=1                                     </a:t>
            </a:r>
            <a:r>
              <a:rPr lang="en-US" altLang="zh-CN" sz="2600" dirty="0" smtClean="0">
                <a:solidFill>
                  <a:srgbClr val="FF0000"/>
                </a:solidFill>
              </a:rPr>
              <a:t>             </a:t>
            </a:r>
            <a:r>
              <a:rPr lang="en-US" altLang="zh-CN" sz="2600" dirty="0">
                <a:solidFill>
                  <a:srgbClr val="FF0000"/>
                </a:solidFill>
              </a:rPr>
              <a:t>3x+2y=5</a:t>
            </a:r>
          </a:p>
        </p:txBody>
      </p:sp>
      <p:sp>
        <p:nvSpPr>
          <p:cNvPr id="356356" name="AutoShape 4"/>
          <p:cNvSpPr/>
          <p:nvPr/>
        </p:nvSpPr>
        <p:spPr bwMode="auto">
          <a:xfrm>
            <a:off x="395288" y="1844675"/>
            <a:ext cx="73025" cy="720725"/>
          </a:xfrm>
          <a:prstGeom prst="leftBrace">
            <a:avLst>
              <a:gd name="adj1" fmla="val 82246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57" name="AutoShape 5"/>
          <p:cNvSpPr/>
          <p:nvPr/>
        </p:nvSpPr>
        <p:spPr bwMode="auto">
          <a:xfrm>
            <a:off x="5364163" y="1844675"/>
            <a:ext cx="71437" cy="720725"/>
          </a:xfrm>
          <a:prstGeom prst="leftBrace">
            <a:avLst>
              <a:gd name="adj1" fmla="val 84075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58" name="AutoShape 6"/>
          <p:cNvSpPr/>
          <p:nvPr/>
        </p:nvSpPr>
        <p:spPr bwMode="auto">
          <a:xfrm>
            <a:off x="323850" y="3357563"/>
            <a:ext cx="144463" cy="792162"/>
          </a:xfrm>
          <a:prstGeom prst="leftBrace">
            <a:avLst>
              <a:gd name="adj1" fmla="val 45696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59" name="AutoShape 7"/>
          <p:cNvSpPr/>
          <p:nvPr/>
        </p:nvSpPr>
        <p:spPr bwMode="auto">
          <a:xfrm>
            <a:off x="5364163" y="3213100"/>
            <a:ext cx="144462" cy="720725"/>
          </a:xfrm>
          <a:prstGeom prst="leftBrace">
            <a:avLst>
              <a:gd name="adj1" fmla="val 41575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60" name="AutoShape 8"/>
          <p:cNvSpPr/>
          <p:nvPr/>
        </p:nvSpPr>
        <p:spPr bwMode="auto">
          <a:xfrm>
            <a:off x="323850" y="4868863"/>
            <a:ext cx="73025" cy="719137"/>
          </a:xfrm>
          <a:prstGeom prst="leftBrace">
            <a:avLst>
              <a:gd name="adj1" fmla="val 82065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61" name="AutoShape 9"/>
          <p:cNvSpPr/>
          <p:nvPr/>
        </p:nvSpPr>
        <p:spPr bwMode="auto">
          <a:xfrm>
            <a:off x="5364163" y="4652963"/>
            <a:ext cx="73025" cy="719137"/>
          </a:xfrm>
          <a:prstGeom prst="leftBrace">
            <a:avLst>
              <a:gd name="adj1" fmla="val 82065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62" name="Line 10"/>
          <p:cNvSpPr>
            <a:spLocks noChangeShapeType="1"/>
          </p:cNvSpPr>
          <p:nvPr/>
        </p:nvSpPr>
        <p:spPr bwMode="auto">
          <a:xfrm>
            <a:off x="1258888" y="2205038"/>
            <a:ext cx="3960812" cy="13684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63" name="Line 11"/>
          <p:cNvSpPr>
            <a:spLocks noChangeShapeType="1"/>
          </p:cNvSpPr>
          <p:nvPr/>
        </p:nvSpPr>
        <p:spPr bwMode="auto">
          <a:xfrm>
            <a:off x="1403350" y="3860800"/>
            <a:ext cx="3816350" cy="11525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6364" name="Line 12"/>
          <p:cNvSpPr>
            <a:spLocks noChangeShapeType="1"/>
          </p:cNvSpPr>
          <p:nvPr/>
        </p:nvSpPr>
        <p:spPr bwMode="auto">
          <a:xfrm flipV="1">
            <a:off x="1331913" y="2276475"/>
            <a:ext cx="3816350" cy="309721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62" grpId="0" animBg="1"/>
      <p:bldP spid="356363" grpId="0" animBg="1"/>
      <p:bldP spid="35636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ChangeArrowheads="1"/>
          </p:cNvSpPr>
          <p:nvPr/>
        </p:nvSpPr>
        <p:spPr bwMode="auto">
          <a:xfrm>
            <a:off x="4494213" y="37338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1" lang="zh-CN" altLang="zh-CN" sz="4400">
              <a:latin typeface="Times New Roman" panose="02020603050405020304" pitchFamily="18" charset="0"/>
            </a:endParaRPr>
          </a:p>
        </p:txBody>
      </p:sp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0" y="0"/>
            <a:ext cx="35052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挑战自我</a:t>
            </a:r>
          </a:p>
        </p:txBody>
      </p:sp>
      <p:sp>
        <p:nvSpPr>
          <p:cNvPr id="343044" name="Text Box 4"/>
          <p:cNvSpPr txBox="1">
            <a:spLocks noChangeArrowheads="1"/>
          </p:cNvSpPr>
          <p:nvPr/>
        </p:nvSpPr>
        <p:spPr bwMode="auto">
          <a:xfrm>
            <a:off x="304800" y="838200"/>
            <a:ext cx="8305800" cy="6137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、在方程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－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＝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中，如果      是它的一个解，那么</a:t>
            </a:r>
            <a:r>
              <a:rPr lang="en-US" altLang="zh-CN" sz="2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的值为</a:t>
            </a:r>
            <a:r>
              <a:rPr lang="zh-CN" altLang="en-US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。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、一个二元一次方程的解集，是指这个方程的（         ）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A  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一个解 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B    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两个解  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C    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三个解     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</a:rPr>
              <a:t>D     </a:t>
            </a:r>
            <a:r>
              <a:rPr lang="zh-CN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所有解组成的集合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、下列各方程组中，属于二元一次方程组的是（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             B                            C                       D   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4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、方程组           的解是（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                      B                         C                             D 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0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5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、列方程组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一个学生有中国邮票和外国邮票共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325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张，中国邮票的张数比外国邮票的张数的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倍少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latin typeface="宋体" panose="02010600030101010101" pitchFamily="2" charset="-122"/>
              </a:rPr>
              <a:t>张，这个学生有中国邮票和外国邮票各多少张？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43045" name="Object 5"/>
          <p:cNvGraphicFramePr>
            <a:graphicFrameLocks noChangeAspect="1"/>
          </p:cNvGraphicFramePr>
          <p:nvPr/>
        </p:nvGraphicFramePr>
        <p:xfrm>
          <a:off x="684213" y="2362200"/>
          <a:ext cx="19050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4" r:id="rId4" imgW="635000" imgH="368300" progId="Equation.3">
                  <p:embed/>
                </p:oleObj>
              </mc:Choice>
              <mc:Fallback>
                <p:oleObj r:id="rId4" imgW="635000" imgH="368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362200"/>
                        <a:ext cx="19050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8" name="Rectangle 8"/>
          <p:cNvSpPr>
            <a:spLocks noChangeArrowheads="1"/>
          </p:cNvSpPr>
          <p:nvPr/>
        </p:nvSpPr>
        <p:spPr bwMode="auto">
          <a:xfrm>
            <a:off x="4291013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47" name="Object 7"/>
          <p:cNvGraphicFramePr>
            <a:graphicFrameLocks noChangeAspect="1"/>
          </p:cNvGraphicFramePr>
          <p:nvPr/>
        </p:nvGraphicFramePr>
        <p:xfrm>
          <a:off x="2843213" y="2324100"/>
          <a:ext cx="1576387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5" r:id="rId6" imgW="558800" imgH="368300" progId="Equation.3">
                  <p:embed/>
                </p:oleObj>
              </mc:Choice>
              <mc:Fallback>
                <p:oleObj r:id="rId6" imgW="558800" imgH="3683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324100"/>
                        <a:ext cx="1576387" cy="117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50" name="Rectangle 10"/>
          <p:cNvSpPr>
            <a:spLocks noChangeArrowheads="1"/>
          </p:cNvSpPr>
          <p:nvPr/>
        </p:nvSpPr>
        <p:spPr bwMode="auto">
          <a:xfrm>
            <a:off x="4252913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49" name="Object 9"/>
          <p:cNvGraphicFramePr>
            <a:graphicFrameLocks noChangeAspect="1"/>
          </p:cNvGraphicFramePr>
          <p:nvPr/>
        </p:nvGraphicFramePr>
        <p:xfrm>
          <a:off x="4787900" y="2362200"/>
          <a:ext cx="1600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6" r:id="rId8" imgW="635000" imgH="495300" progId="Equation.3">
                  <p:embed/>
                </p:oleObj>
              </mc:Choice>
              <mc:Fallback>
                <p:oleObj r:id="rId8" imgW="635000" imgH="4953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362200"/>
                        <a:ext cx="16002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52" name="Rectangle 12"/>
          <p:cNvSpPr>
            <a:spLocks noChangeArrowheads="1"/>
          </p:cNvSpPr>
          <p:nvPr/>
        </p:nvSpPr>
        <p:spPr bwMode="auto">
          <a:xfrm>
            <a:off x="4271963" y="31813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51" name="Object 11"/>
          <p:cNvGraphicFramePr>
            <a:graphicFrameLocks noChangeAspect="1"/>
          </p:cNvGraphicFramePr>
          <p:nvPr/>
        </p:nvGraphicFramePr>
        <p:xfrm>
          <a:off x="6588125" y="2338388"/>
          <a:ext cx="19050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7" r:id="rId10" imgW="596900" imgH="495300" progId="Equation.3">
                  <p:embed/>
                </p:oleObj>
              </mc:Choice>
              <mc:Fallback>
                <p:oleObj r:id="rId10" imgW="596900" imgH="495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338388"/>
                        <a:ext cx="190500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54" name="Rectangle 14"/>
          <p:cNvSpPr>
            <a:spLocks noChangeArrowheads="1"/>
          </p:cNvSpPr>
          <p:nvPr/>
        </p:nvSpPr>
        <p:spPr bwMode="auto">
          <a:xfrm>
            <a:off x="4281488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53" name="Object 13"/>
          <p:cNvGraphicFramePr>
            <a:graphicFrameLocks noChangeAspect="1"/>
          </p:cNvGraphicFramePr>
          <p:nvPr/>
        </p:nvGraphicFramePr>
        <p:xfrm>
          <a:off x="1908175" y="3357563"/>
          <a:ext cx="121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8" r:id="rId12" imgW="584200" imgH="368300" progId="Equation.3">
                  <p:embed/>
                </p:oleObj>
              </mc:Choice>
              <mc:Fallback>
                <p:oleObj r:id="rId12" imgW="584200" imgH="368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357563"/>
                        <a:ext cx="1219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56" name="Rectangle 16"/>
          <p:cNvSpPr>
            <a:spLocks noChangeArrowheads="1"/>
          </p:cNvSpPr>
          <p:nvPr/>
        </p:nvSpPr>
        <p:spPr bwMode="auto">
          <a:xfrm>
            <a:off x="4367213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55" name="Object 15"/>
          <p:cNvGraphicFramePr>
            <a:graphicFrameLocks noChangeAspect="1"/>
          </p:cNvGraphicFramePr>
          <p:nvPr/>
        </p:nvGraphicFramePr>
        <p:xfrm>
          <a:off x="914400" y="4170363"/>
          <a:ext cx="121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09" r:id="rId14" imgW="406400" imgH="368300" progId="Equation.3">
                  <p:embed/>
                </p:oleObj>
              </mc:Choice>
              <mc:Fallback>
                <p:oleObj r:id="rId14" imgW="406400" imgH="368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70363"/>
                        <a:ext cx="1219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58" name="Rectangle 18"/>
          <p:cNvSpPr>
            <a:spLocks noChangeArrowheads="1"/>
          </p:cNvSpPr>
          <p:nvPr/>
        </p:nvSpPr>
        <p:spPr bwMode="auto">
          <a:xfrm>
            <a:off x="4367213" y="3197225"/>
            <a:ext cx="91440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zh-CN"/>
          </a:p>
        </p:txBody>
      </p:sp>
      <p:graphicFrame>
        <p:nvGraphicFramePr>
          <p:cNvPr id="343057" name="Object 17"/>
          <p:cNvGraphicFramePr>
            <a:graphicFrameLocks noChangeAspect="1"/>
          </p:cNvGraphicFramePr>
          <p:nvPr/>
        </p:nvGraphicFramePr>
        <p:xfrm>
          <a:off x="2514600" y="4133850"/>
          <a:ext cx="1195388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10" r:id="rId16" imgW="406400" imgH="368300" progId="Equation.3">
                  <p:embed/>
                </p:oleObj>
              </mc:Choice>
              <mc:Fallback>
                <p:oleObj r:id="rId16" imgW="406400" imgH="3683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133850"/>
                        <a:ext cx="1195388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60" name="Rectangle 20"/>
          <p:cNvSpPr>
            <a:spLocks noChangeArrowheads="1"/>
          </p:cNvSpPr>
          <p:nvPr/>
        </p:nvSpPr>
        <p:spPr bwMode="auto">
          <a:xfrm>
            <a:off x="4395788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59" name="Object 19"/>
          <p:cNvGraphicFramePr>
            <a:graphicFrameLocks noChangeAspect="1"/>
          </p:cNvGraphicFramePr>
          <p:nvPr/>
        </p:nvGraphicFramePr>
        <p:xfrm>
          <a:off x="4343400" y="4133850"/>
          <a:ext cx="1014413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11" r:id="rId18" imgW="355600" imgH="368300" progId="Equation.3">
                  <p:embed/>
                </p:oleObj>
              </mc:Choice>
              <mc:Fallback>
                <p:oleObj r:id="rId18" imgW="355600" imgH="36830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33850"/>
                        <a:ext cx="1014413" cy="1023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62" name="Rectangle 22"/>
          <p:cNvSpPr>
            <a:spLocks noChangeArrowheads="1"/>
          </p:cNvSpPr>
          <p:nvPr/>
        </p:nvSpPr>
        <p:spPr bwMode="auto">
          <a:xfrm>
            <a:off x="4395788" y="3243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343061" name="Object 21"/>
          <p:cNvGraphicFramePr>
            <a:graphicFrameLocks noChangeAspect="1"/>
          </p:cNvGraphicFramePr>
          <p:nvPr/>
        </p:nvGraphicFramePr>
        <p:xfrm>
          <a:off x="6248400" y="4014788"/>
          <a:ext cx="13192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3112" r:id="rId20" imgW="355600" imgH="368300" progId="Equation.3">
                  <p:embed/>
                </p:oleObj>
              </mc:Choice>
              <mc:Fallback>
                <p:oleObj r:id="rId20" imgW="355600" imgH="36830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014788"/>
                        <a:ext cx="1319213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63" name="Text Box 23"/>
          <p:cNvSpPr txBox="1">
            <a:spLocks noChangeArrowheads="1"/>
          </p:cNvSpPr>
          <p:nvPr/>
        </p:nvSpPr>
        <p:spPr bwMode="auto">
          <a:xfrm>
            <a:off x="4140200" y="476250"/>
            <a:ext cx="669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x=2</a:t>
            </a:r>
          </a:p>
        </p:txBody>
      </p:sp>
      <p:sp>
        <p:nvSpPr>
          <p:cNvPr id="343064" name="Text Box 24"/>
          <p:cNvSpPr txBox="1">
            <a:spLocks noChangeArrowheads="1"/>
          </p:cNvSpPr>
          <p:nvPr/>
        </p:nvSpPr>
        <p:spPr bwMode="auto">
          <a:xfrm>
            <a:off x="4146550" y="908050"/>
            <a:ext cx="657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y=1</a:t>
            </a:r>
          </a:p>
        </p:txBody>
      </p:sp>
      <p:sp>
        <p:nvSpPr>
          <p:cNvPr id="343065" name="AutoShape 25"/>
          <p:cNvSpPr/>
          <p:nvPr/>
        </p:nvSpPr>
        <p:spPr bwMode="auto">
          <a:xfrm>
            <a:off x="4067175" y="692150"/>
            <a:ext cx="73025" cy="576263"/>
          </a:xfrm>
          <a:prstGeom prst="leftBrace">
            <a:avLst>
              <a:gd name="adj1" fmla="val 65761"/>
              <a:gd name="adj2" fmla="val 50000"/>
            </a:avLst>
          </a:prstGeom>
          <a:noFill/>
          <a:ln w="9525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620713"/>
            <a:ext cx="3095625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拓展练习</a:t>
            </a:r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>
          <a:xfrm>
            <a:off x="540568" y="1754088"/>
            <a:ext cx="8207896" cy="42672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1900" dirty="0">
                <a:solidFill>
                  <a:srgbClr val="FF0000"/>
                </a:solidFill>
              </a:rPr>
              <a:t>1</a:t>
            </a:r>
            <a:r>
              <a:rPr lang="zh-CN" altLang="en-US" sz="1900" dirty="0">
                <a:solidFill>
                  <a:srgbClr val="FF0000"/>
                </a:solidFill>
              </a:rPr>
              <a:t>、已知二元一次方程组     </a:t>
            </a:r>
            <a:r>
              <a:rPr lang="en-US" altLang="zh-CN" sz="1900" dirty="0">
                <a:solidFill>
                  <a:srgbClr val="FF0000"/>
                </a:solidFill>
              </a:rPr>
              <a:t>4x+3y=7       </a:t>
            </a:r>
            <a:r>
              <a:rPr lang="zh-CN" altLang="en-US" sz="1900" dirty="0">
                <a:solidFill>
                  <a:srgbClr val="FF0000"/>
                </a:solidFill>
              </a:rPr>
              <a:t>的解</a:t>
            </a:r>
            <a:r>
              <a:rPr lang="en-US" altLang="zh-CN" sz="1900" dirty="0">
                <a:solidFill>
                  <a:srgbClr val="FF0000"/>
                </a:solidFill>
              </a:rPr>
              <a:t>x</a:t>
            </a:r>
            <a:r>
              <a:rPr lang="zh-CN" altLang="en-US" sz="1900" dirty="0">
                <a:solidFill>
                  <a:srgbClr val="FF0000"/>
                </a:solidFill>
              </a:rPr>
              <a:t>与</a:t>
            </a:r>
            <a:r>
              <a:rPr lang="en-US" altLang="zh-CN" sz="1900" dirty="0">
                <a:solidFill>
                  <a:srgbClr val="FF0000"/>
                </a:solidFill>
              </a:rPr>
              <a:t>y</a:t>
            </a:r>
            <a:r>
              <a:rPr lang="zh-CN" altLang="en-US" sz="1900" dirty="0">
                <a:solidFill>
                  <a:srgbClr val="FF0000"/>
                </a:solidFill>
              </a:rPr>
              <a:t>的值相等，求</a:t>
            </a:r>
            <a:r>
              <a:rPr lang="en-US" altLang="zh-CN" sz="1900" dirty="0">
                <a:solidFill>
                  <a:srgbClr val="FF0000"/>
                </a:solidFill>
              </a:rPr>
              <a:t>k</a:t>
            </a:r>
            <a:r>
              <a:rPr lang="zh-CN" altLang="en-US" sz="1900" dirty="0">
                <a:solidFill>
                  <a:srgbClr val="FF0000"/>
                </a:solidFill>
              </a:rPr>
              <a:t>的值。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1900" dirty="0">
                <a:solidFill>
                  <a:srgbClr val="FF0000"/>
                </a:solidFill>
              </a:rPr>
              <a:t>                                    </a:t>
            </a:r>
            <a:r>
              <a:rPr lang="zh-CN" altLang="en-US" sz="1900" dirty="0" smtClean="0">
                <a:solidFill>
                  <a:srgbClr val="FF0000"/>
                </a:solidFill>
              </a:rPr>
              <a:t>        </a:t>
            </a:r>
            <a:r>
              <a:rPr lang="en-US" altLang="zh-CN" sz="1900" dirty="0" err="1" smtClean="0">
                <a:solidFill>
                  <a:srgbClr val="FF0000"/>
                </a:solidFill>
              </a:rPr>
              <a:t>kx</a:t>
            </a:r>
            <a:r>
              <a:rPr lang="en-US" altLang="zh-CN" sz="1900" dirty="0">
                <a:solidFill>
                  <a:srgbClr val="FF0000"/>
                </a:solidFill>
              </a:rPr>
              <a:t>+(k-1)y=3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19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1900" dirty="0">
                <a:solidFill>
                  <a:srgbClr val="FF0000"/>
                </a:solidFill>
              </a:rPr>
              <a:t>2</a:t>
            </a:r>
            <a:r>
              <a:rPr lang="zh-CN" altLang="en-US" sz="1900" dirty="0">
                <a:solidFill>
                  <a:srgbClr val="FF0000"/>
                </a:solidFill>
              </a:rPr>
              <a:t>、已知  </a:t>
            </a:r>
            <a:r>
              <a:rPr lang="en-US" altLang="zh-CN" sz="1900" dirty="0">
                <a:solidFill>
                  <a:srgbClr val="FF0000"/>
                </a:solidFill>
              </a:rPr>
              <a:t>x=2  </a:t>
            </a:r>
            <a:r>
              <a:rPr lang="zh-CN" altLang="en-US" sz="1900" dirty="0">
                <a:solidFill>
                  <a:srgbClr val="FF0000"/>
                </a:solidFill>
              </a:rPr>
              <a:t>是方程组  </a:t>
            </a:r>
            <a:r>
              <a:rPr lang="en-US" altLang="zh-CN" sz="1900" dirty="0">
                <a:solidFill>
                  <a:srgbClr val="FF0000"/>
                </a:solidFill>
              </a:rPr>
              <a:t>mx-y=3 </a:t>
            </a:r>
            <a:r>
              <a:rPr lang="zh-CN" altLang="en-US" sz="1900" dirty="0">
                <a:solidFill>
                  <a:srgbClr val="FF0000"/>
                </a:solidFill>
              </a:rPr>
              <a:t>的解，则</a:t>
            </a:r>
            <a:r>
              <a:rPr lang="en-US" altLang="zh-CN" sz="1900" dirty="0">
                <a:solidFill>
                  <a:srgbClr val="FF0000"/>
                </a:solidFill>
              </a:rPr>
              <a:t>m=? n=?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1900" dirty="0">
                <a:solidFill>
                  <a:srgbClr val="FF0000"/>
                </a:solidFill>
              </a:rPr>
              <a:t>            </a:t>
            </a:r>
            <a:r>
              <a:rPr lang="en-US" altLang="zh-CN" sz="1900" dirty="0" smtClean="0">
                <a:solidFill>
                  <a:srgbClr val="FF0000"/>
                </a:solidFill>
              </a:rPr>
              <a:t>   y</a:t>
            </a:r>
            <a:r>
              <a:rPr lang="en-US" altLang="zh-CN" sz="1900" dirty="0">
                <a:solidFill>
                  <a:srgbClr val="FF0000"/>
                </a:solidFill>
              </a:rPr>
              <a:t>=-1               </a:t>
            </a:r>
            <a:r>
              <a:rPr lang="en-US" altLang="zh-CN" sz="1900" dirty="0" smtClean="0">
                <a:solidFill>
                  <a:srgbClr val="FF0000"/>
                </a:solidFill>
              </a:rPr>
              <a:t>  x-</a:t>
            </a:r>
            <a:r>
              <a:rPr lang="en-US" altLang="zh-CN" sz="1900" dirty="0" err="1" smtClean="0">
                <a:solidFill>
                  <a:srgbClr val="FF0000"/>
                </a:solidFill>
              </a:rPr>
              <a:t>ny</a:t>
            </a:r>
            <a:r>
              <a:rPr lang="en-US" altLang="zh-CN" sz="1900" dirty="0" smtClean="0">
                <a:solidFill>
                  <a:srgbClr val="FF0000"/>
                </a:solidFill>
              </a:rPr>
              <a:t>=6</a:t>
            </a:r>
            <a:endParaRPr lang="en-US" altLang="zh-CN" sz="19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en-US" altLang="zh-CN" sz="1900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CN" altLang="en-US" sz="1900" dirty="0">
                <a:solidFill>
                  <a:srgbClr val="FF0000"/>
                </a:solidFill>
              </a:rPr>
              <a:t>答案：</a:t>
            </a:r>
            <a:r>
              <a:rPr lang="en-US" altLang="zh-CN" sz="1900" dirty="0">
                <a:solidFill>
                  <a:srgbClr val="FF0000"/>
                </a:solidFill>
              </a:rPr>
              <a:t>1</a:t>
            </a:r>
            <a:r>
              <a:rPr lang="zh-CN" altLang="en-US" sz="1900" dirty="0">
                <a:solidFill>
                  <a:srgbClr val="FF0000"/>
                </a:solidFill>
              </a:rPr>
              <a:t>、</a:t>
            </a:r>
            <a:r>
              <a:rPr lang="en-US" altLang="zh-CN" sz="1900" dirty="0">
                <a:solidFill>
                  <a:srgbClr val="FF0000"/>
                </a:solidFill>
              </a:rPr>
              <a:t>k=2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1900" dirty="0">
                <a:solidFill>
                  <a:srgbClr val="FF0000"/>
                </a:solidFill>
              </a:rPr>
              <a:t>           2</a:t>
            </a:r>
            <a:r>
              <a:rPr lang="zh-CN" altLang="en-US" sz="1900" dirty="0">
                <a:solidFill>
                  <a:srgbClr val="FF0000"/>
                </a:solidFill>
              </a:rPr>
              <a:t>、</a:t>
            </a:r>
            <a:r>
              <a:rPr lang="en-US" altLang="zh-CN" sz="1900" dirty="0">
                <a:solidFill>
                  <a:srgbClr val="FF0000"/>
                </a:solidFill>
              </a:rPr>
              <a:t>m=1     </a:t>
            </a:r>
            <a:r>
              <a:rPr lang="en-US" altLang="zh-CN" sz="1900" dirty="0" smtClean="0">
                <a:solidFill>
                  <a:srgbClr val="FF0000"/>
                </a:solidFill>
              </a:rPr>
              <a:t>n=4 </a:t>
            </a:r>
            <a:endParaRPr lang="en-US" altLang="zh-CN" sz="1900" dirty="0">
              <a:solidFill>
                <a:srgbClr val="FF0000"/>
              </a:solidFill>
            </a:endParaRPr>
          </a:p>
        </p:txBody>
      </p:sp>
      <p:sp>
        <p:nvSpPr>
          <p:cNvPr id="357380" name="AutoShape 4"/>
          <p:cNvSpPr/>
          <p:nvPr/>
        </p:nvSpPr>
        <p:spPr bwMode="auto">
          <a:xfrm>
            <a:off x="3203972" y="1844625"/>
            <a:ext cx="215900" cy="576263"/>
          </a:xfrm>
          <a:prstGeom prst="leftBrace">
            <a:avLst>
              <a:gd name="adj1" fmla="val 22243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7381" name="AutoShape 5"/>
          <p:cNvSpPr/>
          <p:nvPr/>
        </p:nvSpPr>
        <p:spPr bwMode="auto">
          <a:xfrm>
            <a:off x="1548234" y="2924944"/>
            <a:ext cx="71438" cy="503238"/>
          </a:xfrm>
          <a:prstGeom prst="leftBrace">
            <a:avLst>
              <a:gd name="adj1" fmla="val 58703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57382" name="AutoShape 6"/>
          <p:cNvSpPr/>
          <p:nvPr/>
        </p:nvSpPr>
        <p:spPr bwMode="auto">
          <a:xfrm>
            <a:off x="3132410" y="2924944"/>
            <a:ext cx="71438" cy="574675"/>
          </a:xfrm>
          <a:prstGeom prst="leftBrace">
            <a:avLst>
              <a:gd name="adj1" fmla="val 67037"/>
              <a:gd name="adj2" fmla="val 50000"/>
            </a:avLst>
          </a:prstGeom>
          <a:noFill/>
          <a:ln w="9525">
            <a:solidFill>
              <a:schemeClr val="bg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362" name="Group 74"/>
          <p:cNvGrpSpPr/>
          <p:nvPr/>
        </p:nvGrpSpPr>
        <p:grpSpPr bwMode="auto">
          <a:xfrm>
            <a:off x="228600" y="461963"/>
            <a:ext cx="8915400" cy="6396038"/>
            <a:chOff x="144" y="291"/>
            <a:chExt cx="5616" cy="4029"/>
          </a:xfrm>
        </p:grpSpPr>
        <p:grpSp>
          <p:nvGrpSpPr>
            <p:cNvPr id="12339" name="Group 51"/>
            <p:cNvGrpSpPr/>
            <p:nvPr/>
          </p:nvGrpSpPr>
          <p:grpSpPr bwMode="auto">
            <a:xfrm>
              <a:off x="3984" y="2880"/>
              <a:ext cx="1776" cy="1440"/>
              <a:chOff x="3408" y="1728"/>
              <a:chExt cx="2103" cy="1791"/>
            </a:xfrm>
          </p:grpSpPr>
          <p:grpSp>
            <p:nvGrpSpPr>
              <p:cNvPr id="12338" name="Group 50"/>
              <p:cNvGrpSpPr/>
              <p:nvPr/>
            </p:nvGrpSpPr>
            <p:grpSpPr bwMode="auto">
              <a:xfrm>
                <a:off x="3408" y="1728"/>
                <a:ext cx="2026" cy="1791"/>
                <a:chOff x="3408" y="1728"/>
                <a:chExt cx="2026" cy="1791"/>
              </a:xfrm>
            </p:grpSpPr>
            <p:sp>
              <p:nvSpPr>
                <p:cNvPr id="12302" name="Oval 14"/>
                <p:cNvSpPr>
                  <a:spLocks noChangeArrowheads="1"/>
                </p:cNvSpPr>
                <p:nvPr/>
              </p:nvSpPr>
              <p:spPr bwMode="auto">
                <a:xfrm>
                  <a:off x="3408" y="3116"/>
                  <a:ext cx="2025" cy="4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2303" name="Line 15"/>
                <p:cNvSpPr>
                  <a:spLocks noChangeShapeType="1"/>
                </p:cNvSpPr>
                <p:nvPr/>
              </p:nvSpPr>
              <p:spPr bwMode="auto">
                <a:xfrm>
                  <a:off x="3532" y="204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4" name="Line 16"/>
                <p:cNvSpPr>
                  <a:spLocks noChangeShapeType="1"/>
                </p:cNvSpPr>
                <p:nvPr/>
              </p:nvSpPr>
              <p:spPr bwMode="auto">
                <a:xfrm>
                  <a:off x="4193" y="213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5" name="Line 17"/>
                <p:cNvSpPr>
                  <a:spLocks noChangeShapeType="1"/>
                </p:cNvSpPr>
                <p:nvPr/>
              </p:nvSpPr>
              <p:spPr bwMode="auto">
                <a:xfrm>
                  <a:off x="4523" y="213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6" name="Line 18"/>
                <p:cNvSpPr>
                  <a:spLocks noChangeShapeType="1"/>
                </p:cNvSpPr>
                <p:nvPr/>
              </p:nvSpPr>
              <p:spPr bwMode="auto">
                <a:xfrm>
                  <a:off x="4813" y="213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7" name="Line 19"/>
                <p:cNvSpPr>
                  <a:spLocks noChangeShapeType="1"/>
                </p:cNvSpPr>
                <p:nvPr/>
              </p:nvSpPr>
              <p:spPr bwMode="auto">
                <a:xfrm>
                  <a:off x="5061" y="2085"/>
                  <a:ext cx="1" cy="13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8" name="Line 20"/>
                <p:cNvSpPr>
                  <a:spLocks noChangeShapeType="1"/>
                </p:cNvSpPr>
                <p:nvPr/>
              </p:nvSpPr>
              <p:spPr bwMode="auto">
                <a:xfrm>
                  <a:off x="5268" y="204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09" name="Line 21"/>
                <p:cNvSpPr>
                  <a:spLocks noChangeShapeType="1"/>
                </p:cNvSpPr>
                <p:nvPr/>
              </p:nvSpPr>
              <p:spPr bwMode="auto">
                <a:xfrm>
                  <a:off x="3738" y="2085"/>
                  <a:ext cx="1" cy="138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0" name="Line 22"/>
                <p:cNvSpPr>
                  <a:spLocks noChangeShapeType="1"/>
                </p:cNvSpPr>
                <p:nvPr/>
              </p:nvSpPr>
              <p:spPr bwMode="auto">
                <a:xfrm>
                  <a:off x="3945" y="213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1" name="Line 23"/>
                <p:cNvSpPr>
                  <a:spLocks noChangeShapeType="1"/>
                </p:cNvSpPr>
                <p:nvPr/>
              </p:nvSpPr>
              <p:spPr bwMode="auto">
                <a:xfrm>
                  <a:off x="3408" y="1951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2" name="Line 24"/>
                <p:cNvSpPr>
                  <a:spLocks noChangeShapeType="1"/>
                </p:cNvSpPr>
                <p:nvPr/>
              </p:nvSpPr>
              <p:spPr bwMode="auto">
                <a:xfrm>
                  <a:off x="5433" y="1907"/>
                  <a:ext cx="1" cy="138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2313" name="Oval 25"/>
                <p:cNvSpPr>
                  <a:spLocks noChangeArrowheads="1"/>
                </p:cNvSpPr>
                <p:nvPr/>
              </p:nvSpPr>
              <p:spPr bwMode="auto">
                <a:xfrm>
                  <a:off x="3408" y="1728"/>
                  <a:ext cx="2025" cy="403"/>
                </a:xfrm>
                <a:prstGeom prst="ellipse">
                  <a:avLst/>
                </a:prstGeom>
                <a:gradFill rotWithShape="1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46275"/>
                        <a:invGamma/>
                      </a:schemeClr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pic>
            <p:nvPicPr>
              <p:cNvPr id="12294" name="Picture 6" descr="A1_296"/>
              <p:cNvPicPr>
                <a:picLocks noChangeAspect="1" noChangeArrowheads="1" noCrop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4118" y="2623"/>
                <a:ext cx="658" cy="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12292" name="Picture 4" descr="A1_296"/>
              <p:cNvPicPr>
                <a:picLocks noChangeAspect="1" noChangeArrowheads="1" noCrop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>
                <a:off x="3586" y="2745"/>
                <a:ext cx="658" cy="7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3" name="Picture 5" descr="A3_031"/>
              <p:cNvPicPr>
                <a:picLocks noChangeAspect="1" noChangeArrowheads="1" noCrop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>
                <a:off x="4900" y="2623"/>
                <a:ext cx="611" cy="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2297" name="Picture 9" descr="A1_296"/>
              <p:cNvPicPr>
                <a:picLocks noChangeAspect="1" noChangeArrowheads="1" noCrop="1"/>
              </p:cNvPicPr>
              <p:nvPr/>
            </p:nvPicPr>
            <p:blipFill>
              <a:blip r:embed="rId2" cstate="email"/>
              <a:srcRect/>
              <a:stretch>
                <a:fillRect/>
              </a:stretch>
            </p:blipFill>
            <p:spPr bwMode="auto">
              <a:xfrm flipH="1">
                <a:off x="3764" y="2379"/>
                <a:ext cx="658" cy="7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</p:pic>
          <p:pic>
            <p:nvPicPr>
              <p:cNvPr id="12300" name="Picture 12" descr="A3_031"/>
              <p:cNvPicPr>
                <a:picLocks noChangeAspect="1" noChangeArrowheads="1" noCrop="1"/>
              </p:cNvPicPr>
              <p:nvPr/>
            </p:nvPicPr>
            <p:blipFill>
              <a:blip r:embed="rId3" cstate="email"/>
              <a:srcRect/>
              <a:stretch>
                <a:fillRect/>
              </a:stretch>
            </p:blipFill>
            <p:spPr bwMode="auto">
              <a:xfrm flipH="1">
                <a:off x="4474" y="2583"/>
                <a:ext cx="611" cy="8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2354" name="Group 66"/>
            <p:cNvGrpSpPr/>
            <p:nvPr/>
          </p:nvGrpSpPr>
          <p:grpSpPr bwMode="auto">
            <a:xfrm>
              <a:off x="144" y="291"/>
              <a:ext cx="4272" cy="1778"/>
              <a:chOff x="144" y="291"/>
              <a:chExt cx="4272" cy="1778"/>
            </a:xfrm>
          </p:grpSpPr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144" y="291"/>
                <a:ext cx="42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zh-CN" altLang="en-US" sz="2800" b="1" dirty="0">
                    <a:solidFill>
                      <a:srgbClr val="333399"/>
                    </a:solidFill>
                    <a:latin typeface="Arial" panose="020B0604020202020204" pitchFamily="34" charset="0"/>
                  </a:rPr>
                  <a:t>你能解决下面这个有趣的鸡兔同笼问题吗？</a:t>
                </a:r>
              </a:p>
            </p:txBody>
          </p:sp>
          <p:grpSp>
            <p:nvGrpSpPr>
              <p:cNvPr id="12351" name="Group 63"/>
              <p:cNvGrpSpPr/>
              <p:nvPr/>
            </p:nvGrpSpPr>
            <p:grpSpPr bwMode="auto">
              <a:xfrm>
                <a:off x="839" y="622"/>
                <a:ext cx="2690" cy="1447"/>
                <a:chOff x="263" y="1054"/>
                <a:chExt cx="2690" cy="1447"/>
              </a:xfrm>
            </p:grpSpPr>
            <p:sp>
              <p:nvSpPr>
                <p:cNvPr id="12345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263" y="1390"/>
                  <a:ext cx="2112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l">
                    <a:spcBef>
                      <a:spcPct val="50000"/>
                    </a:spcBef>
                  </a:pPr>
                  <a:r>
                    <a:rPr kumimoji="1" lang="zh-CN" altLang="en-US" sz="3200" b="1" dirty="0">
                      <a:solidFill>
                        <a:srgbClr val="0000FF"/>
                      </a:solidFill>
                      <a:latin typeface="Arial" panose="020B0604020202020204" pitchFamily="34" charset="0"/>
                      <a:ea typeface="华文新魏" panose="02010800040101010101" pitchFamily="2" charset="-122"/>
                    </a:rPr>
                    <a:t>上 有 三 十 五 头</a:t>
                  </a:r>
                </a:p>
              </p:txBody>
            </p:sp>
            <p:grpSp>
              <p:nvGrpSpPr>
                <p:cNvPr id="12349" name="Group 61"/>
                <p:cNvGrpSpPr/>
                <p:nvPr/>
              </p:nvGrpSpPr>
              <p:grpSpPr bwMode="auto">
                <a:xfrm>
                  <a:off x="265" y="1054"/>
                  <a:ext cx="2688" cy="1447"/>
                  <a:chOff x="258" y="371"/>
                  <a:chExt cx="2256" cy="1105"/>
                </a:xfrm>
              </p:grpSpPr>
              <p:grpSp>
                <p:nvGrpSpPr>
                  <p:cNvPr id="12348" name="Group 60"/>
                  <p:cNvGrpSpPr/>
                  <p:nvPr/>
                </p:nvGrpSpPr>
                <p:grpSpPr bwMode="auto">
                  <a:xfrm>
                    <a:off x="258" y="371"/>
                    <a:ext cx="2016" cy="817"/>
                    <a:chOff x="258" y="371"/>
                    <a:chExt cx="2016" cy="817"/>
                  </a:xfrm>
                </p:grpSpPr>
                <p:sp>
                  <p:nvSpPr>
                    <p:cNvPr id="12344" name="Text Box 5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" y="371"/>
                      <a:ext cx="1728" cy="27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spcBef>
                          <a:spcPct val="50000"/>
                        </a:spcBef>
                      </a:pPr>
                      <a:r>
                        <a:rPr kumimoji="1" lang="zh-CN" altLang="en-US" sz="32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华文新魏" panose="02010800040101010101" pitchFamily="2" charset="-122"/>
                        </a:rPr>
                        <a:t>今 有 鸡 兔 同 笼</a:t>
                      </a:r>
                    </a:p>
                  </p:txBody>
                </p:sp>
                <p:sp>
                  <p:nvSpPr>
                    <p:cNvPr id="12346" name="Text Box 5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8" y="851"/>
                      <a:ext cx="2016" cy="33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algn="l">
                        <a:lnSpc>
                          <a:spcPct val="125000"/>
                        </a:lnSpc>
                      </a:pPr>
                      <a:r>
                        <a:rPr kumimoji="1" lang="zh-CN" altLang="en-US" sz="3200" b="1" dirty="0">
                          <a:solidFill>
                            <a:srgbClr val="0000FF"/>
                          </a:solidFill>
                          <a:latin typeface="Arial" panose="020B0604020202020204" pitchFamily="34" charset="0"/>
                          <a:ea typeface="华文新魏" panose="02010800040101010101" pitchFamily="2" charset="-122"/>
                        </a:rPr>
                        <a:t>下 有 九 十 四 足</a:t>
                      </a:r>
                      <a:endParaRPr lang="zh-CN" altLang="en-US" dirty="0"/>
                    </a:p>
                  </p:txBody>
                </p:sp>
              </p:grpSp>
              <p:sp>
                <p:nvSpPr>
                  <p:cNvPr id="12347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8" y="1139"/>
                    <a:ext cx="2256" cy="337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l">
                      <a:lnSpc>
                        <a:spcPct val="125000"/>
                      </a:lnSpc>
                    </a:pPr>
                    <a:r>
                      <a:rPr kumimoji="1" lang="zh-CN" altLang="en-US" sz="3200" b="1" dirty="0">
                        <a:solidFill>
                          <a:srgbClr val="0000FF"/>
                        </a:solidFill>
                        <a:latin typeface="Arial" panose="020B0604020202020204" pitchFamily="34" charset="0"/>
                        <a:ea typeface="华文新魏" panose="02010800040101010101" pitchFamily="2" charset="-122"/>
                      </a:rPr>
                      <a:t>问 鸡 兔 各 几 何</a:t>
                    </a:r>
                    <a:endParaRPr lang="zh-CN" altLang="en-US" dirty="0"/>
                  </a:p>
                </p:txBody>
              </p:sp>
            </p:grpSp>
          </p:grpSp>
        </p:grpSp>
      </p:grpSp>
      <p:sp>
        <p:nvSpPr>
          <p:cNvPr id="12352" name="Rectangle 64"/>
          <p:cNvSpPr>
            <a:spLocks noChangeArrowheads="1"/>
          </p:cNvSpPr>
          <p:nvPr/>
        </p:nvSpPr>
        <p:spPr bwMode="auto">
          <a:xfrm>
            <a:off x="3563938" y="5229225"/>
            <a:ext cx="3024187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ｘ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+  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ｙ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=35   </a:t>
            </a:r>
            <a:r>
              <a:rPr lang="en-US" altLang="zh-CN" sz="2800" b="1">
                <a:solidFill>
                  <a:srgbClr val="000000"/>
                </a:solidFill>
              </a:rPr>
              <a:t>①</a:t>
            </a:r>
          </a:p>
        </p:txBody>
      </p:sp>
      <p:sp>
        <p:nvSpPr>
          <p:cNvPr id="12353" name="Rectangle 65"/>
          <p:cNvSpPr>
            <a:spLocks noChangeArrowheads="1"/>
          </p:cNvSpPr>
          <p:nvPr/>
        </p:nvSpPr>
        <p:spPr bwMode="auto">
          <a:xfrm>
            <a:off x="3635375" y="6021388"/>
            <a:ext cx="3168650" cy="57943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ｘ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+4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ｙ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=94  </a:t>
            </a:r>
            <a:r>
              <a:rPr lang="en-US" altLang="zh-CN" sz="2800" b="1">
                <a:solidFill>
                  <a:srgbClr val="000000"/>
                </a:solidFill>
              </a:rPr>
              <a:t>②</a:t>
            </a:r>
          </a:p>
        </p:txBody>
      </p:sp>
      <p:sp>
        <p:nvSpPr>
          <p:cNvPr id="12359" name="Text Box 71"/>
          <p:cNvSpPr txBox="1">
            <a:spLocks noChangeArrowheads="1"/>
          </p:cNvSpPr>
          <p:nvPr/>
        </p:nvSpPr>
        <p:spPr bwMode="auto">
          <a:xfrm>
            <a:off x="1905000" y="4362450"/>
            <a:ext cx="4876800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解：设鸡有</a:t>
            </a:r>
            <a:r>
              <a:rPr lang="en-US" altLang="zh-CN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x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只，兔有</a:t>
            </a:r>
            <a:r>
              <a:rPr lang="en-US" altLang="zh-CN" sz="3200" b="1" dirty="0">
                <a:solidFill>
                  <a:srgbClr val="FF0066"/>
                </a:solidFill>
                <a:latin typeface="宋体" panose="02010600030101010101" pitchFamily="2" charset="-122"/>
              </a:rPr>
              <a:t>y</a:t>
            </a:r>
            <a:r>
              <a:rPr lang="zh-CN" altLang="en-US" sz="3200" b="1" dirty="0">
                <a:solidFill>
                  <a:srgbClr val="000000"/>
                </a:solidFill>
                <a:latin typeface="宋体" panose="02010600030101010101" pitchFamily="2" charset="-122"/>
              </a:rPr>
              <a:t>只</a:t>
            </a:r>
          </a:p>
        </p:txBody>
      </p:sp>
      <p:sp>
        <p:nvSpPr>
          <p:cNvPr id="12363" name="Text Box 75"/>
          <p:cNvSpPr txBox="1">
            <a:spLocks noChangeArrowheads="1"/>
          </p:cNvSpPr>
          <p:nvPr/>
        </p:nvSpPr>
        <p:spPr bwMode="auto">
          <a:xfrm>
            <a:off x="5075560" y="1988691"/>
            <a:ext cx="3527425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/>
              <a:t>解：设鸡</a:t>
            </a:r>
            <a:r>
              <a:rPr lang="en-US" altLang="zh-CN" sz="2800"/>
              <a:t>x</a:t>
            </a:r>
            <a:r>
              <a:rPr lang="zh-CN" altLang="en-US" sz="2800"/>
              <a:t>只，则兔有（</a:t>
            </a:r>
            <a:r>
              <a:rPr lang="en-US" altLang="zh-CN" sz="2800"/>
              <a:t>35-x</a:t>
            </a:r>
            <a:r>
              <a:rPr lang="zh-CN" altLang="en-US" sz="2800"/>
              <a:t>）只。</a:t>
            </a:r>
          </a:p>
        </p:txBody>
      </p:sp>
      <p:sp>
        <p:nvSpPr>
          <p:cNvPr id="12364" name="Text Box 76"/>
          <p:cNvSpPr txBox="1">
            <a:spLocks noChangeArrowheads="1"/>
          </p:cNvSpPr>
          <p:nvPr/>
        </p:nvSpPr>
        <p:spPr bwMode="auto">
          <a:xfrm>
            <a:off x="5075560" y="837753"/>
            <a:ext cx="3527425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/>
              <a:t>分析：两个未知数。</a:t>
            </a:r>
          </a:p>
        </p:txBody>
      </p:sp>
      <p:sp>
        <p:nvSpPr>
          <p:cNvPr id="12365" name="Text Box 77"/>
          <p:cNvSpPr txBox="1">
            <a:spLocks noChangeArrowheads="1"/>
          </p:cNvSpPr>
          <p:nvPr/>
        </p:nvSpPr>
        <p:spPr bwMode="auto">
          <a:xfrm>
            <a:off x="5075560" y="1414016"/>
            <a:ext cx="3744912" cy="5191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 dirty="0"/>
              <a:t>方法一，设一个未知数</a:t>
            </a:r>
          </a:p>
        </p:txBody>
      </p:sp>
      <p:sp>
        <p:nvSpPr>
          <p:cNvPr id="12366" name="Text Box 78"/>
          <p:cNvSpPr txBox="1">
            <a:spLocks noChangeArrowheads="1"/>
          </p:cNvSpPr>
          <p:nvPr/>
        </p:nvSpPr>
        <p:spPr bwMode="auto">
          <a:xfrm>
            <a:off x="5293047" y="3053903"/>
            <a:ext cx="31670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/>
              <a:t>2x+4</a:t>
            </a:r>
            <a:r>
              <a:rPr lang="zh-CN" altLang="en-US" sz="2800"/>
              <a:t>（</a:t>
            </a:r>
            <a:r>
              <a:rPr lang="en-US" altLang="zh-CN" sz="2800"/>
              <a:t>35-x</a:t>
            </a:r>
            <a:r>
              <a:rPr lang="zh-CN" altLang="en-US" sz="2800"/>
              <a:t>）</a:t>
            </a:r>
            <a:r>
              <a:rPr lang="en-US" altLang="zh-CN" sz="2800"/>
              <a:t>=94</a:t>
            </a:r>
          </a:p>
        </p:txBody>
      </p:sp>
      <p:sp>
        <p:nvSpPr>
          <p:cNvPr id="12367" name="Text Box 79"/>
          <p:cNvSpPr txBox="1">
            <a:spLocks noChangeArrowheads="1"/>
          </p:cNvSpPr>
          <p:nvPr/>
        </p:nvSpPr>
        <p:spPr bwMode="auto">
          <a:xfrm>
            <a:off x="1835150" y="3644900"/>
            <a:ext cx="4752975" cy="579438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3200" b="1">
                <a:solidFill>
                  <a:srgbClr val="000000"/>
                </a:solidFill>
                <a:latin typeface="宋体" panose="02010600030101010101" pitchFamily="2" charset="-122"/>
              </a:rPr>
              <a:t>方法二，设两个未知数</a:t>
            </a:r>
          </a:p>
        </p:txBody>
      </p:sp>
      <p:sp>
        <p:nvSpPr>
          <p:cNvPr id="12368" name="Rectangle 80"/>
          <p:cNvSpPr>
            <a:spLocks noChangeArrowheads="1"/>
          </p:cNvSpPr>
          <p:nvPr/>
        </p:nvSpPr>
        <p:spPr bwMode="auto">
          <a:xfrm>
            <a:off x="971550" y="5229225"/>
            <a:ext cx="2362200" cy="579438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上有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35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头</a:t>
            </a:r>
          </a:p>
        </p:txBody>
      </p:sp>
      <p:sp>
        <p:nvSpPr>
          <p:cNvPr id="12369" name="Rectangle 81"/>
          <p:cNvSpPr>
            <a:spLocks noChangeArrowheads="1"/>
          </p:cNvSpPr>
          <p:nvPr/>
        </p:nvSpPr>
        <p:spPr bwMode="auto">
          <a:xfrm>
            <a:off x="971550" y="6021388"/>
            <a:ext cx="2362200" cy="579437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下有</a:t>
            </a:r>
            <a:r>
              <a:rPr lang="en-US" altLang="zh-CN" sz="3200" b="1">
                <a:solidFill>
                  <a:srgbClr val="000000"/>
                </a:solidFill>
                <a:latin typeface="Arial" panose="020B0604020202020204" pitchFamily="34" charset="0"/>
              </a:rPr>
              <a:t>94</a:t>
            </a:r>
            <a:r>
              <a:rPr lang="zh-CN" altLang="en-US" sz="3200" b="1">
                <a:solidFill>
                  <a:srgbClr val="000000"/>
                </a:solidFill>
                <a:latin typeface="Arial" panose="020B0604020202020204" pitchFamily="34" charset="0"/>
              </a:rPr>
              <a:t>足</a:t>
            </a:r>
          </a:p>
        </p:txBody>
      </p:sp>
      <p:sp>
        <p:nvSpPr>
          <p:cNvPr id="12370" name="AutoShape 82"/>
          <p:cNvSpPr>
            <a:spLocks noChangeArrowheads="1"/>
          </p:cNvSpPr>
          <p:nvPr/>
        </p:nvSpPr>
        <p:spPr bwMode="auto">
          <a:xfrm>
            <a:off x="6586538" y="3573463"/>
            <a:ext cx="2881312" cy="2014537"/>
          </a:xfrm>
          <a:prstGeom prst="cloudCallout">
            <a:avLst>
              <a:gd name="adj1" fmla="val -4819"/>
              <a:gd name="adj2" fmla="val 64106"/>
            </a:avLst>
          </a:prstGeom>
          <a:solidFill>
            <a:srgbClr val="0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400"/>
              <a:t>鸡兔数应同时满足方程①②的未知数的值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2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2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2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3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52" grpId="0" animBg="1"/>
      <p:bldP spid="12353" grpId="0" animBg="1"/>
      <p:bldP spid="12359" grpId="0" animBg="1" autoUpdateAnimBg="0"/>
      <p:bldP spid="12363" grpId="0" animBg="1"/>
      <p:bldP spid="12364" grpId="0" animBg="1"/>
      <p:bldP spid="12365" grpId="0" animBg="1"/>
      <p:bldP spid="12366" grpId="0" animBg="1"/>
      <p:bldP spid="12367" grpId="0" animBg="1" autoUpdateAnimBg="0"/>
      <p:bldP spid="12368" grpId="0" animBg="1"/>
      <p:bldP spid="12369" grpId="0" animBg="1"/>
      <p:bldP spid="123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1910" name="Group 6"/>
          <p:cNvGrpSpPr/>
          <p:nvPr/>
        </p:nvGrpSpPr>
        <p:grpSpPr bwMode="auto">
          <a:xfrm>
            <a:off x="0" y="0"/>
            <a:ext cx="4379913" cy="1616075"/>
            <a:chOff x="0" y="0"/>
            <a:chExt cx="2759" cy="1018"/>
          </a:xfrm>
        </p:grpSpPr>
        <p:sp>
          <p:nvSpPr>
            <p:cNvPr id="251907" name="Text Box 3"/>
            <p:cNvSpPr txBox="1">
              <a:spLocks noChangeArrowheads="1"/>
            </p:cNvSpPr>
            <p:nvPr/>
          </p:nvSpPr>
          <p:spPr bwMode="auto">
            <a:xfrm>
              <a:off x="1104" y="384"/>
              <a:ext cx="1655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zh-CN" altLang="en-US" sz="60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议一议</a:t>
              </a:r>
            </a:p>
          </p:txBody>
        </p:sp>
        <p:pic>
          <p:nvPicPr>
            <p:cNvPr id="251909" name="Picture 5" descr="n4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057" cy="9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1912" name="Text Box 8"/>
          <p:cNvSpPr txBox="1">
            <a:spLocks noChangeArrowheads="1"/>
          </p:cNvSpPr>
          <p:nvPr/>
        </p:nvSpPr>
        <p:spPr bwMode="auto">
          <a:xfrm>
            <a:off x="827088" y="2132856"/>
            <a:ext cx="78486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FF0000"/>
                </a:solidFill>
              </a:rPr>
              <a:t>、比较方程</a:t>
            </a:r>
            <a:r>
              <a:rPr lang="en-US" altLang="zh-CN" dirty="0">
                <a:solidFill>
                  <a:srgbClr val="FF0000"/>
                </a:solidFill>
              </a:rPr>
              <a:t>2x+4</a:t>
            </a:r>
            <a:r>
              <a:rPr lang="zh-CN" altLang="en-US" dirty="0">
                <a:solidFill>
                  <a:srgbClr val="FF0000"/>
                </a:solidFill>
              </a:rPr>
              <a:t>（</a:t>
            </a:r>
            <a:r>
              <a:rPr lang="en-US" altLang="zh-CN" dirty="0">
                <a:solidFill>
                  <a:srgbClr val="FF0000"/>
                </a:solidFill>
              </a:rPr>
              <a:t>35-x</a:t>
            </a:r>
            <a:r>
              <a:rPr lang="zh-CN" altLang="en-US" dirty="0">
                <a:solidFill>
                  <a:srgbClr val="FF0000"/>
                </a:solidFill>
              </a:rPr>
              <a:t>）</a:t>
            </a:r>
            <a:r>
              <a:rPr lang="en-US" altLang="zh-CN" dirty="0">
                <a:solidFill>
                  <a:srgbClr val="FF0000"/>
                </a:solidFill>
              </a:rPr>
              <a:t>=94</a:t>
            </a:r>
            <a:r>
              <a:rPr lang="zh-CN" altLang="en-US" dirty="0">
                <a:solidFill>
                  <a:srgbClr val="FF0000"/>
                </a:solidFill>
              </a:rPr>
              <a:t>和方程</a:t>
            </a:r>
            <a:r>
              <a:rPr lang="en-US" altLang="zh-CN" dirty="0" err="1">
                <a:solidFill>
                  <a:srgbClr val="FF0000"/>
                </a:solidFill>
              </a:rPr>
              <a:t>x+y</a:t>
            </a:r>
            <a:r>
              <a:rPr lang="en-US" altLang="zh-CN" dirty="0">
                <a:solidFill>
                  <a:srgbClr val="FF0000"/>
                </a:solidFill>
              </a:rPr>
              <a:t>=35</a:t>
            </a:r>
            <a:r>
              <a:rPr lang="zh-CN" altLang="en-US" dirty="0">
                <a:solidFill>
                  <a:srgbClr val="FF0000"/>
                </a:solidFill>
              </a:rPr>
              <a:t>及</a:t>
            </a:r>
            <a:r>
              <a:rPr lang="en-US" altLang="zh-CN" dirty="0">
                <a:solidFill>
                  <a:srgbClr val="FF0000"/>
                </a:solidFill>
              </a:rPr>
              <a:t>2x+4y=94,</a:t>
            </a:r>
            <a:r>
              <a:rPr lang="zh-CN" altLang="en-US" dirty="0">
                <a:solidFill>
                  <a:srgbClr val="FF0000"/>
                </a:solidFill>
              </a:rPr>
              <a:t>它们的共同点是什么？</a:t>
            </a:r>
          </a:p>
          <a:p>
            <a:pPr algn="l"/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en-US" altLang="zh-CN" dirty="0">
                <a:solidFill>
                  <a:srgbClr val="FF0000"/>
                </a:solidFill>
              </a:rPr>
              <a:t>x=23,y=12</a:t>
            </a:r>
            <a:r>
              <a:rPr lang="zh-CN" altLang="en-US" dirty="0">
                <a:solidFill>
                  <a:srgbClr val="FF0000"/>
                </a:solidFill>
              </a:rPr>
              <a:t>是否同时满足方程①和②？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95" name="Group 11"/>
          <p:cNvGrpSpPr/>
          <p:nvPr/>
        </p:nvGrpSpPr>
        <p:grpSpPr bwMode="auto">
          <a:xfrm>
            <a:off x="-15553" y="61143"/>
            <a:ext cx="8836025" cy="3871913"/>
            <a:chOff x="-64" y="-19"/>
            <a:chExt cx="5566" cy="2439"/>
          </a:xfrm>
        </p:grpSpPr>
        <p:sp>
          <p:nvSpPr>
            <p:cNvPr id="41988" name="Rectangle 4"/>
            <p:cNvSpPr>
              <a:spLocks noChangeArrowheads="1"/>
            </p:cNvSpPr>
            <p:nvPr/>
          </p:nvSpPr>
          <p:spPr bwMode="auto">
            <a:xfrm>
              <a:off x="240" y="1056"/>
              <a:ext cx="5262" cy="1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=35    5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=28       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=8</a:t>
              </a:r>
            </a:p>
            <a:p>
              <a:pPr algn="l"/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 2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+4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=94    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+5</a:t>
              </a:r>
              <a:r>
                <a:rPr lang="en-US" altLang="zh-CN" sz="28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y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=20             5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ｘ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+3</a:t>
              </a:r>
              <a:r>
                <a:rPr lang="zh-CN" altLang="en-US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ｙ</a:t>
              </a:r>
              <a:r>
                <a:rPr lang="en-US" altLang="zh-CN"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=34</a:t>
              </a:r>
            </a:p>
            <a:p>
              <a:pPr algn="l"/>
              <a:r>
                <a:rPr lang="zh-CN" altLang="en-US" sz="36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上面所列各方程含有几个未知数</a:t>
              </a:r>
              <a:r>
                <a:rPr lang="en-US" altLang="zh-CN" sz="36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?</a:t>
              </a:r>
              <a:r>
                <a:rPr lang="zh-CN" altLang="en-US" sz="36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含未知数的项的次数是多少</a:t>
              </a:r>
              <a:r>
                <a:rPr lang="en-US" altLang="zh-CN" sz="3600" b="1" dirty="0">
                  <a:solidFill>
                    <a:srgbClr val="FF0000"/>
                  </a:solidFill>
                  <a:latin typeface="宋体" panose="02010600030101010101" pitchFamily="2" charset="-122"/>
                </a:rPr>
                <a:t>?</a:t>
              </a:r>
            </a:p>
          </p:txBody>
        </p:sp>
        <p:grpSp>
          <p:nvGrpSpPr>
            <p:cNvPr id="41992" name="Group 8"/>
            <p:cNvGrpSpPr/>
            <p:nvPr/>
          </p:nvGrpSpPr>
          <p:grpSpPr bwMode="auto">
            <a:xfrm>
              <a:off x="-64" y="-19"/>
              <a:ext cx="2640" cy="1008"/>
              <a:chOff x="-64" y="-19"/>
              <a:chExt cx="2640" cy="1008"/>
            </a:xfrm>
          </p:grpSpPr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921" y="363"/>
                <a:ext cx="1655" cy="5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/>
                <a:r>
                  <a:rPr lang="zh-CN" altLang="en-US" sz="5400" b="1" dirty="0">
                    <a:solidFill>
                      <a:srgbClr val="F95909"/>
                    </a:solidFill>
                    <a:latin typeface="Arial" panose="020B0604020202020204" pitchFamily="34" charset="0"/>
                    <a:ea typeface="华文新魏" panose="02010800040101010101" pitchFamily="2" charset="-122"/>
                  </a:rPr>
                  <a:t>想一想</a:t>
                </a:r>
              </a:p>
            </p:txBody>
          </p:sp>
          <p:pic>
            <p:nvPicPr>
              <p:cNvPr id="41991" name="Picture 7" descr="fabl004"/>
              <p:cNvPicPr>
                <a:picLocks noChangeAspect="1" noChangeArrowheads="1" noCrop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-64" y="-19"/>
                <a:ext cx="1248" cy="10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379169" y="4221088"/>
            <a:ext cx="8686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、定义：含有</a:t>
            </a:r>
            <a:r>
              <a:rPr lang="zh-CN" altLang="en-US" sz="40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两个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未知数，并且含未知数的项的次数都是</a:t>
            </a:r>
            <a:r>
              <a:rPr lang="zh-CN" altLang="en-US" sz="40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一次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的方程叫做</a:t>
            </a:r>
            <a:r>
              <a:rPr lang="zh-CN" altLang="en-US" sz="4000" b="1" i="1" dirty="0">
                <a:solidFill>
                  <a:schemeClr val="accent2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二元一次方程</a:t>
            </a:r>
            <a:r>
              <a:rPr lang="en-US" altLang="zh-CN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4000" dirty="0">
              <a:latin typeface="宋体" panose="02010600030101010101" pitchFamily="2" charset="-122"/>
            </a:endParaRP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555875" y="104874"/>
            <a:ext cx="44640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 dirty="0">
                <a:ea typeface="黑体" panose="02010609060101010101" pitchFamily="2" charset="-122"/>
              </a:rPr>
              <a:t>一、二元一次方程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3" grpId="0" autoUpdateAnimBg="0"/>
      <p:bldP spid="4199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ChangeArrowheads="1"/>
          </p:cNvSpPr>
          <p:nvPr/>
        </p:nvSpPr>
        <p:spPr bwMode="auto">
          <a:xfrm>
            <a:off x="4494213" y="3733800"/>
            <a:ext cx="184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endParaRPr kumimoji="1" lang="zh-CN" altLang="zh-CN" sz="4400">
              <a:latin typeface="Times New Roman" panose="02020603050405020304" pitchFamily="18" charset="0"/>
            </a:endParaRPr>
          </a:p>
        </p:txBody>
      </p:sp>
      <p:sp>
        <p:nvSpPr>
          <p:cNvPr id="320515" name="Rectangle 3"/>
          <p:cNvSpPr>
            <a:spLocks noChangeArrowheads="1"/>
          </p:cNvSpPr>
          <p:nvPr/>
        </p:nvSpPr>
        <p:spPr bwMode="auto">
          <a:xfrm>
            <a:off x="0" y="0"/>
            <a:ext cx="4572000" cy="650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folHlink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动动脑，你能行</a:t>
            </a:r>
          </a:p>
        </p:txBody>
      </p:sp>
      <p:sp>
        <p:nvSpPr>
          <p:cNvPr id="320518" name="Text Box 6"/>
          <p:cNvSpPr txBox="1">
            <a:spLocks noChangeArrowheads="1"/>
          </p:cNvSpPr>
          <p:nvPr/>
        </p:nvSpPr>
        <p:spPr bwMode="auto">
          <a:xfrm>
            <a:off x="381000" y="1524000"/>
            <a:ext cx="8305800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1</a:t>
            </a: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、判断下列方程谁是二元一次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方程？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zh-CN" altLang="en-US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 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3a+5=9      </a:t>
            </a:r>
            <a:r>
              <a:rPr lang="en-US" altLang="zh-CN" sz="4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m+n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=18   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 x</a:t>
            </a:r>
            <a:r>
              <a:rPr lang="en-US" altLang="zh-CN" sz="4000" b="1" baseline="300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+y=7      d+p+t+9 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      2xy=8        </a:t>
            </a:r>
            <a:r>
              <a:rPr lang="en-US" altLang="zh-CN" sz="4000" b="1" dirty="0" err="1">
                <a:solidFill>
                  <a:srgbClr val="0000FF"/>
                </a:solidFill>
                <a:latin typeface="Arial" panose="020B0604020202020204" pitchFamily="34" charset="0"/>
              </a:rPr>
              <a:t>x+y</a:t>
            </a:r>
            <a:r>
              <a:rPr lang="en-US" altLang="zh-CN" sz="4000" b="1" dirty="0">
                <a:solidFill>
                  <a:srgbClr val="0000FF"/>
                </a:solidFill>
                <a:latin typeface="Arial" panose="020B0604020202020204" pitchFamily="34" charset="0"/>
              </a:rPr>
              <a:t>=3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endParaRPr lang="en-US" altLang="zh-CN" sz="40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320528" name="Object 16"/>
          <p:cNvGraphicFramePr>
            <a:graphicFrameLocks noGrp="1" noChangeAspect="1"/>
          </p:cNvGraphicFramePr>
          <p:nvPr>
            <p:ph/>
          </p:nvPr>
        </p:nvGraphicFramePr>
        <p:xfrm>
          <a:off x="1331913" y="4797425"/>
          <a:ext cx="1112837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537" name="公式" r:id="rId4" imgW="381000" imgH="393700" progId="Equation.3">
                  <p:embed/>
                </p:oleObj>
              </mc:Choice>
              <mc:Fallback>
                <p:oleObj name="公式" r:id="rId4" imgW="381000" imgH="3937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797425"/>
                        <a:ext cx="1112837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0530" name="Text Box 18"/>
          <p:cNvSpPr txBox="1">
            <a:spLocks noChangeArrowheads="1"/>
          </p:cNvSpPr>
          <p:nvPr/>
        </p:nvSpPr>
        <p:spPr bwMode="auto">
          <a:xfrm>
            <a:off x="3922713" y="5013325"/>
            <a:ext cx="15621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dirty="0"/>
              <a:t>a=πb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332656"/>
            <a:ext cx="8540750" cy="1143000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FF0000"/>
                </a:solidFill>
              </a:rPr>
              <a:t>、想一想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668338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未知数</a:t>
            </a:r>
            <a:r>
              <a:rPr lang="en-US" altLang="zh-CN" dirty="0">
                <a:solidFill>
                  <a:srgbClr val="FF0000"/>
                </a:solidFill>
              </a:rPr>
              <a:t>x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en-US" altLang="zh-CN" dirty="0">
                <a:solidFill>
                  <a:srgbClr val="FF0000"/>
                </a:solidFill>
              </a:rPr>
              <a:t>y</a:t>
            </a:r>
            <a:r>
              <a:rPr lang="zh-CN" altLang="en-US" dirty="0">
                <a:solidFill>
                  <a:srgbClr val="FF0000"/>
                </a:solidFill>
              </a:rPr>
              <a:t>为哪些值时能使</a:t>
            </a:r>
            <a:r>
              <a:rPr lang="en-US" altLang="zh-CN" dirty="0" err="1">
                <a:solidFill>
                  <a:srgbClr val="FF0000"/>
                </a:solidFill>
              </a:rPr>
              <a:t>x+y</a:t>
            </a:r>
            <a:r>
              <a:rPr lang="en-US" altLang="zh-CN" dirty="0">
                <a:solidFill>
                  <a:srgbClr val="FF0000"/>
                </a:solidFill>
              </a:rPr>
              <a:t>=35</a:t>
            </a:r>
            <a:r>
              <a:rPr lang="zh-CN" altLang="en-US" dirty="0">
                <a:solidFill>
                  <a:srgbClr val="FF0000"/>
                </a:solidFill>
              </a:rPr>
              <a:t>？</a:t>
            </a:r>
          </a:p>
        </p:txBody>
      </p:sp>
      <p:sp>
        <p:nvSpPr>
          <p:cNvPr id="362500" name="Text Box 4"/>
          <p:cNvSpPr txBox="1">
            <a:spLocks noChangeArrowheads="1"/>
          </p:cNvSpPr>
          <p:nvPr/>
        </p:nvSpPr>
        <p:spPr bwMode="auto">
          <a:xfrm>
            <a:off x="457200" y="2349500"/>
            <a:ext cx="86868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、二元一次方程的解：</a:t>
            </a:r>
            <a:r>
              <a:rPr lang="zh-CN" altLang="en-US" sz="4000" b="1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使二元一次方程两边相等的两个未知数的值，叫二元一次方程的一组解</a:t>
            </a:r>
            <a:r>
              <a:rPr lang="en-US" altLang="zh-CN" sz="4000" dirty="0">
                <a:solidFill>
                  <a:srgbClr val="FF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4000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362501" name="Text Box 5"/>
          <p:cNvSpPr txBox="1">
            <a:spLocks noChangeArrowheads="1"/>
          </p:cNvSpPr>
          <p:nvPr/>
        </p:nvSpPr>
        <p:spPr bwMode="auto">
          <a:xfrm>
            <a:off x="457200" y="5661025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小结：二元一次方程的解有</a:t>
            </a:r>
            <a:r>
              <a:rPr lang="zh-CN" altLang="en-US" sz="4000" b="1" dirty="0">
                <a:solidFill>
                  <a:srgbClr val="FF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无数组</a:t>
            </a:r>
            <a:r>
              <a:rPr lang="en-US" altLang="zh-CN" sz="4000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.</a:t>
            </a:r>
            <a:endParaRPr lang="en-US" altLang="zh-CN" sz="4000" dirty="0">
              <a:latin typeface="宋体" panose="02010600030101010101" pitchFamily="2" charset="-122"/>
            </a:endParaRPr>
          </a:p>
        </p:txBody>
      </p:sp>
      <p:sp>
        <p:nvSpPr>
          <p:cNvPr id="362502" name="Text Box 6"/>
          <p:cNvSpPr txBox="1">
            <a:spLocks noChangeArrowheads="1"/>
          </p:cNvSpPr>
          <p:nvPr/>
        </p:nvSpPr>
        <p:spPr bwMode="auto">
          <a:xfrm>
            <a:off x="468313" y="4365625"/>
            <a:ext cx="59753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、解的写法：上下摆放，左弧号连接，如：</a:t>
            </a:r>
            <a:endParaRPr lang="zh-CN" altLang="en-US" sz="4000" dirty="0">
              <a:latin typeface="宋体" panose="02010600030101010101" pitchFamily="2" charset="-122"/>
            </a:endParaRPr>
          </a:p>
        </p:txBody>
      </p:sp>
      <p:grpSp>
        <p:nvGrpSpPr>
          <p:cNvPr id="362505" name="Group 9"/>
          <p:cNvGrpSpPr/>
          <p:nvPr/>
        </p:nvGrpSpPr>
        <p:grpSpPr bwMode="auto">
          <a:xfrm>
            <a:off x="6732588" y="4149725"/>
            <a:ext cx="1357312" cy="1371600"/>
            <a:chOff x="2517" y="2704"/>
            <a:chExt cx="855" cy="864"/>
          </a:xfrm>
        </p:grpSpPr>
        <p:sp>
          <p:nvSpPr>
            <p:cNvPr id="362503" name="Text Box 7"/>
            <p:cNvSpPr txBox="1">
              <a:spLocks noChangeArrowheads="1"/>
            </p:cNvSpPr>
            <p:nvPr/>
          </p:nvSpPr>
          <p:spPr bwMode="auto">
            <a:xfrm>
              <a:off x="2562" y="2704"/>
              <a:ext cx="810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dirty="0">
                  <a:solidFill>
                    <a:srgbClr val="FF0000"/>
                  </a:solidFill>
                </a:rPr>
                <a:t>x=30</a:t>
              </a:r>
            </a:p>
            <a:p>
              <a:r>
                <a:rPr lang="en-US" altLang="zh-CN" dirty="0">
                  <a:solidFill>
                    <a:srgbClr val="FF0000"/>
                  </a:solidFill>
                </a:rPr>
                <a:t>y=5</a:t>
              </a:r>
            </a:p>
          </p:txBody>
        </p:sp>
        <p:sp>
          <p:nvSpPr>
            <p:cNvPr id="362504" name="AutoShape 8"/>
            <p:cNvSpPr/>
            <p:nvPr/>
          </p:nvSpPr>
          <p:spPr bwMode="auto">
            <a:xfrm>
              <a:off x="2517" y="2931"/>
              <a:ext cx="45" cy="590"/>
            </a:xfrm>
            <a:prstGeom prst="leftBrace">
              <a:avLst>
                <a:gd name="adj1" fmla="val 10925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zh-CN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62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00" grpId="0" autoUpdateAnimBg="0"/>
      <p:bldP spid="362501" grpId="0" autoUpdateAnimBg="0"/>
      <p:bldP spid="36250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4" name="Text Box 4"/>
          <p:cNvSpPr txBox="1">
            <a:spLocks noChangeArrowheads="1"/>
          </p:cNvSpPr>
          <p:nvPr/>
        </p:nvSpPr>
        <p:spPr bwMode="auto">
          <a:xfrm>
            <a:off x="457200" y="1052736"/>
            <a:ext cx="7139136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4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、二元一次方程的一般形式：   </a:t>
            </a:r>
            <a:endParaRPr lang="zh-CN" altLang="en-US" sz="4000" dirty="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68645" name="Text Box 5"/>
          <p:cNvSpPr txBox="1">
            <a:spLocks noChangeArrowheads="1"/>
          </p:cNvSpPr>
          <p:nvPr/>
        </p:nvSpPr>
        <p:spPr bwMode="auto">
          <a:xfrm>
            <a:off x="2051051" y="1989361"/>
            <a:ext cx="576131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4000" b="1" dirty="0" err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ax+by</a:t>
            </a:r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=c 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</a:t>
            </a:r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</a:t>
            </a:r>
            <a:r>
              <a:rPr lang="en-US" altLang="zh-CN" b="1" dirty="0"/>
              <a:t>≠0  b ≠0 </a:t>
            </a:r>
            <a:r>
              <a:rPr lang="zh-CN" altLang="en-US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）  </a:t>
            </a:r>
          </a:p>
        </p:txBody>
      </p:sp>
      <p:sp>
        <p:nvSpPr>
          <p:cNvPr id="368646" name="Text Box 6"/>
          <p:cNvSpPr txBox="1">
            <a:spLocks noChangeArrowheads="1"/>
          </p:cNvSpPr>
          <p:nvPr/>
        </p:nvSpPr>
        <p:spPr bwMode="auto">
          <a:xfrm>
            <a:off x="1187450" y="2852961"/>
            <a:ext cx="633687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zh-CN" altLang="en-US" sz="4000" b="1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把下列方程写成一般形式：   </a:t>
            </a:r>
            <a:endParaRPr lang="zh-CN" altLang="en-US" sz="4000">
              <a:solidFill>
                <a:schemeClr val="tx1"/>
              </a:solidFill>
              <a:latin typeface="宋体" panose="02010600030101010101" pitchFamily="2" charset="-122"/>
            </a:endParaRPr>
          </a:p>
        </p:txBody>
      </p:sp>
      <p:sp>
        <p:nvSpPr>
          <p:cNvPr id="368647" name="Text Box 7"/>
          <p:cNvSpPr txBox="1">
            <a:spLocks noChangeArrowheads="1"/>
          </p:cNvSpPr>
          <p:nvPr/>
        </p:nvSpPr>
        <p:spPr bwMode="auto">
          <a:xfrm>
            <a:off x="1116013" y="3645123"/>
            <a:ext cx="71993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3x-23=2y-6   46-3(2x+3)=3y    </a:t>
            </a:r>
          </a:p>
        </p:txBody>
      </p:sp>
      <p:sp>
        <p:nvSpPr>
          <p:cNvPr id="368648" name="Text Box 8"/>
          <p:cNvSpPr txBox="1">
            <a:spLocks noChangeArrowheads="1"/>
          </p:cNvSpPr>
          <p:nvPr/>
        </p:nvSpPr>
        <p:spPr bwMode="auto">
          <a:xfrm>
            <a:off x="1116013" y="4581748"/>
            <a:ext cx="6552331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zh-CN" sz="40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0.5x=y-6      3y=-2x-16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4" grpId="0" autoUpdateAnimBg="0"/>
      <p:bldP spid="368645" grpId="0" autoUpdateAnimBg="0"/>
      <p:bldP spid="368646" grpId="0" autoUpdateAnimBg="0"/>
      <p:bldP spid="368647" grpId="0" autoUpdateAnimBg="0"/>
      <p:bldP spid="3686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练习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52600"/>
            <a:ext cx="903605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、二元一次方程</a:t>
            </a:r>
            <a:r>
              <a:rPr lang="en-US" altLang="zh-CN" sz="2800" dirty="0">
                <a:solidFill>
                  <a:srgbClr val="FF0000"/>
                </a:solidFill>
              </a:rPr>
              <a:t>4x-3y=12</a:t>
            </a:r>
            <a:r>
              <a:rPr lang="zh-CN" altLang="en-US" sz="2800" dirty="0">
                <a:solidFill>
                  <a:srgbClr val="FF0000"/>
                </a:solidFill>
              </a:rPr>
              <a:t>，当</a:t>
            </a:r>
            <a:r>
              <a:rPr lang="en-US" altLang="zh-CN" sz="2800" dirty="0">
                <a:solidFill>
                  <a:srgbClr val="FF0000"/>
                </a:solidFill>
              </a:rPr>
              <a:t>x=0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时，</a:t>
            </a:r>
            <a:r>
              <a:rPr lang="en-US" altLang="zh-CN" sz="2800" dirty="0">
                <a:solidFill>
                  <a:srgbClr val="FF0000"/>
                </a:solidFill>
              </a:rPr>
              <a:t>y=____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、在</a:t>
            </a:r>
            <a:r>
              <a:rPr lang="en-US" altLang="zh-CN" sz="2800" dirty="0">
                <a:solidFill>
                  <a:srgbClr val="FF0000"/>
                </a:solidFill>
              </a:rPr>
              <a:t>x+3y=3</a:t>
            </a:r>
            <a:r>
              <a:rPr lang="zh-CN" altLang="en-US" sz="2800" dirty="0">
                <a:solidFill>
                  <a:srgbClr val="FF0000"/>
                </a:solidFill>
              </a:rPr>
              <a:t>中，若用</a:t>
            </a:r>
            <a:r>
              <a:rPr lang="en-US" altLang="zh-CN" sz="2800" dirty="0">
                <a:solidFill>
                  <a:srgbClr val="FF0000"/>
                </a:solidFill>
              </a:rPr>
              <a:t>x</a:t>
            </a:r>
            <a:r>
              <a:rPr lang="zh-CN" altLang="en-US" sz="2800" dirty="0">
                <a:solidFill>
                  <a:srgbClr val="FF0000"/>
                </a:solidFill>
              </a:rPr>
              <a:t>表示</a:t>
            </a:r>
            <a:r>
              <a:rPr lang="en-US" altLang="zh-CN" sz="2800" dirty="0">
                <a:solidFill>
                  <a:srgbClr val="FF0000"/>
                </a:solidFill>
              </a:rPr>
              <a:t>y</a:t>
            </a:r>
            <a:r>
              <a:rPr lang="zh-CN" altLang="en-US" sz="2800" dirty="0">
                <a:solidFill>
                  <a:srgbClr val="FF0000"/>
                </a:solidFill>
              </a:rPr>
              <a:t>，则</a:t>
            </a:r>
            <a:r>
              <a:rPr lang="en-US" altLang="zh-CN" sz="2800" dirty="0">
                <a:solidFill>
                  <a:srgbClr val="FF0000"/>
                </a:solidFill>
              </a:rPr>
              <a:t>y=</a:t>
            </a:r>
            <a:r>
              <a:rPr lang="en-US" altLang="zh-CN" sz="2800" u="sng" dirty="0">
                <a:solidFill>
                  <a:srgbClr val="FF0000"/>
                </a:solidFill>
              </a:rPr>
              <a:t>     </a:t>
            </a:r>
            <a:r>
              <a:rPr lang="zh-CN" altLang="en-US" sz="2800" u="sng" dirty="0">
                <a:solidFill>
                  <a:srgbClr val="FF0000"/>
                </a:solidFill>
              </a:rPr>
              <a:t>，</a:t>
            </a:r>
            <a:r>
              <a:rPr lang="zh-CN" altLang="en-US" sz="2800" dirty="0">
                <a:solidFill>
                  <a:srgbClr val="FF0000"/>
                </a:solidFill>
              </a:rPr>
              <a:t>用</a:t>
            </a:r>
            <a:r>
              <a:rPr lang="en-US" altLang="zh-CN" sz="2800" dirty="0">
                <a:solidFill>
                  <a:srgbClr val="FF0000"/>
                </a:solidFill>
              </a:rPr>
              <a:t>y</a:t>
            </a:r>
            <a:r>
              <a:rPr lang="zh-CN" altLang="en-US" sz="2800" dirty="0">
                <a:solidFill>
                  <a:srgbClr val="FF0000"/>
                </a:solidFill>
              </a:rPr>
              <a:t>表示</a:t>
            </a:r>
            <a:r>
              <a:rPr lang="en-US" altLang="zh-CN" sz="2800" dirty="0">
                <a:solidFill>
                  <a:srgbClr val="FF0000"/>
                </a:solidFill>
              </a:rPr>
              <a:t>x</a:t>
            </a:r>
            <a:r>
              <a:rPr lang="zh-CN" altLang="en-US" sz="2800" dirty="0">
                <a:solidFill>
                  <a:srgbClr val="FF0000"/>
                </a:solidFill>
              </a:rPr>
              <a:t>，则</a:t>
            </a:r>
            <a:r>
              <a:rPr lang="en-US" altLang="zh-CN" sz="2800" dirty="0">
                <a:solidFill>
                  <a:srgbClr val="FF0000"/>
                </a:solidFill>
              </a:rPr>
              <a:t>x= </a:t>
            </a:r>
            <a:r>
              <a:rPr lang="en-US" altLang="zh-CN" sz="2800" u="sng" dirty="0">
                <a:solidFill>
                  <a:srgbClr val="FF0000"/>
                </a:solidFill>
              </a:rPr>
              <a:t>      </a:t>
            </a:r>
            <a:endParaRPr lang="en-US" altLang="zh-CN" sz="2800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3</a:t>
            </a:r>
            <a:r>
              <a:rPr lang="zh-CN" altLang="en-US" sz="2800" dirty="0">
                <a:solidFill>
                  <a:srgbClr val="FF0000"/>
                </a:solidFill>
              </a:rPr>
              <a:t>、已知方程</a:t>
            </a:r>
            <a:r>
              <a:rPr lang="en-US" altLang="zh-CN" sz="2800" dirty="0">
                <a:solidFill>
                  <a:srgbClr val="FF0000"/>
                </a:solidFill>
              </a:rPr>
              <a:t>(k2-1)x2+(k+1)x+(k-7)y=k+2</a:t>
            </a:r>
            <a:r>
              <a:rPr lang="zh-CN" altLang="en-US" sz="2800" dirty="0">
                <a:solidFill>
                  <a:srgbClr val="FF0000"/>
                </a:solidFill>
              </a:rPr>
              <a:t>，当</a:t>
            </a:r>
            <a:r>
              <a:rPr lang="en-US" altLang="zh-CN" sz="2800" dirty="0">
                <a:solidFill>
                  <a:srgbClr val="FF0000"/>
                </a:solidFill>
              </a:rPr>
              <a:t>k=______</a:t>
            </a:r>
            <a:r>
              <a:rPr lang="zh-CN" altLang="en-US" sz="2800" dirty="0">
                <a:solidFill>
                  <a:srgbClr val="FF0000"/>
                </a:solidFill>
              </a:rPr>
              <a:t>时，方程为一元一次方程；当</a:t>
            </a:r>
            <a:r>
              <a:rPr lang="en-US" altLang="zh-CN" sz="2800" dirty="0">
                <a:solidFill>
                  <a:srgbClr val="FF0000"/>
                </a:solidFill>
              </a:rPr>
              <a:t>k=______</a:t>
            </a:r>
            <a:r>
              <a:rPr lang="zh-CN" altLang="en-US" sz="2800" dirty="0">
                <a:solidFill>
                  <a:srgbClr val="FF0000"/>
                </a:solidFill>
              </a:rPr>
              <a:t>时，方程为二元一次方程。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4</a:t>
            </a:r>
            <a:r>
              <a:rPr lang="zh-CN" altLang="en-US" sz="2800" dirty="0">
                <a:solidFill>
                  <a:srgbClr val="FF0000"/>
                </a:solidFill>
              </a:rPr>
              <a:t>、对二元一次方程</a:t>
            </a:r>
            <a:r>
              <a:rPr lang="en-US" altLang="zh-CN" sz="2800" dirty="0">
                <a:solidFill>
                  <a:srgbClr val="FF0000"/>
                </a:solidFill>
              </a:rPr>
              <a:t>2(5-x)-3(y-2)=10</a:t>
            </a:r>
            <a:r>
              <a:rPr lang="zh-CN" altLang="en-US" sz="2800" dirty="0">
                <a:solidFill>
                  <a:srgbClr val="FF0000"/>
                </a:solidFill>
              </a:rPr>
              <a:t>，当</a:t>
            </a:r>
            <a:r>
              <a:rPr lang="en-US" altLang="zh-CN" sz="2800" dirty="0">
                <a:solidFill>
                  <a:srgbClr val="FF0000"/>
                </a:solidFill>
              </a:rPr>
              <a:t>x=0</a:t>
            </a:r>
            <a:r>
              <a:rPr lang="zh-CN" altLang="en-US" sz="2800" dirty="0">
                <a:solidFill>
                  <a:srgbClr val="FF0000"/>
                </a:solidFill>
              </a:rPr>
              <a:t>时，则</a:t>
            </a:r>
            <a:r>
              <a:rPr lang="en-US" altLang="zh-CN" sz="2800" dirty="0">
                <a:solidFill>
                  <a:srgbClr val="FF0000"/>
                </a:solidFill>
              </a:rPr>
              <a:t>y=____</a:t>
            </a:r>
            <a:r>
              <a:rPr lang="zh-CN" altLang="en-US" sz="2800" dirty="0">
                <a:solidFill>
                  <a:srgbClr val="FF0000"/>
                </a:solidFill>
              </a:rPr>
              <a:t>；当</a:t>
            </a:r>
            <a:r>
              <a:rPr lang="en-US" altLang="zh-CN" sz="2800" dirty="0">
                <a:solidFill>
                  <a:srgbClr val="FF0000"/>
                </a:solidFill>
              </a:rPr>
              <a:t>y=0</a:t>
            </a:r>
            <a:r>
              <a:rPr lang="zh-CN" altLang="en-US" sz="2800" dirty="0">
                <a:solidFill>
                  <a:srgbClr val="FF0000"/>
                </a:solidFill>
              </a:rPr>
              <a:t>时，则</a:t>
            </a:r>
            <a:r>
              <a:rPr lang="en-US" altLang="zh-CN" sz="2800" dirty="0">
                <a:solidFill>
                  <a:srgbClr val="FF0000"/>
                </a:solidFill>
              </a:rPr>
              <a:t>x=____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5</a:t>
            </a:r>
            <a:r>
              <a:rPr lang="zh-CN" altLang="en-US" sz="2800" dirty="0">
                <a:solidFill>
                  <a:srgbClr val="FF0000"/>
                </a:solidFill>
              </a:rPr>
              <a:t>、方程</a:t>
            </a:r>
            <a:r>
              <a:rPr lang="en-US" altLang="zh-CN" sz="2800" dirty="0">
                <a:solidFill>
                  <a:srgbClr val="FF0000"/>
                </a:solidFill>
              </a:rPr>
              <a:t>2x+y=5</a:t>
            </a:r>
            <a:r>
              <a:rPr lang="zh-CN" altLang="en-US" sz="2800" dirty="0">
                <a:solidFill>
                  <a:srgbClr val="FF0000"/>
                </a:solidFill>
              </a:rPr>
              <a:t>的正整数解是</a:t>
            </a:r>
            <a:r>
              <a:rPr lang="en-US" altLang="zh-CN" sz="2800" dirty="0">
                <a:solidFill>
                  <a:srgbClr val="FF0000"/>
                </a:solidFill>
              </a:rPr>
              <a:t>______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</a:p>
          <a:p>
            <a:pPr>
              <a:lnSpc>
                <a:spcPct val="8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6</a:t>
            </a:r>
            <a:r>
              <a:rPr lang="zh-CN" altLang="en-US" sz="2800" dirty="0">
                <a:solidFill>
                  <a:srgbClr val="FF0000"/>
                </a:solidFill>
              </a:rPr>
              <a:t>、若</a:t>
            </a:r>
            <a:r>
              <a:rPr lang="en-US" altLang="zh-CN" sz="2800" dirty="0">
                <a:solidFill>
                  <a:srgbClr val="FF0000"/>
                </a:solidFill>
              </a:rPr>
              <a:t>(4x-3)2+|2y+1|=0</a:t>
            </a:r>
            <a:r>
              <a:rPr lang="zh-CN" altLang="en-US" sz="2800" dirty="0">
                <a:solidFill>
                  <a:srgbClr val="FF0000"/>
                </a:solidFill>
              </a:rPr>
              <a:t>，则</a:t>
            </a:r>
            <a:r>
              <a:rPr lang="en-US" altLang="zh-CN" sz="2800" dirty="0">
                <a:solidFill>
                  <a:srgbClr val="FF0000"/>
                </a:solidFill>
              </a:rPr>
              <a:t>x+2=</a:t>
            </a:r>
            <a:r>
              <a:rPr lang="en-US" altLang="zh-CN" sz="2800" u="sng" dirty="0">
                <a:solidFill>
                  <a:srgbClr val="FF0000"/>
                </a:solidFill>
              </a:rPr>
              <a:t>             </a:t>
            </a:r>
            <a:r>
              <a:rPr lang="zh-CN" altLang="en-US" sz="2800" dirty="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天坛月色 1">
      <a:dk1>
        <a:srgbClr val="DDDDDD"/>
      </a:dk1>
      <a:lt1>
        <a:srgbClr val="FFFFFF"/>
      </a:lt1>
      <a:dk2>
        <a:srgbClr val="3366CC"/>
      </a:dk2>
      <a:lt2>
        <a:srgbClr val="FFFF66"/>
      </a:lt2>
      <a:accent1>
        <a:srgbClr val="879CC8"/>
      </a:accent1>
      <a:accent2>
        <a:srgbClr val="C0C0C0"/>
      </a:accent2>
      <a:accent3>
        <a:srgbClr val="ADB8E2"/>
      </a:accent3>
      <a:accent4>
        <a:srgbClr val="DADADA"/>
      </a:accent4>
      <a:accent5>
        <a:srgbClr val="C3CBE0"/>
      </a:accent5>
      <a:accent6>
        <a:srgbClr val="AEAEAE"/>
      </a:accent6>
      <a:hlink>
        <a:srgbClr val="66FFFF"/>
      </a:hlink>
      <a:folHlink>
        <a:srgbClr val="CCFFCC"/>
      </a:folHlink>
    </a:clrScheme>
    <a:fontScheme name="天坛月色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anose="02020404030301010803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4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Garamond" panose="02020404030301010803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天坛月色 1">
        <a:dk1>
          <a:srgbClr val="DDDDDD"/>
        </a:dk1>
        <a:lt1>
          <a:srgbClr val="FFFFFF"/>
        </a:lt1>
        <a:dk2>
          <a:srgbClr val="3366CC"/>
        </a:dk2>
        <a:lt2>
          <a:srgbClr val="FFFF66"/>
        </a:lt2>
        <a:accent1>
          <a:srgbClr val="879CC8"/>
        </a:accent1>
        <a:accent2>
          <a:srgbClr val="C0C0C0"/>
        </a:accent2>
        <a:accent3>
          <a:srgbClr val="ADB8E2"/>
        </a:accent3>
        <a:accent4>
          <a:srgbClr val="DADADA"/>
        </a:accent4>
        <a:accent5>
          <a:srgbClr val="C3CBE0"/>
        </a:accent5>
        <a:accent6>
          <a:srgbClr val="AEAEAE"/>
        </a:accent6>
        <a:hlink>
          <a:srgbClr val="66FF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2">
        <a:dk1>
          <a:srgbClr val="C0C0C0"/>
        </a:dk1>
        <a:lt1>
          <a:srgbClr val="FFFFFF"/>
        </a:lt1>
        <a:dk2>
          <a:srgbClr val="006699"/>
        </a:dk2>
        <a:lt2>
          <a:srgbClr val="FFFFFF"/>
        </a:lt2>
        <a:accent1>
          <a:srgbClr val="93B090"/>
        </a:accent1>
        <a:accent2>
          <a:srgbClr val="CCECFF"/>
        </a:accent2>
        <a:accent3>
          <a:srgbClr val="AAB8CA"/>
        </a:accent3>
        <a:accent4>
          <a:srgbClr val="DADADA"/>
        </a:accent4>
        <a:accent5>
          <a:srgbClr val="C8D4C6"/>
        </a:accent5>
        <a:accent6>
          <a:srgbClr val="B9D6E7"/>
        </a:accent6>
        <a:hlink>
          <a:srgbClr val="FFFF66"/>
        </a:hlink>
        <a:folHlink>
          <a:srgbClr val="66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3">
        <a:dk1>
          <a:srgbClr val="DDDDDD"/>
        </a:dk1>
        <a:lt1>
          <a:srgbClr val="FFFFFF"/>
        </a:lt1>
        <a:dk2>
          <a:srgbClr val="7B7BA7"/>
        </a:dk2>
        <a:lt2>
          <a:srgbClr val="FFFF66"/>
        </a:lt2>
        <a:accent1>
          <a:srgbClr val="78AE90"/>
        </a:accent1>
        <a:accent2>
          <a:srgbClr val="B8B8D0"/>
        </a:accent2>
        <a:accent3>
          <a:srgbClr val="BFBFD0"/>
        </a:accent3>
        <a:accent4>
          <a:srgbClr val="DADADA"/>
        </a:accent4>
        <a:accent5>
          <a:srgbClr val="BED3C6"/>
        </a:accent5>
        <a:accent6>
          <a:srgbClr val="A6A6BC"/>
        </a:accent6>
        <a:hlink>
          <a:srgbClr val="66FFCC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4">
        <a:dk1>
          <a:srgbClr val="DDDDDD"/>
        </a:dk1>
        <a:lt1>
          <a:srgbClr val="FFFF00"/>
        </a:lt1>
        <a:dk2>
          <a:srgbClr val="6600CC"/>
        </a:dk2>
        <a:lt2>
          <a:srgbClr val="FFFFFF"/>
        </a:lt2>
        <a:accent1>
          <a:srgbClr val="7296B6"/>
        </a:accent1>
        <a:accent2>
          <a:srgbClr val="FF6600"/>
        </a:accent2>
        <a:accent3>
          <a:srgbClr val="B8AAE2"/>
        </a:accent3>
        <a:accent4>
          <a:srgbClr val="DADA00"/>
        </a:accent4>
        <a:accent5>
          <a:srgbClr val="BCC9D7"/>
        </a:accent5>
        <a:accent6>
          <a:srgbClr val="E75C00"/>
        </a:accent6>
        <a:hlink>
          <a:srgbClr val="99FFCC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5">
        <a:dk1>
          <a:srgbClr val="DDDDDD"/>
        </a:dk1>
        <a:lt1>
          <a:srgbClr val="FFFFFF"/>
        </a:lt1>
        <a:dk2>
          <a:srgbClr val="0099CC"/>
        </a:dk2>
        <a:lt2>
          <a:srgbClr val="CCECFF"/>
        </a:lt2>
        <a:accent1>
          <a:srgbClr val="DD8A79"/>
        </a:accent1>
        <a:accent2>
          <a:srgbClr val="339966"/>
        </a:accent2>
        <a:accent3>
          <a:srgbClr val="AACAE2"/>
        </a:accent3>
        <a:accent4>
          <a:srgbClr val="DADADA"/>
        </a:accent4>
        <a:accent5>
          <a:srgbClr val="EBC4BE"/>
        </a:accent5>
        <a:accent6>
          <a:srgbClr val="2D8A5C"/>
        </a:accent6>
        <a:hlink>
          <a:srgbClr val="FFFF66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6">
        <a:dk1>
          <a:srgbClr val="C0C0C0"/>
        </a:dk1>
        <a:lt1>
          <a:srgbClr val="FFFFFF"/>
        </a:lt1>
        <a:dk2>
          <a:srgbClr val="536DAD"/>
        </a:dk2>
        <a:lt2>
          <a:srgbClr val="66FF66"/>
        </a:lt2>
        <a:accent1>
          <a:srgbClr val="C48AB6"/>
        </a:accent1>
        <a:accent2>
          <a:srgbClr val="FFCCFF"/>
        </a:accent2>
        <a:accent3>
          <a:srgbClr val="B3BAD3"/>
        </a:accent3>
        <a:accent4>
          <a:srgbClr val="DADADA"/>
        </a:accent4>
        <a:accent5>
          <a:srgbClr val="DEC4D7"/>
        </a:accent5>
        <a:accent6>
          <a:srgbClr val="E7B9E7"/>
        </a:accent6>
        <a:hlink>
          <a:srgbClr val="00FFFF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7">
        <a:dk1>
          <a:srgbClr val="C0C0C0"/>
        </a:dk1>
        <a:lt1>
          <a:srgbClr val="FFFF00"/>
        </a:lt1>
        <a:dk2>
          <a:srgbClr val="996633"/>
        </a:dk2>
        <a:lt2>
          <a:srgbClr val="66FFFF"/>
        </a:lt2>
        <a:accent1>
          <a:srgbClr val="CD7C73"/>
        </a:accent1>
        <a:accent2>
          <a:srgbClr val="B6B6CE"/>
        </a:accent2>
        <a:accent3>
          <a:srgbClr val="CAB8AD"/>
        </a:accent3>
        <a:accent4>
          <a:srgbClr val="DADA00"/>
        </a:accent4>
        <a:accent5>
          <a:srgbClr val="E3BFBC"/>
        </a:accent5>
        <a:accent6>
          <a:srgbClr val="A5A5BA"/>
        </a:accent6>
        <a:hlink>
          <a:srgbClr val="000000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天坛月色 8">
        <a:dk1>
          <a:srgbClr val="C0C0C0"/>
        </a:dk1>
        <a:lt1>
          <a:srgbClr val="FFFF66"/>
        </a:lt1>
        <a:dk2>
          <a:srgbClr val="008080"/>
        </a:dk2>
        <a:lt2>
          <a:srgbClr val="FFFF00"/>
        </a:lt2>
        <a:accent1>
          <a:srgbClr val="859CC9"/>
        </a:accent1>
        <a:accent2>
          <a:srgbClr val="FFCCFF"/>
        </a:accent2>
        <a:accent3>
          <a:srgbClr val="AAC0C0"/>
        </a:accent3>
        <a:accent4>
          <a:srgbClr val="DADA56"/>
        </a:accent4>
        <a:accent5>
          <a:srgbClr val="C2CBE1"/>
        </a:accent5>
        <a:accent6>
          <a:srgbClr val="E7B9E7"/>
        </a:accent6>
        <a:hlink>
          <a:srgbClr val="99FFCC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0</TotalTime>
  <Words>1444</Words>
  <Application>Microsoft Office PowerPoint</Application>
  <PresentationFormat>全屏显示(4:3)</PresentationFormat>
  <Paragraphs>186</Paragraphs>
  <Slides>22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8" baseType="lpstr">
      <vt:lpstr>Arial Unicode MS</vt:lpstr>
      <vt:lpstr>仿宋_GB2312</vt:lpstr>
      <vt:lpstr>黑体</vt:lpstr>
      <vt:lpstr>华文新魏</vt:lpstr>
      <vt:lpstr>隶书</vt:lpstr>
      <vt:lpstr>宋体</vt:lpstr>
      <vt:lpstr>微软雅黑</vt:lpstr>
      <vt:lpstr>新宋体</vt:lpstr>
      <vt:lpstr>Arial</vt:lpstr>
      <vt:lpstr>Garamond</vt:lpstr>
      <vt:lpstr>Times New Roman</vt:lpstr>
      <vt:lpstr>Wingdings</vt:lpstr>
      <vt:lpstr>Wingdings 2</vt:lpstr>
      <vt:lpstr>WWW.2PPT.COM
</vt:lpstr>
      <vt:lpstr>公式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2、想一想</vt:lpstr>
      <vt:lpstr>PowerPoint 演示文稿</vt:lpstr>
      <vt:lpstr>练习</vt:lpstr>
      <vt:lpstr>牛刀小试</vt:lpstr>
      <vt:lpstr>大家谈谈</vt:lpstr>
      <vt:lpstr>PowerPoint 演示文稿</vt:lpstr>
      <vt:lpstr>PowerPoint 演示文稿</vt:lpstr>
      <vt:lpstr>PowerPoint 演示文稿</vt:lpstr>
      <vt:lpstr>小试牛刀</vt:lpstr>
      <vt:lpstr>PowerPoint 演示文稿</vt:lpstr>
      <vt:lpstr>PowerPoint 演示文稿</vt:lpstr>
      <vt:lpstr>PowerPoint 演示文稿</vt:lpstr>
      <vt:lpstr>  本节知识</vt:lpstr>
      <vt:lpstr>开动脑筋</vt:lpstr>
      <vt:lpstr>PowerPoint 演示文稿</vt:lpstr>
      <vt:lpstr>拓展练习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2022-01-07T05:41:56Z</dcterms:created>
  <dcterms:modified xsi:type="dcterms:W3CDTF">2023-01-16T16:46:31Z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CF2B27678166441698B9AF5A3808CFA4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