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2" r:id="rId4"/>
    <p:sldId id="374" r:id="rId5"/>
    <p:sldId id="306" r:id="rId6"/>
    <p:sldId id="380" r:id="rId7"/>
    <p:sldId id="308" r:id="rId8"/>
    <p:sldId id="381" r:id="rId9"/>
    <p:sldId id="369" r:id="rId10"/>
    <p:sldId id="273" r:id="rId11"/>
    <p:sldId id="363" r:id="rId12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7E9A-F822-4994-82E3-E1D0FEFC235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905FB-750F-4E3A-9935-FFA86AE3E3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0" y="2293074"/>
            <a:ext cx="91440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5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altLang="zh-CN" sz="5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Class of the World</a:t>
            </a: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0" y="312939"/>
            <a:ext cx="562689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7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Know Our World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4754" y="531179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401763"/>
            <a:ext cx="8343900" cy="16842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	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It has a huge river called the Amazon and a rainforest with more trees than you can imagine.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它有一条叫作亚马逊的大河和一片热带雨林，那里的树木多得远超乎你的想象。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0050" y="3322638"/>
            <a:ext cx="8634413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called the Amazon </a:t>
            </a:r>
            <a:r>
              <a:rPr lang="zh-CN" altLang="en-US" sz="2400" b="1" dirty="0">
                <a:latin typeface="Times New Roman" panose="02020603050405020304" pitchFamily="18" charset="0"/>
              </a:rPr>
              <a:t>为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短语，作</a:t>
            </a:r>
            <a:r>
              <a:rPr lang="en-US" altLang="zh-CN" sz="2400" b="1" dirty="0">
                <a:latin typeface="Times New Roman" panose="02020603050405020304" pitchFamily="18" charset="0"/>
              </a:rPr>
              <a:t>river </a:t>
            </a:r>
            <a:r>
              <a:rPr lang="zh-CN" altLang="en-US" sz="2400" b="1" dirty="0">
                <a:latin typeface="Times New Roman" panose="02020603050405020304" pitchFamily="18" charset="0"/>
              </a:rPr>
              <a:t>的后置定语，其中</a:t>
            </a:r>
            <a:r>
              <a:rPr lang="en-US" altLang="zh-CN" sz="2400" b="1" dirty="0">
                <a:latin typeface="Times New Roman" panose="02020603050405020304" pitchFamily="18" charset="0"/>
              </a:rPr>
              <a:t>called</a:t>
            </a:r>
            <a:r>
              <a:rPr lang="zh-CN" altLang="en-US" sz="2400" b="1" dirty="0">
                <a:latin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</a:rPr>
              <a:t>named</a:t>
            </a:r>
            <a:r>
              <a:rPr lang="zh-CN" altLang="en-US" sz="2400" b="1" dirty="0">
                <a:latin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</a:rPr>
              <a:t>with the name</a:t>
            </a:r>
            <a:r>
              <a:rPr lang="zh-CN" altLang="en-US" sz="2400" b="1" dirty="0"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16387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4091" y="1011239"/>
            <a:ext cx="6429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35781" y="87788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137912" y="3426096"/>
            <a:ext cx="16525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过去分词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00050" y="4567239"/>
            <a:ext cx="8634413" cy="1684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单个动词的过去分词可以充当形容词，修饰名词时，放在名词之前。例如：</a:t>
            </a:r>
            <a:r>
              <a:rPr lang="en-US" altLang="zh-CN" sz="2400" b="1" dirty="0">
                <a:latin typeface="Times New Roman" panose="02020603050405020304" pitchFamily="18" charset="0"/>
              </a:rPr>
              <a:t>America is a developed country.</a:t>
            </a:r>
            <a:r>
              <a:rPr lang="zh-CN" altLang="en-US" sz="2400" b="1" dirty="0">
                <a:latin typeface="Times New Roman" panose="02020603050405020304" pitchFamily="18" charset="0"/>
              </a:rPr>
              <a:t>美国是一个发达国家。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Class of the World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741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657" y="1816100"/>
            <a:ext cx="8746331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—Wow, Wendy, it's cool to make a short video with your mobile phone.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—Just with a software____Meipai. Let me show you how to use it.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A. call  		          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called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C. to call  		          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calling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09825" y="2622551"/>
            <a:ext cx="275034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Class of the World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7" name="Group 19"/>
          <p:cNvGraphicFramePr>
            <a:graphicFrameLocks noGrp="1"/>
          </p:cNvGraphicFramePr>
          <p:nvPr/>
        </p:nvGraphicFramePr>
        <p:xfrm>
          <a:off x="402432" y="2078038"/>
          <a:ext cx="8190310" cy="4048125"/>
        </p:xfrm>
        <a:graphic>
          <a:graphicData uri="http://schemas.openxmlformats.org/drawingml/2006/table">
            <a:tbl>
              <a:tblPr/>
              <a:tblGrid>
                <a:gridCol w="654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准备；预备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2.Amazon________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3.rainforest________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4.Turkey________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引以自豪的事物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或人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；骄傲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________→________(adj.)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627909" y="3027451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亚马逊河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089732" y="2293293"/>
            <a:ext cx="12154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prepare</a:t>
            </a: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41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 Class of the World</a:t>
            </a:r>
          </a:p>
        </p:txBody>
      </p:sp>
      <p:grpSp>
        <p:nvGrpSpPr>
          <p:cNvPr id="7180" name="组合 2"/>
          <p:cNvGrpSpPr/>
          <p:nvPr/>
        </p:nvGrpSpPr>
        <p:grpSpPr bwMode="auto">
          <a:xfrm>
            <a:off x="254794" y="1150939"/>
            <a:ext cx="2708672" cy="674687"/>
            <a:chOff x="183" y="1646"/>
            <a:chExt cx="4986" cy="1063"/>
          </a:xfrm>
        </p:grpSpPr>
        <p:pic>
          <p:nvPicPr>
            <p:cNvPr id="7184" name="图片 15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461" y="1766"/>
              <a:ext cx="4306" cy="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745077" y="3570044"/>
            <a:ext cx="16273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热带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雨林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487216" y="4167486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土耳其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397794" y="5459884"/>
            <a:ext cx="29073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pride 		 proud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7" name="Group 15"/>
          <p:cNvGraphicFramePr>
            <a:graphicFrameLocks noGrp="1"/>
          </p:cNvGraphicFramePr>
          <p:nvPr/>
        </p:nvGraphicFramePr>
        <p:xfrm>
          <a:off x="361950" y="1073150"/>
          <a:ext cx="8305800" cy="3530600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1.tell sb. about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sth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.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2.have a long history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因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而众所周知 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在最近几年里 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 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956448" y="1592263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告诉某人某事　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171950" y="2970213"/>
            <a:ext cx="25474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known for…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25466" y="2176464"/>
            <a:ext cx="26590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有悠久的历史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07544" y="3551238"/>
            <a:ext cx="27272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recent years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205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Class of the World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0" name="Group 14"/>
          <p:cNvGraphicFramePr>
            <a:graphicFrameLocks noGrp="1"/>
          </p:cNvGraphicFramePr>
          <p:nvPr/>
        </p:nvGraphicFramePr>
        <p:xfrm>
          <a:off x="427435" y="1028700"/>
          <a:ext cx="8468916" cy="4999038"/>
        </p:xfrm>
        <a:graphic>
          <a:graphicData uri="http://schemas.openxmlformats.org/drawingml/2006/table">
            <a:tbl>
              <a:tblPr/>
              <a:tblGrid>
                <a:gridCol w="575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它是南美最大的国家。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It's ________ ________country in South America.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我们这里的人们因有趣的舞蹈和丰富多彩的文化而众所周知。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My people________ ________ ________ our fun dances and </a:t>
                      </a:r>
                      <a:r>
                        <a:rPr kumimoji="0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colourful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culture.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它有这个世界上最多的人口。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It ________  ________ ________ population in the world.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644253" y="2333870"/>
            <a:ext cx="381357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	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largest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458640" y="3258528"/>
            <a:ext cx="39245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are 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known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495470" y="4641117"/>
            <a:ext cx="37242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has 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    largest</a:t>
            </a:r>
          </a:p>
        </p:txBody>
      </p:sp>
      <p:sp>
        <p:nvSpPr>
          <p:cNvPr id="9228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Class of the World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10243" name="图片 4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19125" y="1689784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523875" y="107473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7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" y="1824039"/>
            <a:ext cx="6310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4813" y="2211388"/>
            <a:ext cx="8328422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1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v.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准备；预备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97681" y="3028202"/>
            <a:ext cx="8333185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Last week, she asked her students to prepare presentations about their home countries.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上周，她让她的学生准备了一些关于自己祖国的介绍。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477441" y="4517298"/>
            <a:ext cx="833318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(1)prepare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，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prepare </a:t>
            </a:r>
            <a:r>
              <a:rPr lang="en-US" altLang="zh-CN" sz="2400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sth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意为“准备某物”，</a:t>
            </a:r>
            <a:r>
              <a:rPr lang="en-US" altLang="zh-CN" sz="2400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sth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可以是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，也可以是代词，表示准备的内容。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(2)prepare to do </a:t>
            </a:r>
            <a:r>
              <a:rPr lang="en-US" altLang="zh-CN" sz="2400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sth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意为“准备做某事”。例如：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3845719" y="4631959"/>
            <a:ext cx="2326481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准备；预备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4215407" y="5070843"/>
            <a:ext cx="897731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Class of the World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23850" y="1473346"/>
            <a:ext cx="8496300" cy="445423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 am preparing to go skating.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我正准备去滑冰。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(3)prepare for </a:t>
            </a:r>
            <a:r>
              <a:rPr lang="en-US" altLang="zh-CN" sz="2400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sth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意为“为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……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做准备”，表示目的。例如：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 am preparing for the final exam.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我正在为期末考试做准备。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(4)prepare sb. </a:t>
            </a:r>
            <a:r>
              <a:rPr lang="en-US" altLang="zh-CN" sz="2400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sth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意为“为某人准备某物”，与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prepare </a:t>
            </a:r>
            <a:r>
              <a:rPr lang="en-US" altLang="zh-CN" sz="2400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sth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for sb.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同义。例如：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He is preparing a turkey for us.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＝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He is preparing us a turkey.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他正在为我们准备一只火鸡。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Class of the World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229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3900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—Can I have some apple pies, Mum?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—Sorry, dear. These pies________ the kids in the disabled    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children's home.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have prepared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B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have prepared for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C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are prepared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are prepared for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3877866" y="2051416"/>
            <a:ext cx="20145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021931" y="3285651"/>
            <a:ext cx="4781550" cy="2790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题中的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pie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与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prepare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是被动关系，所以应用被动语态，排除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A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B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prepare </a:t>
            </a:r>
            <a:r>
              <a:rPr lang="en-US" altLang="zh-CN" sz="2000" b="1" dirty="0" err="1">
                <a:latin typeface="仿宋" panose="02010609060101010101" pitchFamily="49" charset="-122"/>
                <a:ea typeface="仿宋" panose="02010609060101010101" pitchFamily="49" charset="-122"/>
              </a:rPr>
              <a:t>sth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.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意为“准备某物”，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prepare for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意为“为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做准备”，由句中的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the kids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可知应用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prepare for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，故选</a:t>
            </a:r>
            <a:r>
              <a:rPr lang="en-US" altLang="zh-CN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D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Class of the World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09601" y="930167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7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4812" y="1065214"/>
            <a:ext cx="6310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4813" y="1358901"/>
            <a:ext cx="8328422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2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pride n.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引以自豪的事物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或人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骄傲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67916" y="2190225"/>
            <a:ext cx="8333184" cy="2342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More students come to the front to talk about their countries with pride.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更多的学生来到前面自豪地谈论他们的国家。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We take pride in our great motherland.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我们以伟大的祖国而骄傲。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497680" y="4554549"/>
            <a:ext cx="8333185" cy="9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pride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为名词，意为“引以自豪的事物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或人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); 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骄傲”。常用短语：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 pride ________ 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因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……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而自豪。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815137" y="5034206"/>
            <a:ext cx="232529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2449757" y="5041656"/>
            <a:ext cx="897731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3323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41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 Class of the World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97680" y="5645505"/>
            <a:ext cx="8496300" cy="9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拓展</a:t>
            </a: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pride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的形容词形式为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proud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，意为“自豪的”。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be proud of…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意为“以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自豪”。</a:t>
            </a:r>
            <a:endParaRPr lang="en-US" altLang="zh-CN" sz="20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  <p:bldP spid="18" grpId="0"/>
      <p:bldP spid="19" grpId="0"/>
      <p:bldP spid="2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536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16842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As we all know, </a:t>
            </a:r>
            <a:r>
              <a:rPr lang="en-US" altLang="zh-CN" sz="2400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Wudang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Mountain is the ________ of </a:t>
            </a:r>
            <a:r>
              <a:rPr lang="en-US" altLang="zh-CN" sz="2400" b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Shiyan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proud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     B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pride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C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progress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 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	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purpose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78117" y="1738313"/>
            <a:ext cx="132516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Class of the World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716</Words>
  <Application>Microsoft Office PowerPoint</Application>
  <PresentationFormat>全屏显示(4:3)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B058E7CD2AC84337B49721DB8F75F916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