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9" r:id="rId9"/>
    <p:sldId id="273" r:id="rId10"/>
    <p:sldId id="274" r:id="rId11"/>
    <p:sldId id="275" r:id="rId12"/>
    <p:sldId id="276" r:id="rId13"/>
    <p:sldId id="278" r:id="rId14"/>
    <p:sldId id="28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00B73-4D84-471E-8D7F-8B75EA15DC8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C9FF0-1207-4270-8C64-9C54463368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736562-C1B0-4155-9D31-AE05E13D0B0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529EF3-E7D3-48D1-9373-A35C1B09ABB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B7AC-7E3C-4D69-8FC0-41FCC7C255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35F1-106A-4368-945F-17ADF8B92F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F52CF-55D2-40EA-BC63-41B232BEB09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70DC2-C060-487D-83E5-CDC1976A102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F1D0-5993-436A-A8D6-7A3DC87D5A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F6A6-4D62-4285-99B9-67F27B31E74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0B58-797D-4993-BAE6-B392A8E2102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3BA85-0EC9-4587-A841-417CF9C6BAB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31518-841F-4D41-B106-CD88A9BBBA8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C9363-C094-4301-A244-259508230C7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6AEB7B-CD34-4E10-89CD-208D2752673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1"/>
          <p:cNvSpPr txBox="1">
            <a:spLocks noChangeArrowheads="1"/>
          </p:cNvSpPr>
          <p:nvPr/>
        </p:nvSpPr>
        <p:spPr bwMode="auto">
          <a:xfrm>
            <a:off x="0" y="126876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zh-CN" altLang="en-US" sz="3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第</a:t>
            </a:r>
            <a:r>
              <a:rPr lang="en-US" altLang="zh-CN" sz="3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章  图形的轴对称</a:t>
            </a:r>
            <a:endParaRPr lang="en-US" altLang="zh-CN" sz="36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 eaLnBrk="1" hangingPunct="1">
              <a:buFontTx/>
              <a:buNone/>
            </a:pPr>
            <a:endParaRPr lang="zh-CN" altLang="en-US" sz="36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轴</a:t>
            </a:r>
            <a:r>
              <a:rPr lang="zh-CN" altLang="en-US" sz="6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对称的基本性</a:t>
            </a:r>
            <a:r>
              <a:rPr lang="zh-CN" altLang="en-US" sz="60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质</a:t>
            </a:r>
            <a:endParaRPr lang="zh-CN" altLang="en-US" sz="60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7332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411663"/>
          </a:xfrm>
        </p:spPr>
        <p:txBody>
          <a:bodyPr/>
          <a:lstStyle/>
          <a:p>
            <a:pPr eaLnBrk="1" hangingPunct="1"/>
            <a:r>
              <a:rPr lang="zh-CN" altLang="en-US" smtClean="0"/>
              <a:t>已知成轴对称的</a:t>
            </a:r>
            <a:r>
              <a:rPr lang="zh-CN" altLang="en-US" smtClean="0">
                <a:solidFill>
                  <a:srgbClr val="FF0000"/>
                </a:solidFill>
              </a:rPr>
              <a:t>两个图形</a:t>
            </a:r>
            <a:r>
              <a:rPr lang="zh-CN" altLang="en-US" smtClean="0"/>
              <a:t>，要求画出</a:t>
            </a:r>
            <a:r>
              <a:rPr lang="zh-CN" altLang="en-US" smtClean="0">
                <a:solidFill>
                  <a:srgbClr val="FF0000"/>
                </a:solidFill>
              </a:rPr>
              <a:t>对称轴</a:t>
            </a:r>
          </a:p>
          <a:p>
            <a:pPr eaLnBrk="1" hangingPunct="1"/>
            <a:r>
              <a:rPr lang="zh-CN" altLang="en-US" smtClean="0"/>
              <a:t>已知</a:t>
            </a:r>
            <a:r>
              <a:rPr lang="zh-CN" altLang="en-US" smtClean="0">
                <a:solidFill>
                  <a:srgbClr val="FF0000"/>
                </a:solidFill>
              </a:rPr>
              <a:t>一个图形</a:t>
            </a:r>
            <a:r>
              <a:rPr lang="zh-CN" altLang="en-US" smtClean="0"/>
              <a:t>和</a:t>
            </a:r>
            <a:r>
              <a:rPr lang="zh-CN" altLang="en-US" smtClean="0">
                <a:solidFill>
                  <a:srgbClr val="FF0000"/>
                </a:solidFill>
              </a:rPr>
              <a:t>对称轴</a:t>
            </a:r>
            <a:r>
              <a:rPr lang="zh-CN" altLang="en-US" smtClean="0"/>
              <a:t>，要求画出</a:t>
            </a:r>
            <a:r>
              <a:rPr lang="zh-CN" altLang="en-US" smtClean="0">
                <a:solidFill>
                  <a:srgbClr val="FF0000"/>
                </a:solidFill>
              </a:rPr>
              <a:t>另一个图形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58800" y="4025900"/>
            <a:ext cx="496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2424113" y="4087813"/>
            <a:ext cx="167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>
                <a:latin typeface="宋体" panose="02010600030101010101" pitchFamily="2" charset="-122"/>
              </a:rPr>
              <a:t>A′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0" y="5268913"/>
            <a:ext cx="808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651000" y="3840163"/>
            <a:ext cx="0" cy="2298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 flipV="1">
            <a:off x="334963" y="4398963"/>
            <a:ext cx="558800" cy="111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V="1">
            <a:off x="831850" y="4403725"/>
            <a:ext cx="1544638" cy="46038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3" name="Line 14"/>
          <p:cNvSpPr>
            <a:spLocks noChangeShapeType="1"/>
          </p:cNvSpPr>
          <p:nvPr/>
        </p:nvSpPr>
        <p:spPr bwMode="auto">
          <a:xfrm>
            <a:off x="2359025" y="4449763"/>
            <a:ext cx="560388" cy="111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2843213" y="5338763"/>
            <a:ext cx="1677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>
                <a:latin typeface="宋体" panose="02010600030101010101" pitchFamily="2" charset="-122"/>
              </a:rPr>
              <a:t>B′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2051050" y="5053013"/>
            <a:ext cx="496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900" b="1">
                <a:latin typeface="Arial Black" panose="020B0A04020102020204" pitchFamily="34" charset="0"/>
              </a:rPr>
              <a:t>●</a:t>
            </a:r>
          </a:p>
        </p:txBody>
      </p:sp>
      <p:sp>
        <p:nvSpPr>
          <p:cNvPr id="11276" name="Text Box 17"/>
          <p:cNvSpPr txBox="1">
            <a:spLocks noChangeArrowheads="1"/>
          </p:cNvSpPr>
          <p:nvPr/>
        </p:nvSpPr>
        <p:spPr bwMode="auto">
          <a:xfrm>
            <a:off x="933450" y="5060950"/>
            <a:ext cx="496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900" b="1">
                <a:latin typeface="Arial Black" panose="020B0A04020102020204" pitchFamily="34" charset="0"/>
              </a:rPr>
              <a:t>●</a:t>
            </a:r>
          </a:p>
        </p:txBody>
      </p:sp>
      <p:sp>
        <p:nvSpPr>
          <p:cNvPr id="11277" name="Line 18"/>
          <p:cNvSpPr>
            <a:spLocks noChangeShapeType="1"/>
          </p:cNvSpPr>
          <p:nvPr/>
        </p:nvSpPr>
        <p:spPr bwMode="auto">
          <a:xfrm>
            <a:off x="869950" y="4462463"/>
            <a:ext cx="185738" cy="682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8" name="Line 19"/>
          <p:cNvSpPr>
            <a:spLocks noChangeShapeType="1"/>
          </p:cNvSpPr>
          <p:nvPr/>
        </p:nvSpPr>
        <p:spPr bwMode="auto">
          <a:xfrm flipV="1">
            <a:off x="311150" y="5145088"/>
            <a:ext cx="744538" cy="373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9" name="Line 21"/>
          <p:cNvSpPr>
            <a:spLocks noChangeShapeType="1"/>
          </p:cNvSpPr>
          <p:nvPr/>
        </p:nvSpPr>
        <p:spPr bwMode="auto">
          <a:xfrm flipH="1">
            <a:off x="2174875" y="4398963"/>
            <a:ext cx="187325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0" name="Line 22"/>
          <p:cNvSpPr>
            <a:spLocks noChangeShapeType="1"/>
          </p:cNvSpPr>
          <p:nvPr/>
        </p:nvSpPr>
        <p:spPr bwMode="auto">
          <a:xfrm>
            <a:off x="2174875" y="5145088"/>
            <a:ext cx="746125" cy="373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1" name="Text Box 23"/>
          <p:cNvSpPr txBox="1">
            <a:spLocks noChangeArrowheads="1"/>
          </p:cNvSpPr>
          <p:nvPr/>
        </p:nvSpPr>
        <p:spPr bwMode="auto">
          <a:xfrm>
            <a:off x="1763713" y="4762500"/>
            <a:ext cx="1677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>
                <a:latin typeface="宋体" panose="02010600030101010101" pitchFamily="2" charset="-122"/>
              </a:rPr>
              <a:t>C′</a:t>
            </a:r>
          </a:p>
        </p:txBody>
      </p:sp>
      <p:sp>
        <p:nvSpPr>
          <p:cNvPr id="11282" name="Text Box 24"/>
          <p:cNvSpPr txBox="1">
            <a:spLocks noChangeArrowheads="1"/>
          </p:cNvSpPr>
          <p:nvPr/>
        </p:nvSpPr>
        <p:spPr bwMode="auto">
          <a:xfrm>
            <a:off x="1055688" y="4772025"/>
            <a:ext cx="498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1677988" y="3467100"/>
            <a:ext cx="1554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 i="1">
                <a:latin typeface="Times New Roman" panose="02020603050405020304" pitchFamily="18" charset="0"/>
              </a:rPr>
              <a:t>l</a:t>
            </a:r>
          </a:p>
        </p:txBody>
      </p:sp>
      <p:grpSp>
        <p:nvGrpSpPr>
          <p:cNvPr id="2" name="Group 28"/>
          <p:cNvGrpSpPr/>
          <p:nvPr/>
        </p:nvGrpSpPr>
        <p:grpSpPr bwMode="auto">
          <a:xfrm>
            <a:off x="1657350" y="4259263"/>
            <a:ext cx="142875" cy="144462"/>
            <a:chOff x="3969" y="2296"/>
            <a:chExt cx="90" cy="91"/>
          </a:xfrm>
        </p:grpSpPr>
        <p:sp>
          <p:nvSpPr>
            <p:cNvPr id="11296" name="Line 26"/>
            <p:cNvSpPr>
              <a:spLocks noChangeShapeType="1"/>
            </p:cNvSpPr>
            <p:nvPr/>
          </p:nvSpPr>
          <p:spPr bwMode="auto">
            <a:xfrm>
              <a:off x="3969" y="2296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7" name="Line 27"/>
            <p:cNvSpPr>
              <a:spLocks noChangeShapeType="1"/>
            </p:cNvSpPr>
            <p:nvPr/>
          </p:nvSpPr>
          <p:spPr bwMode="auto">
            <a:xfrm>
              <a:off x="4059" y="229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49"/>
          <p:cNvGrpSpPr/>
          <p:nvPr/>
        </p:nvGrpSpPr>
        <p:grpSpPr bwMode="auto">
          <a:xfrm>
            <a:off x="4572000" y="3394075"/>
            <a:ext cx="3209925" cy="2587625"/>
            <a:chOff x="2880" y="1706"/>
            <a:chExt cx="2022" cy="1630"/>
          </a:xfrm>
        </p:grpSpPr>
        <p:sp>
          <p:nvSpPr>
            <p:cNvPr id="11286" name="Text Box 43"/>
            <p:cNvSpPr txBox="1">
              <a:spLocks noChangeArrowheads="1"/>
            </p:cNvSpPr>
            <p:nvPr/>
          </p:nvSpPr>
          <p:spPr bwMode="auto">
            <a:xfrm>
              <a:off x="3923" y="1706"/>
              <a:ext cx="9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i="1">
                  <a:latin typeface="Times New Roman" panose="02020603050405020304" pitchFamily="18" charset="0"/>
                </a:rPr>
                <a:t>l</a:t>
              </a:r>
            </a:p>
          </p:txBody>
        </p:sp>
        <p:grpSp>
          <p:nvGrpSpPr>
            <p:cNvPr id="11287" name="Group 48"/>
            <p:cNvGrpSpPr/>
            <p:nvPr/>
          </p:nvGrpSpPr>
          <p:grpSpPr bwMode="auto">
            <a:xfrm>
              <a:off x="2880" y="1888"/>
              <a:ext cx="1043" cy="1448"/>
              <a:chOff x="2880" y="1888"/>
              <a:chExt cx="1043" cy="1448"/>
            </a:xfrm>
          </p:grpSpPr>
          <p:sp>
            <p:nvSpPr>
              <p:cNvPr id="11288" name="Text Box 29"/>
              <p:cNvSpPr txBox="1">
                <a:spLocks noChangeArrowheads="1"/>
              </p:cNvSpPr>
              <p:nvPr/>
            </p:nvSpPr>
            <p:spPr bwMode="auto">
              <a:xfrm>
                <a:off x="3218" y="1922"/>
                <a:ext cx="313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3200"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1289" name="Line 31"/>
              <p:cNvSpPr>
                <a:spLocks noChangeShapeType="1"/>
              </p:cNvSpPr>
              <p:nvPr/>
            </p:nvSpPr>
            <p:spPr bwMode="auto">
              <a:xfrm>
                <a:off x="3923" y="1888"/>
                <a:ext cx="0" cy="14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0" name="Line 32"/>
              <p:cNvSpPr>
                <a:spLocks noChangeShapeType="1"/>
              </p:cNvSpPr>
              <p:nvPr/>
            </p:nvSpPr>
            <p:spPr bwMode="auto">
              <a:xfrm flipV="1">
                <a:off x="3077" y="2157"/>
                <a:ext cx="352" cy="7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1" name="Text Box 36"/>
              <p:cNvSpPr txBox="1">
                <a:spLocks noChangeArrowheads="1"/>
              </p:cNvSpPr>
              <p:nvPr/>
            </p:nvSpPr>
            <p:spPr bwMode="auto">
              <a:xfrm>
                <a:off x="3454" y="2574"/>
                <a:ext cx="31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900" b="1">
                    <a:latin typeface="Arial Black" panose="020B0A04020102020204" pitchFamily="34" charset="0"/>
                  </a:rPr>
                  <a:t>●</a:t>
                </a:r>
              </a:p>
            </p:txBody>
          </p:sp>
          <p:sp>
            <p:nvSpPr>
              <p:cNvPr id="11292" name="Line 37"/>
              <p:cNvSpPr>
                <a:spLocks noChangeShapeType="1"/>
              </p:cNvSpPr>
              <p:nvPr/>
            </p:nvSpPr>
            <p:spPr bwMode="auto">
              <a:xfrm>
                <a:off x="3414" y="2197"/>
                <a:ext cx="117" cy="4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3" name="Line 38"/>
              <p:cNvSpPr>
                <a:spLocks noChangeShapeType="1"/>
              </p:cNvSpPr>
              <p:nvPr/>
            </p:nvSpPr>
            <p:spPr bwMode="auto">
              <a:xfrm flipV="1">
                <a:off x="3062" y="2627"/>
                <a:ext cx="469" cy="23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4" name="Text Box 42"/>
              <p:cNvSpPr txBox="1">
                <a:spLocks noChangeArrowheads="1"/>
              </p:cNvSpPr>
              <p:nvPr/>
            </p:nvSpPr>
            <p:spPr bwMode="auto">
              <a:xfrm>
                <a:off x="3531" y="2392"/>
                <a:ext cx="31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3200">
                    <a:latin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11295" name="Text Box 47"/>
              <p:cNvSpPr txBox="1">
                <a:spLocks noChangeArrowheads="1"/>
              </p:cNvSpPr>
              <p:nvPr/>
            </p:nvSpPr>
            <p:spPr bwMode="auto">
              <a:xfrm>
                <a:off x="2880" y="2750"/>
                <a:ext cx="50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3200">
                    <a:latin typeface="宋体" panose="02010600030101010101" pitchFamily="2" charset="-122"/>
                  </a:rPr>
                  <a:t>B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animBg="1"/>
      <p:bldP spid="50188" grpId="0" animBg="1"/>
      <p:bldP spid="502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914400"/>
            <a:ext cx="91455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zh-CN" altLang="en-US" sz="3200" b="1">
                <a:latin typeface="宋体" panose="02010600030101010101" pitchFamily="2" charset="-122"/>
                <a:ea typeface="黑体" panose="02010609060101010101" pitchFamily="49" charset="-122"/>
              </a:rPr>
              <a:t>例</a:t>
            </a:r>
            <a:r>
              <a:rPr lang="en-US" altLang="zh-CN" sz="3200" b="1">
                <a:latin typeface="宋体" panose="02010600030101010101" pitchFamily="2" charset="-122"/>
              </a:rPr>
              <a:t>1</a:t>
            </a:r>
            <a:r>
              <a:rPr lang="zh-CN" altLang="en-US" sz="3200" b="1">
                <a:latin typeface="宋体" panose="02010600030101010101" pitchFamily="2" charset="-122"/>
                <a:ea typeface="黑体" panose="02010609060101010101" pitchFamily="49" charset="-122"/>
              </a:rPr>
              <a:t>、如图，作出</a:t>
            </a:r>
            <a:r>
              <a:rPr lang="en-US" altLang="zh-CN" sz="3200" b="1">
                <a:latin typeface="宋体" panose="02010600030101010101" pitchFamily="2" charset="-122"/>
              </a:rPr>
              <a:t>ΔABC </a:t>
            </a:r>
            <a:r>
              <a:rPr lang="zh-CN" altLang="en-US" sz="3200" b="1">
                <a:latin typeface="宋体" panose="02010600030101010101" pitchFamily="2" charset="-122"/>
                <a:ea typeface="黑体" panose="02010609060101010101" pitchFamily="49" charset="-122"/>
              </a:rPr>
              <a:t>关于直线</a:t>
            </a:r>
            <a:r>
              <a:rPr lang="en-US" altLang="zh-CN" sz="3200" b="1">
                <a:latin typeface="宋体" panose="02010600030101010101" pitchFamily="2" charset="-122"/>
              </a:rPr>
              <a:t>l</a:t>
            </a:r>
            <a:r>
              <a:rPr lang="zh-CN" altLang="en-US" sz="3200" b="1">
                <a:latin typeface="宋体" panose="02010600030101010101" pitchFamily="2" charset="-122"/>
                <a:ea typeface="黑体" panose="02010609060101010101" pitchFamily="49" charset="-122"/>
              </a:rPr>
              <a:t>对称的</a:t>
            </a:r>
          </a:p>
          <a:p>
            <a:pPr>
              <a:buFontTx/>
              <a:buNone/>
            </a:pPr>
            <a:r>
              <a:rPr lang="en-US" altLang="zh-CN" sz="3200" b="1">
                <a:latin typeface="宋体" panose="02010600030101010101" pitchFamily="2" charset="-122"/>
              </a:rPr>
              <a:t>ΔA′B′C′</a:t>
            </a:r>
          </a:p>
        </p:txBody>
      </p:sp>
      <p:grpSp>
        <p:nvGrpSpPr>
          <p:cNvPr id="12291" name="Group 29"/>
          <p:cNvGrpSpPr/>
          <p:nvPr/>
        </p:nvGrpSpPr>
        <p:grpSpPr bwMode="auto">
          <a:xfrm>
            <a:off x="2968625" y="2065338"/>
            <a:ext cx="3351213" cy="4248150"/>
            <a:chOff x="2282" y="2745"/>
            <a:chExt cx="2395" cy="3190"/>
          </a:xfrm>
        </p:grpSpPr>
        <p:pic>
          <p:nvPicPr>
            <p:cNvPr id="12292" name="Picture 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2" y="2745"/>
              <a:ext cx="2395" cy="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3" name="Text Box 31"/>
            <p:cNvSpPr txBox="1">
              <a:spLocks noChangeArrowheads="1"/>
            </p:cNvSpPr>
            <p:nvPr/>
          </p:nvSpPr>
          <p:spPr bwMode="auto">
            <a:xfrm>
              <a:off x="3057" y="5500"/>
              <a:ext cx="90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zh-CN">
                <a:ea typeface="黑体" panose="02010609060101010101" pitchFamily="49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7"/>
          <p:cNvSpPr>
            <a:spLocks noChangeArrowheads="1"/>
          </p:cNvSpPr>
          <p:nvPr/>
        </p:nvSpPr>
        <p:spPr bwMode="auto">
          <a:xfrm>
            <a:off x="539750" y="11414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b="1">
                <a:latin typeface="Times New Roman" panose="02020603050405020304" pitchFamily="18" charset="0"/>
              </a:rPr>
              <a:t>2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作出下图中</a:t>
            </a:r>
            <a:r>
              <a:rPr lang="en-US" altLang="en-US" sz="2400" b="1"/>
              <a:t>△</a:t>
            </a:r>
            <a:r>
              <a:rPr lang="zh-CN" altLang="en-US" sz="2400">
                <a:ea typeface="黑体" panose="02010609060101010101" pitchFamily="49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</a:rPr>
              <a:t>ABC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关于直线</a:t>
            </a:r>
            <a:r>
              <a:rPr lang="en-US" altLang="zh-CN" sz="2400" b="1" i="1">
                <a:latin typeface="Times New Roman" panose="02020603050405020304" pitchFamily="18" charset="0"/>
              </a:rPr>
              <a:t>l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的对称</a:t>
            </a:r>
            <a:r>
              <a:rPr lang="en-US" altLang="en-US" sz="2400" b="1"/>
              <a:t>△</a:t>
            </a:r>
            <a:r>
              <a:rPr lang="en-US" altLang="zh-CN" sz="2400" b="1">
                <a:latin typeface="Times New Roman" panose="02020603050405020304" pitchFamily="18" charset="0"/>
              </a:rPr>
              <a:t>A′B′C′</a:t>
            </a:r>
          </a:p>
        </p:txBody>
      </p:sp>
      <p:grpSp>
        <p:nvGrpSpPr>
          <p:cNvPr id="13315" name="Group 44"/>
          <p:cNvGrpSpPr/>
          <p:nvPr/>
        </p:nvGrpSpPr>
        <p:grpSpPr bwMode="auto">
          <a:xfrm>
            <a:off x="1050925" y="1700213"/>
            <a:ext cx="1470025" cy="2919412"/>
            <a:chOff x="662" y="1071"/>
            <a:chExt cx="926" cy="1839"/>
          </a:xfrm>
        </p:grpSpPr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>
              <a:off x="922" y="1895"/>
              <a:ext cx="444" cy="5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Line 22"/>
            <p:cNvSpPr>
              <a:spLocks noChangeShapeType="1"/>
            </p:cNvSpPr>
            <p:nvPr/>
          </p:nvSpPr>
          <p:spPr bwMode="auto">
            <a:xfrm flipH="1" flipV="1">
              <a:off x="922" y="2286"/>
              <a:ext cx="444" cy="19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Text Box 17"/>
            <p:cNvSpPr txBox="1">
              <a:spLocks noChangeArrowheads="1"/>
            </p:cNvSpPr>
            <p:nvPr/>
          </p:nvSpPr>
          <p:spPr bwMode="auto">
            <a:xfrm>
              <a:off x="687" y="2160"/>
              <a:ext cx="3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338" name="Text Box 16"/>
            <p:cNvSpPr txBox="1">
              <a:spLocks noChangeArrowheads="1"/>
            </p:cNvSpPr>
            <p:nvPr/>
          </p:nvSpPr>
          <p:spPr bwMode="auto">
            <a:xfrm>
              <a:off x="1255" y="2409"/>
              <a:ext cx="333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39" name="Text Box 15"/>
            <p:cNvSpPr txBox="1">
              <a:spLocks noChangeArrowheads="1"/>
            </p:cNvSpPr>
            <p:nvPr/>
          </p:nvSpPr>
          <p:spPr bwMode="auto">
            <a:xfrm>
              <a:off x="662" y="1476"/>
              <a:ext cx="333" cy="2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40" name="Line 12"/>
            <p:cNvSpPr>
              <a:spLocks noChangeShapeType="1"/>
            </p:cNvSpPr>
            <p:nvPr/>
          </p:nvSpPr>
          <p:spPr bwMode="auto">
            <a:xfrm>
              <a:off x="930" y="1253"/>
              <a:ext cx="0" cy="165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Text Box 10"/>
            <p:cNvSpPr txBox="1">
              <a:spLocks noChangeArrowheads="1"/>
            </p:cNvSpPr>
            <p:nvPr/>
          </p:nvSpPr>
          <p:spPr bwMode="auto">
            <a:xfrm>
              <a:off x="922" y="1071"/>
              <a:ext cx="222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l</a:t>
              </a:r>
            </a:p>
          </p:txBody>
        </p:sp>
      </p:grpSp>
      <p:grpSp>
        <p:nvGrpSpPr>
          <p:cNvPr id="13316" name="Group 41"/>
          <p:cNvGrpSpPr/>
          <p:nvPr/>
        </p:nvGrpSpPr>
        <p:grpSpPr bwMode="auto">
          <a:xfrm>
            <a:off x="6181725" y="1773238"/>
            <a:ext cx="2206625" cy="2736850"/>
            <a:chOff x="3894" y="1117"/>
            <a:chExt cx="1390" cy="1724"/>
          </a:xfrm>
        </p:grpSpPr>
        <p:sp>
          <p:nvSpPr>
            <p:cNvPr id="13327" name="Text Box 26"/>
            <p:cNvSpPr txBox="1">
              <a:spLocks noChangeArrowheads="1"/>
            </p:cNvSpPr>
            <p:nvPr/>
          </p:nvSpPr>
          <p:spPr bwMode="auto">
            <a:xfrm>
              <a:off x="4986" y="2307"/>
              <a:ext cx="298" cy="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28" name="Text Box 13"/>
            <p:cNvSpPr txBox="1">
              <a:spLocks noChangeArrowheads="1"/>
            </p:cNvSpPr>
            <p:nvPr/>
          </p:nvSpPr>
          <p:spPr bwMode="auto">
            <a:xfrm>
              <a:off x="3894" y="2045"/>
              <a:ext cx="298" cy="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329" name="Line 11"/>
            <p:cNvSpPr>
              <a:spLocks noChangeShapeType="1"/>
            </p:cNvSpPr>
            <p:nvPr/>
          </p:nvSpPr>
          <p:spPr bwMode="auto">
            <a:xfrm flipH="1">
              <a:off x="4694" y="1117"/>
              <a:ext cx="0" cy="17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Text Box 9"/>
            <p:cNvSpPr txBox="1">
              <a:spLocks noChangeArrowheads="1"/>
            </p:cNvSpPr>
            <p:nvPr/>
          </p:nvSpPr>
          <p:spPr bwMode="auto">
            <a:xfrm>
              <a:off x="4688" y="1117"/>
              <a:ext cx="19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13331" name="Line 8"/>
            <p:cNvSpPr>
              <a:spLocks noChangeShapeType="1"/>
            </p:cNvSpPr>
            <p:nvPr/>
          </p:nvSpPr>
          <p:spPr bwMode="auto">
            <a:xfrm flipH="1">
              <a:off x="4092" y="1739"/>
              <a:ext cx="795" cy="32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2" name="Line 7"/>
            <p:cNvSpPr>
              <a:spLocks noChangeShapeType="1"/>
            </p:cNvSpPr>
            <p:nvPr/>
          </p:nvSpPr>
          <p:spPr bwMode="auto">
            <a:xfrm>
              <a:off x="4092" y="2061"/>
              <a:ext cx="993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3" name="Line 6"/>
            <p:cNvSpPr>
              <a:spLocks noChangeShapeType="1"/>
            </p:cNvSpPr>
            <p:nvPr/>
          </p:nvSpPr>
          <p:spPr bwMode="auto">
            <a:xfrm flipH="1" flipV="1">
              <a:off x="4887" y="1739"/>
              <a:ext cx="198" cy="58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Text Box 5"/>
            <p:cNvSpPr txBox="1">
              <a:spLocks noChangeArrowheads="1"/>
            </p:cNvSpPr>
            <p:nvPr/>
          </p:nvSpPr>
          <p:spPr bwMode="auto">
            <a:xfrm>
              <a:off x="4788" y="1428"/>
              <a:ext cx="297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3317" name="Group 42"/>
          <p:cNvGrpSpPr/>
          <p:nvPr/>
        </p:nvGrpSpPr>
        <p:grpSpPr bwMode="auto">
          <a:xfrm>
            <a:off x="3052763" y="1916113"/>
            <a:ext cx="1733550" cy="2520950"/>
            <a:chOff x="1923" y="1207"/>
            <a:chExt cx="1092" cy="1588"/>
          </a:xfrm>
        </p:grpSpPr>
        <p:sp>
          <p:nvSpPr>
            <p:cNvPr id="13319" name="Text Box 25"/>
            <p:cNvSpPr txBox="1">
              <a:spLocks noChangeArrowheads="1"/>
            </p:cNvSpPr>
            <p:nvPr/>
          </p:nvSpPr>
          <p:spPr bwMode="auto">
            <a:xfrm>
              <a:off x="2419" y="2271"/>
              <a:ext cx="298" cy="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20" name="Line 24"/>
            <p:cNvSpPr>
              <a:spLocks noChangeShapeType="1"/>
            </p:cNvSpPr>
            <p:nvPr/>
          </p:nvSpPr>
          <p:spPr bwMode="auto">
            <a:xfrm>
              <a:off x="2789" y="1207"/>
              <a:ext cx="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1" name="Line 21"/>
            <p:cNvSpPr>
              <a:spLocks noChangeShapeType="1"/>
            </p:cNvSpPr>
            <p:nvPr/>
          </p:nvSpPr>
          <p:spPr bwMode="auto">
            <a:xfrm flipH="1">
              <a:off x="2022" y="1834"/>
              <a:ext cx="497" cy="6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Line 20"/>
            <p:cNvSpPr>
              <a:spLocks noChangeShapeType="1"/>
            </p:cNvSpPr>
            <p:nvPr/>
          </p:nvSpPr>
          <p:spPr bwMode="auto">
            <a:xfrm flipV="1">
              <a:off x="2022" y="2271"/>
              <a:ext cx="497" cy="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Line 19"/>
            <p:cNvSpPr>
              <a:spLocks noChangeShapeType="1"/>
            </p:cNvSpPr>
            <p:nvPr/>
          </p:nvSpPr>
          <p:spPr bwMode="auto">
            <a:xfrm flipV="1">
              <a:off x="2519" y="1834"/>
              <a:ext cx="0" cy="4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Text Box 18"/>
            <p:cNvSpPr txBox="1">
              <a:spLocks noChangeArrowheads="1"/>
            </p:cNvSpPr>
            <p:nvPr/>
          </p:nvSpPr>
          <p:spPr bwMode="auto">
            <a:xfrm>
              <a:off x="2320" y="1525"/>
              <a:ext cx="29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25" name="Text Box 14"/>
            <p:cNvSpPr txBox="1">
              <a:spLocks noChangeArrowheads="1"/>
            </p:cNvSpPr>
            <p:nvPr/>
          </p:nvSpPr>
          <p:spPr bwMode="auto">
            <a:xfrm>
              <a:off x="1923" y="2446"/>
              <a:ext cx="298" cy="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326" name="Text Box 4"/>
            <p:cNvSpPr txBox="1">
              <a:spLocks noChangeArrowheads="1"/>
            </p:cNvSpPr>
            <p:nvPr/>
          </p:nvSpPr>
          <p:spPr bwMode="auto">
            <a:xfrm>
              <a:off x="2817" y="1207"/>
              <a:ext cx="198" cy="3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442913" y="4930775"/>
            <a:ext cx="787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        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如果两个图形成轴对称，那么对应线段互相平行或它们所在直线的交点在对称轴上。</a:t>
            </a:r>
            <a:endParaRPr lang="zh-CN" altLang="en-US" sz="20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743200" y="609600"/>
            <a:ext cx="43926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buFontTx/>
              <a:buNone/>
            </a:pPr>
            <a:r>
              <a:rPr lang="en-US" altLang="zh-CN" sz="4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4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课堂小结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60375" y="3698875"/>
            <a:ext cx="76327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800" b="1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chemeClr val="tx2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、画轴对称图形的步骤：</a:t>
            </a:r>
          </a:p>
          <a:p>
            <a:pPr eaLnBrk="1" hangingPunct="1">
              <a:buFontTx/>
              <a:buNone/>
            </a:pP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）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确定</a:t>
            </a: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对称轴；</a:t>
            </a:r>
          </a:p>
          <a:p>
            <a:pPr eaLnBrk="1" hangingPunct="1">
              <a:buFontTx/>
              <a:buNone/>
            </a:pP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）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找出</a:t>
            </a: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关键点；</a:t>
            </a:r>
          </a:p>
          <a:p>
            <a:pPr eaLnBrk="1" hangingPunct="1">
              <a:buFontTx/>
              <a:buNone/>
            </a:pP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）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作出</a:t>
            </a: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对称点</a:t>
            </a:r>
          </a:p>
          <a:p>
            <a:pPr eaLnBrk="1" hangingPunct="1">
              <a:buFontTx/>
              <a:buNone/>
            </a:pP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）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画出</a:t>
            </a: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轴对称图形。</a:t>
            </a:r>
          </a:p>
          <a:p>
            <a:pPr eaLnBrk="1" hangingPunct="1">
              <a:buFontTx/>
              <a:buNone/>
            </a:pP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66713" y="1773238"/>
            <a:ext cx="820737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 b="1">
                <a:solidFill>
                  <a:schemeClr val="tx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chemeClr val="tx2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、轴对称的基本性质：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2800" b="1">
                <a:solidFill>
                  <a:schemeClr val="tx2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    </a:t>
            </a:r>
            <a:r>
              <a:rPr lang="zh-CN" altLang="zh-CN" sz="2800" b="1">
                <a:solidFill>
                  <a:schemeClr val="tx2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成轴对称的两个图形中，对应点的连线被对称轴垂直平分．</a:t>
            </a:r>
          </a:p>
          <a:p>
            <a:pPr>
              <a:buFontTx/>
              <a:buNone/>
            </a:pPr>
            <a:endParaRPr lang="en-US" altLang="zh-CN" sz="2400" b="1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743200" y="609600"/>
            <a:ext cx="43926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buFontTx/>
              <a:buNone/>
            </a:pPr>
            <a:r>
              <a:rPr lang="en-US" altLang="zh-CN" sz="4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4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当堂检测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11188" y="1989138"/>
            <a:ext cx="7013575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4400" b="1">
                <a:solidFill>
                  <a:schemeClr val="tx2"/>
                </a:solidFill>
                <a:latin typeface="宋体" panose="02010600030101010101" pitchFamily="2" charset="-122"/>
              </a:rPr>
              <a:t>课本</a:t>
            </a:r>
            <a:r>
              <a:rPr lang="en-US" altLang="zh-CN" sz="4400" b="1">
                <a:solidFill>
                  <a:schemeClr val="tx2"/>
                </a:solidFill>
                <a:latin typeface="宋体" panose="02010600030101010101" pitchFamily="2" charset="-122"/>
              </a:rPr>
              <a:t>34</a:t>
            </a:r>
            <a:r>
              <a:rPr lang="zh-CN" altLang="en-US" sz="4400" b="1">
                <a:solidFill>
                  <a:schemeClr val="tx2"/>
                </a:solidFill>
                <a:latin typeface="宋体" panose="02010600030101010101" pitchFamily="2" charset="-122"/>
              </a:rPr>
              <a:t>页，习题</a:t>
            </a:r>
            <a:r>
              <a:rPr lang="en-US" altLang="zh-CN" sz="4400" b="1">
                <a:solidFill>
                  <a:schemeClr val="tx2"/>
                </a:solidFill>
                <a:latin typeface="宋体" panose="02010600030101010101" pitchFamily="2" charset="-122"/>
              </a:rPr>
              <a:t>2.2</a:t>
            </a:r>
          </a:p>
          <a:p>
            <a:pPr>
              <a:buFontTx/>
              <a:buNone/>
            </a:pPr>
            <a:endParaRPr lang="en-US" altLang="zh-CN" sz="4400" b="1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en-US" altLang="zh-CN" sz="4400" b="1">
                <a:solidFill>
                  <a:schemeClr val="tx2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1T,  2T, 3T</a:t>
            </a:r>
            <a:endParaRPr lang="zh-CN" altLang="zh-CN" sz="4400" b="1">
              <a:solidFill>
                <a:schemeClr val="tx2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>
              <a:buFontTx/>
              <a:buNone/>
            </a:pPr>
            <a:endParaRPr lang="en-US" altLang="zh-CN" sz="40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"/>
          <p:cNvSpPr>
            <a:spLocks noChangeArrowheads="1"/>
          </p:cNvSpPr>
          <p:nvPr/>
        </p:nvSpPr>
        <p:spPr bwMode="auto">
          <a:xfrm>
            <a:off x="5194300" y="4376738"/>
            <a:ext cx="24479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endParaRPr lang="zh-CN" altLang="zh-CN" sz="2400" b="1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5" name="Rectangle 20"/>
          <p:cNvSpPr>
            <a:spLocks noChangeArrowheads="1"/>
          </p:cNvSpPr>
          <p:nvPr/>
        </p:nvSpPr>
        <p:spPr bwMode="auto">
          <a:xfrm>
            <a:off x="1089025" y="4389438"/>
            <a:ext cx="12255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zh-CN" altLang="zh-CN" sz="3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6" name="Text Box 54"/>
          <p:cNvSpPr txBox="1">
            <a:spLocks noChangeArrowheads="1"/>
          </p:cNvSpPr>
          <p:nvPr/>
        </p:nvSpPr>
        <p:spPr bwMode="auto">
          <a:xfrm>
            <a:off x="688975" y="1606550"/>
            <a:ext cx="777240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如图所示，把一张纸折叠后，用针扎一个孔；再把纸展开，两针孔分别记为点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b="1" i="1" dirty="0">
                <a:latin typeface="宋体" panose="02010600030101010101" pitchFamily="2" charset="-122"/>
                <a:ea typeface="黑体" panose="02010609060101010101" pitchFamily="49" charset="-122"/>
              </a:rPr>
              <a:t>、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点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′，折痕记为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；连接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′，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′与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相交于点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zh-CN" sz="2400" b="1" i="1" dirty="0">
                <a:latin typeface="宋体" panose="02010600030101010101" pitchFamily="2" charset="-122"/>
                <a:ea typeface="黑体" panose="02010609060101010101" pitchFamily="49" charset="-122"/>
              </a:rPr>
              <a:t> 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077" name="Text Box 55"/>
          <p:cNvSpPr txBox="1">
            <a:spLocks noChangeArrowheads="1"/>
          </p:cNvSpPr>
          <p:nvPr/>
        </p:nvSpPr>
        <p:spPr bwMode="auto">
          <a:xfrm>
            <a:off x="274638" y="3222625"/>
            <a:ext cx="7872412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你有什么发现 （小组交流）？</a:t>
            </a:r>
          </a:p>
        </p:txBody>
      </p:sp>
      <p:sp>
        <p:nvSpPr>
          <p:cNvPr id="3078" name="Text Box 82"/>
          <p:cNvSpPr txBox="1">
            <a:spLocks noChangeArrowheads="1"/>
          </p:cNvSpPr>
          <p:nvPr/>
        </p:nvSpPr>
        <p:spPr bwMode="auto">
          <a:xfrm>
            <a:off x="6875463" y="5116513"/>
            <a:ext cx="5762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900" b="1">
                <a:latin typeface="Arial Black" panose="020B0A04020102020204" pitchFamily="34" charset="0"/>
                <a:ea typeface="黑体" panose="02010609060101010101" pitchFamily="49" charset="-122"/>
              </a:rPr>
              <a:t>●</a:t>
            </a:r>
          </a:p>
        </p:txBody>
      </p:sp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2170113" y="3813175"/>
            <a:ext cx="579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3080" name="Line 85"/>
          <p:cNvSpPr>
            <a:spLocks noChangeShapeType="1"/>
          </p:cNvSpPr>
          <p:nvPr/>
        </p:nvSpPr>
        <p:spPr bwMode="auto">
          <a:xfrm flipV="1">
            <a:off x="5842000" y="5222875"/>
            <a:ext cx="1223963" cy="1111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1" name="Line 86"/>
          <p:cNvSpPr>
            <a:spLocks noChangeShapeType="1"/>
          </p:cNvSpPr>
          <p:nvPr/>
        </p:nvSpPr>
        <p:spPr bwMode="auto">
          <a:xfrm>
            <a:off x="6397625" y="4357688"/>
            <a:ext cx="20638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2" name="Text Box 87"/>
          <p:cNvSpPr txBox="1">
            <a:spLocks noChangeArrowheads="1"/>
          </p:cNvSpPr>
          <p:nvPr/>
        </p:nvSpPr>
        <p:spPr bwMode="auto">
          <a:xfrm>
            <a:off x="6202363" y="3857625"/>
            <a:ext cx="674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3083" name="Text Box 82"/>
          <p:cNvSpPr txBox="1">
            <a:spLocks noChangeArrowheads="1"/>
          </p:cNvSpPr>
          <p:nvPr/>
        </p:nvSpPr>
        <p:spPr bwMode="auto">
          <a:xfrm>
            <a:off x="5626100" y="5137150"/>
            <a:ext cx="5762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900" b="1">
                <a:latin typeface="Arial Black" panose="020B0A04020102020204" pitchFamily="34" charset="0"/>
                <a:ea typeface="黑体" panose="02010609060101010101" pitchFamily="49" charset="-122"/>
              </a:rPr>
              <a:t>●</a:t>
            </a:r>
          </a:p>
        </p:txBody>
      </p:sp>
      <p:sp>
        <p:nvSpPr>
          <p:cNvPr id="3084" name="Rectangle 52"/>
          <p:cNvSpPr>
            <a:spLocks noChangeArrowheads="1"/>
          </p:cNvSpPr>
          <p:nvPr/>
        </p:nvSpPr>
        <p:spPr bwMode="auto">
          <a:xfrm>
            <a:off x="6829425" y="4868863"/>
            <a:ext cx="60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zh-CN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</a:p>
        </p:txBody>
      </p:sp>
      <p:sp>
        <p:nvSpPr>
          <p:cNvPr id="3085" name="Rectangle 53"/>
          <p:cNvSpPr>
            <a:spLocks noChangeArrowheads="1"/>
          </p:cNvSpPr>
          <p:nvPr/>
        </p:nvSpPr>
        <p:spPr bwMode="auto">
          <a:xfrm>
            <a:off x="6121400" y="484505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zh-CN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3086" name="Rectangle 20"/>
          <p:cNvSpPr>
            <a:spLocks noChangeArrowheads="1"/>
          </p:cNvSpPr>
          <p:nvPr/>
        </p:nvSpPr>
        <p:spPr bwMode="auto">
          <a:xfrm>
            <a:off x="2314575" y="4414838"/>
            <a:ext cx="1079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zh-CN" altLang="zh-CN" sz="3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7" name="Text Box 82"/>
          <p:cNvSpPr txBox="1">
            <a:spLocks noChangeArrowheads="1"/>
          </p:cNvSpPr>
          <p:nvPr/>
        </p:nvSpPr>
        <p:spPr bwMode="auto">
          <a:xfrm>
            <a:off x="1520825" y="5254625"/>
            <a:ext cx="5762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900" b="1">
                <a:latin typeface="Arial Black" panose="020B0A04020102020204" pitchFamily="34" charset="0"/>
                <a:ea typeface="黑体" panose="02010609060101010101" pitchFamily="49" charset="-122"/>
              </a:rPr>
              <a:t>●</a:t>
            </a:r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2314575" y="4389438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9" name="Text Box 5"/>
          <p:cNvSpPr txBox="1">
            <a:spLocks noChangeArrowheads="1"/>
          </p:cNvSpPr>
          <p:nvPr/>
        </p:nvSpPr>
        <p:spPr bwMode="auto">
          <a:xfrm>
            <a:off x="152400" y="990600"/>
            <a:ext cx="345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【</a:t>
            </a:r>
            <a:r>
              <a:rPr lang="zh-CN" altLang="zh-CN" sz="3200" b="1" dirty="0">
                <a:solidFill>
                  <a:srgbClr val="008000"/>
                </a:solidFill>
                <a:ea typeface="黑体" panose="02010609060101010101" pitchFamily="49" charset="-122"/>
              </a:rPr>
              <a:t>活动一</a:t>
            </a: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5526088" y="491648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7"/>
          <p:cNvSpPr txBox="1">
            <a:spLocks noChangeArrowheads="1"/>
          </p:cNvSpPr>
          <p:nvPr/>
        </p:nvSpPr>
        <p:spPr bwMode="auto">
          <a:xfrm>
            <a:off x="1752600" y="41910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∴  线段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、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′重合，</a:t>
            </a:r>
          </a:p>
        </p:txBody>
      </p:sp>
      <p:sp>
        <p:nvSpPr>
          <p:cNvPr id="5123" name="Text Box 91"/>
          <p:cNvSpPr txBox="1">
            <a:spLocks noChangeArrowheads="1"/>
          </p:cNvSpPr>
          <p:nvPr/>
        </p:nvSpPr>
        <p:spPr bwMode="auto">
          <a:xfrm>
            <a:off x="1739900" y="50800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∵  ∠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＝∠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 且 ∠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1＋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∠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2＝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180°，</a:t>
            </a:r>
          </a:p>
        </p:txBody>
      </p:sp>
      <p:sp>
        <p:nvSpPr>
          <p:cNvPr id="5124" name="Text Box 92"/>
          <p:cNvSpPr txBox="1">
            <a:spLocks noChangeArrowheads="1"/>
          </p:cNvSpPr>
          <p:nvPr/>
        </p:nvSpPr>
        <p:spPr bwMode="auto">
          <a:xfrm>
            <a:off x="1778000" y="46482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∴  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是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′的中点．</a:t>
            </a:r>
          </a:p>
        </p:txBody>
      </p:sp>
      <p:sp>
        <p:nvSpPr>
          <p:cNvPr id="5125" name="Text Box 93"/>
          <p:cNvSpPr txBox="1">
            <a:spLocks noChangeArrowheads="1"/>
          </p:cNvSpPr>
          <p:nvPr/>
        </p:nvSpPr>
        <p:spPr bwMode="auto">
          <a:xfrm>
            <a:off x="1752600" y="55245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∴  ∠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1＝∠2＝9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0°．</a:t>
            </a:r>
          </a:p>
        </p:txBody>
      </p:sp>
      <p:grpSp>
        <p:nvGrpSpPr>
          <p:cNvPr id="4102" name="Group 6"/>
          <p:cNvGrpSpPr/>
          <p:nvPr/>
        </p:nvGrpSpPr>
        <p:grpSpPr bwMode="auto">
          <a:xfrm>
            <a:off x="2051050" y="1057275"/>
            <a:ext cx="3889375" cy="2452688"/>
            <a:chOff x="0" y="0"/>
            <a:chExt cx="2450" cy="1545"/>
          </a:xfrm>
        </p:grpSpPr>
        <p:sp>
          <p:nvSpPr>
            <p:cNvPr id="4105" name="Rectangle 57"/>
            <p:cNvSpPr>
              <a:spLocks noChangeArrowheads="1"/>
            </p:cNvSpPr>
            <p:nvPr/>
          </p:nvSpPr>
          <p:spPr bwMode="auto">
            <a:xfrm>
              <a:off x="0" y="276"/>
              <a:ext cx="1960" cy="1250"/>
            </a:xfrm>
            <a:prstGeom prst="rect">
              <a:avLst/>
            </a:prstGeom>
            <a:solidFill>
              <a:srgbClr val="FF9999"/>
            </a:solidFill>
            <a:ln w="6350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zh-CN" sz="32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4106" name="Line 64"/>
            <p:cNvSpPr>
              <a:spLocks noChangeShapeType="1"/>
            </p:cNvSpPr>
            <p:nvPr/>
          </p:nvSpPr>
          <p:spPr bwMode="auto">
            <a:xfrm>
              <a:off x="327" y="707"/>
              <a:ext cx="13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7" name="Text Box 69"/>
            <p:cNvSpPr txBox="1">
              <a:spLocks noChangeArrowheads="1"/>
            </p:cNvSpPr>
            <p:nvPr/>
          </p:nvSpPr>
          <p:spPr bwMode="auto">
            <a:xfrm>
              <a:off x="799" y="0"/>
              <a:ext cx="3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</a:p>
          </p:txBody>
        </p:sp>
        <p:sp>
          <p:nvSpPr>
            <p:cNvPr id="4108" name="Text Box 58"/>
            <p:cNvSpPr txBox="1">
              <a:spLocks noChangeArrowheads="1"/>
            </p:cNvSpPr>
            <p:nvPr/>
          </p:nvSpPr>
          <p:spPr bwMode="auto">
            <a:xfrm>
              <a:off x="54" y="486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4109" name="Text Box 59"/>
            <p:cNvSpPr txBox="1">
              <a:spLocks noChangeArrowheads="1"/>
            </p:cNvSpPr>
            <p:nvPr/>
          </p:nvSpPr>
          <p:spPr bwMode="auto">
            <a:xfrm>
              <a:off x="1633" y="495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</a:p>
          </p:txBody>
        </p:sp>
        <p:sp>
          <p:nvSpPr>
            <p:cNvPr id="4110" name="Line 66"/>
            <p:cNvSpPr>
              <a:spLocks noChangeShapeType="1"/>
            </p:cNvSpPr>
            <p:nvPr/>
          </p:nvSpPr>
          <p:spPr bwMode="auto">
            <a:xfrm>
              <a:off x="980" y="245"/>
              <a:ext cx="0" cy="13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Text Box 60"/>
            <p:cNvSpPr txBox="1">
              <a:spLocks noChangeArrowheads="1"/>
            </p:cNvSpPr>
            <p:nvPr/>
          </p:nvSpPr>
          <p:spPr bwMode="auto">
            <a:xfrm>
              <a:off x="225" y="636"/>
              <a:ext cx="42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1000" b="1">
                  <a:latin typeface="Arial Black" panose="020B0A04020102020204" pitchFamily="34" charset="0"/>
                  <a:ea typeface="黑体" panose="02010609060101010101" pitchFamily="49" charset="-122"/>
                </a:rPr>
                <a:t>●</a:t>
              </a:r>
            </a:p>
          </p:txBody>
        </p:sp>
        <p:sp>
          <p:nvSpPr>
            <p:cNvPr id="4112" name="Text Box 61"/>
            <p:cNvSpPr txBox="1">
              <a:spLocks noChangeArrowheads="1"/>
            </p:cNvSpPr>
            <p:nvPr/>
          </p:nvSpPr>
          <p:spPr bwMode="auto">
            <a:xfrm>
              <a:off x="1524" y="636"/>
              <a:ext cx="4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1000" b="1">
                  <a:latin typeface="Arial Black" panose="020B0A04020102020204" pitchFamily="34" charset="0"/>
                  <a:ea typeface="黑体" panose="02010609060101010101" pitchFamily="49" charset="-122"/>
                </a:rPr>
                <a:t>●</a:t>
              </a:r>
            </a:p>
          </p:txBody>
        </p:sp>
        <p:sp>
          <p:nvSpPr>
            <p:cNvPr id="4113" name="Text Box 84"/>
            <p:cNvSpPr txBox="1">
              <a:spLocks noChangeArrowheads="1"/>
            </p:cNvSpPr>
            <p:nvPr/>
          </p:nvSpPr>
          <p:spPr bwMode="auto">
            <a:xfrm>
              <a:off x="1035" y="364"/>
              <a:ext cx="3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4114" name="Text Box 85"/>
            <p:cNvSpPr txBox="1">
              <a:spLocks noChangeArrowheads="1"/>
            </p:cNvSpPr>
            <p:nvPr/>
          </p:nvSpPr>
          <p:spPr bwMode="auto">
            <a:xfrm>
              <a:off x="763" y="625"/>
              <a:ext cx="3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4115" name="Line 80"/>
            <p:cNvSpPr>
              <a:spLocks noChangeShapeType="1"/>
            </p:cNvSpPr>
            <p:nvPr/>
          </p:nvSpPr>
          <p:spPr bwMode="auto">
            <a:xfrm>
              <a:off x="980" y="595"/>
              <a:ext cx="109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Line 81"/>
            <p:cNvSpPr>
              <a:spLocks noChangeShapeType="1"/>
            </p:cNvSpPr>
            <p:nvPr/>
          </p:nvSpPr>
          <p:spPr bwMode="auto">
            <a:xfrm>
              <a:off x="1089" y="595"/>
              <a:ext cx="0" cy="1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Text Box 83"/>
            <p:cNvSpPr txBox="1">
              <a:spLocks noChangeArrowheads="1"/>
            </p:cNvSpPr>
            <p:nvPr/>
          </p:nvSpPr>
          <p:spPr bwMode="auto">
            <a:xfrm>
              <a:off x="654" y="354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4118" name="Line 78"/>
            <p:cNvSpPr>
              <a:spLocks noChangeShapeType="1"/>
            </p:cNvSpPr>
            <p:nvPr/>
          </p:nvSpPr>
          <p:spPr bwMode="auto">
            <a:xfrm>
              <a:off x="871" y="595"/>
              <a:ext cx="109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Line 79"/>
            <p:cNvSpPr>
              <a:spLocks noChangeShapeType="1"/>
            </p:cNvSpPr>
            <p:nvPr/>
          </p:nvSpPr>
          <p:spPr bwMode="auto">
            <a:xfrm>
              <a:off x="871" y="581"/>
              <a:ext cx="0" cy="11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42" name="Text Box 94"/>
          <p:cNvSpPr txBox="1">
            <a:spLocks noChangeArrowheads="1"/>
          </p:cNvSpPr>
          <p:nvPr/>
        </p:nvSpPr>
        <p:spPr bwMode="auto">
          <a:xfrm>
            <a:off x="1739900" y="59817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∴  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垂直且平分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′．</a:t>
            </a:r>
          </a:p>
        </p:txBody>
      </p:sp>
      <p:sp>
        <p:nvSpPr>
          <p:cNvPr id="5143" name="Text Box 86"/>
          <p:cNvSpPr txBox="1">
            <a:spLocks noChangeArrowheads="1"/>
          </p:cNvSpPr>
          <p:nvPr/>
        </p:nvSpPr>
        <p:spPr bwMode="auto">
          <a:xfrm>
            <a:off x="1524000" y="3687763"/>
            <a:ext cx="6629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∵  把纸沿折痕 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2400" b="1" i="1" dirty="0">
                <a:latin typeface="宋体" panose="02010600030101010101" pitchFamily="2" charset="-122"/>
                <a:ea typeface="黑体" panose="02010609060101010101" pitchFamily="49" charset="-122"/>
              </a:rPr>
              <a:t> 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折叠时，点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、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′重合，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5" grpId="0"/>
      <p:bldP spid="5142" grpId="0"/>
      <p:bldP spid="51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503238" y="1493838"/>
            <a:ext cx="7818437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垂直并且平分一条线段的直线，叫做这条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线段的垂直平分线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5123" name="Rectangle 20"/>
          <p:cNvSpPr>
            <a:spLocks noChangeArrowheads="1"/>
          </p:cNvSpPr>
          <p:nvPr/>
        </p:nvSpPr>
        <p:spPr bwMode="auto">
          <a:xfrm>
            <a:off x="2162175" y="4557713"/>
            <a:ext cx="34750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zh-CN" altLang="zh-CN" sz="3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3548063" y="4157663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6149" name="Text Box 36"/>
          <p:cNvSpPr txBox="1">
            <a:spLocks noChangeArrowheads="1"/>
          </p:cNvSpPr>
          <p:nvPr/>
        </p:nvSpPr>
        <p:spPr bwMode="auto">
          <a:xfrm>
            <a:off x="217488" y="2933700"/>
            <a:ext cx="860425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  <a:buFontTx/>
              <a:buNone/>
            </a:pP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如图，直线 </a:t>
            </a:r>
            <a:r>
              <a:rPr lang="zh-CN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2800" b="1" i="1" dirty="0">
                <a:latin typeface="宋体" panose="02010600030101010101" pitchFamily="2" charset="-122"/>
                <a:ea typeface="黑体" panose="02010609060101010101" pitchFamily="49" charset="-122"/>
              </a:rPr>
              <a:t> 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交线段</a:t>
            </a:r>
            <a:r>
              <a:rPr lang="zh-CN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于点</a:t>
            </a:r>
            <a:r>
              <a:rPr lang="zh-CN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zh-CN" sz="2800" b="1" i="1" dirty="0">
                <a:latin typeface="宋体" panose="02010600030101010101" pitchFamily="2" charset="-122"/>
                <a:ea typeface="黑体" panose="02010609060101010101" pitchFamily="49" charset="-122"/>
              </a:rPr>
              <a:t>, 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∠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1＝90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°，</a:t>
            </a:r>
            <a:r>
              <a:rPr lang="zh-CN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直线</a:t>
            </a:r>
            <a:r>
              <a:rPr lang="zh-CN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是线段</a:t>
            </a:r>
            <a:r>
              <a:rPr lang="zh-CN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的垂直平分线．</a:t>
            </a:r>
          </a:p>
        </p:txBody>
      </p:sp>
      <p:grpSp>
        <p:nvGrpSpPr>
          <p:cNvPr id="5126" name="Group 45"/>
          <p:cNvGrpSpPr/>
          <p:nvPr/>
        </p:nvGrpSpPr>
        <p:grpSpPr bwMode="auto">
          <a:xfrm>
            <a:off x="2397125" y="4660900"/>
            <a:ext cx="4200525" cy="1728788"/>
            <a:chOff x="0" y="0"/>
            <a:chExt cx="2646" cy="1089"/>
          </a:xfrm>
        </p:grpSpPr>
        <p:sp>
          <p:nvSpPr>
            <p:cNvPr id="5128" name="Line 21"/>
            <p:cNvSpPr>
              <a:spLocks noChangeShapeType="1"/>
            </p:cNvSpPr>
            <p:nvPr/>
          </p:nvSpPr>
          <p:spPr bwMode="auto">
            <a:xfrm>
              <a:off x="227" y="590"/>
              <a:ext cx="14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" name="Text Box 24"/>
            <p:cNvSpPr txBox="1">
              <a:spLocks noChangeArrowheads="1"/>
            </p:cNvSpPr>
            <p:nvPr/>
          </p:nvSpPr>
          <p:spPr bwMode="auto">
            <a:xfrm>
              <a:off x="1679" y="272"/>
              <a:ext cx="9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endPara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5130" name="Group 21"/>
            <p:cNvGrpSpPr/>
            <p:nvPr/>
          </p:nvGrpSpPr>
          <p:grpSpPr bwMode="auto">
            <a:xfrm>
              <a:off x="0" y="272"/>
              <a:ext cx="624" cy="398"/>
              <a:chOff x="0" y="0"/>
              <a:chExt cx="624" cy="398"/>
            </a:xfrm>
          </p:grpSpPr>
          <p:sp>
            <p:nvSpPr>
              <p:cNvPr id="5137" name="Text Box 2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54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zh-CN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5138" name="Text Box 26"/>
              <p:cNvSpPr txBox="1">
                <a:spLocks noChangeArrowheads="1"/>
              </p:cNvSpPr>
              <p:nvPr/>
            </p:nvSpPr>
            <p:spPr bwMode="auto">
              <a:xfrm>
                <a:off x="146" y="244"/>
                <a:ext cx="47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zh-CN" altLang="zh-CN" sz="1000" b="1">
                    <a:latin typeface="Arial Black" panose="020B0A04020102020204" pitchFamily="34" charset="0"/>
                    <a:ea typeface="黑体" panose="02010609060101010101" pitchFamily="49" charset="-122"/>
                  </a:rPr>
                  <a:t>●</a:t>
                </a:r>
              </a:p>
            </p:txBody>
          </p:sp>
        </p:grpSp>
        <p:sp>
          <p:nvSpPr>
            <p:cNvPr id="5131" name="Text Box 27"/>
            <p:cNvSpPr txBox="1">
              <a:spLocks noChangeArrowheads="1"/>
            </p:cNvSpPr>
            <p:nvPr/>
          </p:nvSpPr>
          <p:spPr bwMode="auto">
            <a:xfrm>
              <a:off x="1588" y="507"/>
              <a:ext cx="4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1000" b="1">
                  <a:latin typeface="Arial Black" panose="020B0A04020102020204" pitchFamily="34" charset="0"/>
                  <a:ea typeface="黑体" panose="02010609060101010101" pitchFamily="49" charset="-122"/>
                </a:rPr>
                <a:t>●</a:t>
              </a:r>
            </a:p>
          </p:txBody>
        </p:sp>
        <p:sp>
          <p:nvSpPr>
            <p:cNvPr id="5132" name="Line 32"/>
            <p:cNvSpPr>
              <a:spLocks noChangeShapeType="1"/>
            </p:cNvSpPr>
            <p:nvPr/>
          </p:nvSpPr>
          <p:spPr bwMode="auto">
            <a:xfrm>
              <a:off x="953" y="0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" name="Line 31"/>
            <p:cNvSpPr>
              <a:spLocks noChangeShapeType="1"/>
            </p:cNvSpPr>
            <p:nvPr/>
          </p:nvSpPr>
          <p:spPr bwMode="auto">
            <a:xfrm>
              <a:off x="1080" y="494"/>
              <a:ext cx="0" cy="9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" name="Line 30"/>
            <p:cNvSpPr>
              <a:spLocks noChangeShapeType="1"/>
            </p:cNvSpPr>
            <p:nvPr/>
          </p:nvSpPr>
          <p:spPr bwMode="auto">
            <a:xfrm>
              <a:off x="958" y="494"/>
              <a:ext cx="12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" name="Text Box 22"/>
            <p:cNvSpPr txBox="1">
              <a:spLocks noChangeArrowheads="1"/>
            </p:cNvSpPr>
            <p:nvPr/>
          </p:nvSpPr>
          <p:spPr bwMode="auto">
            <a:xfrm>
              <a:off x="1089" y="318"/>
              <a:ext cx="1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000" b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5136" name="Text Box 23"/>
            <p:cNvSpPr txBox="1">
              <a:spLocks noChangeArrowheads="1"/>
            </p:cNvSpPr>
            <p:nvPr/>
          </p:nvSpPr>
          <p:spPr bwMode="auto">
            <a:xfrm>
              <a:off x="726" y="590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</p:grp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0" y="990600"/>
            <a:ext cx="345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【</a:t>
            </a:r>
            <a:r>
              <a:rPr lang="zh-CN" altLang="zh-CN" sz="3200" b="1" dirty="0">
                <a:solidFill>
                  <a:srgbClr val="008000"/>
                </a:solidFill>
                <a:ea typeface="黑体" panose="02010609060101010101" pitchFamily="49" charset="-122"/>
              </a:rPr>
              <a:t>归纳概括</a:t>
            </a: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】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4"/>
          <p:cNvSpPr txBox="1">
            <a:spLocks noChangeArrowheads="1"/>
          </p:cNvSpPr>
          <p:nvPr/>
        </p:nvSpPr>
        <p:spPr bwMode="auto">
          <a:xfrm>
            <a:off x="381000" y="1905000"/>
            <a:ext cx="8215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仿照上面的操作，在对折后的纸上再扎一个孔，把纸展开后记这两个针孔为点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、点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′，连接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′、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′．你有什么新的发现？</a:t>
            </a:r>
          </a:p>
        </p:txBody>
      </p:sp>
      <p:grpSp>
        <p:nvGrpSpPr>
          <p:cNvPr id="6147" name="Group 2"/>
          <p:cNvGrpSpPr/>
          <p:nvPr/>
        </p:nvGrpSpPr>
        <p:grpSpPr bwMode="auto">
          <a:xfrm>
            <a:off x="2873375" y="3770313"/>
            <a:ext cx="2252663" cy="1687512"/>
            <a:chOff x="0" y="0"/>
            <a:chExt cx="1419" cy="1269"/>
          </a:xfrm>
        </p:grpSpPr>
        <p:grpSp>
          <p:nvGrpSpPr>
            <p:cNvPr id="6152" name="Group 3"/>
            <p:cNvGrpSpPr/>
            <p:nvPr/>
          </p:nvGrpSpPr>
          <p:grpSpPr bwMode="auto">
            <a:xfrm>
              <a:off x="0" y="0"/>
              <a:ext cx="1419" cy="1266"/>
              <a:chOff x="0" y="0"/>
              <a:chExt cx="1419" cy="1266"/>
            </a:xfrm>
          </p:grpSpPr>
          <p:grpSp>
            <p:nvGrpSpPr>
              <p:cNvPr id="6154" name="Group 4"/>
              <p:cNvGrpSpPr/>
              <p:nvPr/>
            </p:nvGrpSpPr>
            <p:grpSpPr bwMode="auto">
              <a:xfrm>
                <a:off x="0" y="0"/>
                <a:ext cx="1419" cy="1266"/>
                <a:chOff x="0" y="0"/>
                <a:chExt cx="1419" cy="1266"/>
              </a:xfrm>
            </p:grpSpPr>
            <p:pic>
              <p:nvPicPr>
                <p:cNvPr id="6156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 flipH="1">
                  <a:off x="0" y="0"/>
                  <a:ext cx="996" cy="12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15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72" y="145"/>
                  <a:ext cx="720" cy="3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zh-CN" altLang="zh-CN" sz="24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  <a:r>
                    <a:rPr lang="zh-CN" altLang="zh-CN" sz="2400" b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′</a:t>
                  </a:r>
                </a:p>
              </p:txBody>
            </p:sp>
            <p:sp>
              <p:nvSpPr>
                <p:cNvPr id="615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47" y="854"/>
                  <a:ext cx="672" cy="3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zh-CN" altLang="zh-CN" sz="24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  <a:r>
                    <a:rPr lang="zh-CN" altLang="zh-CN" sz="2400" b="1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′</a:t>
                  </a:r>
                </a:p>
              </p:txBody>
            </p:sp>
          </p:grpSp>
          <p:sp>
            <p:nvSpPr>
              <p:cNvPr id="6155" name="Line 8"/>
              <p:cNvSpPr>
                <a:spLocks noChangeShapeType="1"/>
              </p:cNvSpPr>
              <p:nvPr/>
            </p:nvSpPr>
            <p:spPr bwMode="auto">
              <a:xfrm>
                <a:off x="999" y="9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0" y="1269"/>
              <a:ext cx="1008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6148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65250" y="3767138"/>
            <a:ext cx="1590675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345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【</a:t>
            </a:r>
            <a:r>
              <a:rPr lang="zh-CN" altLang="zh-CN" sz="3200" b="1" dirty="0">
                <a:solidFill>
                  <a:srgbClr val="008000"/>
                </a:solidFill>
                <a:ea typeface="黑体" panose="02010609060101010101" pitchFamily="49" charset="-122"/>
              </a:rPr>
              <a:t>活动二</a:t>
            </a: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6150" name="Line 148"/>
          <p:cNvSpPr>
            <a:spLocks noChangeShapeType="1"/>
          </p:cNvSpPr>
          <p:nvPr/>
        </p:nvSpPr>
        <p:spPr bwMode="auto">
          <a:xfrm>
            <a:off x="2914650" y="3519488"/>
            <a:ext cx="0" cy="2514600"/>
          </a:xfrm>
          <a:prstGeom prst="line">
            <a:avLst/>
          </a:prstGeom>
          <a:noFill/>
          <a:ln w="3429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1" name="Text Box 19"/>
          <p:cNvSpPr txBox="1">
            <a:spLocks noChangeArrowheads="1"/>
          </p:cNvSpPr>
          <p:nvPr/>
        </p:nvSpPr>
        <p:spPr bwMode="auto">
          <a:xfrm>
            <a:off x="2598738" y="3370263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4"/>
          <p:cNvSpPr txBox="1">
            <a:spLocks noChangeArrowheads="1"/>
          </p:cNvSpPr>
          <p:nvPr/>
        </p:nvSpPr>
        <p:spPr bwMode="auto">
          <a:xfrm>
            <a:off x="738188" y="1862138"/>
            <a:ext cx="790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如图，并仿照上面进行操作，扎孔、展开、标记、连线．</a:t>
            </a:r>
          </a:p>
        </p:txBody>
      </p:sp>
      <p:sp>
        <p:nvSpPr>
          <p:cNvPr id="7171" name="Text Box 107"/>
          <p:cNvSpPr txBox="1">
            <a:spLocks noChangeArrowheads="1"/>
          </p:cNvSpPr>
          <p:nvPr/>
        </p:nvSpPr>
        <p:spPr bwMode="auto">
          <a:xfrm>
            <a:off x="720725" y="2509838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△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与△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有什么关系？</a:t>
            </a:r>
          </a:p>
        </p:txBody>
      </p:sp>
      <p:sp>
        <p:nvSpPr>
          <p:cNvPr id="8196" name="Text Box 109"/>
          <p:cNvSpPr txBox="1">
            <a:spLocks noChangeArrowheads="1"/>
          </p:cNvSpPr>
          <p:nvPr/>
        </p:nvSpPr>
        <p:spPr bwMode="auto">
          <a:xfrm>
            <a:off x="4826000" y="3662363"/>
            <a:ext cx="3962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你能得出什么结论？</a:t>
            </a:r>
          </a:p>
        </p:txBody>
      </p:sp>
      <p:sp>
        <p:nvSpPr>
          <p:cNvPr id="7173" name="Line 105"/>
          <p:cNvSpPr>
            <a:spLocks noChangeShapeType="1"/>
          </p:cNvSpPr>
          <p:nvPr/>
        </p:nvSpPr>
        <p:spPr bwMode="auto">
          <a:xfrm>
            <a:off x="1965325" y="4610100"/>
            <a:ext cx="1393825" cy="0"/>
          </a:xfrm>
          <a:prstGeom prst="line">
            <a:avLst/>
          </a:prstGeom>
          <a:noFill/>
          <a:ln w="35560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4" name="Group 115"/>
          <p:cNvGrpSpPr/>
          <p:nvPr/>
        </p:nvGrpSpPr>
        <p:grpSpPr bwMode="auto">
          <a:xfrm>
            <a:off x="865188" y="3608388"/>
            <a:ext cx="3914775" cy="2057400"/>
            <a:chOff x="0" y="0"/>
            <a:chExt cx="2466" cy="1296"/>
          </a:xfrm>
        </p:grpSpPr>
        <p:grpSp>
          <p:nvGrpSpPr>
            <p:cNvPr id="7178" name="Group 116"/>
            <p:cNvGrpSpPr/>
            <p:nvPr/>
          </p:nvGrpSpPr>
          <p:grpSpPr bwMode="auto">
            <a:xfrm>
              <a:off x="0" y="0"/>
              <a:ext cx="2466" cy="1296"/>
              <a:chOff x="0" y="0"/>
              <a:chExt cx="2466" cy="1296"/>
            </a:xfrm>
          </p:grpSpPr>
          <p:grpSp>
            <p:nvGrpSpPr>
              <p:cNvPr id="7180" name="Group 117"/>
              <p:cNvGrpSpPr/>
              <p:nvPr/>
            </p:nvGrpSpPr>
            <p:grpSpPr bwMode="auto">
              <a:xfrm>
                <a:off x="0" y="0"/>
                <a:ext cx="2466" cy="1296"/>
                <a:chOff x="0" y="0"/>
                <a:chExt cx="2466" cy="1296"/>
              </a:xfrm>
            </p:grpSpPr>
            <p:grpSp>
              <p:nvGrpSpPr>
                <p:cNvPr id="7182" name="Group 118"/>
                <p:cNvGrpSpPr/>
                <p:nvPr/>
              </p:nvGrpSpPr>
              <p:grpSpPr bwMode="auto">
                <a:xfrm>
                  <a:off x="0" y="0"/>
                  <a:ext cx="2466" cy="1296"/>
                  <a:chOff x="0" y="0"/>
                  <a:chExt cx="2466" cy="1296"/>
                </a:xfrm>
              </p:grpSpPr>
              <p:grpSp>
                <p:nvGrpSpPr>
                  <p:cNvPr id="7184" name="Group 119"/>
                  <p:cNvGrpSpPr/>
                  <p:nvPr/>
                </p:nvGrpSpPr>
                <p:grpSpPr bwMode="auto">
                  <a:xfrm>
                    <a:off x="0" y="9"/>
                    <a:ext cx="1056" cy="1260"/>
                    <a:chOff x="0" y="0"/>
                    <a:chExt cx="1056" cy="1260"/>
                  </a:xfrm>
                </p:grpSpPr>
                <p:grpSp>
                  <p:nvGrpSpPr>
                    <p:cNvPr id="7202" name="Group 120"/>
                    <p:cNvGrpSpPr/>
                    <p:nvPr/>
                  </p:nvGrpSpPr>
                  <p:grpSpPr bwMode="auto">
                    <a:xfrm>
                      <a:off x="48" y="0"/>
                      <a:ext cx="1008" cy="1260"/>
                      <a:chOff x="0" y="0"/>
                      <a:chExt cx="1008" cy="1260"/>
                    </a:xfrm>
                  </p:grpSpPr>
                  <p:grpSp>
                    <p:nvGrpSpPr>
                      <p:cNvPr id="7206" name="Group 121"/>
                      <p:cNvGrpSpPr/>
                      <p:nvPr/>
                    </p:nvGrpSpPr>
                    <p:grpSpPr bwMode="auto">
                      <a:xfrm>
                        <a:off x="0" y="0"/>
                        <a:ext cx="1008" cy="1260"/>
                        <a:chOff x="0" y="0"/>
                        <a:chExt cx="1008" cy="1260"/>
                      </a:xfrm>
                    </p:grpSpPr>
                    <p:pic>
                      <p:nvPicPr>
                        <p:cNvPr id="7208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 flipH="1">
                          <a:off x="0" y="0"/>
                          <a:ext cx="1002" cy="1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  <p:sp>
                      <p:nvSpPr>
                        <p:cNvPr id="7209" name="Line 1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0" y="0"/>
                          <a:ext cx="1008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bg1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7207" name="Line 12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0" y="1248"/>
                        <a:ext cx="1008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bg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7203" name="Text Box 1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4" y="144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zh-CN" altLang="zh-CN" sz="24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p:txBody>
                </p:sp>
                <p:sp>
                  <p:nvSpPr>
                    <p:cNvPr id="7204" name="Text Box 1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" y="624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zh-CN" altLang="zh-CN" sz="24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p:txBody>
                </p:sp>
                <p:sp>
                  <p:nvSpPr>
                    <p:cNvPr id="7205" name="Text Box 1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810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zh-CN" altLang="zh-CN" sz="24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7185" name="Group 128"/>
                  <p:cNvGrpSpPr/>
                  <p:nvPr/>
                </p:nvGrpSpPr>
                <p:grpSpPr bwMode="auto">
                  <a:xfrm>
                    <a:off x="1047" y="0"/>
                    <a:ext cx="1419" cy="1296"/>
                    <a:chOff x="0" y="0"/>
                    <a:chExt cx="1419" cy="1296"/>
                  </a:xfrm>
                </p:grpSpPr>
                <p:grpSp>
                  <p:nvGrpSpPr>
                    <p:cNvPr id="7186" name="Group 129"/>
                    <p:cNvGrpSpPr/>
                    <p:nvPr/>
                  </p:nvGrpSpPr>
                  <p:grpSpPr bwMode="auto">
                    <a:xfrm>
                      <a:off x="0" y="0"/>
                      <a:ext cx="1419" cy="1296"/>
                      <a:chOff x="0" y="0"/>
                      <a:chExt cx="1419" cy="1296"/>
                    </a:xfrm>
                  </p:grpSpPr>
                  <p:grpSp>
                    <p:nvGrpSpPr>
                      <p:cNvPr id="7188" name="Group 130"/>
                      <p:cNvGrpSpPr/>
                      <p:nvPr/>
                    </p:nvGrpSpPr>
                    <p:grpSpPr bwMode="auto">
                      <a:xfrm>
                        <a:off x="0" y="6"/>
                        <a:ext cx="1419" cy="1269"/>
                        <a:chOff x="0" y="0"/>
                        <a:chExt cx="1419" cy="1269"/>
                      </a:xfrm>
                    </p:grpSpPr>
                    <p:grpSp>
                      <p:nvGrpSpPr>
                        <p:cNvPr id="7190" name="Group 131"/>
                        <p:cNvGrpSpPr/>
                        <p:nvPr/>
                      </p:nvGrpSpPr>
                      <p:grpSpPr bwMode="auto">
                        <a:xfrm>
                          <a:off x="0" y="0"/>
                          <a:ext cx="1419" cy="1269"/>
                          <a:chOff x="0" y="0"/>
                          <a:chExt cx="1419" cy="1269"/>
                        </a:xfrm>
                      </p:grpSpPr>
                      <p:grpSp>
                        <p:nvGrpSpPr>
                          <p:cNvPr id="7192" name="Group 132"/>
                          <p:cNvGrpSpPr/>
                          <p:nvPr/>
                        </p:nvGrpSpPr>
                        <p:grpSpPr bwMode="auto">
                          <a:xfrm>
                            <a:off x="0" y="0"/>
                            <a:ext cx="1419" cy="1269"/>
                            <a:chOff x="0" y="0"/>
                            <a:chExt cx="1419" cy="1269"/>
                          </a:xfrm>
                        </p:grpSpPr>
                        <p:grpSp>
                          <p:nvGrpSpPr>
                            <p:cNvPr id="7195" name="Group 133"/>
                            <p:cNvGrpSpPr/>
                            <p:nvPr/>
                          </p:nvGrpSpPr>
                          <p:grpSpPr bwMode="auto">
                            <a:xfrm>
                              <a:off x="0" y="0"/>
                              <a:ext cx="1419" cy="1266"/>
                              <a:chOff x="0" y="0"/>
                              <a:chExt cx="1419" cy="1266"/>
                            </a:xfrm>
                          </p:grpSpPr>
                          <p:grpSp>
                            <p:nvGrpSpPr>
                              <p:cNvPr id="7197" name="Group 134"/>
                              <p:cNvGrpSpPr/>
                              <p:nvPr/>
                            </p:nvGrpSpPr>
                            <p:grpSpPr bwMode="auto">
                              <a:xfrm>
                                <a:off x="0" y="0"/>
                                <a:ext cx="1419" cy="1266"/>
                                <a:chOff x="0" y="0"/>
                                <a:chExt cx="1419" cy="1266"/>
                              </a:xfrm>
                            </p:grpSpPr>
                            <p:pic>
                              <p:nvPicPr>
                                <p:cNvPr id="7199" name="Picture 135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 flipH="1">
                                  <a:off x="0" y="0"/>
                                  <a:ext cx="996" cy="126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</p:pic>
                            <p:sp>
                              <p:nvSpPr>
                                <p:cNvPr id="7200" name="Text Box 13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2" y="144"/>
                                  <a:ext cx="720" cy="288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>
                                  <a:lvl1pPr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1pPr>
                                  <a:lvl2pPr marL="742950" indent="-28575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2pPr>
                                  <a:lvl3pPr marL="11430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3pPr>
                                  <a:lvl4pPr marL="16002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4pPr>
                                  <a:lvl5pPr marL="20574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5pPr>
                                  <a:lvl6pPr marL="25146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Font typeface="Arial" panose="020B0604020202020204" pitchFamily="34" charset="0"/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6pPr>
                                  <a:lvl7pPr marL="29718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Font typeface="Arial" panose="020B0604020202020204" pitchFamily="34" charset="0"/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7pPr>
                                  <a:lvl8pPr marL="34290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Font typeface="Arial" panose="020B0604020202020204" pitchFamily="34" charset="0"/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8pPr>
                                  <a:lvl9pPr marL="38862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Font typeface="Arial" panose="020B0604020202020204" pitchFamily="34" charset="0"/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9pPr>
                                </a:lstStyle>
                                <a:p>
                                  <a:pPr eaLnBrk="1" hangingPunct="1">
                                    <a:spcBef>
                                      <a:spcPct val="50000"/>
                                    </a:spcBef>
                                    <a:buFontTx/>
                                    <a:buNone/>
                                  </a:pPr>
                                  <a:r>
                                    <a:rPr lang="zh-CN" altLang="zh-CN" sz="2400" b="1" i="1">
                                      <a:latin typeface="Times New Roman" panose="02020603050405020304" pitchFamily="18" charset="0"/>
                                      <a:ea typeface="黑体" panose="02010609060101010101" pitchFamily="49" charset="-122"/>
                                    </a:rPr>
                                    <a:t>A</a:t>
                                  </a:r>
                                  <a:r>
                                    <a:rPr lang="zh-CN" altLang="zh-CN" sz="2400" b="1">
                                      <a:latin typeface="Times New Roman" panose="02020603050405020304" pitchFamily="18" charset="0"/>
                                      <a:ea typeface="黑体" panose="02010609060101010101" pitchFamily="49" charset="-122"/>
                                    </a:rPr>
                                    <a:t>′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7201" name="Text Box 13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747" y="855"/>
                                  <a:ext cx="672" cy="288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>
                                  <a:lvl1pPr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1pPr>
                                  <a:lvl2pPr marL="742950" indent="-28575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2pPr>
                                  <a:lvl3pPr marL="11430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3pPr>
                                  <a:lvl4pPr marL="16002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4pPr>
                                  <a:lvl5pPr marL="20574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5pPr>
                                  <a:lvl6pPr marL="25146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Font typeface="Arial" panose="020B0604020202020204" pitchFamily="34" charset="0"/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6pPr>
                                  <a:lvl7pPr marL="29718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Font typeface="Arial" panose="020B0604020202020204" pitchFamily="34" charset="0"/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7pPr>
                                  <a:lvl8pPr marL="34290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Font typeface="Arial" panose="020B0604020202020204" pitchFamily="34" charset="0"/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8pPr>
                                  <a:lvl9pPr marL="38862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Font typeface="Arial" panose="020B0604020202020204" pitchFamily="34" charset="0"/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宋体" panose="02010600030101010101" pitchFamily="2" charset="-122"/>
                                    </a:defRPr>
                                  </a:lvl9pPr>
                                </a:lstStyle>
                                <a:p>
                                  <a:pPr eaLnBrk="1" hangingPunct="1">
                                    <a:spcBef>
                                      <a:spcPct val="50000"/>
                                    </a:spcBef>
                                    <a:buFontTx/>
                                    <a:buNone/>
                                  </a:pPr>
                                  <a:r>
                                    <a:rPr lang="zh-CN" altLang="zh-CN" sz="2400" b="1" i="1">
                                      <a:latin typeface="Times New Roman" panose="02020603050405020304" pitchFamily="18" charset="0"/>
                                      <a:ea typeface="黑体" panose="02010609060101010101" pitchFamily="49" charset="-122"/>
                                    </a:rPr>
                                    <a:t>B</a:t>
                                  </a:r>
                                  <a:r>
                                    <a:rPr lang="zh-CN" altLang="zh-CN" sz="2400" b="1">
                                      <a:latin typeface="黑体" panose="02010609060101010101" pitchFamily="49" charset="-122"/>
                                      <a:ea typeface="黑体" panose="02010609060101010101" pitchFamily="49" charset="-122"/>
                                    </a:rPr>
                                    <a:t>′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198" name="Line 13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99" y="9"/>
                                <a:ext cx="0" cy="1248"/>
                              </a:xfrm>
                              <a:prstGeom prst="line">
                                <a:avLst/>
                              </a:prstGeom>
                              <a:noFill/>
                              <a:ln w="19050">
                                <a:solidFill>
                                  <a:schemeClr val="bg1"/>
                                </a:solidFill>
                                <a:rou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7196" name="Line 13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0" y="1269"/>
                              <a:ext cx="1008" cy="0"/>
                            </a:xfrm>
                            <a:prstGeom prst="line">
                              <a:avLst/>
                            </a:prstGeom>
                            <a:noFill/>
                            <a:ln w="19050">
                              <a:solidFill>
                                <a:schemeClr val="bg1"/>
                              </a:solidFill>
                              <a:rou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7193" name="Line 14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480" y="288"/>
                            <a:ext cx="192" cy="528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99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7194" name="Line 14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89" y="798"/>
                            <a:ext cx="288" cy="192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99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7191" name="Text Box 14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1" y="720"/>
                          <a:ext cx="377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 typeface="Arial" panose="020B0604020202020204" pitchFamily="34" charset="0"/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 typeface="Arial" panose="020B0604020202020204" pitchFamily="34" charset="0"/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 typeface="Arial" panose="020B0604020202020204" pitchFamily="34" charset="0"/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Font typeface="Arial" panose="020B0604020202020204" pitchFamily="34" charset="0"/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  <a:buFontTx/>
                            <a:buNone/>
                          </a:pPr>
                          <a:r>
                            <a:rPr lang="zh-CN" altLang="zh-CN" sz="900" b="1">
                              <a:latin typeface="Arial Black" panose="020B0A04020102020204" pitchFamily="34" charset="0"/>
                              <a:ea typeface="黑体" panose="02010609060101010101" pitchFamily="49" charset="-122"/>
                            </a:rPr>
                            <a:t>●</a:t>
                          </a:r>
                        </a:p>
                      </p:txBody>
                    </p:sp>
                  </p:grpSp>
                  <p:sp>
                    <p:nvSpPr>
                      <p:cNvPr id="7189" name="Line 14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008" y="0"/>
                        <a:ext cx="0" cy="12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bg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7187" name="Text Box 1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" y="615"/>
                      <a:ext cx="52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zh-CN" altLang="zh-CN" sz="24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  <a:r>
                        <a:rPr lang="zh-CN" altLang="zh-CN" sz="2400" b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′</a:t>
                      </a:r>
                    </a:p>
                  </p:txBody>
                </p:sp>
              </p:grpSp>
            </p:grpSp>
            <p:sp>
              <p:nvSpPr>
                <p:cNvPr id="7183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87" y="1113"/>
                  <a:ext cx="960" cy="154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endParaRPr lang="zh-CN" altLang="en-US" sz="10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</p:grpSp>
          <p:sp>
            <p:nvSpPr>
              <p:cNvPr id="7181" name="Line 146"/>
              <p:cNvSpPr>
                <a:spLocks noChangeShapeType="1"/>
              </p:cNvSpPr>
              <p:nvPr/>
            </p:nvSpPr>
            <p:spPr bwMode="auto">
              <a:xfrm flipH="1">
                <a:off x="48" y="1266"/>
                <a:ext cx="1008" cy="0"/>
              </a:xfrm>
              <a:prstGeom prst="line">
                <a:avLst/>
              </a:prstGeom>
              <a:noFill/>
              <a:ln w="34290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79" name="Line 147"/>
            <p:cNvSpPr>
              <a:spLocks noChangeShapeType="1"/>
            </p:cNvSpPr>
            <p:nvPr/>
          </p:nvSpPr>
          <p:spPr bwMode="auto">
            <a:xfrm>
              <a:off x="576" y="807"/>
              <a:ext cx="960" cy="0"/>
            </a:xfrm>
            <a:prstGeom prst="line">
              <a:avLst/>
            </a:prstGeom>
            <a:noFill/>
            <a:ln w="35560">
              <a:solidFill>
                <a:srgbClr val="000099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5" name="Line 148"/>
          <p:cNvSpPr>
            <a:spLocks noChangeShapeType="1"/>
          </p:cNvSpPr>
          <p:nvPr/>
        </p:nvSpPr>
        <p:spPr bwMode="auto">
          <a:xfrm>
            <a:off x="2541588" y="3379788"/>
            <a:ext cx="0" cy="2514600"/>
          </a:xfrm>
          <a:prstGeom prst="line">
            <a:avLst/>
          </a:prstGeom>
          <a:noFill/>
          <a:ln w="3429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0" y="1143000"/>
            <a:ext cx="345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【</a:t>
            </a:r>
            <a:r>
              <a:rPr lang="zh-CN" altLang="zh-CN" sz="3200" b="1" dirty="0">
                <a:solidFill>
                  <a:srgbClr val="008000"/>
                </a:solidFill>
                <a:ea typeface="黑体" panose="02010609060101010101" pitchFamily="49" charset="-122"/>
              </a:rPr>
              <a:t>活动三</a:t>
            </a: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7177" name="Text Box 19"/>
          <p:cNvSpPr txBox="1">
            <a:spLocks noChangeArrowheads="1"/>
          </p:cNvSpPr>
          <p:nvPr/>
        </p:nvSpPr>
        <p:spPr bwMode="auto">
          <a:xfrm>
            <a:off x="2225675" y="3230563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4"/>
          <p:cNvSpPr txBox="1">
            <a:spLocks noChangeArrowheads="1"/>
          </p:cNvSpPr>
          <p:nvPr/>
        </p:nvSpPr>
        <p:spPr bwMode="auto">
          <a:xfrm>
            <a:off x="1323975" y="4518025"/>
            <a:ext cx="7561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1．成轴对称的两个图形全等．</a:t>
            </a:r>
          </a:p>
        </p:txBody>
      </p:sp>
      <p:sp>
        <p:nvSpPr>
          <p:cNvPr id="9219" name="Rectangle 45"/>
          <p:cNvSpPr>
            <a:spLocks noChangeArrowheads="1"/>
          </p:cNvSpPr>
          <p:nvPr/>
        </p:nvSpPr>
        <p:spPr bwMode="auto">
          <a:xfrm>
            <a:off x="585788" y="4997450"/>
            <a:ext cx="7920037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2．成轴对称的两个图形中，对应点的连线被对称轴垂直平分．</a:t>
            </a:r>
          </a:p>
        </p:txBody>
      </p:sp>
      <p:sp>
        <p:nvSpPr>
          <p:cNvPr id="9220" name="Text Box 47"/>
          <p:cNvSpPr txBox="1">
            <a:spLocks noChangeArrowheads="1"/>
          </p:cNvSpPr>
          <p:nvPr/>
        </p:nvSpPr>
        <p:spPr bwMode="auto">
          <a:xfrm>
            <a:off x="714375" y="3954463"/>
            <a:ext cx="7561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轴对称的性质：</a:t>
            </a:r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1688" y="1803400"/>
            <a:ext cx="3529012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8038" y="1793875"/>
            <a:ext cx="3600450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3178175" y="1146175"/>
            <a:ext cx="4752975" cy="6477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  <a:buFontTx/>
              <a:buNone/>
            </a:pPr>
            <a:r>
              <a:rPr lang="zh-CN" altLang="zh-CN" sz="2800" b="1">
                <a:solidFill>
                  <a:srgbClr val="0000CC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轴对称的性质</a:t>
            </a:r>
          </a:p>
        </p:txBody>
      </p:sp>
      <p:sp>
        <p:nvSpPr>
          <p:cNvPr id="8200" name="TextBox 13"/>
          <p:cNvSpPr txBox="1">
            <a:spLocks noChangeArrowheads="1"/>
          </p:cNvSpPr>
          <p:nvPr/>
        </p:nvSpPr>
        <p:spPr bwMode="auto">
          <a:xfrm>
            <a:off x="1219200" y="2300288"/>
            <a:ext cx="34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zh-CN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zh-CN" altLang="zh-CN">
              <a:ea typeface="黑体" panose="02010609060101010101" pitchFamily="49" charset="-122"/>
            </a:endParaRPr>
          </a:p>
        </p:txBody>
      </p:sp>
      <p:sp>
        <p:nvSpPr>
          <p:cNvPr id="8201" name="TextBox 13"/>
          <p:cNvSpPr txBox="1">
            <a:spLocks noChangeArrowheads="1"/>
          </p:cNvSpPr>
          <p:nvPr/>
        </p:nvSpPr>
        <p:spPr bwMode="auto">
          <a:xfrm>
            <a:off x="5081588" y="23018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zh-CN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zh-CN" altLang="zh-CN">
              <a:ea typeface="黑体" panose="02010609060101010101" pitchFamily="49" charset="-122"/>
            </a:endParaRPr>
          </a:p>
        </p:txBody>
      </p:sp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345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【</a:t>
            </a:r>
            <a:r>
              <a:rPr lang="zh-CN" altLang="zh-CN" sz="3200" b="1" dirty="0">
                <a:solidFill>
                  <a:srgbClr val="008000"/>
                </a:solidFill>
                <a:ea typeface="黑体" panose="02010609060101010101" pitchFamily="49" charset="-122"/>
              </a:rPr>
              <a:t>归纳概括</a:t>
            </a:r>
            <a:r>
              <a:rPr lang="zh-CN" altLang="zh-CN" sz="3200" b="1" dirty="0">
                <a:solidFill>
                  <a:srgbClr val="336600"/>
                </a:solidFill>
                <a:ea typeface="黑体" panose="02010609060101010101" pitchFamily="49" charset="-122"/>
              </a:rPr>
              <a:t>】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876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怎样画出点</a:t>
            </a:r>
            <a:r>
              <a:rPr lang="en-US" altLang="zh-CN" sz="3200" b="1">
                <a:latin typeface="Times New Roman" panose="02020603050405020304" pitchFamily="18" charset="0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关于直线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的对称点</a:t>
            </a:r>
            <a:r>
              <a:rPr lang="en-US" altLang="zh-CN" sz="3200" b="1">
                <a:latin typeface="Times New Roman" panose="02020603050405020304" pitchFamily="18" charset="0"/>
              </a:rPr>
              <a:t>A′?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3419475" y="1893888"/>
            <a:ext cx="0" cy="3406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2051050" y="2636838"/>
            <a:ext cx="144463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835150" y="1963738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517900" y="1557338"/>
            <a:ext cx="790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l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1579563" y="2708275"/>
            <a:ext cx="1839912" cy="2881313"/>
            <a:chOff x="1580208" y="2780928"/>
            <a:chExt cx="1839664" cy="2880320"/>
          </a:xfrm>
        </p:grpSpPr>
        <p:sp>
          <p:nvSpPr>
            <p:cNvPr id="7" name="直角三角形 6"/>
            <p:cNvSpPr/>
            <p:nvPr/>
          </p:nvSpPr>
          <p:spPr>
            <a:xfrm>
              <a:off x="1580208" y="2780928"/>
              <a:ext cx="1839664" cy="288032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" name="直角三角形 7"/>
            <p:cNvSpPr/>
            <p:nvPr/>
          </p:nvSpPr>
          <p:spPr>
            <a:xfrm>
              <a:off x="1835761" y="4077469"/>
              <a:ext cx="792056" cy="1152128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755650" y="2708275"/>
            <a:ext cx="266382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419475" y="2708275"/>
            <a:ext cx="264001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 bwMode="auto">
          <a:xfrm>
            <a:off x="2124075" y="404813"/>
            <a:ext cx="1285875" cy="2303462"/>
            <a:chOff x="4078064" y="2564904"/>
            <a:chExt cx="1286024" cy="2304256"/>
          </a:xfrm>
        </p:grpSpPr>
        <p:cxnSp>
          <p:nvCxnSpPr>
            <p:cNvPr id="17" name="直接箭头连接符 16"/>
            <p:cNvCxnSpPr/>
            <p:nvPr/>
          </p:nvCxnSpPr>
          <p:spPr>
            <a:xfrm flipV="1">
              <a:off x="4078064" y="3068314"/>
              <a:ext cx="731923" cy="1800846"/>
            </a:xfrm>
            <a:prstGeom prst="straightConnector1">
              <a:avLst/>
            </a:prstGeom>
            <a:ln w="95250">
              <a:solidFill>
                <a:srgbClr val="FF0000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 flipH="1" flipV="1">
              <a:off x="4802048" y="3104840"/>
              <a:ext cx="562040" cy="1764320"/>
            </a:xfrm>
            <a:prstGeom prst="straightConnector1">
              <a:avLst/>
            </a:prstGeom>
            <a:ln w="95250">
              <a:solidFill>
                <a:srgbClr val="FF0000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4605175" y="2925390"/>
              <a:ext cx="398509" cy="287437"/>
            </a:xfrm>
            <a:prstGeom prst="rect">
              <a:avLst/>
            </a:prstGeom>
            <a:solidFill>
              <a:srgbClr val="FF0000"/>
            </a:solidFill>
            <a:ln w="95250">
              <a:solidFill>
                <a:srgbClr val="FF0000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 flipH="1">
              <a:off x="4787759" y="2564904"/>
              <a:ext cx="46042" cy="287436"/>
            </a:xfrm>
            <a:prstGeom prst="rect">
              <a:avLst/>
            </a:prstGeom>
            <a:solidFill>
              <a:srgbClr val="FF0000"/>
            </a:solidFill>
            <a:ln w="95250">
              <a:solidFill>
                <a:srgbClr val="FF0000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4643438" y="2636838"/>
            <a:ext cx="144462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589463" y="1962150"/>
            <a:ext cx="57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A’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14219 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876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怎样画出线段</a:t>
            </a:r>
            <a:r>
              <a:rPr lang="en-US" altLang="zh-CN" sz="3200" b="1" dirty="0">
                <a:latin typeface="Times New Roman" panose="02020603050405020304" pitchFamily="18" charset="0"/>
              </a:rPr>
              <a:t>AB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关于直线  的对称线段</a:t>
            </a:r>
            <a:r>
              <a:rPr lang="en-US" altLang="zh-CN" sz="3200" b="1" dirty="0">
                <a:latin typeface="Times New Roman" panose="02020603050405020304" pitchFamily="18" charset="0"/>
              </a:rPr>
              <a:t>A′B′?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741488" y="1893888"/>
            <a:ext cx="0" cy="2160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804863" y="174942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741488" y="1606550"/>
            <a:ext cx="790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10246" name="Line 12"/>
          <p:cNvSpPr>
            <a:spLocks noChangeShapeType="1"/>
          </p:cNvSpPr>
          <p:nvPr/>
        </p:nvSpPr>
        <p:spPr bwMode="auto">
          <a:xfrm flipH="1" flipV="1">
            <a:off x="949325" y="2325688"/>
            <a:ext cx="360363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1236663" y="3262313"/>
            <a:ext cx="433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" name="Group 56"/>
          <p:cNvGrpSpPr/>
          <p:nvPr/>
        </p:nvGrpSpPr>
        <p:grpSpPr bwMode="auto">
          <a:xfrm>
            <a:off x="5270500" y="2181225"/>
            <a:ext cx="3165475" cy="1168400"/>
            <a:chOff x="3334" y="1207"/>
            <a:chExt cx="1994" cy="736"/>
          </a:xfrm>
        </p:grpSpPr>
        <p:sp>
          <p:nvSpPr>
            <p:cNvPr id="10257" name="Line 43"/>
            <p:cNvSpPr>
              <a:spLocks noChangeShapeType="1"/>
            </p:cNvSpPr>
            <p:nvPr/>
          </p:nvSpPr>
          <p:spPr bwMode="auto">
            <a:xfrm rot="5400000">
              <a:off x="4151" y="1070"/>
              <a:ext cx="0" cy="13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Text Box 44"/>
            <p:cNvSpPr txBox="1">
              <a:spLocks noChangeArrowheads="1"/>
            </p:cNvSpPr>
            <p:nvPr/>
          </p:nvSpPr>
          <p:spPr bwMode="auto">
            <a:xfrm>
              <a:off x="4241" y="1480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59" name="Text Box 45"/>
            <p:cNvSpPr txBox="1">
              <a:spLocks noChangeArrowheads="1"/>
            </p:cNvSpPr>
            <p:nvPr/>
          </p:nvSpPr>
          <p:spPr bwMode="auto">
            <a:xfrm>
              <a:off x="4830" y="1616"/>
              <a:ext cx="4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10260" name="Line 46"/>
            <p:cNvSpPr>
              <a:spLocks noChangeShapeType="1"/>
            </p:cNvSpPr>
            <p:nvPr/>
          </p:nvSpPr>
          <p:spPr bwMode="auto">
            <a:xfrm rot="16200000" flipH="1">
              <a:off x="3832" y="1251"/>
              <a:ext cx="317" cy="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Text Box 47"/>
            <p:cNvSpPr txBox="1">
              <a:spLocks noChangeArrowheads="1"/>
            </p:cNvSpPr>
            <p:nvPr/>
          </p:nvSpPr>
          <p:spPr bwMode="auto">
            <a:xfrm>
              <a:off x="3334" y="1207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3" name="Group 55"/>
          <p:cNvGrpSpPr/>
          <p:nvPr/>
        </p:nvGrpSpPr>
        <p:grpSpPr bwMode="auto">
          <a:xfrm>
            <a:off x="3109913" y="1606550"/>
            <a:ext cx="2089150" cy="2535238"/>
            <a:chOff x="1973" y="845"/>
            <a:chExt cx="1316" cy="1597"/>
          </a:xfrm>
        </p:grpSpPr>
        <p:sp>
          <p:nvSpPr>
            <p:cNvPr id="10252" name="Line 48"/>
            <p:cNvSpPr>
              <a:spLocks noChangeShapeType="1"/>
            </p:cNvSpPr>
            <p:nvPr/>
          </p:nvSpPr>
          <p:spPr bwMode="auto">
            <a:xfrm>
              <a:off x="2517" y="1071"/>
              <a:ext cx="0" cy="13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Text Box 49"/>
            <p:cNvSpPr txBox="1">
              <a:spLocks noChangeArrowheads="1"/>
            </p:cNvSpPr>
            <p:nvPr/>
          </p:nvSpPr>
          <p:spPr bwMode="auto">
            <a:xfrm>
              <a:off x="1973" y="1298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54" name="Text Box 50"/>
            <p:cNvSpPr txBox="1">
              <a:spLocks noChangeArrowheads="1"/>
            </p:cNvSpPr>
            <p:nvPr/>
          </p:nvSpPr>
          <p:spPr bwMode="auto">
            <a:xfrm>
              <a:off x="2381" y="845"/>
              <a:ext cx="4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10255" name="Line 51"/>
            <p:cNvSpPr>
              <a:spLocks noChangeShapeType="1"/>
            </p:cNvSpPr>
            <p:nvPr/>
          </p:nvSpPr>
          <p:spPr bwMode="auto">
            <a:xfrm flipH="1" flipV="1">
              <a:off x="2290" y="1480"/>
              <a:ext cx="680" cy="7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Text Box 52"/>
            <p:cNvSpPr txBox="1">
              <a:spLocks noChangeArrowheads="1"/>
            </p:cNvSpPr>
            <p:nvPr/>
          </p:nvSpPr>
          <p:spPr bwMode="auto">
            <a:xfrm>
              <a:off x="2971" y="2115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301625" y="4486275"/>
            <a:ext cx="45720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画轴对称图形的一般步骤：</a:t>
            </a:r>
          </a:p>
          <a:p>
            <a:pPr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确定</a:t>
            </a: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对称轴；</a:t>
            </a:r>
          </a:p>
          <a:p>
            <a:pPr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找出</a:t>
            </a: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关键点；</a:t>
            </a:r>
          </a:p>
          <a:p>
            <a:pPr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作出</a:t>
            </a: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对称点；</a:t>
            </a:r>
          </a:p>
          <a:p>
            <a:pPr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画出</a:t>
            </a:r>
            <a:r>
              <a:rPr lang="zh-CN" altLang="en-US" sz="2800" b="1" dirty="0">
                <a:latin typeface="宋体" panose="02010600030101010101" pitchFamily="2" charset="-122"/>
                <a:ea typeface="黑体" panose="02010609060101010101" pitchFamily="49" charset="-122"/>
              </a:rPr>
              <a:t>轴对称图形。</a:t>
            </a:r>
          </a:p>
        </p:txBody>
      </p:sp>
      <p:sp>
        <p:nvSpPr>
          <p:cNvPr id="10251" name="Text Box 54"/>
          <p:cNvSpPr txBox="1">
            <a:spLocks noChangeArrowheads="1"/>
          </p:cNvSpPr>
          <p:nvPr/>
        </p:nvSpPr>
        <p:spPr bwMode="auto">
          <a:xfrm>
            <a:off x="5486400" y="990600"/>
            <a:ext cx="790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l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429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全屏显示(4:3)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华文新魏</vt:lpstr>
      <vt:lpstr>华文中宋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2023-01-16T16:46:49Z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878B537D37384CE3A0ACC74571962BED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