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9" r:id="rId3"/>
    <p:sldId id="299" r:id="rId4"/>
    <p:sldId id="309" r:id="rId5"/>
    <p:sldId id="274" r:id="rId6"/>
    <p:sldId id="276" r:id="rId7"/>
    <p:sldId id="310" r:id="rId8"/>
    <p:sldId id="321" r:id="rId9"/>
    <p:sldId id="271" r:id="rId10"/>
    <p:sldId id="300" r:id="rId11"/>
    <p:sldId id="302" r:id="rId12"/>
    <p:sldId id="311" r:id="rId13"/>
    <p:sldId id="312" r:id="rId14"/>
    <p:sldId id="313" r:id="rId15"/>
    <p:sldId id="279" r:id="rId16"/>
    <p:sldId id="315" r:id="rId17"/>
    <p:sldId id="303" r:id="rId18"/>
    <p:sldId id="275" r:id="rId19"/>
    <p:sldId id="305" r:id="rId20"/>
    <p:sldId id="316" r:id="rId21"/>
    <p:sldId id="317" r:id="rId22"/>
    <p:sldId id="281" r:id="rId23"/>
    <p:sldId id="307" r:id="rId24"/>
    <p:sldId id="294" r:id="rId25"/>
    <p:sldId id="318" r:id="rId26"/>
    <p:sldId id="319" r:id="rId27"/>
    <p:sldId id="320" r:id="rId28"/>
    <p:sldId id="322" r:id="rId2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4E18F-25B7-49A2-95CF-3607239012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9DB1-8167-4740-A114-60D0BC7AB8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79DB1-8167-4740-A114-60D0BC7AB8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B753-2125-42C2-AC5D-D241690E5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6105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6105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7112-E570-4BE8-BAEA-F47DFE169D7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375B7-991C-4A4E-90A1-8E88AC08291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D262-50EE-4704-B572-D93991D6D0C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4483" cy="46450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0867" y="1825625"/>
            <a:ext cx="3864483" cy="46450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5DAF-FA80-407A-B343-660CC615146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BD24-59F0-49D2-90DD-990A7C5D690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A843-0A1D-42A0-904B-D2B49AF97C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3A04-6128-41FF-94B6-9008F957F04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1BA6-CA47-4AAC-B46D-5BB9C913DC1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A0EE-EBED-4F47-A759-37CE27A4FE9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>
    <p:strips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9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6527801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3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580188"/>
            <a:ext cx="2057400" cy="23018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>
              <a:defRPr b="0" noProof="1">
                <a:solidFill>
                  <a:srgbClr val="969696"/>
                </a:solidFill>
                <a:ea typeface="黑体" panose="02010609060101010101" pitchFamily="49" charset="-122"/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580188"/>
            <a:ext cx="3086100" cy="230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580188"/>
            <a:ext cx="2057400" cy="2301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r">
              <a:buFont typeface="Arial" panose="020B0604020202020204" pitchFamily="34" charset="0"/>
              <a:buChar char="•"/>
              <a:defRPr smtClean="0">
                <a:solidFill>
                  <a:srgbClr val="969696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12375B7-991C-4A4E-90A1-8E88AC08291C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/>
    <p:sndAc>
      <p:stSnd>
        <p:snd r:embed="rId14" name="chimes.wav"/>
      </p:stSnd>
    </p:sndAc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13626" y="2546595"/>
            <a:ext cx="915762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000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1" y="14111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5   I Love Learning English!</a:t>
            </a:r>
            <a:endParaRPr lang="zh-CN" altLang="en-US" sz="32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3626" y="5485313"/>
            <a:ext cx="915762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8600" y="1397614"/>
            <a:ext cx="8302399" cy="38904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．我听不太清你说话。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I can't ________ you very ________.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．对不起，我听不懂你的话。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Sorry, I ________ ________ you.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．请再说一遍。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Please ________ ________ again. </a:t>
            </a: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293701" y="2161481"/>
            <a:ext cx="46592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hear                                  well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435214" y="3525826"/>
            <a:ext cx="3472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can't               follow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408778" y="4677627"/>
            <a:ext cx="33031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say                     that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utoUpdateAnimBg="0"/>
      <p:bldP spid="14" grpId="0" autoUpdateAnimBg="0"/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492407"/>
            <a:ext cx="8088086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．和您交谈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对我来说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是如此大的一个帮助。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 ________ you is ________ a great help.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．我等不及要见你了！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I ________ ________ ________ see you!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．英语为你打开了通往世界的大门。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English opens a door ________ ________ ________ for you.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90946" y="2061346"/>
            <a:ext cx="51913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Talking      with                       such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100" y="591065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703998" y="3121253"/>
            <a:ext cx="41665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can't         wait             to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929279" y="4269597"/>
            <a:ext cx="50094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                  the            world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9" grpId="0" autoUpdateAnimBg="0"/>
      <p:bldP spid="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727919"/>
            <a:ext cx="8088086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．你能让他稍后给我打电话吗？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Can you ________ him ________ ________ me later?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．不要害怕犯错误！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Don't ________ ________ ________ make mistakes!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．然后我可以随着音乐一起唱。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Then I can ________ ________ ________ the music. 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710150" y="2293580"/>
            <a:ext cx="57294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ask                       to            call</a:t>
            </a:r>
          </a:p>
        </p:txBody>
      </p:sp>
      <p:sp>
        <p:nvSpPr>
          <p:cNvPr id="6" name="Rectangle 5"/>
          <p:cNvSpPr/>
          <p:nvPr/>
        </p:nvSpPr>
        <p:spPr>
          <a:xfrm>
            <a:off x="746555" y="8616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497101" y="3323740"/>
            <a:ext cx="5250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be            afraid           to　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189122" y="4496324"/>
            <a:ext cx="5250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sing          along         with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8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658669"/>
            <a:ext cx="8088086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．英语掌握得好，学生们可以有美好的未来。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With ________ ________ ________ ________ English, students can have bright futures.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13</a:t>
            </a:r>
            <a:r>
              <a:rPr lang="zh-CN" altLang="en-US" sz="2400" b="1" dirty="0" smtClean="0"/>
              <a:t>．学习一门新的语言要花费时间。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 a new language ________ time.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455112" y="2185760"/>
            <a:ext cx="58974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               good       knowledge     of　</a:t>
            </a:r>
          </a:p>
        </p:txBody>
      </p:sp>
      <p:sp>
        <p:nvSpPr>
          <p:cNvPr id="6" name="Rectangle 5"/>
          <p:cNvSpPr/>
          <p:nvPr/>
        </p:nvSpPr>
        <p:spPr>
          <a:xfrm>
            <a:off x="839861" y="737485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08056" y="3882896"/>
            <a:ext cx="5351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Learning                               takes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8343" y="1353906"/>
            <a:ext cx="8088086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14</a:t>
            </a:r>
            <a:r>
              <a:rPr lang="zh-CN" altLang="en-US" sz="2400" b="1" dirty="0" smtClean="0"/>
              <a:t>．你在学校学一些其他的语言吗？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Do you study ________ ________languages in school?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15</a:t>
            </a:r>
            <a:r>
              <a:rPr lang="zh-CN" altLang="en-US" sz="2400" b="1" dirty="0" smtClean="0"/>
              <a:t>．你能给我发一张你本人的照片吗？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Can you ________ ________ a photo ________ yourself? 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572685" y="1898588"/>
            <a:ext cx="3639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any           other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31" y="60972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148686" y="2990861"/>
            <a:ext cx="6127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send             me                      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104" y="894081"/>
            <a:ext cx="2685097" cy="852471"/>
            <a:chOff x="77471" y="894080"/>
            <a:chExt cx="3699981" cy="821862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1" y="894080"/>
              <a:ext cx="3699981" cy="82186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223211" cy="504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64966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6903" y="181331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0610" y="2222121"/>
            <a:ext cx="8781879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en-US" sz="2400" b="1" dirty="0" smtClean="0"/>
              <a:t>根据句意及首字母提示补全单词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Tom and Jerry(《</a:t>
            </a:r>
            <a:r>
              <a:rPr lang="zh-CN" altLang="en-US" sz="2400" b="1" dirty="0" smtClean="0"/>
              <a:t>猫和老鼠</a:t>
            </a:r>
            <a:r>
              <a:rPr lang="en-US" altLang="zh-CN" sz="2400" b="1" dirty="0" smtClean="0"/>
              <a:t>》) is a popular c________ for children.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The word “six” has three l________</a:t>
            </a:r>
            <a:r>
              <a:rPr lang="zh-CN" altLang="en-US" sz="2400" b="1" dirty="0" smtClean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The teacher was angry because his students made many m________ in the English test.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7143580" y="2780163"/>
            <a:ext cx="15562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artoon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982376" y="30930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611549" y="3874070"/>
            <a:ext cx="17184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etters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560207" y="4974773"/>
            <a:ext cx="16495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istakes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6" grpId="0" autoUpdateAnimBg="0"/>
      <p:bldP spid="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7067" y="1115839"/>
            <a:ext cx="8781879" cy="16825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4．The famous writer writes many a________ for the readers.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5．Our country is so great. We are p________ of it.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598826" y="1183592"/>
            <a:ext cx="1083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rticles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598825" y="2206492"/>
            <a:ext cx="1083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roud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utoUpdateAnimBg="0"/>
      <p:bldP spid="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3067" y="1485446"/>
            <a:ext cx="8868965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 famous singer is a ________(Canada)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Tell me something about your English ________(compete)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Our teacher asked us to make two ________(sentence) with this word.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 don't like reading ________(magazine) at all.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With Tim's help, I ________(understand) the meaning of the sentence yesterday.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863213" y="2096021"/>
            <a:ext cx="146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Canadian</a:t>
            </a:r>
          </a:p>
        </p:txBody>
      </p:sp>
      <p:sp>
        <p:nvSpPr>
          <p:cNvPr id="14" name="Rectangle 5"/>
          <p:cNvSpPr/>
          <p:nvPr/>
        </p:nvSpPr>
        <p:spPr>
          <a:xfrm>
            <a:off x="644459" y="6003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419523" y="2589849"/>
            <a:ext cx="17395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competition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132836" y="3285939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sentences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162521" y="4419449"/>
            <a:ext cx="15520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magazines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040693" y="4830165"/>
            <a:ext cx="16738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understood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10" grpId="0" autoUpdateAnimBg="0"/>
      <p:bldP spid="13" grpId="0" autoUpdateAnimBg="0"/>
      <p:bldP spid="15" grpId="0" autoUpdateAnimBg="0"/>
      <p:bldP spid="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86565" y="1626051"/>
            <a:ext cx="8454798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en-US" sz="2400" b="1" dirty="0" smtClean="0"/>
              <a:t>用方框中所给短语的适当形式填空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right now, dig in, laugh at, not exact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have a good talk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My mother ____________ with my homeroom teacher yesterday.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—You hate Lee, don't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—____________. I just think he's a bit annoying. That's all.</a:t>
            </a:r>
          </a:p>
        </p:txBody>
      </p:sp>
      <p:sp>
        <p:nvSpPr>
          <p:cNvPr id="1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618755" y="2917669"/>
            <a:ext cx="24384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had a good talk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065209" y="4350754"/>
            <a:ext cx="1845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Not exactly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9" grpId="0" autoUpdateAnimBg="0"/>
      <p:bldP spid="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79027" y="1016773"/>
            <a:ext cx="8454798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Let's ____________ and find out the truth(</a:t>
            </a:r>
            <a:r>
              <a:rPr lang="zh-CN" altLang="en-US" sz="2400" b="1" dirty="0" smtClean="0"/>
              <a:t>真相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It's not right to ____________ others.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What's your father doing ____________</a:t>
            </a:r>
            <a:r>
              <a:rPr lang="zh-CN" altLang="en-US" sz="2400" b="1" dirty="0" smtClean="0"/>
              <a:t>？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977171" y="1312865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dig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218142" y="2009551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laugh 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4448227" y="2691721"/>
            <a:ext cx="14590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right now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9" grpId="0" autoUpdateAnimBg="0"/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80325" y="460619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42016" y="2206481"/>
            <a:ext cx="817364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b="1" dirty="0" smtClean="0"/>
              <a:t>根据汉语提示或词形变化要求，写出相应的单词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．外国的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　　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．高声地，大声地；吵闹地</a:t>
            </a:r>
            <a:r>
              <a:rPr lang="en-US" altLang="zh-CN" sz="2400" b="1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．懂得；理解</a:t>
            </a:r>
            <a:r>
              <a:rPr lang="en-US" altLang="zh-CN" sz="2400" b="1" dirty="0" smtClean="0"/>
              <a:t>________  4.  </a:t>
            </a:r>
            <a:r>
              <a:rPr lang="zh-CN" altLang="en-US" sz="2400" b="1" dirty="0" smtClean="0"/>
              <a:t>动画片；漫画</a:t>
            </a:r>
            <a:r>
              <a:rPr lang="en-US" altLang="zh-CN" sz="2400" b="1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．连接；联结</a:t>
            </a:r>
            <a:r>
              <a:rPr lang="en-US" altLang="zh-CN" sz="2400" b="1" dirty="0" smtClean="0"/>
              <a:t>________  6.  </a:t>
            </a:r>
            <a:r>
              <a:rPr lang="zh-CN" altLang="en-US" sz="2400" b="1" dirty="0" smtClean="0"/>
              <a:t>俄罗斯</a:t>
            </a:r>
            <a:r>
              <a:rPr lang="en-US" altLang="zh-CN" sz="2400" b="1" dirty="0" smtClean="0"/>
              <a:t>________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047318" y="3173779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foreign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4363299" y="3908297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loudly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429568" y="4537883"/>
            <a:ext cx="16914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understand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959751" y="4522893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cartoon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2586964" y="5257411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connect</a:t>
            </a: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5082826" y="5212441"/>
            <a:ext cx="10583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Russia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79027" y="1468849"/>
            <a:ext cx="8454798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Ⅱ.</a:t>
            </a:r>
            <a:r>
              <a:rPr lang="zh-CN" altLang="en-US" sz="2400" b="1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．我的朋友小光喜欢下象棋。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My friend </a:t>
            </a:r>
            <a:r>
              <a:rPr lang="en-US" altLang="zh-CN" sz="2400" b="1" dirty="0" err="1" smtClean="0"/>
              <a:t>Xiaoguang</a:t>
            </a:r>
            <a:r>
              <a:rPr lang="en-US" altLang="zh-CN" sz="2400" b="1" dirty="0" smtClean="0"/>
              <a:t> likes ________ ________</a:t>
            </a:r>
            <a:r>
              <a:rPr lang="zh-CN" altLang="en-US" sz="2400" b="1" dirty="0" smtClean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．妈妈很伟大。我为她感到自豪。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Mum is great. I ________ ________ ________ her.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286957" y="2541397"/>
            <a:ext cx="3319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playing       chess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2849582" y="3682840"/>
            <a:ext cx="41577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am            proud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56" y="1435795"/>
            <a:ext cx="8454798" cy="33445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．你能帮我查查这个单词吗？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Can you ________ ________ the word for me?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．放学后我们经常打乒乓球。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We often play </a:t>
            </a:r>
            <a:r>
              <a:rPr lang="en-US" altLang="zh-CN" sz="2400" b="1" dirty="0" err="1" smtClean="0"/>
              <a:t>ping­pong</a:t>
            </a:r>
            <a:r>
              <a:rPr lang="en-US" altLang="zh-CN" sz="2400" b="1" dirty="0" smtClean="0"/>
              <a:t> ________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．如果你有任何麻烦，你可以寻求帮助。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If you have any trouble, you can ______ ______ ______</a:t>
            </a:r>
            <a:r>
              <a:rPr lang="zh-CN" altLang="en-US" sz="2400" b="1" dirty="0" smtClean="0"/>
              <a:t>．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878262" y="1903270"/>
            <a:ext cx="3124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look               up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087584" y="3124516"/>
            <a:ext cx="33957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after           school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256881" y="4203998"/>
            <a:ext cx="409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ask         for       help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7" grpId="0" autoUpdateAnimBg="0"/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2630" y="1586917"/>
            <a:ext cx="8433027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en-US" sz="2400" b="1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．请问我可以和琳恩说话吗？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 I ________ ________ Lyn, please?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．老师让我们每个人画一张画。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Our teacher ________ each of us _______ ________ a picture.</a:t>
            </a:r>
          </a:p>
        </p:txBody>
      </p:sp>
      <p:sp>
        <p:nvSpPr>
          <p:cNvPr id="1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1316" y="2645901"/>
            <a:ext cx="53670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May/Can         speak            to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92260" y="3819124"/>
            <a:ext cx="61306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asks                                to             draw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0601" y="1537117"/>
            <a:ext cx="8433027" cy="35843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 smtClean="0"/>
              <a:t>3</a:t>
            </a:r>
            <a:r>
              <a:rPr lang="zh-CN" altLang="en-US" sz="2200" dirty="0" smtClean="0"/>
              <a:t>．我期待上一所好的大学。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/>
              <a:t>I ________ ________ ________ ________ to a good university.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/>
              <a:t>4</a:t>
            </a:r>
            <a:r>
              <a:rPr lang="zh-CN" altLang="en-US" sz="2200" dirty="0" smtClean="0"/>
              <a:t>．周末周林常帮妈妈做家务。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/>
              <a:t>Zhou Lin often ________ his mum ________ the housework on weekends.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/>
              <a:t>5</a:t>
            </a:r>
            <a:r>
              <a:rPr lang="zh-CN" altLang="en-US" sz="2200" dirty="0" smtClean="0"/>
              <a:t>．互联网是一扇通向外面世界的大门。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/>
              <a:t>Internet is ________ ________ ________ the outside world.</a:t>
            </a:r>
          </a:p>
        </p:txBody>
      </p:sp>
      <p:sp>
        <p:nvSpPr>
          <p:cNvPr id="14" name="Rectangle 5"/>
          <p:cNvSpPr/>
          <p:nvPr/>
        </p:nvSpPr>
        <p:spPr>
          <a:xfrm>
            <a:off x="633422" y="581735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33422" y="2069943"/>
            <a:ext cx="61406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         forward        to         going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09280" y="3098473"/>
            <a:ext cx="37489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helps                    with/do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889908" y="4537633"/>
            <a:ext cx="407235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            door                  to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7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424173"/>
            <a:ext cx="8422481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Ⅱ.</a:t>
            </a:r>
            <a:r>
              <a:rPr lang="zh-CN" altLang="en-US" sz="2400" b="1" dirty="0" smtClean="0"/>
              <a:t>按要求完成下列各题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Can you speak French</a:t>
            </a:r>
            <a:r>
              <a:rPr lang="zh-CN" altLang="en-US" sz="2400" b="1" dirty="0" smtClean="0"/>
              <a:t>？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作否定回答</a:t>
            </a:r>
            <a:r>
              <a:rPr lang="en-US" altLang="zh-CN" sz="24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， </a:t>
            </a:r>
            <a:r>
              <a:rPr lang="en-US" altLang="zh-CN" sz="2400" b="1" dirty="0" smtClean="0"/>
              <a:t>I ________</a:t>
            </a:r>
            <a:r>
              <a:rPr lang="zh-CN" altLang="en-US" sz="2400" b="1" dirty="0" smtClean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Sue can dance very well.(</a:t>
            </a:r>
            <a:r>
              <a:rPr lang="zh-CN" altLang="en-US" sz="2400" b="1" dirty="0" smtClean="0"/>
              <a:t>改为一般疑问句</a:t>
            </a:r>
            <a:r>
              <a:rPr lang="en-US" altLang="zh-CN" sz="24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 Sue ________ very well?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45457" y="2627584"/>
            <a:ext cx="33667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                  can't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21657" y="619058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721657" y="3529723"/>
            <a:ext cx="32905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Can               dance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500669"/>
            <a:ext cx="842248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John, you have to go there alone.(</a:t>
            </a:r>
            <a:r>
              <a:rPr lang="zh-CN" altLang="en-US" sz="2400" b="1" dirty="0" smtClean="0"/>
              <a:t>改为同义句</a:t>
            </a:r>
            <a:r>
              <a:rPr lang="en-US" altLang="zh-CN" sz="24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John, you have to go there ________ ________</a:t>
            </a:r>
            <a:r>
              <a:rPr lang="zh-CN" altLang="en-US" sz="2400" b="1" dirty="0" smtClean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 have a good time in the park.(</a:t>
            </a:r>
            <a:r>
              <a:rPr lang="zh-CN" altLang="en-US" sz="2400" b="1" dirty="0" smtClean="0"/>
              <a:t>改为同义句</a:t>
            </a:r>
            <a:r>
              <a:rPr lang="en-US" altLang="zh-CN" sz="24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I ________ ________/ ________ _______ in the park.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He is afraid to make mistakes.(</a:t>
            </a:r>
            <a:r>
              <a:rPr lang="zh-CN" altLang="en-US" sz="2400" b="1" dirty="0" smtClean="0"/>
              <a:t>改为否定祈使句</a:t>
            </a:r>
            <a:r>
              <a:rPr lang="en-US" altLang="zh-CN" sz="24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 ______ afraid to make mistakes.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477227" y="2109217"/>
            <a:ext cx="35284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by           yourself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808744" y="72797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08744" y="3208291"/>
            <a:ext cx="56667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        fun            enjoy     myself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28825" y="4328548"/>
            <a:ext cx="26902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Don't         be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6" grpId="0" autoUpdateAnimBg="0"/>
      <p:bldP spid="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569917"/>
            <a:ext cx="8422481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Ⅲ.</a:t>
            </a:r>
            <a:r>
              <a:rPr lang="zh-CN" altLang="en-US" sz="2400" b="1" dirty="0" smtClean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morning, free, you, tomorrow, are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well, he, speak, can, English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talk, with, is, to, you, exciting, it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03944" y="2671127"/>
            <a:ext cx="44062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Are you free tomorrow morning</a:t>
            </a:r>
          </a:p>
        </p:txBody>
      </p:sp>
      <p:sp>
        <p:nvSpPr>
          <p:cNvPr id="16" name="Rectangle 5"/>
          <p:cNvSpPr/>
          <p:nvPr/>
        </p:nvSpPr>
        <p:spPr>
          <a:xfrm>
            <a:off x="699903" y="70949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47486" y="3775608"/>
            <a:ext cx="36038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 can speak English well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547486" y="4938148"/>
            <a:ext cx="39292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 is exciting to talk with you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7" grpId="0" autoUpdateAnimBg="0"/>
      <p:bldP spid="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500669"/>
            <a:ext cx="842248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learn, does, how, she, language, new, a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every, they, themselves, day, enjoy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you, your, proud, are, of, school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______________________________________________?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23685" y="2003469"/>
            <a:ext cx="48189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does she learn a new language</a:t>
            </a:r>
          </a:p>
        </p:txBody>
      </p:sp>
      <p:sp>
        <p:nvSpPr>
          <p:cNvPr id="16" name="Rectangle 5"/>
          <p:cNvSpPr/>
          <p:nvPr/>
        </p:nvSpPr>
        <p:spPr>
          <a:xfrm>
            <a:off x="788970" y="70949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558371" y="3208829"/>
            <a:ext cx="44919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They enjoy themselves every day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98331" y="4268914"/>
            <a:ext cx="4024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Are you proud of your school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6" grpId="0" autoUpdateAnimBg="0"/>
      <p:bldP spid="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639168"/>
            <a:ext cx="842248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find, where, he, article, did, this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math, would, with, like, you, help, me, to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learner, is, what, she, great, a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_____________________________________________!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slowly, it, please, more, say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_____________________________________________. 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34572" y="2219786"/>
            <a:ext cx="40327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Where did he find this article</a:t>
            </a:r>
          </a:p>
        </p:txBody>
      </p:sp>
      <p:sp>
        <p:nvSpPr>
          <p:cNvPr id="16" name="Rectangle 5"/>
          <p:cNvSpPr/>
          <p:nvPr/>
        </p:nvSpPr>
        <p:spPr>
          <a:xfrm>
            <a:off x="906776" y="72797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634571" y="3396839"/>
            <a:ext cx="5032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Would you like to help me with math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791249" y="4457778"/>
            <a:ext cx="37193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a great learner she is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99886" y="5549277"/>
            <a:ext cx="34251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Please say it more slowly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6" grpId="0" autoUpdateAnimBg="0"/>
      <p:bldP spid="7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500562" y="43558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1613" y="1234911"/>
            <a:ext cx="8687073" cy="48218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7.  </a:t>
            </a:r>
            <a:r>
              <a:rPr lang="zh-CN" altLang="en-US" sz="2400" dirty="0" smtClean="0"/>
              <a:t>比赛；竞赛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8.  </a:t>
            </a:r>
            <a:r>
              <a:rPr lang="zh-CN" altLang="en-US" sz="2400" dirty="0" smtClean="0"/>
              <a:t>自豪的；引以为荣的</a:t>
            </a:r>
            <a:r>
              <a:rPr lang="en-US" altLang="zh-CN" sz="2400" dirty="0" smtClean="0"/>
              <a:t>________    9.  </a:t>
            </a:r>
            <a:r>
              <a:rPr lang="zh-CN" altLang="en-US" sz="2400" dirty="0" smtClean="0"/>
              <a:t>字母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10.  </a:t>
            </a:r>
            <a:r>
              <a:rPr lang="zh-CN" altLang="en-US" sz="2400" dirty="0" smtClean="0"/>
              <a:t>确切地；精确地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11.  </a:t>
            </a:r>
            <a:r>
              <a:rPr lang="zh-CN" altLang="en-US" sz="2400" dirty="0" smtClean="0"/>
              <a:t>事实；真实的事物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12.  </a:t>
            </a:r>
            <a:r>
              <a:rPr lang="zh-CN" altLang="en-US" sz="2400" dirty="0" smtClean="0"/>
              <a:t>句子</a:t>
            </a:r>
            <a:r>
              <a:rPr lang="en-US" altLang="zh-CN" sz="2400" dirty="0" smtClean="0"/>
              <a:t>________ 13. </a:t>
            </a:r>
            <a:r>
              <a:rPr lang="zh-CN" altLang="en-US" sz="2400" dirty="0" smtClean="0"/>
              <a:t>介绍</a:t>
            </a:r>
            <a:r>
              <a:rPr lang="en-US" altLang="zh-CN" sz="2400" dirty="0" smtClean="0"/>
              <a:t>________  14.  </a:t>
            </a:r>
            <a:r>
              <a:rPr lang="zh-CN" altLang="en-US" sz="2400" dirty="0" smtClean="0"/>
              <a:t>懒惰的</a:t>
            </a:r>
            <a:r>
              <a:rPr lang="en-US" altLang="zh-CN" sz="2400" dirty="0" smtClean="0"/>
              <a:t>________ 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15.  </a:t>
            </a:r>
            <a:r>
              <a:rPr lang="zh-CN" altLang="en-US" sz="2400" dirty="0" smtClean="0"/>
              <a:t>甚至；还；其实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16.  </a:t>
            </a:r>
            <a:r>
              <a:rPr lang="zh-CN" altLang="en-US" sz="2400" dirty="0" smtClean="0"/>
              <a:t>挖；掘</a:t>
            </a:r>
            <a:r>
              <a:rPr lang="en-US" altLang="zh-CN" sz="2400" dirty="0" smtClean="0"/>
              <a:t>________→</a:t>
            </a:r>
            <a:r>
              <a:rPr lang="zh-CN" altLang="en-US" sz="2400" dirty="0" smtClean="0"/>
              <a:t>过去式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过去分词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419988" y="1275057"/>
            <a:ext cx="204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competition　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757861" y="1979594"/>
            <a:ext cx="9837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proud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650540" y="1949613"/>
            <a:ext cx="8835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letter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488447" y="2478207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exactly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3720522" y="3337303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fact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702484" y="4062115"/>
            <a:ext cx="1435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sentence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249758" y="4085843"/>
            <a:ext cx="14438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introduce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534115" y="4062114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lazy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374719" y="4776331"/>
            <a:ext cx="8531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even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2275261" y="5430922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dig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107033" y="5400445"/>
            <a:ext cx="6992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dug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0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4491" y="591065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3935" y="1309372"/>
            <a:ext cx="8826759" cy="418576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．杂志</a:t>
            </a:r>
            <a:r>
              <a:rPr lang="en-US" altLang="zh-CN" sz="2400" dirty="0" smtClean="0"/>
              <a:t>________              18.</a:t>
            </a:r>
            <a:r>
              <a:rPr lang="zh-CN" altLang="en-US" sz="2400" dirty="0" smtClean="0"/>
              <a:t>报纸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．错误</a:t>
            </a:r>
            <a:r>
              <a:rPr lang="en-US" altLang="zh-CN" sz="2400" dirty="0" smtClean="0"/>
              <a:t>________              20.</a:t>
            </a:r>
            <a:r>
              <a:rPr lang="zh-CN" altLang="en-US" sz="2400" dirty="0" smtClean="0"/>
              <a:t>愚蠢的；傻的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21</a:t>
            </a:r>
            <a:r>
              <a:rPr lang="zh-CN" altLang="en-US" sz="2400" dirty="0" smtClean="0"/>
              <a:t>．文章</a:t>
            </a:r>
            <a:r>
              <a:rPr lang="en-US" altLang="zh-CN" sz="2400" dirty="0" smtClean="0"/>
              <a:t>________              22.</a:t>
            </a:r>
            <a:r>
              <a:rPr lang="zh-CN" altLang="en-US" sz="2400" dirty="0" smtClean="0"/>
              <a:t>知识；学问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23</a:t>
            </a:r>
            <a:r>
              <a:rPr lang="zh-CN" altLang="en-US" sz="2400" dirty="0" smtClean="0"/>
              <a:t>．交流</a:t>
            </a:r>
            <a:r>
              <a:rPr lang="en-US" altLang="zh-CN" sz="2400" dirty="0" smtClean="0"/>
              <a:t>___________       24.Canada→</a:t>
            </a:r>
            <a:r>
              <a:rPr lang="zh-CN" altLang="en-US" sz="2400" dirty="0" smtClean="0"/>
              <a:t>形容词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25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slow→</a:t>
            </a:r>
            <a:r>
              <a:rPr lang="zh-CN" altLang="en-US" sz="2400" dirty="0" smtClean="0"/>
              <a:t>反义词</a:t>
            </a:r>
            <a:r>
              <a:rPr lang="en-US" altLang="zh-CN" sz="2400" dirty="0" smtClean="0"/>
              <a:t>________ 26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can→</a:t>
            </a:r>
            <a:r>
              <a:rPr lang="zh-CN" altLang="en-US" sz="2400" dirty="0" smtClean="0"/>
              <a:t>过去式</a:t>
            </a:r>
            <a:r>
              <a:rPr lang="en-US" altLang="zh-CN" sz="2400" dirty="0" smtClean="0"/>
              <a:t>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27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answer→</a:t>
            </a:r>
            <a:r>
              <a:rPr lang="zh-CN" altLang="en-US" sz="2400" dirty="0" smtClean="0"/>
              <a:t>近义词</a:t>
            </a:r>
            <a:r>
              <a:rPr lang="en-US" altLang="zh-CN" sz="2400" dirty="0" smtClean="0"/>
              <a:t>______ 28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forwards→</a:t>
            </a:r>
            <a:r>
              <a:rPr lang="zh-CN" altLang="en-US" sz="2400" dirty="0" smtClean="0"/>
              <a:t>反义词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802096" y="1411523"/>
            <a:ext cx="14318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magazine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252868" y="1469580"/>
            <a:ext cx="16049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newspaper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867410" y="2195294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mistake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6678897" y="2209808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silly　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900069" y="2848438"/>
            <a:ext cx="10198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article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156382" y="2804895"/>
            <a:ext cx="15872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knowledge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823869" y="3530609"/>
            <a:ext cx="19447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communicate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857795" y="3402252"/>
            <a:ext cx="146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Canadian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141039" y="4212780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quick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689320" y="4212779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70285" y="4870069"/>
            <a:ext cx="8619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reply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11945" y="4870068"/>
            <a:ext cx="1622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backwards</a:t>
            </a:r>
          </a:p>
        </p:txBody>
      </p:sp>
    </p:spTree>
  </p:cSld>
  <p:clrMapOvr>
    <a:masterClrMapping/>
  </p:clrMapOvr>
  <p:transition>
    <p:strip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0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4303" y="1495194"/>
            <a:ext cx="8315154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 smtClean="0"/>
              <a:t>根据汉语意思，写出相应的英文短语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．谈得很好 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．干得好；好样的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．为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感到骄傲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．事实上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．开始认真工作；钻研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116591" y="2406435"/>
            <a:ext cx="26404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have a good talk　</a:t>
            </a:r>
          </a:p>
        </p:txBody>
      </p:sp>
      <p:sp>
        <p:nvSpPr>
          <p:cNvPr id="28" name="Rectangle 5"/>
          <p:cNvSpPr/>
          <p:nvPr/>
        </p:nvSpPr>
        <p:spPr>
          <a:xfrm>
            <a:off x="962021" y="37978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074534" y="3103120"/>
            <a:ext cx="18381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good for you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206210" y="3845915"/>
            <a:ext cx="2009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be proud of…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92791" y="4481977"/>
            <a:ext cx="10134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in fact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984271" y="5322768"/>
            <a:ext cx="9284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dig in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11" grpId="0" autoUpdateAnimBg="0"/>
      <p:bldP spid="12" grpId="0" autoUpdateAnimBg="0"/>
      <p:bldP spid="17" grpId="0" autoUpdateAnimBg="0"/>
      <p:bldP spid="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27855" y="1059802"/>
            <a:ext cx="8299847" cy="56015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．需要做某事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．高兴做某事</a:t>
            </a:r>
            <a:r>
              <a:rPr lang="en-US" altLang="zh-CN" sz="2400" dirty="0" smtClean="0"/>
              <a:t>______________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．迫不及待要做某事</a:t>
            </a:r>
            <a:r>
              <a:rPr lang="en-US" altLang="zh-CN" sz="2400" dirty="0" smtClean="0"/>
              <a:t>______________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．幸亏；多亏；由于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．查找；查阅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．玩得痛快；尽情享受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．课上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下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．害怕做</a:t>
            </a:r>
            <a:r>
              <a:rPr lang="en-US" altLang="zh-CN" sz="2400" dirty="0" smtClean="0"/>
              <a:t>……____________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415268" y="1262970"/>
            <a:ext cx="23936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need to do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　</a:t>
            </a:r>
          </a:p>
        </p:txBody>
      </p:sp>
      <p:sp>
        <p:nvSpPr>
          <p:cNvPr id="29" name="Rectangle 5"/>
          <p:cNvSpPr/>
          <p:nvPr/>
        </p:nvSpPr>
        <p:spPr>
          <a:xfrm>
            <a:off x="699902" y="463758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426154" y="1959655"/>
            <a:ext cx="26757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be happy to do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264354" y="2656341"/>
            <a:ext cx="3068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can't wait to do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　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525611" y="3367542"/>
            <a:ext cx="1409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thanks to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2774497" y="3991656"/>
            <a:ext cx="1478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look up　</a:t>
            </a: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732440" y="4746399"/>
            <a:ext cx="18854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enjoy oneself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164897" y="5399541"/>
            <a:ext cx="18446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in/after class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2578554" y="6067199"/>
            <a:ext cx="2416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be afraid to do…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18" grpId="0" autoUpdateAnimBg="0"/>
      <p:bldP spid="19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0496" y="1050471"/>
            <a:ext cx="8299847" cy="56015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14</a:t>
            </a:r>
            <a:r>
              <a:rPr lang="zh-CN" altLang="en-US" sz="2400" dirty="0" smtClean="0"/>
              <a:t>．犯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一个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错误</a:t>
            </a:r>
            <a:r>
              <a:rPr lang="en-US" altLang="zh-CN" sz="2400" dirty="0" smtClean="0"/>
              <a:t>__________________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．嘲笑；取笑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．现在；目前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．通晓，熟知</a:t>
            </a:r>
            <a:r>
              <a:rPr lang="en-US" altLang="zh-CN" sz="2400" dirty="0" smtClean="0"/>
              <a:t>_______________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交流</a:t>
            </a:r>
            <a:r>
              <a:rPr lang="en-US" altLang="zh-CN" sz="2400" dirty="0" smtClean="0"/>
              <a:t>_______________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．寻求帮助；要求得到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20</a:t>
            </a:r>
            <a:r>
              <a:rPr lang="zh-CN" altLang="en-US" sz="2400" dirty="0" smtClean="0"/>
              <a:t>．把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联系起来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 smtClean="0"/>
              <a:t>21</a:t>
            </a:r>
            <a:r>
              <a:rPr lang="zh-CN" altLang="en-US" sz="2400" dirty="0" smtClean="0"/>
              <a:t>．帮助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做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846611" y="1107879"/>
            <a:ext cx="3467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make a mistake/mistakes</a:t>
            </a: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906196" y="1917065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laugh at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873539" y="2642780"/>
            <a:ext cx="14590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right now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57854" y="3339465"/>
            <a:ext cx="28616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 good knowledge of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623168" y="4036152"/>
            <a:ext cx="2911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communicate with…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060082" y="4689294"/>
            <a:ext cx="10999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ask for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972996" y="5327923"/>
            <a:ext cx="23903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connect…with…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786453" y="6039123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help…do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0496" y="974060"/>
            <a:ext cx="8299847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22</a:t>
            </a:r>
            <a:r>
              <a:rPr lang="zh-CN" altLang="en-US" sz="2400" dirty="0" smtClean="0"/>
              <a:t>．下象棋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23</a:t>
            </a:r>
            <a:r>
              <a:rPr lang="zh-CN" altLang="en-US" sz="2400" dirty="0" smtClean="0"/>
              <a:t>．努力做</a:t>
            </a:r>
            <a:r>
              <a:rPr lang="en-US" altLang="zh-CN" sz="2400" dirty="0" smtClean="0"/>
              <a:t>……____________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24</a:t>
            </a:r>
            <a:r>
              <a:rPr lang="zh-CN" altLang="en-US" sz="2400" dirty="0" smtClean="0"/>
              <a:t>．两年前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25</a:t>
            </a:r>
            <a:r>
              <a:rPr lang="zh-CN" altLang="en-US" sz="2400" dirty="0" smtClean="0"/>
              <a:t>．全世界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26</a:t>
            </a:r>
            <a:r>
              <a:rPr lang="zh-CN" altLang="en-US" sz="2400" dirty="0" smtClean="0"/>
              <a:t>．尝试做某事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27</a:t>
            </a:r>
            <a:r>
              <a:rPr lang="zh-CN" altLang="en-US" sz="2400" dirty="0" smtClean="0"/>
              <a:t>．期待</a:t>
            </a:r>
            <a:r>
              <a:rPr lang="en-US" altLang="zh-CN" sz="2400" dirty="0" smtClean="0"/>
              <a:t>……____________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187737" y="1249409"/>
            <a:ext cx="15103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play chess</a:t>
            </a: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732024" y="1975124"/>
            <a:ext cx="16209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try to do…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078881" y="2642781"/>
            <a:ext cx="1980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two years ago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013567" y="3252381"/>
            <a:ext cx="24938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all over the world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666710" y="3949066"/>
            <a:ext cx="1938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try doing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263938" y="4747353"/>
            <a:ext cx="25442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look forward to…</a:t>
            </a: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4543" y="1822908"/>
            <a:ext cx="7434944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</a:t>
            </a:r>
            <a:r>
              <a:rPr lang="zh-CN" altLang="en-US" sz="3000" dirty="0" smtClean="0"/>
              <a:t>．我自己练习了很多。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I practice ________ ________ a lot.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</a:t>
            </a:r>
            <a:r>
              <a:rPr lang="zh-CN" altLang="en-US" sz="3000" dirty="0" smtClean="0"/>
              <a:t>．请问我可以和詹妮说话吗？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Can I________ ________ Jenny, please? 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383122" y="3367203"/>
            <a:ext cx="37172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by                 myself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771117" y="4755604"/>
            <a:ext cx="33980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speak              to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 autoUpdateAnimBg="0"/>
      <p:bldP spid="12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4B4B4B"/>
      </a:dk1>
      <a:lt1>
        <a:srgbClr val="FFFFFF"/>
      </a:lt1>
      <a:dk2>
        <a:srgbClr val="4B4B4B"/>
      </a:dk2>
      <a:lt2>
        <a:srgbClr val="FFFFFF"/>
      </a:lt2>
      <a:accent1>
        <a:srgbClr val="28CA3B"/>
      </a:accent1>
      <a:accent2>
        <a:srgbClr val="B4B75C"/>
      </a:accent2>
      <a:accent3>
        <a:srgbClr val="FFFFFF"/>
      </a:accent3>
      <a:accent4>
        <a:srgbClr val="3F3F3F"/>
      </a:accent4>
      <a:accent5>
        <a:srgbClr val="ACE1AF"/>
      </a:accent5>
      <a:accent6>
        <a:srgbClr val="A1A452"/>
      </a:accent6>
      <a:hlink>
        <a:srgbClr val="0070C0"/>
      </a:hlink>
      <a:folHlink>
        <a:srgbClr val="7F7F7F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自定义设计方案 1">
        <a:dk1>
          <a:srgbClr val="4B4B4B"/>
        </a:dk1>
        <a:lt1>
          <a:srgbClr val="FFFFFF"/>
        </a:lt1>
        <a:dk2>
          <a:srgbClr val="4B4B4B"/>
        </a:dk2>
        <a:lt2>
          <a:srgbClr val="FFFFFF"/>
        </a:lt2>
        <a:accent1>
          <a:srgbClr val="28CA3B"/>
        </a:accent1>
        <a:accent2>
          <a:srgbClr val="B4B75C"/>
        </a:accent2>
        <a:accent3>
          <a:srgbClr val="FFFFFF"/>
        </a:accent3>
        <a:accent4>
          <a:srgbClr val="3F3F3F"/>
        </a:accent4>
        <a:accent5>
          <a:srgbClr val="ACE1AF"/>
        </a:accent5>
        <a:accent6>
          <a:srgbClr val="A3A6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主题31</Template>
  <TotalTime>0</TotalTime>
  <Words>1768</Words>
  <Application>Microsoft Office PowerPoint</Application>
  <PresentationFormat>全屏显示(4:3)</PresentationFormat>
  <Paragraphs>301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80746E449B6C4A818627AE9B876CB13D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