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E4A929-292E-4FFA-92F8-90C55BD570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6D115A-D922-41E8-92E2-1BBEA745D89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F23EA-0AD0-457D-9773-3AD6BA12E86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1C0A8-3D9E-4060-99EF-5AE0172C99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C0A8-3D9E-4060-99EF-5AE0172C991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C3B2-EAA0-4FBB-AEC4-5802BEDA5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598C-29C9-4BB3-A1F0-BAAF442D8C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5125C-55AB-41AB-A65A-61ACCE48C3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C351-66AE-4825-8136-C786C6E536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4F75-1DB2-4FC2-A18F-EF010C9E7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3990-741A-489E-AA71-58CA482471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389A-7C50-436E-8A24-6E29227CD9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A34F-8A39-489C-8FE9-7613EB9786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871E-93B6-4770-ACDD-BE239E3B45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1FFD-1F25-4142-8301-0830CFBBC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E5BB7A49-7167-4DC3-B219-C8A5D9FE4A6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单圆角矩形 8"/>
          <p:cNvSpPr/>
          <p:nvPr/>
        </p:nvSpPr>
        <p:spPr>
          <a:xfrm>
            <a:off x="0" y="1124744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251075" y="1804194"/>
            <a:ext cx="3600450" cy="19050"/>
          </a:xfrm>
          <a:prstGeom prst="line">
            <a:avLst/>
          </a:prstGeom>
          <a:noFill/>
          <a:ln w="57150" cmpd="thinThick">
            <a:solidFill>
              <a:srgbClr val="8DD2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329582" y="2626742"/>
            <a:ext cx="730250" cy="7302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4613" y="1196752"/>
            <a:ext cx="718026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    </a:t>
            </a:r>
            <a:r>
              <a:rPr lang="zh-CN" altLang="en-US" sz="35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长方体和正方体的体积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-9774" y="2715642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正方体的体积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ywang4\Desktop\5图片\5\60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963" y="4278313"/>
            <a:ext cx="1000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lywang4\Desktop\5图片\5\58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72438" y="4003675"/>
            <a:ext cx="93186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lywang4\Desktop\5图片\5\57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72438" y="1144588"/>
            <a:ext cx="798512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430213" y="501650"/>
            <a:ext cx="53578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</a:rPr>
              <a:t>、计算下面正方体的体积。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2214563" y="5289550"/>
            <a:ext cx="5214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3×3×3</a:t>
            </a:r>
            <a:r>
              <a:rPr lang="zh-CN" altLang="en-US" sz="3600" b="1" dirty="0">
                <a:latin typeface="Times New Roman" panose="02020603050405020304" pitchFamily="18" charset="0"/>
              </a:rPr>
              <a:t>＝</a:t>
            </a:r>
            <a:r>
              <a:rPr lang="en-US" altLang="zh-CN" sz="3600" b="1" dirty="0">
                <a:latin typeface="Times New Roman" panose="02020603050405020304" pitchFamily="18" charset="0"/>
              </a:rPr>
              <a:t>27</a:t>
            </a:r>
            <a:r>
              <a:rPr lang="zh-CN" altLang="en-US" sz="3600" b="1" dirty="0">
                <a:latin typeface="Times New Roman" panose="02020603050405020304" pitchFamily="18" charset="0"/>
              </a:rPr>
              <a:t>（立方厘米）</a:t>
            </a:r>
          </a:p>
        </p:txBody>
      </p:sp>
      <p:sp>
        <p:nvSpPr>
          <p:cNvPr id="16391" name="圆角矩形标注 14"/>
          <p:cNvSpPr>
            <a:spLocks noChangeArrowheads="1"/>
          </p:cNvSpPr>
          <p:nvPr/>
        </p:nvSpPr>
        <p:spPr bwMode="auto">
          <a:xfrm>
            <a:off x="2928938" y="1287463"/>
            <a:ext cx="4929187" cy="857250"/>
          </a:xfrm>
          <a:prstGeom prst="wedgeRoundRectCallout">
            <a:avLst>
              <a:gd name="adj1" fmla="val 53801"/>
              <a:gd name="adj2" fmla="val 213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AC09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Calibri" panose="020F0502020204030204" pitchFamily="34" charset="0"/>
              </a:rPr>
              <a:t>用长方体的体积公式能计算正方体的体积吗？为什么？</a:t>
            </a:r>
          </a:p>
        </p:txBody>
      </p:sp>
      <p:sp>
        <p:nvSpPr>
          <p:cNvPr id="16392" name="云形标注 15"/>
          <p:cNvSpPr>
            <a:spLocks noChangeArrowheads="1"/>
          </p:cNvSpPr>
          <p:nvPr/>
        </p:nvSpPr>
        <p:spPr bwMode="auto">
          <a:xfrm>
            <a:off x="1185863" y="3260725"/>
            <a:ext cx="4846637" cy="1660525"/>
          </a:xfrm>
          <a:prstGeom prst="cloudCallout">
            <a:avLst>
              <a:gd name="adj1" fmla="val -47144"/>
              <a:gd name="adj2" fmla="val 5372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3D69B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Calibri" panose="020F0502020204030204" pitchFamily="34" charset="0"/>
              </a:rPr>
              <a:t>可以，因为正方体是长、宽、高都相等的长方体</a:t>
            </a:r>
            <a:r>
              <a:rPr lang="en-US" altLang="zh-CN" sz="2800" b="1" dirty="0">
                <a:latin typeface="宋体" panose="02010600030101010101" pitchFamily="2" charset="-122"/>
              </a:rPr>
              <a:t>……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6393" name="云形标注 16"/>
          <p:cNvSpPr>
            <a:spLocks noChangeArrowheads="1"/>
          </p:cNvSpPr>
          <p:nvPr/>
        </p:nvSpPr>
        <p:spPr bwMode="auto">
          <a:xfrm>
            <a:off x="6215063" y="3432175"/>
            <a:ext cx="2571750" cy="571500"/>
          </a:xfrm>
          <a:prstGeom prst="cloudCallout">
            <a:avLst>
              <a:gd name="adj1" fmla="val 23727"/>
              <a:gd name="adj2" fmla="val 12410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3D69B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Calibri" panose="020F0502020204030204" pitchFamily="34" charset="0"/>
              </a:rPr>
              <a:t>这样计算：</a:t>
            </a:r>
          </a:p>
        </p:txBody>
      </p:sp>
      <p:grpSp>
        <p:nvGrpSpPr>
          <p:cNvPr id="16394" name="组合 5"/>
          <p:cNvGrpSpPr/>
          <p:nvPr/>
        </p:nvGrpSpPr>
        <p:grpSpPr bwMode="auto">
          <a:xfrm>
            <a:off x="430213" y="1552575"/>
            <a:ext cx="2428875" cy="1785938"/>
            <a:chOff x="852" y="1719"/>
            <a:chExt cx="3824" cy="2812"/>
          </a:xfrm>
        </p:grpSpPr>
        <p:grpSp>
          <p:nvGrpSpPr>
            <p:cNvPr id="16395" name="组合 13"/>
            <p:cNvGrpSpPr/>
            <p:nvPr/>
          </p:nvGrpSpPr>
          <p:grpSpPr bwMode="auto">
            <a:xfrm>
              <a:off x="852" y="1719"/>
              <a:ext cx="3825" cy="2813"/>
              <a:chOff x="1357290" y="857232"/>
              <a:chExt cx="2214578" cy="1643074"/>
            </a:xfrm>
          </p:grpSpPr>
          <p:sp>
            <p:nvSpPr>
              <p:cNvPr id="16396" name="TextBox 8"/>
              <p:cNvSpPr txBox="1">
                <a:spLocks noChangeArrowheads="1"/>
              </p:cNvSpPr>
              <p:nvPr/>
            </p:nvSpPr>
            <p:spPr bwMode="auto">
              <a:xfrm>
                <a:off x="2571736" y="1000108"/>
                <a:ext cx="100013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3cm</a:t>
                </a:r>
                <a:endParaRPr lang="zh-CN" altLang="en-US" sz="28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立方体 10"/>
              <p:cNvSpPr/>
              <p:nvPr/>
            </p:nvSpPr>
            <p:spPr>
              <a:xfrm>
                <a:off x="1357290" y="857232"/>
                <a:ext cx="1284988" cy="1214712"/>
              </a:xfrm>
              <a:prstGeom prst="cub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/>
                <a:endParaRPr lang="zh-CN" altLang="en-US" noProof="1"/>
              </a:p>
            </p:txBody>
          </p:sp>
          <p:sp>
            <p:nvSpPr>
              <p:cNvPr id="16398" name="TextBox 11"/>
              <p:cNvSpPr txBox="1">
                <a:spLocks noChangeArrowheads="1"/>
              </p:cNvSpPr>
              <p:nvPr/>
            </p:nvSpPr>
            <p:spPr bwMode="auto">
              <a:xfrm rot="-2980905">
                <a:off x="2237507" y="1646240"/>
                <a:ext cx="100013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3cm</a:t>
                </a:r>
                <a:endParaRPr lang="zh-CN" altLang="en-US" sz="28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399" name="TextBox 12"/>
              <p:cNvSpPr txBox="1">
                <a:spLocks noChangeArrowheads="1"/>
              </p:cNvSpPr>
              <p:nvPr/>
            </p:nvSpPr>
            <p:spPr bwMode="auto">
              <a:xfrm>
                <a:off x="1428728" y="1977086"/>
                <a:ext cx="100013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3cm</a:t>
                </a:r>
                <a:endParaRPr lang="zh-CN" altLang="en-US" sz="28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6400" name="组合 4"/>
            <p:cNvGrpSpPr/>
            <p:nvPr/>
          </p:nvGrpSpPr>
          <p:grpSpPr bwMode="auto">
            <a:xfrm>
              <a:off x="864" y="1727"/>
              <a:ext cx="2205" cy="2055"/>
              <a:chOff x="864" y="1727"/>
              <a:chExt cx="2205" cy="2055"/>
            </a:xfrm>
          </p:grpSpPr>
          <p:cxnSp>
            <p:nvCxnSpPr>
              <p:cNvPr id="2" name="直接连接符 1"/>
              <p:cNvCxnSpPr/>
              <p:nvPr/>
            </p:nvCxnSpPr>
            <p:spPr>
              <a:xfrm>
                <a:off x="1374" y="1726"/>
                <a:ext cx="0" cy="153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直接连接符 2"/>
              <p:cNvCxnSpPr/>
              <p:nvPr/>
            </p:nvCxnSpPr>
            <p:spPr>
              <a:xfrm rot="16200000">
                <a:off x="2217" y="2411"/>
                <a:ext cx="0" cy="170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直接连接符 3"/>
              <p:cNvCxnSpPr/>
              <p:nvPr/>
            </p:nvCxnSpPr>
            <p:spPr>
              <a:xfrm flipH="1">
                <a:off x="864" y="3269"/>
                <a:ext cx="500" cy="512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 bldLvl="0"/>
      <p:bldP spid="16392" grpId="0" bldLvl="0"/>
      <p:bldP spid="16393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lywang4\Desktop\5图片\5\10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188" y="4929188"/>
            <a:ext cx="1601787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矩形 2"/>
          <p:cNvSpPr>
            <a:spLocks noChangeArrowheads="1"/>
          </p:cNvSpPr>
          <p:nvPr/>
        </p:nvSpPr>
        <p:spPr bwMode="auto">
          <a:xfrm>
            <a:off x="1498600" y="2517775"/>
            <a:ext cx="5676644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5B3D7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Calibri" panose="020F0502020204030204" pitchFamily="34" charset="0"/>
              </a:rPr>
              <a:t>正方体的体积＝棱长</a:t>
            </a:r>
            <a:r>
              <a:rPr lang="en-US" altLang="zh-CN" sz="2800" b="1" dirty="0">
                <a:latin typeface="Calibri" panose="020F0502020204030204" pitchFamily="34" charset="0"/>
              </a:rPr>
              <a:t>×</a:t>
            </a:r>
            <a:r>
              <a:rPr lang="zh-CN" altLang="en-US" sz="2800" b="1" dirty="0">
                <a:latin typeface="Calibri" panose="020F0502020204030204" pitchFamily="34" charset="0"/>
              </a:rPr>
              <a:t>棱长</a:t>
            </a:r>
            <a:r>
              <a:rPr lang="en-US" altLang="zh-CN" sz="2800" b="1" dirty="0">
                <a:latin typeface="Calibri" panose="020F0502020204030204" pitchFamily="34" charset="0"/>
              </a:rPr>
              <a:t>×</a:t>
            </a:r>
            <a:r>
              <a:rPr lang="zh-CN" altLang="en-US" sz="2800" b="1" dirty="0">
                <a:latin typeface="Calibri" panose="020F0502020204030204" pitchFamily="34" charset="0"/>
              </a:rPr>
              <a:t>棱长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2357438" y="4141788"/>
            <a:ext cx="52149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latin typeface="Times New Roman" panose="02020603050405020304" pitchFamily="18" charset="0"/>
              </a:rPr>
              <a:t>V</a:t>
            </a:r>
            <a:r>
              <a:rPr lang="zh-CN" altLang="en-US" sz="3200" b="1" dirty="0">
                <a:latin typeface="Calibri" panose="020F0502020204030204" pitchFamily="34" charset="0"/>
              </a:rPr>
              <a:t> ＝ 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3200" b="1" dirty="0" err="1">
                <a:latin typeface="宋体" panose="02010600030101010101" pitchFamily="2" charset="-122"/>
              </a:rPr>
              <a:t>×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3200" b="1" dirty="0" err="1">
                <a:latin typeface="宋体" panose="02010600030101010101" pitchFamily="2" charset="-122"/>
              </a:rPr>
              <a:t>×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latin typeface="Calibri" panose="020F0502020204030204" pitchFamily="34" charset="0"/>
              </a:rPr>
              <a:t> ＝ 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·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·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a</a:t>
            </a:r>
            <a:endParaRPr lang="en-US" altLang="zh-CN" sz="3200" b="1" i="1" dirty="0">
              <a:latin typeface="Times New Roman" panose="02020603050405020304" pitchFamily="18" charset="0"/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284163" y="3317875"/>
            <a:ext cx="8286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如果用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V</a:t>
            </a:r>
            <a:r>
              <a:rPr lang="zh-CN" altLang="en-US" sz="2400" b="1" dirty="0">
                <a:latin typeface="Times New Roman" panose="02020603050405020304" pitchFamily="18" charset="0"/>
              </a:rPr>
              <a:t>表示正方体的体积，用</a:t>
            </a:r>
            <a:r>
              <a:rPr lang="en-US" altLang="zh-CN" sz="2400" b="1" dirty="0"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</a:rPr>
              <a:t>表示正方体的棱长，那么正方体的体积公式可以写成：</a:t>
            </a:r>
          </a:p>
        </p:txBody>
      </p:sp>
      <p:sp>
        <p:nvSpPr>
          <p:cNvPr id="17414" name="矩形 5"/>
          <p:cNvSpPr>
            <a:spLocks noChangeArrowheads="1"/>
          </p:cNvSpPr>
          <p:nvPr/>
        </p:nvSpPr>
        <p:spPr bwMode="auto">
          <a:xfrm>
            <a:off x="3514725" y="4851400"/>
            <a:ext cx="16129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5B3D7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i="1" dirty="0">
                <a:latin typeface="Times New Roman" panose="02020603050405020304" pitchFamily="18" charset="0"/>
              </a:rPr>
              <a:t>V</a:t>
            </a:r>
            <a:r>
              <a:rPr lang="zh-CN" altLang="en-US" sz="3200" b="1" dirty="0">
                <a:latin typeface="Calibri" panose="020F0502020204030204" pitchFamily="34" charset="0"/>
              </a:rPr>
              <a:t> ＝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</a:rPr>
              <a:t>³</a:t>
            </a:r>
          </a:p>
        </p:txBody>
      </p:sp>
      <p:sp>
        <p:nvSpPr>
          <p:cNvPr id="17415" name="圆角矩形标注 6"/>
          <p:cNvSpPr>
            <a:spLocks noChangeArrowheads="1"/>
          </p:cNvSpPr>
          <p:nvPr/>
        </p:nvSpPr>
        <p:spPr bwMode="auto">
          <a:xfrm>
            <a:off x="1855788" y="5514975"/>
            <a:ext cx="5145087" cy="485775"/>
          </a:xfrm>
          <a:prstGeom prst="wedgeRoundRectCallout">
            <a:avLst>
              <a:gd name="adj1" fmla="val 55398"/>
              <a:gd name="adj2" fmla="val -1563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AC09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2400" b="1" dirty="0">
                <a:latin typeface="Times New Roman" panose="02020603050405020304" pitchFamily="18" charset="0"/>
              </a:rPr>
              <a:t>³</a:t>
            </a:r>
            <a:r>
              <a:rPr lang="zh-CN" altLang="en-US" sz="2400" b="1" dirty="0">
                <a:latin typeface="Calibri" panose="020F0502020204030204" pitchFamily="34" charset="0"/>
              </a:rPr>
              <a:t>读作“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Calibri" panose="020F0502020204030204" pitchFamily="34" charset="0"/>
              </a:rPr>
              <a:t>的立方”，表示三个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Calibri" panose="020F0502020204030204" pitchFamily="34" charset="0"/>
              </a:rPr>
              <a:t>相乘。</a:t>
            </a:r>
          </a:p>
        </p:txBody>
      </p:sp>
      <p:pic>
        <p:nvPicPr>
          <p:cNvPr id="17416" name="Picture 4" descr="C:\Users\lywang4\Desktop\5图片\5\59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3663" y="563563"/>
            <a:ext cx="11430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圆角矩形标注 17"/>
          <p:cNvSpPr>
            <a:spLocks noChangeArrowheads="1"/>
          </p:cNvSpPr>
          <p:nvPr/>
        </p:nvSpPr>
        <p:spPr bwMode="auto">
          <a:xfrm>
            <a:off x="1522413" y="1279525"/>
            <a:ext cx="3960812" cy="428625"/>
          </a:xfrm>
          <a:prstGeom prst="wedgeRoundRectCallout">
            <a:avLst>
              <a:gd name="adj1" fmla="val -55370"/>
              <a:gd name="adj2" fmla="val -852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AC09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Calibri" panose="020F0502020204030204" pitchFamily="34" charset="0"/>
              </a:rPr>
              <a:t>自己总结正方体的体积公式。</a:t>
            </a:r>
          </a:p>
        </p:txBody>
      </p:sp>
      <p:grpSp>
        <p:nvGrpSpPr>
          <p:cNvPr id="17418" name="组合 18"/>
          <p:cNvGrpSpPr/>
          <p:nvPr/>
        </p:nvGrpSpPr>
        <p:grpSpPr bwMode="auto">
          <a:xfrm>
            <a:off x="6548438" y="623888"/>
            <a:ext cx="2428875" cy="1673225"/>
            <a:chOff x="1357290" y="857232"/>
            <a:chExt cx="2214578" cy="1540611"/>
          </a:xfrm>
        </p:grpSpPr>
        <p:sp>
          <p:nvSpPr>
            <p:cNvPr id="17419" name="TextBox 19"/>
            <p:cNvSpPr txBox="1">
              <a:spLocks noChangeArrowheads="1"/>
            </p:cNvSpPr>
            <p:nvPr/>
          </p:nvSpPr>
          <p:spPr bwMode="auto">
            <a:xfrm>
              <a:off x="2571736" y="1000108"/>
              <a:ext cx="1000132" cy="420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" panose="02020603050405020304" pitchFamily="18" charset="0"/>
                </a:rPr>
                <a:t>棱长</a:t>
              </a:r>
            </a:p>
          </p:txBody>
        </p:sp>
        <p:sp>
          <p:nvSpPr>
            <p:cNvPr id="21" name="立方体 20"/>
            <p:cNvSpPr/>
            <p:nvPr/>
          </p:nvSpPr>
          <p:spPr>
            <a:xfrm>
              <a:off x="1357290" y="857232"/>
              <a:ext cx="1285324" cy="1214656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7421" name="TextBox 21"/>
            <p:cNvSpPr txBox="1">
              <a:spLocks noChangeArrowheads="1"/>
            </p:cNvSpPr>
            <p:nvPr/>
          </p:nvSpPr>
          <p:spPr bwMode="auto">
            <a:xfrm rot="-2980905">
              <a:off x="2237507" y="1669042"/>
              <a:ext cx="1000132" cy="41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" panose="02020603050405020304" pitchFamily="18" charset="0"/>
                </a:rPr>
                <a:t>棱长</a:t>
              </a:r>
            </a:p>
          </p:txBody>
        </p:sp>
        <p:sp>
          <p:nvSpPr>
            <p:cNvPr id="17422" name="TextBox 22"/>
            <p:cNvSpPr txBox="1">
              <a:spLocks noChangeArrowheads="1"/>
            </p:cNvSpPr>
            <p:nvPr/>
          </p:nvSpPr>
          <p:spPr bwMode="auto">
            <a:xfrm>
              <a:off x="1428728" y="1977086"/>
              <a:ext cx="1000132" cy="420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" panose="02020603050405020304" pitchFamily="18" charset="0"/>
                </a:rPr>
                <a:t>棱长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 bldLvl="0"/>
      <p:bldP spid="17415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428625" y="500063"/>
            <a:ext cx="8001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长方体和正方体的体积公式有什么相同点？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428625" y="1130300"/>
            <a:ext cx="7572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长方体和正方体底面的面积叫做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底面积</a:t>
            </a:r>
            <a:r>
              <a:rPr lang="zh-CN" altLang="en-US" sz="3200" b="1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357188" y="3571875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长方体（或正方体）的体积</a:t>
            </a:r>
            <a:r>
              <a:rPr lang="en-US" altLang="zh-CN" sz="3200" b="1">
                <a:latin typeface="Times New Roman" panose="02020603050405020304" pitchFamily="18" charset="0"/>
              </a:rPr>
              <a:t>=</a:t>
            </a:r>
            <a:r>
              <a:rPr lang="zh-CN" altLang="en-US" sz="3200" b="1">
                <a:latin typeface="Times New Roman" panose="02020603050405020304" pitchFamily="18" charset="0"/>
              </a:rPr>
              <a:t>底面积</a:t>
            </a:r>
            <a:r>
              <a:rPr lang="en-US" altLang="zh-CN" sz="3200" b="1">
                <a:latin typeface="宋体" panose="02010600030101010101" pitchFamily="2" charset="-122"/>
              </a:rPr>
              <a:t>×</a:t>
            </a:r>
            <a:r>
              <a:rPr lang="zh-CN" altLang="en-US" sz="3200" b="1">
                <a:latin typeface="Times New Roman" panose="02020603050405020304" pitchFamily="18" charset="0"/>
              </a:rPr>
              <a:t>高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如果用</a:t>
            </a:r>
            <a:r>
              <a:rPr lang="en-US" altLang="zh-CN" sz="3200" b="1">
                <a:latin typeface="Times New Roman" panose="02020603050405020304" pitchFamily="18" charset="0"/>
              </a:rPr>
              <a:t>S</a:t>
            </a:r>
            <a:r>
              <a:rPr lang="zh-CN" altLang="en-US" sz="3200" b="1">
                <a:latin typeface="Times New Roman" panose="02020603050405020304" pitchFamily="18" charset="0"/>
              </a:rPr>
              <a:t>表示底面积，上面的公式可以写成：</a:t>
            </a: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3314700" y="5192713"/>
            <a:ext cx="235743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5B3D7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b="1" i="1">
                <a:latin typeface="Times New Roman" panose="02020603050405020304" pitchFamily="18" charset="0"/>
              </a:rPr>
              <a:t>V</a:t>
            </a:r>
            <a:r>
              <a:rPr lang="zh-CN" altLang="en-US" sz="4000" b="1">
                <a:latin typeface="Calibri" panose="020F0502020204030204" pitchFamily="34" charset="0"/>
              </a:rPr>
              <a:t> ＝ </a:t>
            </a:r>
            <a:r>
              <a:rPr lang="en-US" altLang="zh-CN" sz="4000" b="1" i="1">
                <a:latin typeface="Times New Roman" panose="02020603050405020304" pitchFamily="18" charset="0"/>
              </a:rPr>
              <a:t>Sh</a:t>
            </a:r>
            <a:endParaRPr lang="zh-CN" altLang="en-US" sz="4000" b="1" i="1">
              <a:latin typeface="Times New Roman" panose="02020603050405020304" pitchFamily="18" charset="0"/>
            </a:endParaRPr>
          </a:p>
        </p:txBody>
      </p:sp>
      <p:grpSp>
        <p:nvGrpSpPr>
          <p:cNvPr id="29" name="组合 28"/>
          <p:cNvGrpSpPr/>
          <p:nvPr/>
        </p:nvGrpSpPr>
        <p:grpSpPr bwMode="auto">
          <a:xfrm>
            <a:off x="5857875" y="2120900"/>
            <a:ext cx="1714500" cy="1522413"/>
            <a:chOff x="4857752" y="1643050"/>
            <a:chExt cx="1714512" cy="1523352"/>
          </a:xfrm>
        </p:grpSpPr>
        <p:grpSp>
          <p:nvGrpSpPr>
            <p:cNvPr id="18439" name="组合 25"/>
            <p:cNvGrpSpPr/>
            <p:nvPr/>
          </p:nvGrpSpPr>
          <p:grpSpPr bwMode="auto">
            <a:xfrm>
              <a:off x="4857752" y="1643050"/>
              <a:ext cx="1714512" cy="1500198"/>
              <a:chOff x="4857752" y="1643050"/>
              <a:chExt cx="1714512" cy="1500198"/>
            </a:xfrm>
          </p:grpSpPr>
          <p:sp>
            <p:nvSpPr>
              <p:cNvPr id="7" name="立方体 6"/>
              <p:cNvSpPr/>
              <p:nvPr/>
            </p:nvSpPr>
            <p:spPr>
              <a:xfrm>
                <a:off x="4857752" y="1643050"/>
                <a:ext cx="1714512" cy="1499525"/>
              </a:xfrm>
              <a:prstGeom prst="cube">
                <a:avLst>
                  <a:gd name="adj" fmla="val 25739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/>
                <a:endParaRPr lang="zh-CN" altLang="en-US" noProof="1"/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rot="5400000">
                <a:off x="4751063" y="2178369"/>
                <a:ext cx="1070635" cy="31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rot="10800000">
                <a:off x="5286380" y="2713685"/>
                <a:ext cx="1285884" cy="1589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 rot="5400000" flipH="1" flipV="1">
                <a:off x="4857621" y="2713816"/>
                <a:ext cx="428889" cy="42862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44" name="TextBox 26"/>
            <p:cNvSpPr txBox="1">
              <a:spLocks noChangeArrowheads="1"/>
            </p:cNvSpPr>
            <p:nvPr/>
          </p:nvSpPr>
          <p:spPr bwMode="auto">
            <a:xfrm>
              <a:off x="5286380" y="2643182"/>
              <a:ext cx="11430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</a:rPr>
                <a:t>底面</a:t>
              </a: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1571625" y="2263775"/>
            <a:ext cx="2643188" cy="1450975"/>
            <a:chOff x="1000100" y="1714488"/>
            <a:chExt cx="2643206" cy="1451914"/>
          </a:xfrm>
        </p:grpSpPr>
        <p:grpSp>
          <p:nvGrpSpPr>
            <p:cNvPr id="18446" name="组合 15"/>
            <p:cNvGrpSpPr/>
            <p:nvPr/>
          </p:nvGrpSpPr>
          <p:grpSpPr bwMode="auto">
            <a:xfrm>
              <a:off x="1000100" y="1714488"/>
              <a:ext cx="2643206" cy="1428760"/>
              <a:chOff x="1000100" y="1714488"/>
              <a:chExt cx="2643206" cy="1428760"/>
            </a:xfrm>
          </p:grpSpPr>
          <p:sp>
            <p:nvSpPr>
              <p:cNvPr id="6" name="立方体 5"/>
              <p:cNvSpPr/>
              <p:nvPr/>
            </p:nvSpPr>
            <p:spPr>
              <a:xfrm>
                <a:off x="1000100" y="1714488"/>
                <a:ext cx="2643206" cy="1428087"/>
              </a:xfrm>
              <a:prstGeom prst="cube">
                <a:avLst>
                  <a:gd name="adj" fmla="val 34882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/>
                <a:endParaRPr lang="zh-CN" altLang="en-US" noProof="1"/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 rot="5400000">
                <a:off x="1037110" y="2177544"/>
                <a:ext cx="927700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 rot="10800000">
                <a:off x="1500166" y="2642188"/>
                <a:ext cx="2143140" cy="1589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rot="5400000" flipH="1" flipV="1">
                <a:off x="999940" y="2642348"/>
                <a:ext cx="500387" cy="50006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51" name="TextBox 27"/>
            <p:cNvSpPr txBox="1">
              <a:spLocks noChangeArrowheads="1"/>
            </p:cNvSpPr>
            <p:nvPr/>
          </p:nvSpPr>
          <p:spPr bwMode="auto">
            <a:xfrm>
              <a:off x="1785918" y="2643182"/>
              <a:ext cx="11430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</a:rPr>
                <a:t>底面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/>
          <p:cNvSpPr>
            <a:spLocks noChangeArrowheads="1"/>
          </p:cNvSpPr>
          <p:nvPr/>
        </p:nvSpPr>
        <p:spPr bwMode="auto">
          <a:xfrm>
            <a:off x="2051050" y="29257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558800" y="765175"/>
            <a:ext cx="797242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宋体" panose="02010600030101010101" pitchFamily="2" charset="-122"/>
              </a:rPr>
              <a:t>    </a:t>
            </a:r>
            <a:r>
              <a:rPr lang="zh-CN" altLang="en-US" sz="2800" b="1">
                <a:latin typeface="宋体" panose="02010600030101010101" pitchFamily="2" charset="-122"/>
              </a:rPr>
              <a:t>下面的图形是用棱长</a:t>
            </a:r>
            <a:r>
              <a:rPr lang="en-US" altLang="zh-CN" sz="2800" b="1">
                <a:latin typeface="Times New Roman" panose="02020603050405020304" pitchFamily="18" charset="0"/>
              </a:rPr>
              <a:t>1cm</a:t>
            </a:r>
            <a:r>
              <a:rPr lang="zh-CN" altLang="en-US" sz="2800" b="1">
                <a:latin typeface="宋体" panose="02010600030101010101" pitchFamily="2" charset="-122"/>
              </a:rPr>
              <a:t>的小正方体拼成的，说出它们的体积各是多少？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19460" name="AutoShape 10"/>
          <p:cNvSpPr>
            <a:spLocks noChangeArrowheads="1"/>
          </p:cNvSpPr>
          <p:nvPr/>
        </p:nvSpPr>
        <p:spPr bwMode="auto">
          <a:xfrm>
            <a:off x="2916238" y="4941888"/>
            <a:ext cx="576262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1" name="AutoShape 11"/>
          <p:cNvSpPr>
            <a:spLocks noChangeArrowheads="1"/>
          </p:cNvSpPr>
          <p:nvPr/>
        </p:nvSpPr>
        <p:spPr bwMode="auto">
          <a:xfrm>
            <a:off x="2482850" y="29257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2" name="AutoShape 12"/>
          <p:cNvSpPr>
            <a:spLocks noChangeArrowheads="1"/>
          </p:cNvSpPr>
          <p:nvPr/>
        </p:nvSpPr>
        <p:spPr bwMode="auto">
          <a:xfrm>
            <a:off x="2916238" y="2925763"/>
            <a:ext cx="576262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>
            <a:off x="5435600" y="27098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4" name="AutoShape 15"/>
          <p:cNvSpPr>
            <a:spLocks noChangeArrowheads="1"/>
          </p:cNvSpPr>
          <p:nvPr/>
        </p:nvSpPr>
        <p:spPr bwMode="auto">
          <a:xfrm>
            <a:off x="5867400" y="27098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5" name="AutoShape 16"/>
          <p:cNvSpPr>
            <a:spLocks noChangeArrowheads="1"/>
          </p:cNvSpPr>
          <p:nvPr/>
        </p:nvSpPr>
        <p:spPr bwMode="auto">
          <a:xfrm>
            <a:off x="2051050" y="24939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6" name="AutoShape 18"/>
          <p:cNvSpPr>
            <a:spLocks noChangeArrowheads="1"/>
          </p:cNvSpPr>
          <p:nvPr/>
        </p:nvSpPr>
        <p:spPr bwMode="auto">
          <a:xfrm>
            <a:off x="2051050" y="20621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7" name="AutoShape 21"/>
          <p:cNvSpPr>
            <a:spLocks noChangeArrowheads="1"/>
          </p:cNvSpPr>
          <p:nvPr/>
        </p:nvSpPr>
        <p:spPr bwMode="auto">
          <a:xfrm>
            <a:off x="5435600" y="22780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8" name="AutoShape 22"/>
          <p:cNvSpPr>
            <a:spLocks noChangeArrowheads="1"/>
          </p:cNvSpPr>
          <p:nvPr/>
        </p:nvSpPr>
        <p:spPr bwMode="auto">
          <a:xfrm>
            <a:off x="6299200" y="27098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9" name="AutoShape 23"/>
          <p:cNvSpPr>
            <a:spLocks noChangeArrowheads="1"/>
          </p:cNvSpPr>
          <p:nvPr/>
        </p:nvSpPr>
        <p:spPr bwMode="auto">
          <a:xfrm>
            <a:off x="2484438" y="2493963"/>
            <a:ext cx="576262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9470" name="AutoShape 24"/>
          <p:cNvSpPr>
            <a:spLocks noChangeArrowheads="1"/>
          </p:cNvSpPr>
          <p:nvPr/>
        </p:nvSpPr>
        <p:spPr bwMode="auto">
          <a:xfrm>
            <a:off x="2916238" y="2493963"/>
            <a:ext cx="576262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71" name="AutoShape 25"/>
          <p:cNvSpPr>
            <a:spLocks noChangeArrowheads="1"/>
          </p:cNvSpPr>
          <p:nvPr/>
        </p:nvSpPr>
        <p:spPr bwMode="auto">
          <a:xfrm>
            <a:off x="2484438" y="2062163"/>
            <a:ext cx="576262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72" name="AutoShape 26"/>
          <p:cNvSpPr>
            <a:spLocks noChangeArrowheads="1"/>
          </p:cNvSpPr>
          <p:nvPr/>
        </p:nvSpPr>
        <p:spPr bwMode="auto">
          <a:xfrm>
            <a:off x="2916238" y="2062163"/>
            <a:ext cx="576262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73" name="AutoShape 27"/>
          <p:cNvSpPr>
            <a:spLocks noChangeArrowheads="1"/>
          </p:cNvSpPr>
          <p:nvPr/>
        </p:nvSpPr>
        <p:spPr bwMode="auto">
          <a:xfrm>
            <a:off x="6731000" y="27098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74" name="AutoShape 28"/>
          <p:cNvSpPr>
            <a:spLocks noChangeArrowheads="1"/>
          </p:cNvSpPr>
          <p:nvPr/>
        </p:nvSpPr>
        <p:spPr bwMode="auto">
          <a:xfrm>
            <a:off x="5867400" y="22780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75" name="AutoShape 29"/>
          <p:cNvSpPr>
            <a:spLocks noChangeArrowheads="1"/>
          </p:cNvSpPr>
          <p:nvPr/>
        </p:nvSpPr>
        <p:spPr bwMode="auto">
          <a:xfrm>
            <a:off x="6299200" y="22780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76" name="AutoShape 30"/>
          <p:cNvSpPr>
            <a:spLocks noChangeArrowheads="1"/>
          </p:cNvSpPr>
          <p:nvPr/>
        </p:nvSpPr>
        <p:spPr bwMode="auto">
          <a:xfrm>
            <a:off x="6731000" y="2278063"/>
            <a:ext cx="576263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77" name="AutoShape 31"/>
          <p:cNvSpPr>
            <a:spLocks noChangeArrowheads="1"/>
          </p:cNvSpPr>
          <p:nvPr/>
        </p:nvSpPr>
        <p:spPr bwMode="auto">
          <a:xfrm>
            <a:off x="1908175" y="5086350"/>
            <a:ext cx="576263" cy="57626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78" name="AutoShape 32"/>
          <p:cNvSpPr>
            <a:spLocks noChangeArrowheads="1"/>
          </p:cNvSpPr>
          <p:nvPr/>
        </p:nvSpPr>
        <p:spPr bwMode="auto">
          <a:xfrm>
            <a:off x="1908175" y="4654550"/>
            <a:ext cx="576263" cy="57626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79" name="AutoShape 33"/>
          <p:cNvSpPr>
            <a:spLocks noChangeArrowheads="1"/>
          </p:cNvSpPr>
          <p:nvPr/>
        </p:nvSpPr>
        <p:spPr bwMode="auto">
          <a:xfrm>
            <a:off x="6011863" y="4943475"/>
            <a:ext cx="576262" cy="57626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80" name="AutoShape 34"/>
          <p:cNvSpPr>
            <a:spLocks noChangeArrowheads="1"/>
          </p:cNvSpPr>
          <p:nvPr/>
        </p:nvSpPr>
        <p:spPr bwMode="auto">
          <a:xfrm>
            <a:off x="2339975" y="5086350"/>
            <a:ext cx="576263" cy="57626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81" name="AutoShape 35"/>
          <p:cNvSpPr>
            <a:spLocks noChangeArrowheads="1"/>
          </p:cNvSpPr>
          <p:nvPr/>
        </p:nvSpPr>
        <p:spPr bwMode="auto">
          <a:xfrm>
            <a:off x="2771775" y="5086350"/>
            <a:ext cx="576263" cy="57626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82" name="AutoShape 36"/>
          <p:cNvSpPr>
            <a:spLocks noChangeArrowheads="1"/>
          </p:cNvSpPr>
          <p:nvPr/>
        </p:nvSpPr>
        <p:spPr bwMode="auto">
          <a:xfrm>
            <a:off x="2771775" y="4654550"/>
            <a:ext cx="576263" cy="57626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83" name="AutoShape 37"/>
          <p:cNvSpPr>
            <a:spLocks noChangeArrowheads="1"/>
          </p:cNvSpPr>
          <p:nvPr/>
        </p:nvSpPr>
        <p:spPr bwMode="auto">
          <a:xfrm>
            <a:off x="6011863" y="4510088"/>
            <a:ext cx="576262" cy="57626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84" name="AutoShape 38"/>
          <p:cNvSpPr>
            <a:spLocks noChangeArrowheads="1"/>
          </p:cNvSpPr>
          <p:nvPr/>
        </p:nvSpPr>
        <p:spPr bwMode="auto">
          <a:xfrm>
            <a:off x="6443663" y="4943475"/>
            <a:ext cx="576262" cy="57626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85" name="AutoShape 39"/>
          <p:cNvSpPr>
            <a:spLocks noChangeArrowheads="1"/>
          </p:cNvSpPr>
          <p:nvPr/>
        </p:nvSpPr>
        <p:spPr bwMode="auto">
          <a:xfrm>
            <a:off x="5867400" y="5086350"/>
            <a:ext cx="576263" cy="57626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86" name="Text Box 40"/>
          <p:cNvSpPr txBox="1">
            <a:spLocks noChangeArrowheads="1"/>
          </p:cNvSpPr>
          <p:nvPr/>
        </p:nvSpPr>
        <p:spPr bwMode="auto">
          <a:xfrm>
            <a:off x="1835150" y="3654425"/>
            <a:ext cx="1871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9</a:t>
            </a:r>
            <a:r>
              <a:rPr lang="zh-CN" altLang="en-US" sz="2800" b="1">
                <a:latin typeface="Calibri" panose="020F0502020204030204" pitchFamily="34" charset="0"/>
              </a:rPr>
              <a:t>立方厘米</a:t>
            </a:r>
          </a:p>
        </p:txBody>
      </p:sp>
      <p:sp>
        <p:nvSpPr>
          <p:cNvPr id="19487" name="Text Box 41"/>
          <p:cNvSpPr txBox="1">
            <a:spLocks noChangeArrowheads="1"/>
          </p:cNvSpPr>
          <p:nvPr/>
        </p:nvSpPr>
        <p:spPr bwMode="auto">
          <a:xfrm>
            <a:off x="5508625" y="3646488"/>
            <a:ext cx="1798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8</a:t>
            </a:r>
            <a:r>
              <a:rPr lang="zh-CN" altLang="en-US" sz="2800" b="1">
                <a:latin typeface="Calibri" panose="020F0502020204030204" pitchFamily="34" charset="0"/>
              </a:rPr>
              <a:t>立方厘米</a:t>
            </a:r>
          </a:p>
        </p:txBody>
      </p:sp>
      <p:sp>
        <p:nvSpPr>
          <p:cNvPr id="19488" name="Text Box 42"/>
          <p:cNvSpPr txBox="1">
            <a:spLocks noChangeArrowheads="1"/>
          </p:cNvSpPr>
          <p:nvPr/>
        </p:nvSpPr>
        <p:spPr bwMode="auto">
          <a:xfrm>
            <a:off x="1835150" y="5805488"/>
            <a:ext cx="1798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6</a:t>
            </a:r>
            <a:r>
              <a:rPr lang="zh-CN" altLang="en-US" sz="2800" b="1">
                <a:latin typeface="Calibri" panose="020F0502020204030204" pitchFamily="34" charset="0"/>
              </a:rPr>
              <a:t>立方厘米</a:t>
            </a:r>
          </a:p>
        </p:txBody>
      </p:sp>
      <p:sp>
        <p:nvSpPr>
          <p:cNvPr id="19489" name="Text Box 43"/>
          <p:cNvSpPr txBox="1">
            <a:spLocks noChangeArrowheads="1"/>
          </p:cNvSpPr>
          <p:nvPr/>
        </p:nvSpPr>
        <p:spPr bwMode="auto">
          <a:xfrm>
            <a:off x="5508625" y="5805488"/>
            <a:ext cx="1871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4</a:t>
            </a:r>
            <a:r>
              <a:rPr lang="zh-CN" altLang="en-US" sz="2800" b="1">
                <a:latin typeface="Calibri" panose="020F0502020204030204" pitchFamily="34" charset="0"/>
              </a:rPr>
              <a:t>立方厘米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" grpId="0"/>
      <p:bldP spid="19487" grpId="0"/>
      <p:bldP spid="194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501650" y="428625"/>
            <a:ext cx="562292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例</a:t>
            </a:r>
            <a:r>
              <a:rPr lang="en-US" altLang="zh-CN" sz="3600" b="1" dirty="0">
                <a:latin typeface="Times New Roman" panose="02020603050405020304" pitchFamily="18" charset="0"/>
              </a:rPr>
              <a:t>5</a:t>
            </a:r>
            <a:r>
              <a:rPr lang="zh-CN" altLang="en-US" sz="3600" b="1" dirty="0">
                <a:latin typeface="Times New Roman" panose="02020603050405020304" pitchFamily="18" charset="0"/>
              </a:rPr>
              <a:t>、</a:t>
            </a:r>
            <a:r>
              <a:rPr lang="zh-CN" altLang="en-US" sz="3200" b="1" dirty="0">
                <a:latin typeface="Times New Roman" panose="02020603050405020304" pitchFamily="18" charset="0"/>
              </a:rPr>
              <a:t>一根长方体木料，长是</a:t>
            </a:r>
            <a:r>
              <a:rPr lang="en-US" altLang="zh-CN" sz="3200" b="1" dirty="0">
                <a:latin typeface="Times New Roman" panose="02020603050405020304" pitchFamily="18" charset="0"/>
              </a:rPr>
              <a:t>5</a:t>
            </a:r>
            <a:r>
              <a:rPr lang="zh-CN" altLang="en-US" sz="3200" b="1" dirty="0">
                <a:latin typeface="Times New Roman" panose="02020603050405020304" pitchFamily="18" charset="0"/>
              </a:rPr>
              <a:t>米，横断面的面积是</a:t>
            </a:r>
            <a:r>
              <a:rPr lang="en-US" altLang="zh-CN" sz="3200" b="1" dirty="0">
                <a:latin typeface="Times New Roman" panose="02020603050405020304" pitchFamily="18" charset="0"/>
              </a:rPr>
              <a:t>0.06</a:t>
            </a:r>
            <a:r>
              <a:rPr lang="zh-CN" altLang="en-US" sz="3200" b="1" dirty="0">
                <a:latin typeface="Times New Roman" panose="02020603050405020304" pitchFamily="18" charset="0"/>
              </a:rPr>
              <a:t>平方米。</a:t>
            </a:r>
            <a:r>
              <a:rPr lang="en-US" altLang="zh-CN" sz="3200" b="1" dirty="0">
                <a:latin typeface="Times New Roman" panose="02020603050405020304" pitchFamily="18" charset="0"/>
              </a:rPr>
              <a:t>15</a:t>
            </a:r>
            <a:r>
              <a:rPr lang="zh-CN" altLang="en-US" sz="3200" b="1" dirty="0">
                <a:latin typeface="Times New Roman" panose="02020603050405020304" pitchFamily="18" charset="0"/>
              </a:rPr>
              <a:t>根这样的木料的体积是多少立方米？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58775" y="3687763"/>
            <a:ext cx="42862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先求什么，再求什么？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358775" y="5676900"/>
            <a:ext cx="82867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答：</a:t>
            </a:r>
            <a:r>
              <a:rPr lang="en-US" altLang="zh-CN" sz="2800" b="1">
                <a:latin typeface="Times New Roman" panose="02020603050405020304" pitchFamily="18" charset="0"/>
              </a:rPr>
              <a:t>15</a:t>
            </a:r>
            <a:r>
              <a:rPr lang="zh-CN" altLang="en-US" sz="2800" b="1">
                <a:latin typeface="Times New Roman" panose="02020603050405020304" pitchFamily="18" charset="0"/>
              </a:rPr>
              <a:t>根这样的木料的体积是（     ）立方米。</a:t>
            </a:r>
          </a:p>
        </p:txBody>
      </p:sp>
      <p:grpSp>
        <p:nvGrpSpPr>
          <p:cNvPr id="20485" name="组合 12"/>
          <p:cNvGrpSpPr/>
          <p:nvPr/>
        </p:nvGrpSpPr>
        <p:grpSpPr bwMode="auto">
          <a:xfrm>
            <a:off x="6499225" y="857250"/>
            <a:ext cx="2573338" cy="1411288"/>
            <a:chOff x="5072066" y="642918"/>
            <a:chExt cx="3364079" cy="1903779"/>
          </a:xfrm>
        </p:grpSpPr>
        <p:sp>
          <p:nvSpPr>
            <p:cNvPr id="20486" name="TextBox 5"/>
            <p:cNvSpPr txBox="1">
              <a:spLocks noChangeArrowheads="1"/>
            </p:cNvSpPr>
            <p:nvPr/>
          </p:nvSpPr>
          <p:spPr bwMode="auto">
            <a:xfrm>
              <a:off x="5093641" y="1929811"/>
              <a:ext cx="2355021" cy="616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</a:rPr>
                <a:t>0.06</a:t>
              </a:r>
              <a:r>
                <a:rPr lang="zh-CN" altLang="en-US" sz="2400" b="1">
                  <a:latin typeface="Times New Roman" panose="02020603050405020304" pitchFamily="18" charset="0"/>
                </a:rPr>
                <a:t>平方米</a:t>
              </a:r>
            </a:p>
          </p:txBody>
        </p:sp>
        <p:pic>
          <p:nvPicPr>
            <p:cNvPr id="20487" name="Picture 3" descr="C:\Users\lywang4\Desktop\5图片\5\795_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72066" y="642918"/>
              <a:ext cx="3364079" cy="107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直接箭头连接符 8"/>
            <p:cNvCxnSpPr/>
            <p:nvPr/>
          </p:nvCxnSpPr>
          <p:spPr>
            <a:xfrm rot="5400000" flipH="1" flipV="1">
              <a:off x="5143274" y="1641953"/>
              <a:ext cx="428297" cy="20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307975" y="4264025"/>
            <a:ext cx="84296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先求一根木料的体积：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0.06×5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0.3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（平方米）</a:t>
            </a:r>
          </a:p>
        </p:txBody>
      </p:sp>
      <p:sp>
        <p:nvSpPr>
          <p:cNvPr id="20490" name="TextBox 15"/>
          <p:cNvSpPr txBox="1">
            <a:spLocks noChangeArrowheads="1"/>
          </p:cNvSpPr>
          <p:nvPr/>
        </p:nvSpPr>
        <p:spPr bwMode="auto">
          <a:xfrm>
            <a:off x="5359400" y="5676900"/>
            <a:ext cx="9286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4.5</a:t>
            </a:r>
          </a:p>
        </p:txBody>
      </p:sp>
      <p:cxnSp>
        <p:nvCxnSpPr>
          <p:cNvPr id="2" name="直接连接符 1"/>
          <p:cNvCxnSpPr/>
          <p:nvPr/>
        </p:nvCxnSpPr>
        <p:spPr>
          <a:xfrm flipV="1">
            <a:off x="358775" y="5514975"/>
            <a:ext cx="7543800" cy="4763"/>
          </a:xfrm>
          <a:prstGeom prst="line">
            <a:avLst/>
          </a:prstGeom>
          <a:ln w="19050" cmpd="sng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Box 14"/>
          <p:cNvSpPr txBox="1">
            <a:spLocks noChangeArrowheads="1"/>
          </p:cNvSpPr>
          <p:nvPr/>
        </p:nvSpPr>
        <p:spPr bwMode="auto">
          <a:xfrm>
            <a:off x="288925" y="4787900"/>
            <a:ext cx="84296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再求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根木料的体积：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0.3×15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＝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4.5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（立方米）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9" grpId="0"/>
      <p:bldP spid="20490" grpId="0"/>
      <p:bldP spid="204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3"/>
          <p:cNvSpPr txBox="1">
            <a:spLocks noChangeArrowheads="1"/>
          </p:cNvSpPr>
          <p:nvPr/>
        </p:nvSpPr>
        <p:spPr bwMode="auto">
          <a:xfrm>
            <a:off x="798513" y="641350"/>
            <a:ext cx="75120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宋体" panose="02010600030101010101" pitchFamily="2" charset="-122"/>
              </a:rPr>
              <a:t>用体积为</a:t>
            </a:r>
            <a:r>
              <a:rPr lang="en-US" altLang="zh-CN" sz="3200" b="1">
                <a:latin typeface="宋体" panose="02010600030101010101" pitchFamily="2" charset="-122"/>
              </a:rPr>
              <a:t>1</a:t>
            </a:r>
            <a:r>
              <a:rPr lang="zh-CN" altLang="en-US" sz="3200" b="1">
                <a:latin typeface="宋体" panose="02010600030101010101" pitchFamily="2" charset="-122"/>
              </a:rPr>
              <a:t>立方厘米的立方体摆出下面的立体图形。写出各个立体图形的体积。</a:t>
            </a:r>
          </a:p>
        </p:txBody>
      </p:sp>
      <p:grpSp>
        <p:nvGrpSpPr>
          <p:cNvPr id="21507" name="组合 2"/>
          <p:cNvGrpSpPr/>
          <p:nvPr/>
        </p:nvGrpSpPr>
        <p:grpSpPr bwMode="auto">
          <a:xfrm>
            <a:off x="4030663" y="2135188"/>
            <a:ext cx="1163637" cy="963612"/>
            <a:chOff x="4106069" y="3013685"/>
            <a:chExt cx="1163637" cy="963798"/>
          </a:xfrm>
        </p:grpSpPr>
        <p:grpSp>
          <p:nvGrpSpPr>
            <p:cNvPr id="21508" name="组合 9"/>
            <p:cNvGrpSpPr/>
            <p:nvPr/>
          </p:nvGrpSpPr>
          <p:grpSpPr bwMode="auto">
            <a:xfrm>
              <a:off x="4106069" y="3282158"/>
              <a:ext cx="1163637" cy="695325"/>
              <a:chOff x="4115720" y="2988325"/>
              <a:chExt cx="1163106" cy="695578"/>
            </a:xfrm>
          </p:grpSpPr>
          <p:grpSp>
            <p:nvGrpSpPr>
              <p:cNvPr id="21509" name="组合 86"/>
              <p:cNvGrpSpPr/>
              <p:nvPr/>
            </p:nvGrpSpPr>
            <p:grpSpPr bwMode="auto">
              <a:xfrm>
                <a:off x="4115720" y="3246104"/>
                <a:ext cx="1163106" cy="437799"/>
                <a:chOff x="4403752" y="3080529"/>
                <a:chExt cx="1163106" cy="437799"/>
              </a:xfrm>
            </p:grpSpPr>
            <p:grpSp>
              <p:nvGrpSpPr>
                <p:cNvPr id="21510" name="组合 87"/>
                <p:cNvGrpSpPr/>
                <p:nvPr/>
              </p:nvGrpSpPr>
              <p:grpSpPr bwMode="auto">
                <a:xfrm>
                  <a:off x="4482823" y="3080529"/>
                  <a:ext cx="1084035" cy="360040"/>
                  <a:chOff x="1521114" y="3356992"/>
                  <a:chExt cx="1084035" cy="360040"/>
                </a:xfrm>
              </p:grpSpPr>
              <p:sp>
                <p:nvSpPr>
                  <p:cNvPr id="94" name="立方体 93"/>
                  <p:cNvSpPr/>
                  <p:nvPr/>
                </p:nvSpPr>
                <p:spPr>
                  <a:xfrm>
                    <a:off x="1521382" y="3356397"/>
                    <a:ext cx="353850" cy="36056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95" name="立方体 94"/>
                  <p:cNvSpPr/>
                  <p:nvPr/>
                </p:nvSpPr>
                <p:spPr>
                  <a:xfrm>
                    <a:off x="1764158" y="3356397"/>
                    <a:ext cx="353851" cy="36056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96" name="立方体 95"/>
                  <p:cNvSpPr/>
                  <p:nvPr/>
                </p:nvSpPr>
                <p:spPr>
                  <a:xfrm>
                    <a:off x="2008521" y="3356397"/>
                    <a:ext cx="353851" cy="36056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97" name="立方体 96"/>
                  <p:cNvSpPr/>
                  <p:nvPr/>
                </p:nvSpPr>
                <p:spPr>
                  <a:xfrm>
                    <a:off x="2251299" y="3356397"/>
                    <a:ext cx="353850" cy="36056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  <p:grpSp>
              <p:nvGrpSpPr>
                <p:cNvPr id="21515" name="组合 88"/>
                <p:cNvGrpSpPr/>
                <p:nvPr/>
              </p:nvGrpSpPr>
              <p:grpSpPr bwMode="auto">
                <a:xfrm>
                  <a:off x="4403752" y="3157835"/>
                  <a:ext cx="1107569" cy="360493"/>
                  <a:chOff x="1496882" y="3356539"/>
                  <a:chExt cx="1107569" cy="360493"/>
                </a:xfrm>
              </p:grpSpPr>
              <p:sp>
                <p:nvSpPr>
                  <p:cNvPr id="90" name="立方体 89"/>
                  <p:cNvSpPr/>
                  <p:nvPr/>
                </p:nvSpPr>
                <p:spPr>
                  <a:xfrm>
                    <a:off x="1496882" y="3356469"/>
                    <a:ext cx="377652" cy="36056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91" name="立方体 90"/>
                  <p:cNvSpPr/>
                  <p:nvPr/>
                </p:nvSpPr>
                <p:spPr>
                  <a:xfrm>
                    <a:off x="1765046" y="3356469"/>
                    <a:ext cx="352264" cy="36056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92" name="立方体 91"/>
                  <p:cNvSpPr/>
                  <p:nvPr/>
                </p:nvSpPr>
                <p:spPr>
                  <a:xfrm>
                    <a:off x="2007824" y="3356469"/>
                    <a:ext cx="353850" cy="36056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93" name="立方体 92"/>
                  <p:cNvSpPr/>
                  <p:nvPr/>
                </p:nvSpPr>
                <p:spPr>
                  <a:xfrm>
                    <a:off x="2252187" y="3356469"/>
                    <a:ext cx="352264" cy="36056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</p:grpSp>
          <p:grpSp>
            <p:nvGrpSpPr>
              <p:cNvPr id="21520" name="组合 97"/>
              <p:cNvGrpSpPr/>
              <p:nvPr/>
            </p:nvGrpSpPr>
            <p:grpSpPr bwMode="auto">
              <a:xfrm>
                <a:off x="4115720" y="2988325"/>
                <a:ext cx="1163106" cy="437799"/>
                <a:chOff x="4403752" y="3080529"/>
                <a:chExt cx="1163106" cy="437799"/>
              </a:xfrm>
            </p:grpSpPr>
            <p:grpSp>
              <p:nvGrpSpPr>
                <p:cNvPr id="21521" name="组合 98"/>
                <p:cNvGrpSpPr/>
                <p:nvPr/>
              </p:nvGrpSpPr>
              <p:grpSpPr bwMode="auto">
                <a:xfrm>
                  <a:off x="4475430" y="3080529"/>
                  <a:ext cx="1091428" cy="360040"/>
                  <a:chOff x="1513721" y="3356992"/>
                  <a:chExt cx="1091428" cy="360040"/>
                </a:xfrm>
              </p:grpSpPr>
              <p:sp>
                <p:nvSpPr>
                  <p:cNvPr id="106" name="立方体 105"/>
                  <p:cNvSpPr/>
                  <p:nvPr/>
                </p:nvSpPr>
                <p:spPr>
                  <a:xfrm>
                    <a:off x="1513447" y="3356858"/>
                    <a:ext cx="360199" cy="36056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07" name="立方体 106"/>
                  <p:cNvSpPr/>
                  <p:nvPr/>
                </p:nvSpPr>
                <p:spPr>
                  <a:xfrm>
                    <a:off x="1764158" y="3356858"/>
                    <a:ext cx="353852" cy="36056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08" name="立方体 107"/>
                  <p:cNvSpPr/>
                  <p:nvPr/>
                </p:nvSpPr>
                <p:spPr>
                  <a:xfrm>
                    <a:off x="2008521" y="3356858"/>
                    <a:ext cx="352264" cy="36056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09" name="立方体 108"/>
                  <p:cNvSpPr/>
                  <p:nvPr/>
                </p:nvSpPr>
                <p:spPr>
                  <a:xfrm>
                    <a:off x="2251298" y="3356858"/>
                    <a:ext cx="353851" cy="36056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  <p:grpSp>
              <p:nvGrpSpPr>
                <p:cNvPr id="21526" name="组合 99"/>
                <p:cNvGrpSpPr/>
                <p:nvPr/>
              </p:nvGrpSpPr>
              <p:grpSpPr bwMode="auto">
                <a:xfrm>
                  <a:off x="4403752" y="3158288"/>
                  <a:ext cx="1108267" cy="360040"/>
                  <a:chOff x="1496882" y="3356992"/>
                  <a:chExt cx="1108267" cy="360040"/>
                </a:xfrm>
              </p:grpSpPr>
              <p:sp>
                <p:nvSpPr>
                  <p:cNvPr id="101" name="立方体 100"/>
                  <p:cNvSpPr/>
                  <p:nvPr/>
                </p:nvSpPr>
                <p:spPr>
                  <a:xfrm>
                    <a:off x="1496882" y="3356930"/>
                    <a:ext cx="377653" cy="36056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02" name="立方体 101"/>
                  <p:cNvSpPr/>
                  <p:nvPr/>
                </p:nvSpPr>
                <p:spPr>
                  <a:xfrm>
                    <a:off x="1765047" y="3356930"/>
                    <a:ext cx="352264" cy="36056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04" name="立方体 103"/>
                  <p:cNvSpPr/>
                  <p:nvPr/>
                </p:nvSpPr>
                <p:spPr>
                  <a:xfrm>
                    <a:off x="2007824" y="3356930"/>
                    <a:ext cx="353850" cy="36056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05" name="立方体 104"/>
                  <p:cNvSpPr/>
                  <p:nvPr/>
                </p:nvSpPr>
                <p:spPr>
                  <a:xfrm>
                    <a:off x="2252187" y="3356930"/>
                    <a:ext cx="352264" cy="36056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</p:grpSp>
        </p:grpSp>
        <p:grpSp>
          <p:nvGrpSpPr>
            <p:cNvPr id="21531" name="组合 133"/>
            <p:cNvGrpSpPr/>
            <p:nvPr/>
          </p:nvGrpSpPr>
          <p:grpSpPr bwMode="auto">
            <a:xfrm>
              <a:off x="4169101" y="3013685"/>
              <a:ext cx="1100410" cy="360329"/>
              <a:chOff x="1521114" y="3356992"/>
              <a:chExt cx="1084035" cy="360040"/>
            </a:xfrm>
          </p:grpSpPr>
          <p:sp>
            <p:nvSpPr>
              <p:cNvPr id="142" name="立方体 141"/>
              <p:cNvSpPr/>
              <p:nvPr/>
            </p:nvSpPr>
            <p:spPr>
              <a:xfrm>
                <a:off x="1521575" y="3356992"/>
                <a:ext cx="351872" cy="36014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143" name="立方体 142"/>
              <p:cNvSpPr/>
              <p:nvPr/>
            </p:nvSpPr>
            <p:spPr>
              <a:xfrm>
                <a:off x="1765540" y="3356992"/>
                <a:ext cx="353436" cy="36014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144" name="立方体 143"/>
              <p:cNvSpPr/>
              <p:nvPr/>
            </p:nvSpPr>
            <p:spPr>
              <a:xfrm>
                <a:off x="2007940" y="3356992"/>
                <a:ext cx="353436" cy="36014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145" name="立方体 144"/>
              <p:cNvSpPr/>
              <p:nvPr/>
            </p:nvSpPr>
            <p:spPr>
              <a:xfrm>
                <a:off x="2251905" y="3356992"/>
                <a:ext cx="353436" cy="36014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</p:grpSp>
      <p:grpSp>
        <p:nvGrpSpPr>
          <p:cNvPr id="21536" name="组合 8"/>
          <p:cNvGrpSpPr/>
          <p:nvPr/>
        </p:nvGrpSpPr>
        <p:grpSpPr bwMode="auto">
          <a:xfrm>
            <a:off x="1066800" y="2197100"/>
            <a:ext cx="1295400" cy="881063"/>
            <a:chOff x="4291556" y="2697220"/>
            <a:chExt cx="1294644" cy="880807"/>
          </a:xfrm>
        </p:grpSpPr>
        <p:grpSp>
          <p:nvGrpSpPr>
            <p:cNvPr id="21537" name="组合 146"/>
            <p:cNvGrpSpPr/>
            <p:nvPr/>
          </p:nvGrpSpPr>
          <p:grpSpPr bwMode="auto">
            <a:xfrm>
              <a:off x="4291556" y="2969235"/>
              <a:ext cx="1294644" cy="608792"/>
              <a:chOff x="1800695" y="4719477"/>
              <a:chExt cx="1295524" cy="608785"/>
            </a:xfrm>
          </p:grpSpPr>
          <p:grpSp>
            <p:nvGrpSpPr>
              <p:cNvPr id="21538" name="组合 147"/>
              <p:cNvGrpSpPr/>
              <p:nvPr/>
            </p:nvGrpSpPr>
            <p:grpSpPr bwMode="auto">
              <a:xfrm>
                <a:off x="1957345" y="4719477"/>
                <a:ext cx="1138874" cy="437799"/>
                <a:chOff x="4427984" y="3080529"/>
                <a:chExt cx="1138874" cy="437799"/>
              </a:xfrm>
            </p:grpSpPr>
            <p:grpSp>
              <p:nvGrpSpPr>
                <p:cNvPr id="21539" name="组合 160"/>
                <p:cNvGrpSpPr/>
                <p:nvPr/>
              </p:nvGrpSpPr>
              <p:grpSpPr bwMode="auto">
                <a:xfrm>
                  <a:off x="4482823" y="3080529"/>
                  <a:ext cx="1084035" cy="360040"/>
                  <a:chOff x="1521114" y="3356992"/>
                  <a:chExt cx="1084035" cy="360040"/>
                </a:xfrm>
              </p:grpSpPr>
              <p:sp>
                <p:nvSpPr>
                  <p:cNvPr id="168" name="立方体 167"/>
                  <p:cNvSpPr/>
                  <p:nvPr/>
                </p:nvSpPr>
                <p:spPr>
                  <a:xfrm>
                    <a:off x="1523958" y="3356361"/>
                    <a:ext cx="352459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69" name="立方体 168"/>
                  <p:cNvSpPr/>
                  <p:nvPr/>
                </p:nvSpPr>
                <p:spPr>
                  <a:xfrm>
                    <a:off x="1766869" y="3356361"/>
                    <a:ext cx="352459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70" name="立方体 169"/>
                  <p:cNvSpPr/>
                  <p:nvPr/>
                </p:nvSpPr>
                <p:spPr>
                  <a:xfrm>
                    <a:off x="2008192" y="3356361"/>
                    <a:ext cx="354047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71" name="立方体 170"/>
                  <p:cNvSpPr/>
                  <p:nvPr/>
                </p:nvSpPr>
                <p:spPr>
                  <a:xfrm>
                    <a:off x="2252690" y="3356361"/>
                    <a:ext cx="352459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  <p:grpSp>
              <p:nvGrpSpPr>
                <p:cNvPr id="21544" name="组合 161"/>
                <p:cNvGrpSpPr/>
                <p:nvPr/>
              </p:nvGrpSpPr>
              <p:grpSpPr bwMode="auto">
                <a:xfrm>
                  <a:off x="4427984" y="3158288"/>
                  <a:ext cx="1084035" cy="360040"/>
                  <a:chOff x="1521114" y="3356992"/>
                  <a:chExt cx="1084035" cy="360040"/>
                </a:xfrm>
              </p:grpSpPr>
              <p:sp>
                <p:nvSpPr>
                  <p:cNvPr id="163" name="立方体 162"/>
                  <p:cNvSpPr/>
                  <p:nvPr/>
                </p:nvSpPr>
                <p:spPr>
                  <a:xfrm>
                    <a:off x="1521642" y="3357954"/>
                    <a:ext cx="352459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64" name="立方体 163"/>
                  <p:cNvSpPr/>
                  <p:nvPr/>
                </p:nvSpPr>
                <p:spPr>
                  <a:xfrm>
                    <a:off x="1764552" y="3357954"/>
                    <a:ext cx="354047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65" name="立方体 164"/>
                  <p:cNvSpPr/>
                  <p:nvPr/>
                </p:nvSpPr>
                <p:spPr>
                  <a:xfrm>
                    <a:off x="2007464" y="3357954"/>
                    <a:ext cx="354046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66" name="立方体 165"/>
                  <p:cNvSpPr/>
                  <p:nvPr/>
                </p:nvSpPr>
                <p:spPr>
                  <a:xfrm>
                    <a:off x="2251962" y="3357954"/>
                    <a:ext cx="352459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</p:grpSp>
          <p:grpSp>
            <p:nvGrpSpPr>
              <p:cNvPr id="21549" name="组合 148"/>
              <p:cNvGrpSpPr/>
              <p:nvPr/>
            </p:nvGrpSpPr>
            <p:grpSpPr bwMode="auto">
              <a:xfrm>
                <a:off x="1800695" y="4890463"/>
                <a:ext cx="1163106" cy="437799"/>
                <a:chOff x="4403752" y="3080529"/>
                <a:chExt cx="1163106" cy="437799"/>
              </a:xfrm>
            </p:grpSpPr>
            <p:grpSp>
              <p:nvGrpSpPr>
                <p:cNvPr id="21550" name="组合 149"/>
                <p:cNvGrpSpPr/>
                <p:nvPr/>
              </p:nvGrpSpPr>
              <p:grpSpPr bwMode="auto">
                <a:xfrm>
                  <a:off x="4482823" y="3080529"/>
                  <a:ext cx="1084035" cy="360040"/>
                  <a:chOff x="1521114" y="3356992"/>
                  <a:chExt cx="1084035" cy="360040"/>
                </a:xfrm>
              </p:grpSpPr>
              <p:sp>
                <p:nvSpPr>
                  <p:cNvPr id="157" name="立方体 156"/>
                  <p:cNvSpPr/>
                  <p:nvPr/>
                </p:nvSpPr>
                <p:spPr>
                  <a:xfrm>
                    <a:off x="1521426" y="3358360"/>
                    <a:ext cx="354047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58" name="立方体 157"/>
                  <p:cNvSpPr/>
                  <p:nvPr/>
                </p:nvSpPr>
                <p:spPr>
                  <a:xfrm>
                    <a:off x="1764337" y="3358360"/>
                    <a:ext cx="354046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59" name="立方体 158"/>
                  <p:cNvSpPr/>
                  <p:nvPr/>
                </p:nvSpPr>
                <p:spPr>
                  <a:xfrm>
                    <a:off x="2008835" y="3358360"/>
                    <a:ext cx="354046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60" name="立方体 159"/>
                  <p:cNvSpPr/>
                  <p:nvPr/>
                </p:nvSpPr>
                <p:spPr>
                  <a:xfrm>
                    <a:off x="2251745" y="3358360"/>
                    <a:ext cx="354047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  <p:grpSp>
              <p:nvGrpSpPr>
                <p:cNvPr id="21555" name="组合 150"/>
                <p:cNvGrpSpPr/>
                <p:nvPr/>
              </p:nvGrpSpPr>
              <p:grpSpPr bwMode="auto">
                <a:xfrm>
                  <a:off x="4403752" y="3158288"/>
                  <a:ext cx="1108267" cy="360040"/>
                  <a:chOff x="1496882" y="3356992"/>
                  <a:chExt cx="1108267" cy="360040"/>
                </a:xfrm>
              </p:grpSpPr>
              <p:sp>
                <p:nvSpPr>
                  <p:cNvPr id="152" name="立方体 151"/>
                  <p:cNvSpPr/>
                  <p:nvPr/>
                </p:nvSpPr>
                <p:spPr>
                  <a:xfrm>
                    <a:off x="1496882" y="3358366"/>
                    <a:ext cx="377861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53" name="立方体 152"/>
                  <p:cNvSpPr/>
                  <p:nvPr/>
                </p:nvSpPr>
                <p:spPr>
                  <a:xfrm>
                    <a:off x="1755670" y="3358366"/>
                    <a:ext cx="361985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55" name="立方体 154"/>
                  <p:cNvSpPr/>
                  <p:nvPr/>
                </p:nvSpPr>
                <p:spPr>
                  <a:xfrm>
                    <a:off x="2008106" y="3358366"/>
                    <a:ext cx="354047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56" name="立方体 155"/>
                  <p:cNvSpPr/>
                  <p:nvPr/>
                </p:nvSpPr>
                <p:spPr>
                  <a:xfrm>
                    <a:off x="2252604" y="3358366"/>
                    <a:ext cx="352459" cy="358666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</p:grpSp>
        </p:grpSp>
        <p:grpSp>
          <p:nvGrpSpPr>
            <p:cNvPr id="21560" name="组合 171"/>
            <p:cNvGrpSpPr/>
            <p:nvPr/>
          </p:nvGrpSpPr>
          <p:grpSpPr bwMode="auto">
            <a:xfrm>
              <a:off x="4291556" y="2697220"/>
              <a:ext cx="1294644" cy="608792"/>
              <a:chOff x="1800695" y="4719477"/>
              <a:chExt cx="1295524" cy="608785"/>
            </a:xfrm>
          </p:grpSpPr>
          <p:grpSp>
            <p:nvGrpSpPr>
              <p:cNvPr id="21561" name="组合 172"/>
              <p:cNvGrpSpPr/>
              <p:nvPr/>
            </p:nvGrpSpPr>
            <p:grpSpPr bwMode="auto">
              <a:xfrm>
                <a:off x="1957345" y="4719477"/>
                <a:ext cx="1138874" cy="437799"/>
                <a:chOff x="4427984" y="3080529"/>
                <a:chExt cx="1138874" cy="437799"/>
              </a:xfrm>
            </p:grpSpPr>
            <p:grpSp>
              <p:nvGrpSpPr>
                <p:cNvPr id="21562" name="组合 185"/>
                <p:cNvGrpSpPr/>
                <p:nvPr/>
              </p:nvGrpSpPr>
              <p:grpSpPr bwMode="auto">
                <a:xfrm>
                  <a:off x="4482823" y="3080529"/>
                  <a:ext cx="1084035" cy="360040"/>
                  <a:chOff x="1521114" y="3356992"/>
                  <a:chExt cx="1084035" cy="360040"/>
                </a:xfrm>
              </p:grpSpPr>
              <p:sp>
                <p:nvSpPr>
                  <p:cNvPr id="192" name="立方体 191"/>
                  <p:cNvSpPr/>
                  <p:nvPr/>
                </p:nvSpPr>
                <p:spPr>
                  <a:xfrm>
                    <a:off x="1523958" y="3356992"/>
                    <a:ext cx="352459" cy="36025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93" name="立方体 192"/>
                  <p:cNvSpPr/>
                  <p:nvPr/>
                </p:nvSpPr>
                <p:spPr>
                  <a:xfrm>
                    <a:off x="1766869" y="3356992"/>
                    <a:ext cx="352459" cy="36025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94" name="立方体 193"/>
                  <p:cNvSpPr/>
                  <p:nvPr/>
                </p:nvSpPr>
                <p:spPr>
                  <a:xfrm>
                    <a:off x="2008192" y="3356992"/>
                    <a:ext cx="354047" cy="36025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95" name="立方体 194"/>
                  <p:cNvSpPr/>
                  <p:nvPr/>
                </p:nvSpPr>
                <p:spPr>
                  <a:xfrm>
                    <a:off x="2252690" y="3356992"/>
                    <a:ext cx="352459" cy="36025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  <p:grpSp>
              <p:nvGrpSpPr>
                <p:cNvPr id="21567" name="组合 186"/>
                <p:cNvGrpSpPr/>
                <p:nvPr/>
              </p:nvGrpSpPr>
              <p:grpSpPr bwMode="auto">
                <a:xfrm>
                  <a:off x="4427984" y="3158288"/>
                  <a:ext cx="1084035" cy="360040"/>
                  <a:chOff x="1521114" y="3356992"/>
                  <a:chExt cx="1084035" cy="360040"/>
                </a:xfrm>
              </p:grpSpPr>
              <p:sp>
                <p:nvSpPr>
                  <p:cNvPr id="188" name="立方体 187"/>
                  <p:cNvSpPr/>
                  <p:nvPr/>
                </p:nvSpPr>
                <p:spPr>
                  <a:xfrm>
                    <a:off x="1521642" y="3356998"/>
                    <a:ext cx="352459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89" name="立方体 188"/>
                  <p:cNvSpPr/>
                  <p:nvPr/>
                </p:nvSpPr>
                <p:spPr>
                  <a:xfrm>
                    <a:off x="1764552" y="3356998"/>
                    <a:ext cx="354047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90" name="立方体 189"/>
                  <p:cNvSpPr/>
                  <p:nvPr/>
                </p:nvSpPr>
                <p:spPr>
                  <a:xfrm>
                    <a:off x="2007464" y="3356998"/>
                    <a:ext cx="354046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91" name="立方体 190"/>
                  <p:cNvSpPr/>
                  <p:nvPr/>
                </p:nvSpPr>
                <p:spPr>
                  <a:xfrm>
                    <a:off x="2251962" y="3356998"/>
                    <a:ext cx="352459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</p:grpSp>
          <p:grpSp>
            <p:nvGrpSpPr>
              <p:cNvPr id="21572" name="组合 173"/>
              <p:cNvGrpSpPr/>
              <p:nvPr/>
            </p:nvGrpSpPr>
            <p:grpSpPr bwMode="auto">
              <a:xfrm>
                <a:off x="1800695" y="4890463"/>
                <a:ext cx="1163106" cy="437799"/>
                <a:chOff x="4403752" y="3080529"/>
                <a:chExt cx="1163106" cy="437799"/>
              </a:xfrm>
            </p:grpSpPr>
            <p:grpSp>
              <p:nvGrpSpPr>
                <p:cNvPr id="21573" name="组合 174"/>
                <p:cNvGrpSpPr/>
                <p:nvPr/>
              </p:nvGrpSpPr>
              <p:grpSpPr bwMode="auto">
                <a:xfrm>
                  <a:off x="4482823" y="3080529"/>
                  <a:ext cx="1084035" cy="360040"/>
                  <a:chOff x="1521114" y="3356992"/>
                  <a:chExt cx="1084035" cy="360040"/>
                </a:xfrm>
              </p:grpSpPr>
              <p:sp>
                <p:nvSpPr>
                  <p:cNvPr id="182" name="立方体 181"/>
                  <p:cNvSpPr/>
                  <p:nvPr/>
                </p:nvSpPr>
                <p:spPr>
                  <a:xfrm>
                    <a:off x="1521426" y="3357404"/>
                    <a:ext cx="354047" cy="36025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83" name="立方体 182"/>
                  <p:cNvSpPr/>
                  <p:nvPr/>
                </p:nvSpPr>
                <p:spPr>
                  <a:xfrm>
                    <a:off x="1764337" y="3357404"/>
                    <a:ext cx="354046" cy="36025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84" name="立方体 183"/>
                  <p:cNvSpPr/>
                  <p:nvPr/>
                </p:nvSpPr>
                <p:spPr>
                  <a:xfrm>
                    <a:off x="2008835" y="3357404"/>
                    <a:ext cx="354046" cy="36025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85" name="立方体 184"/>
                  <p:cNvSpPr/>
                  <p:nvPr/>
                </p:nvSpPr>
                <p:spPr>
                  <a:xfrm>
                    <a:off x="2251745" y="3357404"/>
                    <a:ext cx="354047" cy="36025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  <p:grpSp>
              <p:nvGrpSpPr>
                <p:cNvPr id="21578" name="组合 175"/>
                <p:cNvGrpSpPr/>
                <p:nvPr/>
              </p:nvGrpSpPr>
              <p:grpSpPr bwMode="auto">
                <a:xfrm>
                  <a:off x="4403752" y="3158288"/>
                  <a:ext cx="1108267" cy="360040"/>
                  <a:chOff x="1496882" y="3356992"/>
                  <a:chExt cx="1108267" cy="360040"/>
                </a:xfrm>
              </p:grpSpPr>
              <p:sp>
                <p:nvSpPr>
                  <p:cNvPr id="178" name="立方体 177"/>
                  <p:cNvSpPr/>
                  <p:nvPr/>
                </p:nvSpPr>
                <p:spPr>
                  <a:xfrm>
                    <a:off x="1496882" y="3357410"/>
                    <a:ext cx="377861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79" name="立方体 178"/>
                  <p:cNvSpPr/>
                  <p:nvPr/>
                </p:nvSpPr>
                <p:spPr>
                  <a:xfrm>
                    <a:off x="1755670" y="3357410"/>
                    <a:ext cx="361985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80" name="立方体 179"/>
                  <p:cNvSpPr/>
                  <p:nvPr/>
                </p:nvSpPr>
                <p:spPr>
                  <a:xfrm>
                    <a:off x="2008106" y="3357410"/>
                    <a:ext cx="354047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81" name="立方体 180"/>
                  <p:cNvSpPr/>
                  <p:nvPr/>
                </p:nvSpPr>
                <p:spPr>
                  <a:xfrm>
                    <a:off x="2252604" y="3357410"/>
                    <a:ext cx="352459" cy="36025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</p:grpSp>
        </p:grpSp>
      </p:grpSp>
      <p:grpSp>
        <p:nvGrpSpPr>
          <p:cNvPr id="21583" name="组合 15"/>
          <p:cNvGrpSpPr/>
          <p:nvPr/>
        </p:nvGrpSpPr>
        <p:grpSpPr bwMode="auto">
          <a:xfrm>
            <a:off x="803275" y="5141913"/>
            <a:ext cx="2520950" cy="687387"/>
            <a:chOff x="1687775" y="3437242"/>
            <a:chExt cx="2520280" cy="687540"/>
          </a:xfrm>
        </p:grpSpPr>
        <p:sp>
          <p:nvSpPr>
            <p:cNvPr id="21584" name="文本框 13"/>
            <p:cNvSpPr txBox="1">
              <a:spLocks noChangeArrowheads="1"/>
            </p:cNvSpPr>
            <p:nvPr/>
          </p:nvSpPr>
          <p:spPr bwMode="auto">
            <a:xfrm>
              <a:off x="1687775" y="3478451"/>
              <a:ext cx="25202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/>
                <a:t>（   ）</a:t>
              </a:r>
              <a:r>
                <a:rPr lang="en-US" altLang="zh-CN" sz="3600" b="1">
                  <a:latin typeface="Times New Roman" panose="02020603050405020304" pitchFamily="18" charset="0"/>
                </a:rPr>
                <a:t>cm</a:t>
              </a:r>
              <a:endParaRPr lang="zh-CN" altLang="en-US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21585" name="文本框 14"/>
            <p:cNvSpPr txBox="1">
              <a:spLocks noChangeArrowheads="1"/>
            </p:cNvSpPr>
            <p:nvPr/>
          </p:nvSpPr>
          <p:spPr bwMode="auto">
            <a:xfrm>
              <a:off x="3563888" y="3437242"/>
              <a:ext cx="471906" cy="519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1586" name="组合 219"/>
          <p:cNvGrpSpPr/>
          <p:nvPr/>
        </p:nvGrpSpPr>
        <p:grpSpPr bwMode="auto">
          <a:xfrm>
            <a:off x="6167438" y="3221038"/>
            <a:ext cx="2520950" cy="646112"/>
            <a:chOff x="1645076" y="3437242"/>
            <a:chExt cx="2520280" cy="647425"/>
          </a:xfrm>
        </p:grpSpPr>
        <p:sp>
          <p:nvSpPr>
            <p:cNvPr id="21587" name="文本框 220"/>
            <p:cNvSpPr txBox="1">
              <a:spLocks noChangeArrowheads="1"/>
            </p:cNvSpPr>
            <p:nvPr/>
          </p:nvSpPr>
          <p:spPr bwMode="auto">
            <a:xfrm>
              <a:off x="1645076" y="3438336"/>
              <a:ext cx="25202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/>
                <a:t>（   ）</a:t>
              </a:r>
              <a:r>
                <a:rPr lang="en-US" altLang="zh-CN" sz="3600" b="1">
                  <a:latin typeface="Times New Roman" panose="02020603050405020304" pitchFamily="18" charset="0"/>
                </a:rPr>
                <a:t>cm</a:t>
              </a:r>
              <a:endParaRPr lang="zh-CN" altLang="en-US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21588" name="文本框 221"/>
            <p:cNvSpPr txBox="1">
              <a:spLocks noChangeArrowheads="1"/>
            </p:cNvSpPr>
            <p:nvPr/>
          </p:nvSpPr>
          <p:spPr bwMode="auto">
            <a:xfrm>
              <a:off x="3563888" y="3437242"/>
              <a:ext cx="471906" cy="519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1589" name="组合 222"/>
          <p:cNvGrpSpPr/>
          <p:nvPr/>
        </p:nvGrpSpPr>
        <p:grpSpPr bwMode="auto">
          <a:xfrm>
            <a:off x="346075" y="3167063"/>
            <a:ext cx="2520950" cy="687387"/>
            <a:chOff x="1687775" y="3437242"/>
            <a:chExt cx="2520280" cy="687540"/>
          </a:xfrm>
        </p:grpSpPr>
        <p:sp>
          <p:nvSpPr>
            <p:cNvPr id="21590" name="文本框 223"/>
            <p:cNvSpPr txBox="1">
              <a:spLocks noChangeArrowheads="1"/>
            </p:cNvSpPr>
            <p:nvPr/>
          </p:nvSpPr>
          <p:spPr bwMode="auto">
            <a:xfrm>
              <a:off x="1687775" y="3478451"/>
              <a:ext cx="25202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/>
                <a:t>（   ）</a:t>
              </a:r>
              <a:r>
                <a:rPr lang="en-US" altLang="zh-CN" sz="3600" b="1">
                  <a:latin typeface="Times New Roman" panose="02020603050405020304" pitchFamily="18" charset="0"/>
                </a:rPr>
                <a:t>cm</a:t>
              </a:r>
              <a:endParaRPr lang="zh-CN" altLang="en-US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21591" name="文本框 224"/>
            <p:cNvSpPr txBox="1">
              <a:spLocks noChangeArrowheads="1"/>
            </p:cNvSpPr>
            <p:nvPr/>
          </p:nvSpPr>
          <p:spPr bwMode="auto">
            <a:xfrm>
              <a:off x="3563888" y="3437242"/>
              <a:ext cx="471906" cy="519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1592" name="组合 225"/>
          <p:cNvGrpSpPr/>
          <p:nvPr/>
        </p:nvGrpSpPr>
        <p:grpSpPr bwMode="auto">
          <a:xfrm>
            <a:off x="4884738" y="5141913"/>
            <a:ext cx="2519362" cy="687387"/>
            <a:chOff x="1687775" y="3437242"/>
            <a:chExt cx="2520280" cy="687540"/>
          </a:xfrm>
        </p:grpSpPr>
        <p:sp>
          <p:nvSpPr>
            <p:cNvPr id="21593" name="文本框 226"/>
            <p:cNvSpPr txBox="1">
              <a:spLocks noChangeArrowheads="1"/>
            </p:cNvSpPr>
            <p:nvPr/>
          </p:nvSpPr>
          <p:spPr bwMode="auto">
            <a:xfrm>
              <a:off x="1687775" y="3478451"/>
              <a:ext cx="25202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/>
                <a:t>（   ）</a:t>
              </a:r>
              <a:r>
                <a:rPr lang="en-US" altLang="zh-CN" sz="3600" b="1">
                  <a:latin typeface="Times New Roman" panose="02020603050405020304" pitchFamily="18" charset="0"/>
                </a:rPr>
                <a:t>cm</a:t>
              </a:r>
              <a:endParaRPr lang="zh-CN" altLang="en-US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21594" name="文本框 227"/>
            <p:cNvSpPr txBox="1">
              <a:spLocks noChangeArrowheads="1"/>
            </p:cNvSpPr>
            <p:nvPr/>
          </p:nvSpPr>
          <p:spPr bwMode="auto">
            <a:xfrm>
              <a:off x="3563888" y="3437242"/>
              <a:ext cx="471906" cy="519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21595" name="文本框 16"/>
          <p:cNvSpPr txBox="1">
            <a:spLocks noChangeArrowheads="1"/>
          </p:cNvSpPr>
          <p:nvPr/>
        </p:nvSpPr>
        <p:spPr bwMode="auto">
          <a:xfrm>
            <a:off x="776288" y="3182938"/>
            <a:ext cx="873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32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6" name="文本框 228"/>
          <p:cNvSpPr txBox="1">
            <a:spLocks noChangeArrowheads="1"/>
          </p:cNvSpPr>
          <p:nvPr/>
        </p:nvSpPr>
        <p:spPr bwMode="auto">
          <a:xfrm>
            <a:off x="3943350" y="3198813"/>
            <a:ext cx="811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7" name="文本框 229"/>
          <p:cNvSpPr txBox="1">
            <a:spLocks noChangeArrowheads="1"/>
          </p:cNvSpPr>
          <p:nvPr/>
        </p:nvSpPr>
        <p:spPr bwMode="auto">
          <a:xfrm>
            <a:off x="6530975" y="3192463"/>
            <a:ext cx="942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8" name="文本框 230"/>
          <p:cNvSpPr txBox="1">
            <a:spLocks noChangeArrowheads="1"/>
          </p:cNvSpPr>
          <p:nvPr/>
        </p:nvSpPr>
        <p:spPr bwMode="auto">
          <a:xfrm>
            <a:off x="1236663" y="5141913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1599" name="组合 4"/>
          <p:cNvGrpSpPr/>
          <p:nvPr/>
        </p:nvGrpSpPr>
        <p:grpSpPr bwMode="auto">
          <a:xfrm>
            <a:off x="6570663" y="2184400"/>
            <a:ext cx="1163637" cy="982663"/>
            <a:chOff x="6311237" y="2403348"/>
            <a:chExt cx="1163637" cy="982663"/>
          </a:xfrm>
        </p:grpSpPr>
        <p:grpSp>
          <p:nvGrpSpPr>
            <p:cNvPr id="21600" name="组合 9"/>
            <p:cNvGrpSpPr/>
            <p:nvPr/>
          </p:nvGrpSpPr>
          <p:grpSpPr bwMode="auto">
            <a:xfrm>
              <a:off x="6311237" y="2690686"/>
              <a:ext cx="1163637" cy="695325"/>
              <a:chOff x="4115720" y="2988325"/>
              <a:chExt cx="1163106" cy="695578"/>
            </a:xfrm>
          </p:grpSpPr>
          <p:grpSp>
            <p:nvGrpSpPr>
              <p:cNvPr id="21601" name="组合 86"/>
              <p:cNvGrpSpPr/>
              <p:nvPr/>
            </p:nvGrpSpPr>
            <p:grpSpPr bwMode="auto">
              <a:xfrm>
                <a:off x="4115720" y="3246104"/>
                <a:ext cx="1163106" cy="437799"/>
                <a:chOff x="4403752" y="3080529"/>
                <a:chExt cx="1163106" cy="437799"/>
              </a:xfrm>
            </p:grpSpPr>
            <p:grpSp>
              <p:nvGrpSpPr>
                <p:cNvPr id="21602" name="组合 87"/>
                <p:cNvGrpSpPr/>
                <p:nvPr/>
              </p:nvGrpSpPr>
              <p:grpSpPr bwMode="auto">
                <a:xfrm>
                  <a:off x="4482823" y="3080529"/>
                  <a:ext cx="1084035" cy="360040"/>
                  <a:chOff x="1521114" y="3356992"/>
                  <a:chExt cx="1084035" cy="360040"/>
                </a:xfrm>
              </p:grpSpPr>
              <p:sp>
                <p:nvSpPr>
                  <p:cNvPr id="199" name="立方体 198"/>
                  <p:cNvSpPr/>
                  <p:nvPr/>
                </p:nvSpPr>
                <p:spPr>
                  <a:xfrm>
                    <a:off x="1521382" y="3356482"/>
                    <a:ext cx="353850" cy="36049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200" name="立方体 199"/>
                  <p:cNvSpPr/>
                  <p:nvPr/>
                </p:nvSpPr>
                <p:spPr>
                  <a:xfrm>
                    <a:off x="1764158" y="3356482"/>
                    <a:ext cx="353851" cy="36049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209" name="立方体 208"/>
                  <p:cNvSpPr/>
                  <p:nvPr/>
                </p:nvSpPr>
                <p:spPr>
                  <a:xfrm>
                    <a:off x="2008521" y="3356482"/>
                    <a:ext cx="353851" cy="36049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210" name="立方体 209"/>
                  <p:cNvSpPr/>
                  <p:nvPr/>
                </p:nvSpPr>
                <p:spPr>
                  <a:xfrm>
                    <a:off x="2251299" y="3356482"/>
                    <a:ext cx="353850" cy="36049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  <p:grpSp>
              <p:nvGrpSpPr>
                <p:cNvPr id="21607" name="组合 88"/>
                <p:cNvGrpSpPr/>
                <p:nvPr/>
              </p:nvGrpSpPr>
              <p:grpSpPr bwMode="auto">
                <a:xfrm>
                  <a:off x="4403752" y="3158288"/>
                  <a:ext cx="1108267" cy="360040"/>
                  <a:chOff x="1496882" y="3356992"/>
                  <a:chExt cx="1108267" cy="360040"/>
                </a:xfrm>
              </p:grpSpPr>
              <p:sp>
                <p:nvSpPr>
                  <p:cNvPr id="187" name="立方体 186"/>
                  <p:cNvSpPr/>
                  <p:nvPr/>
                </p:nvSpPr>
                <p:spPr>
                  <a:xfrm>
                    <a:off x="1496882" y="3356538"/>
                    <a:ext cx="377653" cy="36049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96" name="立方体 195"/>
                  <p:cNvSpPr/>
                  <p:nvPr/>
                </p:nvSpPr>
                <p:spPr>
                  <a:xfrm>
                    <a:off x="1765047" y="3356538"/>
                    <a:ext cx="352264" cy="36049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97" name="立方体 196"/>
                  <p:cNvSpPr/>
                  <p:nvPr/>
                </p:nvSpPr>
                <p:spPr>
                  <a:xfrm>
                    <a:off x="2007824" y="3356538"/>
                    <a:ext cx="353850" cy="36049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98" name="立方体 197"/>
                  <p:cNvSpPr/>
                  <p:nvPr/>
                </p:nvSpPr>
                <p:spPr>
                  <a:xfrm>
                    <a:off x="2252187" y="3356538"/>
                    <a:ext cx="352264" cy="36049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</p:grpSp>
          <p:grpSp>
            <p:nvGrpSpPr>
              <p:cNvPr id="21612" name="组合 97"/>
              <p:cNvGrpSpPr/>
              <p:nvPr/>
            </p:nvGrpSpPr>
            <p:grpSpPr bwMode="auto">
              <a:xfrm>
                <a:off x="4115720" y="2988325"/>
                <a:ext cx="1163106" cy="437799"/>
                <a:chOff x="4403752" y="3080529"/>
                <a:chExt cx="1163106" cy="437799"/>
              </a:xfrm>
            </p:grpSpPr>
            <p:grpSp>
              <p:nvGrpSpPr>
                <p:cNvPr id="21613" name="组合 98"/>
                <p:cNvGrpSpPr/>
                <p:nvPr/>
              </p:nvGrpSpPr>
              <p:grpSpPr bwMode="auto">
                <a:xfrm>
                  <a:off x="4475430" y="3080529"/>
                  <a:ext cx="1091428" cy="360040"/>
                  <a:chOff x="1513721" y="3356992"/>
                  <a:chExt cx="1091428" cy="360040"/>
                </a:xfrm>
              </p:grpSpPr>
              <p:sp>
                <p:nvSpPr>
                  <p:cNvPr id="173" name="立方体 172"/>
                  <p:cNvSpPr/>
                  <p:nvPr/>
                </p:nvSpPr>
                <p:spPr>
                  <a:xfrm>
                    <a:off x="1513447" y="3356992"/>
                    <a:ext cx="360199" cy="36049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74" name="立方体 173"/>
                  <p:cNvSpPr/>
                  <p:nvPr/>
                </p:nvSpPr>
                <p:spPr>
                  <a:xfrm>
                    <a:off x="1764158" y="3356992"/>
                    <a:ext cx="353852" cy="36049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75" name="立方体 174"/>
                  <p:cNvSpPr/>
                  <p:nvPr/>
                </p:nvSpPr>
                <p:spPr>
                  <a:xfrm>
                    <a:off x="2008521" y="3356992"/>
                    <a:ext cx="352264" cy="36049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76" name="立方体 175"/>
                  <p:cNvSpPr/>
                  <p:nvPr/>
                </p:nvSpPr>
                <p:spPr>
                  <a:xfrm>
                    <a:off x="2251298" y="3356992"/>
                    <a:ext cx="353851" cy="360493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  <p:grpSp>
              <p:nvGrpSpPr>
                <p:cNvPr id="21618" name="组合 99"/>
                <p:cNvGrpSpPr/>
                <p:nvPr/>
              </p:nvGrpSpPr>
              <p:grpSpPr bwMode="auto">
                <a:xfrm>
                  <a:off x="4403752" y="3158288"/>
                  <a:ext cx="1108267" cy="360040"/>
                  <a:chOff x="1496882" y="3356992"/>
                  <a:chExt cx="1108267" cy="360040"/>
                </a:xfrm>
              </p:grpSpPr>
              <p:sp>
                <p:nvSpPr>
                  <p:cNvPr id="161" name="立方体 160"/>
                  <p:cNvSpPr/>
                  <p:nvPr/>
                </p:nvSpPr>
                <p:spPr>
                  <a:xfrm>
                    <a:off x="1496882" y="3357048"/>
                    <a:ext cx="377653" cy="36049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62" name="立方体 161"/>
                  <p:cNvSpPr/>
                  <p:nvPr/>
                </p:nvSpPr>
                <p:spPr>
                  <a:xfrm>
                    <a:off x="1765047" y="3357048"/>
                    <a:ext cx="352264" cy="36049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67" name="立方体 166"/>
                  <p:cNvSpPr/>
                  <p:nvPr/>
                </p:nvSpPr>
                <p:spPr>
                  <a:xfrm>
                    <a:off x="2007824" y="3357048"/>
                    <a:ext cx="353850" cy="36049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  <p:sp>
                <p:nvSpPr>
                  <p:cNvPr id="172" name="立方体 171"/>
                  <p:cNvSpPr/>
                  <p:nvPr/>
                </p:nvSpPr>
                <p:spPr>
                  <a:xfrm>
                    <a:off x="2252187" y="3357048"/>
                    <a:ext cx="352264" cy="360494"/>
                  </a:xfrm>
                  <a:prstGeom prst="cub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defRPr/>
                    </a:pPr>
                    <a:endParaRPr lang="zh-CN" altLang="en-US" noProof="1"/>
                  </a:p>
                </p:txBody>
              </p:sp>
            </p:grpSp>
          </p:grpSp>
        </p:grpSp>
        <p:sp>
          <p:nvSpPr>
            <p:cNvPr id="141" name="立方体 140"/>
            <p:cNvSpPr/>
            <p:nvPr/>
          </p:nvSpPr>
          <p:spPr bwMode="auto">
            <a:xfrm>
              <a:off x="6393787" y="2416048"/>
              <a:ext cx="371475" cy="36036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defRPr/>
              </a:pPr>
              <a:endParaRPr lang="zh-CN" altLang="en-US" noProof="1"/>
            </a:p>
          </p:txBody>
        </p:sp>
        <p:sp>
          <p:nvSpPr>
            <p:cNvPr id="139" name="立方体 138"/>
            <p:cNvSpPr/>
            <p:nvPr/>
          </p:nvSpPr>
          <p:spPr bwMode="auto">
            <a:xfrm>
              <a:off x="7122449" y="2403348"/>
              <a:ext cx="350838" cy="36036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defRPr/>
              </a:pPr>
              <a:endParaRPr lang="zh-CN" altLang="en-US" noProof="1"/>
            </a:p>
          </p:txBody>
        </p:sp>
      </p:grpSp>
      <p:grpSp>
        <p:nvGrpSpPr>
          <p:cNvPr id="21625" name="组合 9"/>
          <p:cNvGrpSpPr/>
          <p:nvPr/>
        </p:nvGrpSpPr>
        <p:grpSpPr bwMode="auto">
          <a:xfrm>
            <a:off x="1250950" y="3941763"/>
            <a:ext cx="1044575" cy="1001712"/>
            <a:chOff x="1897829" y="4196938"/>
            <a:chExt cx="1043483" cy="1002403"/>
          </a:xfrm>
        </p:grpSpPr>
        <p:grpSp>
          <p:nvGrpSpPr>
            <p:cNvPr id="21626" name="组合 5"/>
            <p:cNvGrpSpPr/>
            <p:nvPr/>
          </p:nvGrpSpPr>
          <p:grpSpPr bwMode="auto">
            <a:xfrm>
              <a:off x="2250019" y="4468236"/>
              <a:ext cx="691293" cy="360363"/>
              <a:chOff x="1426368" y="4259755"/>
              <a:chExt cx="691293" cy="360363"/>
            </a:xfrm>
          </p:grpSpPr>
          <p:sp>
            <p:nvSpPr>
              <p:cNvPr id="137" name="立方体 136"/>
              <p:cNvSpPr/>
              <p:nvPr/>
            </p:nvSpPr>
            <p:spPr bwMode="auto">
              <a:xfrm>
                <a:off x="1426234" y="4260106"/>
                <a:ext cx="396460" cy="36061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138" name="立方体 137"/>
              <p:cNvSpPr/>
              <p:nvPr/>
            </p:nvSpPr>
            <p:spPr bwMode="auto">
              <a:xfrm>
                <a:off x="1746574" y="4260106"/>
                <a:ext cx="371087" cy="36061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  <p:grpSp>
          <p:nvGrpSpPr>
            <p:cNvPr id="21629" name="组合 219"/>
            <p:cNvGrpSpPr/>
            <p:nvPr/>
          </p:nvGrpSpPr>
          <p:grpSpPr bwMode="auto">
            <a:xfrm>
              <a:off x="2250019" y="4196938"/>
              <a:ext cx="691293" cy="360363"/>
              <a:chOff x="1426368" y="4259755"/>
              <a:chExt cx="691293" cy="360363"/>
            </a:xfrm>
          </p:grpSpPr>
          <p:sp>
            <p:nvSpPr>
              <p:cNvPr id="221" name="立方体 220"/>
              <p:cNvSpPr/>
              <p:nvPr/>
            </p:nvSpPr>
            <p:spPr bwMode="auto">
              <a:xfrm>
                <a:off x="1426234" y="4259755"/>
                <a:ext cx="396460" cy="36061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22" name="立方体 221"/>
              <p:cNvSpPr/>
              <p:nvPr/>
            </p:nvSpPr>
            <p:spPr bwMode="auto">
              <a:xfrm>
                <a:off x="1746574" y="4259755"/>
                <a:ext cx="371087" cy="36061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  <p:grpSp>
          <p:nvGrpSpPr>
            <p:cNvPr id="21632" name="组合 222"/>
            <p:cNvGrpSpPr/>
            <p:nvPr/>
          </p:nvGrpSpPr>
          <p:grpSpPr bwMode="auto">
            <a:xfrm>
              <a:off x="2165517" y="4570914"/>
              <a:ext cx="691293" cy="360363"/>
              <a:chOff x="1426368" y="4259755"/>
              <a:chExt cx="691293" cy="360363"/>
            </a:xfrm>
          </p:grpSpPr>
          <p:sp>
            <p:nvSpPr>
              <p:cNvPr id="224" name="立方体 223"/>
              <p:cNvSpPr/>
              <p:nvPr/>
            </p:nvSpPr>
            <p:spPr bwMode="auto">
              <a:xfrm>
                <a:off x="1426688" y="4259099"/>
                <a:ext cx="396460" cy="36061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25" name="立方体 224"/>
              <p:cNvSpPr/>
              <p:nvPr/>
            </p:nvSpPr>
            <p:spPr bwMode="auto">
              <a:xfrm>
                <a:off x="1747028" y="4259099"/>
                <a:ext cx="371087" cy="36061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  <p:grpSp>
          <p:nvGrpSpPr>
            <p:cNvPr id="21635" name="组合 225"/>
            <p:cNvGrpSpPr/>
            <p:nvPr/>
          </p:nvGrpSpPr>
          <p:grpSpPr bwMode="auto">
            <a:xfrm>
              <a:off x="2064281" y="4674102"/>
              <a:ext cx="691293" cy="360363"/>
              <a:chOff x="1426368" y="4259755"/>
              <a:chExt cx="691293" cy="360363"/>
            </a:xfrm>
          </p:grpSpPr>
          <p:sp>
            <p:nvSpPr>
              <p:cNvPr id="227" name="立方体 226"/>
              <p:cNvSpPr/>
              <p:nvPr/>
            </p:nvSpPr>
            <p:spPr bwMode="auto">
              <a:xfrm>
                <a:off x="1426430" y="4259170"/>
                <a:ext cx="396460" cy="36061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28" name="立方体 227"/>
              <p:cNvSpPr/>
              <p:nvPr/>
            </p:nvSpPr>
            <p:spPr bwMode="auto">
              <a:xfrm>
                <a:off x="1746770" y="4259170"/>
                <a:ext cx="371087" cy="36061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  <p:grpSp>
          <p:nvGrpSpPr>
            <p:cNvPr id="21638" name="组合 231"/>
            <p:cNvGrpSpPr/>
            <p:nvPr/>
          </p:nvGrpSpPr>
          <p:grpSpPr bwMode="auto">
            <a:xfrm>
              <a:off x="1968487" y="4757736"/>
              <a:ext cx="691293" cy="360363"/>
              <a:chOff x="1426368" y="4259755"/>
              <a:chExt cx="691293" cy="360363"/>
            </a:xfrm>
          </p:grpSpPr>
          <p:sp>
            <p:nvSpPr>
              <p:cNvPr id="233" name="立方体 232"/>
              <p:cNvSpPr/>
              <p:nvPr/>
            </p:nvSpPr>
            <p:spPr bwMode="auto">
              <a:xfrm>
                <a:off x="1427073" y="4259731"/>
                <a:ext cx="396460" cy="36061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34" name="立方体 233"/>
              <p:cNvSpPr/>
              <p:nvPr/>
            </p:nvSpPr>
            <p:spPr bwMode="auto">
              <a:xfrm>
                <a:off x="1745827" y="4259731"/>
                <a:ext cx="371087" cy="36061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  <p:grpSp>
          <p:nvGrpSpPr>
            <p:cNvPr id="21641" name="组合 234"/>
            <p:cNvGrpSpPr/>
            <p:nvPr/>
          </p:nvGrpSpPr>
          <p:grpSpPr bwMode="auto">
            <a:xfrm>
              <a:off x="1897829" y="4838978"/>
              <a:ext cx="691293" cy="360363"/>
              <a:chOff x="1426368" y="4259755"/>
              <a:chExt cx="691293" cy="360363"/>
            </a:xfrm>
          </p:grpSpPr>
          <p:sp>
            <p:nvSpPr>
              <p:cNvPr id="236" name="立方体 235"/>
              <p:cNvSpPr/>
              <p:nvPr/>
            </p:nvSpPr>
            <p:spPr bwMode="auto">
              <a:xfrm>
                <a:off x="1426368" y="4259508"/>
                <a:ext cx="396460" cy="36061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37" name="立方体 236"/>
              <p:cNvSpPr/>
              <p:nvPr/>
            </p:nvSpPr>
            <p:spPr bwMode="auto">
              <a:xfrm>
                <a:off x="1746708" y="4259508"/>
                <a:ext cx="371087" cy="36061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</p:grpSp>
      <p:grpSp>
        <p:nvGrpSpPr>
          <p:cNvPr id="21644" name="组合 197"/>
          <p:cNvGrpSpPr/>
          <p:nvPr/>
        </p:nvGrpSpPr>
        <p:grpSpPr bwMode="auto">
          <a:xfrm>
            <a:off x="4706938" y="4524375"/>
            <a:ext cx="1235075" cy="438150"/>
            <a:chOff x="4403752" y="3080529"/>
            <a:chExt cx="1163106" cy="437799"/>
          </a:xfrm>
        </p:grpSpPr>
        <p:grpSp>
          <p:nvGrpSpPr>
            <p:cNvPr id="21645" name="组合 198"/>
            <p:cNvGrpSpPr/>
            <p:nvPr/>
          </p:nvGrpSpPr>
          <p:grpSpPr bwMode="auto">
            <a:xfrm>
              <a:off x="4482823" y="3080529"/>
              <a:ext cx="1084035" cy="360040"/>
              <a:chOff x="1521114" y="3356992"/>
              <a:chExt cx="1084035" cy="360040"/>
            </a:xfrm>
          </p:grpSpPr>
          <p:sp>
            <p:nvSpPr>
              <p:cNvPr id="205" name="立方体 204"/>
              <p:cNvSpPr/>
              <p:nvPr/>
            </p:nvSpPr>
            <p:spPr>
              <a:xfrm>
                <a:off x="1521277" y="3356992"/>
                <a:ext cx="354314" cy="358487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06" name="立方体 205"/>
              <p:cNvSpPr/>
              <p:nvPr/>
            </p:nvSpPr>
            <p:spPr>
              <a:xfrm>
                <a:off x="1764962" y="3356992"/>
                <a:ext cx="354313" cy="358487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07" name="立方体 206"/>
              <p:cNvSpPr/>
              <p:nvPr/>
            </p:nvSpPr>
            <p:spPr>
              <a:xfrm>
                <a:off x="2008645" y="3356992"/>
                <a:ext cx="354314" cy="358487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08" name="立方体 207"/>
              <p:cNvSpPr/>
              <p:nvPr/>
            </p:nvSpPr>
            <p:spPr>
              <a:xfrm>
                <a:off x="2252330" y="3356992"/>
                <a:ext cx="354313" cy="358487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  <p:grpSp>
          <p:nvGrpSpPr>
            <p:cNvPr id="21650" name="组合 199"/>
            <p:cNvGrpSpPr/>
            <p:nvPr/>
          </p:nvGrpSpPr>
          <p:grpSpPr bwMode="auto">
            <a:xfrm>
              <a:off x="4403752" y="3158288"/>
              <a:ext cx="1108267" cy="360040"/>
              <a:chOff x="1496882" y="3356992"/>
              <a:chExt cx="1108267" cy="360040"/>
            </a:xfrm>
          </p:grpSpPr>
          <p:sp>
            <p:nvSpPr>
              <p:cNvPr id="201" name="立方体 200"/>
              <p:cNvSpPr/>
              <p:nvPr/>
            </p:nvSpPr>
            <p:spPr>
              <a:xfrm>
                <a:off x="1496882" y="3356959"/>
                <a:ext cx="378233" cy="36007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02" name="立方体 201"/>
              <p:cNvSpPr/>
              <p:nvPr/>
            </p:nvSpPr>
            <p:spPr>
              <a:xfrm>
                <a:off x="1765981" y="3356959"/>
                <a:ext cx="351323" cy="36007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03" name="立方体 202"/>
              <p:cNvSpPr/>
              <p:nvPr/>
            </p:nvSpPr>
            <p:spPr>
              <a:xfrm>
                <a:off x="2008170" y="3356959"/>
                <a:ext cx="354313" cy="36007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04" name="立方体 203"/>
              <p:cNvSpPr/>
              <p:nvPr/>
            </p:nvSpPr>
            <p:spPr>
              <a:xfrm>
                <a:off x="2253349" y="3356959"/>
                <a:ext cx="351323" cy="36007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</p:grpSp>
      <p:grpSp>
        <p:nvGrpSpPr>
          <p:cNvPr id="21655" name="组合 197"/>
          <p:cNvGrpSpPr/>
          <p:nvPr/>
        </p:nvGrpSpPr>
        <p:grpSpPr bwMode="auto">
          <a:xfrm>
            <a:off x="5775325" y="4524375"/>
            <a:ext cx="1233488" cy="438150"/>
            <a:chOff x="4403750" y="3080529"/>
            <a:chExt cx="1163108" cy="437021"/>
          </a:xfrm>
        </p:grpSpPr>
        <p:grpSp>
          <p:nvGrpSpPr>
            <p:cNvPr id="21656" name="组合 198"/>
            <p:cNvGrpSpPr/>
            <p:nvPr/>
          </p:nvGrpSpPr>
          <p:grpSpPr bwMode="auto">
            <a:xfrm>
              <a:off x="4482823" y="3080529"/>
              <a:ext cx="1084035" cy="360040"/>
              <a:chOff x="1521114" y="3356992"/>
              <a:chExt cx="1084035" cy="360040"/>
            </a:xfrm>
          </p:grpSpPr>
          <p:sp>
            <p:nvSpPr>
              <p:cNvPr id="245" name="立方体 244"/>
              <p:cNvSpPr/>
              <p:nvPr/>
            </p:nvSpPr>
            <p:spPr>
              <a:xfrm>
                <a:off x="1521378" y="3356992"/>
                <a:ext cx="354770" cy="35785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46" name="立方体 245"/>
              <p:cNvSpPr/>
              <p:nvPr/>
            </p:nvSpPr>
            <p:spPr>
              <a:xfrm>
                <a:off x="1765376" y="3356992"/>
                <a:ext cx="353273" cy="35785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47" name="立方体 246"/>
              <p:cNvSpPr/>
              <p:nvPr/>
            </p:nvSpPr>
            <p:spPr>
              <a:xfrm>
                <a:off x="2009374" y="3356992"/>
                <a:ext cx="354770" cy="35785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48" name="立方体 247"/>
              <p:cNvSpPr/>
              <p:nvPr/>
            </p:nvSpPr>
            <p:spPr>
              <a:xfrm>
                <a:off x="2251876" y="3356992"/>
                <a:ext cx="354770" cy="35785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  <p:grpSp>
          <p:nvGrpSpPr>
            <p:cNvPr id="21661" name="组合 199"/>
            <p:cNvGrpSpPr/>
            <p:nvPr/>
          </p:nvGrpSpPr>
          <p:grpSpPr bwMode="auto">
            <a:xfrm>
              <a:off x="4403750" y="3158778"/>
              <a:ext cx="1108831" cy="358772"/>
              <a:chOff x="1496880" y="3357482"/>
              <a:chExt cx="1108831" cy="358772"/>
            </a:xfrm>
          </p:grpSpPr>
          <p:sp>
            <p:nvSpPr>
              <p:cNvPr id="241" name="立方体 240"/>
              <p:cNvSpPr/>
              <p:nvPr/>
            </p:nvSpPr>
            <p:spPr>
              <a:xfrm>
                <a:off x="1496880" y="3356821"/>
                <a:ext cx="378721" cy="35943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42" name="立方体 241"/>
              <p:cNvSpPr/>
              <p:nvPr/>
            </p:nvSpPr>
            <p:spPr>
              <a:xfrm>
                <a:off x="1764829" y="3356821"/>
                <a:ext cx="353273" cy="35943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43" name="立方体 242"/>
              <p:cNvSpPr/>
              <p:nvPr/>
            </p:nvSpPr>
            <p:spPr>
              <a:xfrm>
                <a:off x="2008827" y="3356821"/>
                <a:ext cx="354771" cy="35943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44" name="立方体 243"/>
              <p:cNvSpPr/>
              <p:nvPr/>
            </p:nvSpPr>
            <p:spPr>
              <a:xfrm>
                <a:off x="2252825" y="3356821"/>
                <a:ext cx="353273" cy="35943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</p:grpSp>
      <p:grpSp>
        <p:nvGrpSpPr>
          <p:cNvPr id="21666" name="组合 197"/>
          <p:cNvGrpSpPr/>
          <p:nvPr/>
        </p:nvGrpSpPr>
        <p:grpSpPr bwMode="auto">
          <a:xfrm>
            <a:off x="5257800" y="4227513"/>
            <a:ext cx="1176338" cy="438150"/>
            <a:chOff x="4403752" y="3080529"/>
            <a:chExt cx="1163106" cy="437799"/>
          </a:xfrm>
        </p:grpSpPr>
        <p:grpSp>
          <p:nvGrpSpPr>
            <p:cNvPr id="21667" name="组合 198"/>
            <p:cNvGrpSpPr/>
            <p:nvPr/>
          </p:nvGrpSpPr>
          <p:grpSpPr bwMode="auto">
            <a:xfrm>
              <a:off x="4482823" y="3080529"/>
              <a:ext cx="1084035" cy="360040"/>
              <a:chOff x="1521114" y="3356992"/>
              <a:chExt cx="1084035" cy="360040"/>
            </a:xfrm>
          </p:grpSpPr>
          <p:sp>
            <p:nvSpPr>
              <p:cNvPr id="256" name="立方体 255"/>
              <p:cNvSpPr/>
              <p:nvPr/>
            </p:nvSpPr>
            <p:spPr>
              <a:xfrm>
                <a:off x="1520525" y="3356992"/>
                <a:ext cx="354739" cy="358487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57" name="立方体 256"/>
              <p:cNvSpPr/>
              <p:nvPr/>
            </p:nvSpPr>
            <p:spPr>
              <a:xfrm>
                <a:off x="1763820" y="3356992"/>
                <a:ext cx="354739" cy="358487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58" name="立方体 257"/>
              <p:cNvSpPr/>
              <p:nvPr/>
            </p:nvSpPr>
            <p:spPr>
              <a:xfrm>
                <a:off x="2008684" y="3356992"/>
                <a:ext cx="354739" cy="358487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59" name="立方体 258"/>
              <p:cNvSpPr/>
              <p:nvPr/>
            </p:nvSpPr>
            <p:spPr>
              <a:xfrm>
                <a:off x="2251979" y="3356992"/>
                <a:ext cx="354739" cy="358487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  <p:grpSp>
          <p:nvGrpSpPr>
            <p:cNvPr id="21672" name="组合 199"/>
            <p:cNvGrpSpPr/>
            <p:nvPr/>
          </p:nvGrpSpPr>
          <p:grpSpPr bwMode="auto">
            <a:xfrm>
              <a:off x="4403752" y="3158288"/>
              <a:ext cx="1108267" cy="360040"/>
              <a:chOff x="1496882" y="3356992"/>
              <a:chExt cx="1108267" cy="360040"/>
            </a:xfrm>
          </p:grpSpPr>
          <p:sp>
            <p:nvSpPr>
              <p:cNvPr id="252" name="立方体 251"/>
              <p:cNvSpPr/>
              <p:nvPr/>
            </p:nvSpPr>
            <p:spPr>
              <a:xfrm>
                <a:off x="1496882" y="3356958"/>
                <a:ext cx="378285" cy="360074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53" name="立方体 252"/>
              <p:cNvSpPr/>
              <p:nvPr/>
            </p:nvSpPr>
            <p:spPr>
              <a:xfrm>
                <a:off x="1765291" y="3356958"/>
                <a:ext cx="353169" cy="360074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54" name="立方体 253"/>
              <p:cNvSpPr/>
              <p:nvPr/>
            </p:nvSpPr>
            <p:spPr>
              <a:xfrm>
                <a:off x="2008586" y="3356958"/>
                <a:ext cx="354739" cy="360074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  <p:sp>
            <p:nvSpPr>
              <p:cNvPr id="255" name="立方体 254"/>
              <p:cNvSpPr/>
              <p:nvPr/>
            </p:nvSpPr>
            <p:spPr>
              <a:xfrm>
                <a:off x="2253450" y="3356958"/>
                <a:ext cx="351600" cy="360074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noProof="1"/>
              </a:p>
            </p:txBody>
          </p:sp>
        </p:grpSp>
      </p:grpSp>
      <p:grpSp>
        <p:nvGrpSpPr>
          <p:cNvPr id="21677" name="组合 222"/>
          <p:cNvGrpSpPr/>
          <p:nvPr/>
        </p:nvGrpSpPr>
        <p:grpSpPr bwMode="auto">
          <a:xfrm>
            <a:off x="3498850" y="3155950"/>
            <a:ext cx="2520950" cy="717550"/>
            <a:chOff x="1670203" y="3230929"/>
            <a:chExt cx="2520280" cy="718577"/>
          </a:xfrm>
        </p:grpSpPr>
        <p:sp>
          <p:nvSpPr>
            <p:cNvPr id="21678" name="文本框 223"/>
            <p:cNvSpPr txBox="1">
              <a:spLocks noChangeArrowheads="1"/>
            </p:cNvSpPr>
            <p:nvPr/>
          </p:nvSpPr>
          <p:spPr bwMode="auto">
            <a:xfrm>
              <a:off x="1670203" y="3303175"/>
              <a:ext cx="25202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/>
                <a:t>（   ）</a:t>
              </a:r>
              <a:r>
                <a:rPr lang="en-US" altLang="zh-CN" sz="3600" b="1">
                  <a:latin typeface="Times New Roman" panose="02020603050405020304" pitchFamily="18" charset="0"/>
                </a:rPr>
                <a:t>cm</a:t>
              </a:r>
              <a:endParaRPr lang="zh-CN" altLang="en-US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21679" name="文本框 224"/>
            <p:cNvSpPr txBox="1">
              <a:spLocks noChangeArrowheads="1"/>
            </p:cNvSpPr>
            <p:nvPr/>
          </p:nvSpPr>
          <p:spPr bwMode="auto">
            <a:xfrm>
              <a:off x="3538758" y="3230929"/>
              <a:ext cx="471906" cy="519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21680" name="文本框 262"/>
          <p:cNvSpPr txBox="1">
            <a:spLocks noChangeArrowheads="1"/>
          </p:cNvSpPr>
          <p:nvPr/>
        </p:nvSpPr>
        <p:spPr bwMode="auto">
          <a:xfrm>
            <a:off x="5289550" y="5130800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5" grpId="0"/>
      <p:bldP spid="21596" grpId="0"/>
      <p:bldP spid="21597" grpId="0"/>
      <p:bldP spid="21598" grpId="0"/>
      <p:bldP spid="216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3"/>
          <p:cNvSpPr txBox="1">
            <a:spLocks noChangeArrowheads="1"/>
          </p:cNvSpPr>
          <p:nvPr/>
        </p:nvSpPr>
        <p:spPr bwMode="auto">
          <a:xfrm>
            <a:off x="628650" y="711200"/>
            <a:ext cx="749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宋体" panose="02010600030101010101" pitchFamily="2" charset="-122"/>
              </a:rPr>
              <a:t>练一练：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latin typeface="宋体" panose="02010600030101010101" pitchFamily="2" charset="-122"/>
              </a:rPr>
              <a:t>计算下面长方体和正方体的面积。</a:t>
            </a:r>
          </a:p>
        </p:txBody>
      </p:sp>
      <p:grpSp>
        <p:nvGrpSpPr>
          <p:cNvPr id="22531" name="组合 6"/>
          <p:cNvGrpSpPr/>
          <p:nvPr/>
        </p:nvGrpSpPr>
        <p:grpSpPr bwMode="auto">
          <a:xfrm>
            <a:off x="920750" y="2046288"/>
            <a:ext cx="1990725" cy="1179512"/>
            <a:chOff x="1255" y="3235"/>
            <a:chExt cx="3136" cy="1859"/>
          </a:xfrm>
        </p:grpSpPr>
        <p:sp>
          <p:nvSpPr>
            <p:cNvPr id="6" name="立方体 5"/>
            <p:cNvSpPr/>
            <p:nvPr/>
          </p:nvSpPr>
          <p:spPr>
            <a:xfrm>
              <a:off x="1255" y="3320"/>
              <a:ext cx="2791" cy="1264"/>
            </a:xfrm>
            <a:prstGeom prst="cube">
              <a:avLst>
                <a:gd name="adj" fmla="val 5925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2533" name="TextBox 21"/>
            <p:cNvSpPr txBox="1">
              <a:spLocks noChangeArrowheads="1"/>
            </p:cNvSpPr>
            <p:nvPr/>
          </p:nvSpPr>
          <p:spPr bwMode="auto">
            <a:xfrm>
              <a:off x="1671" y="4470"/>
              <a:ext cx="122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20cm</a:t>
              </a:r>
            </a:p>
          </p:txBody>
        </p:sp>
        <p:sp>
          <p:nvSpPr>
            <p:cNvPr id="22534" name="TextBox 21"/>
            <p:cNvSpPr txBox="1">
              <a:spLocks noChangeArrowheads="1"/>
            </p:cNvSpPr>
            <p:nvPr/>
          </p:nvSpPr>
          <p:spPr bwMode="auto">
            <a:xfrm rot="-3000000">
              <a:off x="3256" y="3740"/>
              <a:ext cx="163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20cm</a:t>
              </a:r>
            </a:p>
          </p:txBody>
        </p:sp>
        <p:sp>
          <p:nvSpPr>
            <p:cNvPr id="22535" name="TextBox 21"/>
            <p:cNvSpPr txBox="1">
              <a:spLocks noChangeArrowheads="1"/>
            </p:cNvSpPr>
            <p:nvPr/>
          </p:nvSpPr>
          <p:spPr bwMode="auto">
            <a:xfrm>
              <a:off x="2402" y="4068"/>
              <a:ext cx="1065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5cm</a:t>
              </a:r>
            </a:p>
          </p:txBody>
        </p:sp>
      </p:grpSp>
      <p:grpSp>
        <p:nvGrpSpPr>
          <p:cNvPr id="22536" name="组合 7"/>
          <p:cNvGrpSpPr/>
          <p:nvPr/>
        </p:nvGrpSpPr>
        <p:grpSpPr bwMode="auto">
          <a:xfrm>
            <a:off x="1185863" y="3713163"/>
            <a:ext cx="1820862" cy="1162050"/>
            <a:chOff x="1255" y="3327"/>
            <a:chExt cx="2868" cy="1830"/>
          </a:xfrm>
        </p:grpSpPr>
        <p:sp>
          <p:nvSpPr>
            <p:cNvPr id="9" name="立方体 8"/>
            <p:cNvSpPr/>
            <p:nvPr/>
          </p:nvSpPr>
          <p:spPr>
            <a:xfrm>
              <a:off x="1255" y="3447"/>
              <a:ext cx="1640" cy="1135"/>
            </a:xfrm>
            <a:prstGeom prst="cube">
              <a:avLst>
                <a:gd name="adj" fmla="val 4454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2538" name="TextBox 21"/>
            <p:cNvSpPr txBox="1">
              <a:spLocks noChangeArrowheads="1"/>
            </p:cNvSpPr>
            <p:nvPr/>
          </p:nvSpPr>
          <p:spPr bwMode="auto">
            <a:xfrm>
              <a:off x="1255" y="4533"/>
              <a:ext cx="100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8dm</a:t>
              </a:r>
            </a:p>
          </p:txBody>
        </p:sp>
        <p:sp>
          <p:nvSpPr>
            <p:cNvPr id="22539" name="TextBox 21"/>
            <p:cNvSpPr txBox="1">
              <a:spLocks noChangeArrowheads="1"/>
            </p:cNvSpPr>
            <p:nvPr/>
          </p:nvSpPr>
          <p:spPr bwMode="auto">
            <a:xfrm rot="-3000000">
              <a:off x="2236" y="3817"/>
              <a:ext cx="158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12dm</a:t>
              </a:r>
            </a:p>
          </p:txBody>
        </p:sp>
        <p:sp>
          <p:nvSpPr>
            <p:cNvPr id="22540" name="TextBox 21"/>
            <p:cNvSpPr txBox="1">
              <a:spLocks noChangeArrowheads="1"/>
            </p:cNvSpPr>
            <p:nvPr/>
          </p:nvSpPr>
          <p:spPr bwMode="auto">
            <a:xfrm>
              <a:off x="2935" y="3327"/>
              <a:ext cx="11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4dm</a:t>
              </a:r>
            </a:p>
          </p:txBody>
        </p:sp>
      </p:grpSp>
      <p:grpSp>
        <p:nvGrpSpPr>
          <p:cNvPr id="22541" name="组合 13"/>
          <p:cNvGrpSpPr/>
          <p:nvPr/>
        </p:nvGrpSpPr>
        <p:grpSpPr bwMode="auto">
          <a:xfrm>
            <a:off x="847725" y="5313363"/>
            <a:ext cx="1135063" cy="1120775"/>
            <a:chOff x="1140" y="3360"/>
            <a:chExt cx="1788" cy="1766"/>
          </a:xfrm>
        </p:grpSpPr>
        <p:sp>
          <p:nvSpPr>
            <p:cNvPr id="15" name="立方体 14"/>
            <p:cNvSpPr/>
            <p:nvPr/>
          </p:nvSpPr>
          <p:spPr>
            <a:xfrm>
              <a:off x="1255" y="3360"/>
              <a:ext cx="1290" cy="1223"/>
            </a:xfrm>
            <a:prstGeom prst="cube">
              <a:avLst>
                <a:gd name="adj" fmla="val 3105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22543" name="TextBox 21"/>
            <p:cNvSpPr txBox="1">
              <a:spLocks noChangeArrowheads="1"/>
            </p:cNvSpPr>
            <p:nvPr/>
          </p:nvSpPr>
          <p:spPr bwMode="auto">
            <a:xfrm>
              <a:off x="1140" y="4502"/>
              <a:ext cx="100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2m</a:t>
              </a:r>
            </a:p>
          </p:txBody>
        </p:sp>
        <p:sp>
          <p:nvSpPr>
            <p:cNvPr id="22544" name="TextBox 21"/>
            <p:cNvSpPr txBox="1">
              <a:spLocks noChangeArrowheads="1"/>
            </p:cNvSpPr>
            <p:nvPr/>
          </p:nvSpPr>
          <p:spPr bwMode="auto">
            <a:xfrm rot="-3000000">
              <a:off x="2086" y="4049"/>
              <a:ext cx="106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2m</a:t>
              </a:r>
            </a:p>
          </p:txBody>
        </p:sp>
        <p:sp>
          <p:nvSpPr>
            <p:cNvPr id="22545" name="TextBox 21"/>
            <p:cNvSpPr txBox="1">
              <a:spLocks noChangeArrowheads="1"/>
            </p:cNvSpPr>
            <p:nvPr/>
          </p:nvSpPr>
          <p:spPr bwMode="auto">
            <a:xfrm>
              <a:off x="1481" y="3874"/>
              <a:ext cx="135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2m</a:t>
              </a:r>
            </a:p>
          </p:txBody>
        </p:sp>
      </p:grpSp>
      <p:sp>
        <p:nvSpPr>
          <p:cNvPr id="22546" name="TextBox 6"/>
          <p:cNvSpPr txBox="1">
            <a:spLocks noChangeArrowheads="1"/>
          </p:cNvSpPr>
          <p:nvPr/>
        </p:nvSpPr>
        <p:spPr bwMode="auto">
          <a:xfrm>
            <a:off x="3136900" y="2228850"/>
            <a:ext cx="365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20×20×5=2000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³）</a:t>
            </a:r>
          </a:p>
        </p:txBody>
      </p:sp>
      <p:sp>
        <p:nvSpPr>
          <p:cNvPr id="22547" name="TextBox 6"/>
          <p:cNvSpPr txBox="1">
            <a:spLocks noChangeArrowheads="1"/>
          </p:cNvSpPr>
          <p:nvPr/>
        </p:nvSpPr>
        <p:spPr bwMode="auto">
          <a:xfrm>
            <a:off x="3136900" y="4008438"/>
            <a:ext cx="31242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8×12×4=384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dm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³）</a:t>
            </a:r>
          </a:p>
        </p:txBody>
      </p:sp>
      <p:sp>
        <p:nvSpPr>
          <p:cNvPr id="22548" name="TextBox 6"/>
          <p:cNvSpPr txBox="1">
            <a:spLocks noChangeArrowheads="1"/>
          </p:cNvSpPr>
          <p:nvPr/>
        </p:nvSpPr>
        <p:spPr bwMode="auto">
          <a:xfrm>
            <a:off x="3136900" y="5641975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2×2×2=8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³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） 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/>
      <p:bldP spid="22547" grpId="0"/>
      <p:bldP spid="225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全屏显示(4:3)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8</cp:revision>
  <dcterms:created xsi:type="dcterms:W3CDTF">2017-01-21T06:37:00Z</dcterms:created>
  <dcterms:modified xsi:type="dcterms:W3CDTF">2023-01-16T16:47:49Z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4AC0D9A7FDBD49A599D4B3B322EEDA37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