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7" r:id="rId3"/>
    <p:sldId id="276" r:id="rId4"/>
    <p:sldId id="277" r:id="rId5"/>
    <p:sldId id="278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72"/>
    <a:srgbClr val="F99CCE"/>
    <a:srgbClr val="AFF2A2"/>
    <a:srgbClr val="7329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1A1CA-1CF9-46D6-88CB-9258E29D527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BE23A-8841-4A3C-B29A-B1068681F0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BE23A-8841-4A3C-B29A-B1068681F05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日期占位符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70FB1C-FE03-4D35-8DB7-9017F410EC02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3077" name="页脚占位符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078" name="灯片编号占位符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A040E9-44D4-48AD-B6E4-634FB8942D9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88E42E-C548-4A6E-AB94-3257AF74A068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80BC9-59CF-4309-8D20-AABB2887E41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1A5784-294D-4252-BE35-271677007A9F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F4417-6A04-419C-895F-6F010F256CA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6225"/>
            <a:ext cx="8229600" cy="10652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557338"/>
            <a:ext cx="4038600" cy="2208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208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17950"/>
            <a:ext cx="4038600" cy="2208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17950"/>
            <a:ext cx="4038600" cy="2208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0629AFF-25D3-4ADA-A5B2-BE4173BA83C3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1C39BCF-BDEF-48DE-9880-28D2E548AA2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6225"/>
            <a:ext cx="8229600" cy="10652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480D54C-74E3-43A5-AFA6-247D99E8B226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976C21-79FE-4749-B5EA-A0E1817460C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6225"/>
            <a:ext cx="8229600" cy="10652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5688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5688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9BD0BD4-0486-40A2-B3B3-AF2DF165FC46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2B77257-9B25-4CEF-A396-644AEFC11BF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6225"/>
            <a:ext cx="8229600" cy="10652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5688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208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17950"/>
            <a:ext cx="4038600" cy="2208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4BC7DC6-22D7-4714-AD4A-15B0B1D19094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09E3C79-088A-406B-95DA-6FC22ACE990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CC0119-01B1-4C0B-995B-A25E8904CEE4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A855C-A0F3-4A19-B8DD-21B409891CD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405297-1576-4A68-9CF9-80275168A1C7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01214-4AA9-4BF7-B805-3FD3DA0F094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A1464-9D57-4A44-B902-F0ED765495C3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2C7D5-492A-4A24-BABB-2214DD70433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03B919-C3F0-4E46-A596-B6396505C00A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03FD6-E9F2-4F1B-A102-5E1AB278B2F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68C93-0DC3-46A4-B17B-FBD7746C9B2F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BE72E-351C-463D-BF85-396F11E5E12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C8BFFF-A463-4130-88AE-B704F120F2D5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688B4-D526-410C-8342-6C1B005F3AC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0366C1-FC13-44EB-87CF-79C8B0610869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0C8B3-6788-4C03-A898-315866A7C91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D60DF-37FD-4BCD-9141-2A47F148015C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D9F30-5856-4493-8E34-BBEA7655E8B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32DF0C24-E269-4CDF-B6C4-8C21152C57EA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E727D959-C855-4FA5-9AB5-52849C8721A3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60848"/>
            <a:ext cx="9143207" cy="6477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6600" dirty="0" smtClean="0">
                <a:solidFill>
                  <a:schemeClr val="folHlink"/>
                </a:solidFill>
              </a:rPr>
              <a:t>20.4  函</a:t>
            </a:r>
            <a:r>
              <a:rPr lang="zh-CN" altLang="en-US" sz="6600" dirty="0">
                <a:solidFill>
                  <a:schemeClr val="folHlink"/>
                </a:solidFill>
              </a:rPr>
              <a:t>数的初步应用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5301208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15616" y="764704"/>
            <a:ext cx="6985000" cy="4568825"/>
          </a:xfrm>
        </p:spPr>
        <p:txBody>
          <a:bodyPr/>
          <a:lstStyle/>
          <a:p>
            <a:r>
              <a:rPr lang="zh-CN" altLang="en-US" sz="6600" dirty="0">
                <a:solidFill>
                  <a:srgbClr val="73299D"/>
                </a:solidFill>
              </a:rPr>
              <a:t>作业：</a:t>
            </a:r>
          </a:p>
          <a:p>
            <a:r>
              <a:rPr lang="zh-CN" altLang="en-US" sz="6600" dirty="0">
                <a:solidFill>
                  <a:srgbClr val="73299D"/>
                </a:solidFill>
              </a:rPr>
              <a:t>76页习题A组2题，B组1</a:t>
            </a:r>
            <a:r>
              <a:rPr lang="zh-CN" altLang="en-US" sz="6600" dirty="0" smtClean="0">
                <a:solidFill>
                  <a:srgbClr val="73299D"/>
                </a:solidFill>
              </a:rPr>
              <a:t>题 </a:t>
            </a:r>
            <a:endParaRPr lang="zh-CN" altLang="en-US" sz="6600" dirty="0">
              <a:solidFill>
                <a:srgbClr val="73299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66900" y="2051050"/>
            <a:ext cx="1219200" cy="1219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57900" y="2051050"/>
            <a:ext cx="1219200" cy="1219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620838" y="5734050"/>
            <a:ext cx="1219200" cy="1219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WordArt 6"/>
          <p:cNvSpPr>
            <a:spLocks noChangeArrowheads="1" noChangeShapeType="1"/>
          </p:cNvSpPr>
          <p:nvPr/>
        </p:nvSpPr>
        <p:spPr bwMode="auto">
          <a:xfrm>
            <a:off x="539552" y="188913"/>
            <a:ext cx="2447925" cy="93583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 dirty="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00113" y="1412875"/>
            <a:ext cx="7070725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chemeClr val="tx2"/>
                </a:solidFill>
              </a:rPr>
              <a:t>1.能从图像中分析变量的相互关系，寻   找对应的现实情境，预测变化趋势等问题。</a:t>
            </a:r>
          </a:p>
          <a:p>
            <a:r>
              <a:rPr lang="zh-CN" altLang="en-US" sz="3200" dirty="0">
                <a:solidFill>
                  <a:schemeClr val="tx2"/>
                </a:solidFill>
              </a:rPr>
              <a:t>2.会运用函数模型解决简单的实际问题，提高数学应用能力。</a:t>
            </a:r>
          </a:p>
          <a:p>
            <a:r>
              <a:rPr lang="zh-CN" altLang="en-US" sz="3200" b="1" dirty="0">
                <a:solidFill>
                  <a:srgbClr val="73299D"/>
                </a:solidFill>
              </a:rPr>
              <a:t>重点：</a:t>
            </a:r>
            <a:r>
              <a:rPr lang="zh-CN" altLang="en-US" sz="3200" dirty="0">
                <a:solidFill>
                  <a:schemeClr val="tx2"/>
                </a:solidFill>
              </a:rPr>
              <a:t>数形结合思想的应用。</a:t>
            </a:r>
          </a:p>
          <a:p>
            <a:r>
              <a:rPr lang="zh-CN" altLang="en-US" sz="3200" dirty="0">
                <a:solidFill>
                  <a:srgbClr val="F99CCE"/>
                </a:solidFill>
              </a:rPr>
              <a:t>难点：</a:t>
            </a:r>
            <a:r>
              <a:rPr lang="zh-CN" altLang="en-US" sz="3200" dirty="0">
                <a:solidFill>
                  <a:schemeClr val="tx2"/>
                </a:solidFill>
              </a:rPr>
              <a:t>函数与方程、不等式的综合应用。</a:t>
            </a:r>
          </a:p>
        </p:txBody>
      </p:sp>
      <p:pic>
        <p:nvPicPr>
          <p:cNvPr id="6152" name="Picture 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6156325" y="5734050"/>
            <a:ext cx="1219200" cy="1219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/>
          </p:cNvSpPr>
          <p:nvPr/>
        </p:nvSpPr>
        <p:spPr bwMode="auto">
          <a:xfrm>
            <a:off x="612776" y="333375"/>
            <a:ext cx="2054992" cy="71936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dirty="0">
                <a:ln w="9525" cmpd="sng">
                  <a:solidFill>
                    <a:srgbClr val="99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一起探究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828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/>
              <a:t>已知摄氏温度值和华氏温度值有下表所示的  对应关系：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>
            <p:ph type="tbl" idx="1"/>
          </p:nvPr>
        </p:nvGraphicFramePr>
        <p:xfrm>
          <a:off x="254000" y="2351088"/>
          <a:ext cx="8639175" cy="1584326"/>
        </p:xfrm>
        <a:graphic>
          <a:graphicData uri="http://schemas.openxmlformats.org/drawingml/2006/table">
            <a:tbl>
              <a:tblPr/>
              <a:tblGrid>
                <a:gridCol w="1427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9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摄氏温度/</a:t>
                      </a: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华氏温度/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sym typeface="宋体" panose="02010600030101010101" pitchFamily="2" charset="-122"/>
                        </a:rPr>
                        <a:t>ºF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122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1260475" y="2565400"/>
            <a:ext cx="411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  <a:sym typeface="Arial" panose="020B0604020202020204" pitchFamily="34" charset="0"/>
              </a:rPr>
              <a:t>℃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298450" y="4149080"/>
            <a:ext cx="78549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/>
              <a:t>  (1)当摄氏温度为30时，华氏温度为多少？</a:t>
            </a:r>
          </a:p>
          <a:p>
            <a:r>
              <a:rPr lang="zh-CN" altLang="en-US" sz="2400" dirty="0"/>
              <a:t>（2）当摄氏温度为36时，由数值表能直接求出华氏温度吗？是写出这两种温度计量之间关系的函数表达式，并求摄氏温度为36时的华氏温度。</a:t>
            </a:r>
          </a:p>
          <a:p>
            <a:r>
              <a:rPr lang="zh-CN" altLang="en-US" sz="2400" dirty="0"/>
              <a:t>（3）当华氏温度为140时，摄氏温度为多少？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/>
          <p:cNvSpPr>
            <a:spLocks noChangeArrowheads="1" noChangeShapeType="1"/>
          </p:cNvSpPr>
          <p:nvPr/>
        </p:nvSpPr>
        <p:spPr bwMode="auto">
          <a:xfrm rot="5400000">
            <a:off x="-540544" y="1412082"/>
            <a:ext cx="3095625" cy="9382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dirty="0">
                <a:ln w="9525" cmpd="sng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试着做做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835696" y="260648"/>
            <a:ext cx="6913563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大家都熟悉奥运会的标志图案------五环图。在上面三个环中填入三个连续的偶数，在下面的两个环中填入两个连续的奇数，是的这三个连续欧树的和等于这两个连续奇数的和如图：</a:t>
            </a:r>
          </a:p>
          <a:p>
            <a:r>
              <a:rPr lang="zh-CN" altLang="en-US" sz="2800" dirty="0"/>
              <a:t>请你按照要求在填写两组数。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3419475" y="2997200"/>
            <a:ext cx="1296988" cy="12954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7200" b="1">
                <a:solidFill>
                  <a:srgbClr val="73299D"/>
                </a:solidFill>
              </a:rPr>
              <a:t>2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4932363" y="2997200"/>
            <a:ext cx="1296987" cy="1295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7200">
                <a:solidFill>
                  <a:srgbClr val="73299D"/>
                </a:solidFill>
              </a:rPr>
              <a:t>4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6445250" y="2997200"/>
            <a:ext cx="1295400" cy="1295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7200">
                <a:solidFill>
                  <a:srgbClr val="73299D"/>
                </a:solidFill>
              </a:rPr>
              <a:t>6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5724525" y="3789363"/>
            <a:ext cx="1295400" cy="1295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7200" b="1">
                <a:solidFill>
                  <a:srgbClr val="73299D"/>
                </a:solidFill>
              </a:rPr>
              <a:t>7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4068763" y="3860800"/>
            <a:ext cx="1295400" cy="129698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7200" b="1">
                <a:solidFill>
                  <a:srgbClr val="73299D"/>
                </a:solidFill>
              </a:rPr>
              <a:t>5</a:t>
            </a:r>
          </a:p>
        </p:txBody>
      </p:sp>
      <p:pic>
        <p:nvPicPr>
          <p:cNvPr id="8202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3141663"/>
            <a:ext cx="2990850" cy="37909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3"/>
          <p:cNvSpPr>
            <a:spLocks noChangeArrowheads="1" noChangeShapeType="1"/>
          </p:cNvSpPr>
          <p:nvPr/>
        </p:nvSpPr>
        <p:spPr bwMode="auto">
          <a:xfrm rot="5400000">
            <a:off x="-395287" y="1195387"/>
            <a:ext cx="2592388" cy="11541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 fontAlgn="auto"/>
            <a:r>
              <a:rPr lang="zh-CN" altLang="en-US" sz="3600" dirty="0">
                <a:ln w="9525" cmpd="sng">
                  <a:round/>
                </a:ln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大家谈谈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47813" y="1556792"/>
            <a:ext cx="66929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1.请和同学们交流各自的填写的数组是什么。</a:t>
            </a:r>
          </a:p>
          <a:p>
            <a:endParaRPr lang="zh-CN" altLang="en-US" sz="2800" dirty="0"/>
          </a:p>
          <a:p>
            <a:r>
              <a:rPr lang="zh-CN" altLang="en-US" sz="2800" dirty="0"/>
              <a:t>2.如果用2x—2, 2x，2x+2表示三个连续的偶数，用2y—1和2y+1表示两个连续的奇数，你能写出表示所有数组规律的函数表达式吗？用你得到的函数表达式能确定出满足要求的任意一组数吗？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/>
          </p:cNvSpPr>
          <p:nvPr/>
        </p:nvSpPr>
        <p:spPr bwMode="auto">
          <a:xfrm>
            <a:off x="755650" y="261938"/>
            <a:ext cx="2808288" cy="115093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做一做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487488" y="1701800"/>
            <a:ext cx="589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750" y="1484313"/>
            <a:ext cx="8208963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/>
              <a:t>1.一支20 cm长的蜡烛，点燃后，每小时燃烧5cm.下面那幅图能大致刻画出这只蜡烛点燃后剩下的长度h（cm）与点燃时间t（h）之间的函数关系？情说明理由。</a:t>
            </a:r>
          </a:p>
        </p:txBody>
      </p:sp>
      <p:sp>
        <p:nvSpPr>
          <p:cNvPr id="10245" name="箭头 85"/>
          <p:cNvSpPr>
            <a:spLocks noChangeShapeType="1"/>
          </p:cNvSpPr>
          <p:nvPr/>
        </p:nvSpPr>
        <p:spPr bwMode="auto">
          <a:xfrm>
            <a:off x="757238" y="5373688"/>
            <a:ext cx="19431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6" name="箭头 86"/>
          <p:cNvSpPr>
            <a:spLocks noChangeShapeType="1"/>
          </p:cNvSpPr>
          <p:nvPr/>
        </p:nvSpPr>
        <p:spPr bwMode="auto">
          <a:xfrm flipV="1">
            <a:off x="755650" y="3717925"/>
            <a:ext cx="1588" cy="165417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箭头 87"/>
          <p:cNvSpPr>
            <a:spLocks noChangeShapeType="1"/>
          </p:cNvSpPr>
          <p:nvPr/>
        </p:nvSpPr>
        <p:spPr bwMode="auto">
          <a:xfrm>
            <a:off x="3348038" y="5445125"/>
            <a:ext cx="1584325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8" name="箭头 88"/>
          <p:cNvSpPr>
            <a:spLocks noChangeShapeType="1"/>
          </p:cNvSpPr>
          <p:nvPr/>
        </p:nvSpPr>
        <p:spPr bwMode="auto">
          <a:xfrm flipV="1">
            <a:off x="3348038" y="3860800"/>
            <a:ext cx="1587" cy="15843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9" name="箭头 89"/>
          <p:cNvSpPr>
            <a:spLocks noChangeShapeType="1"/>
          </p:cNvSpPr>
          <p:nvPr/>
        </p:nvSpPr>
        <p:spPr bwMode="auto">
          <a:xfrm>
            <a:off x="5797550" y="5373688"/>
            <a:ext cx="1727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0" name="箭头 90"/>
          <p:cNvSpPr>
            <a:spLocks noChangeShapeType="1"/>
          </p:cNvSpPr>
          <p:nvPr/>
        </p:nvSpPr>
        <p:spPr bwMode="auto">
          <a:xfrm flipV="1">
            <a:off x="5797550" y="3717925"/>
            <a:ext cx="0" cy="1655763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755650" y="4149725"/>
            <a:ext cx="1368425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3348038" y="4221163"/>
            <a:ext cx="1368425" cy="1223962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97550" y="4076700"/>
            <a:ext cx="1439863" cy="129698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52413" y="405606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20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68313" y="5229225"/>
            <a:ext cx="309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0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116013" y="5302250"/>
            <a:ext cx="1587" cy="7143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1476375" y="5302250"/>
            <a:ext cx="0" cy="7143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1836738" y="5302250"/>
            <a:ext cx="0" cy="7143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2197100" y="5302250"/>
            <a:ext cx="0" cy="6985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636963" y="5445125"/>
            <a:ext cx="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3636963" y="5373688"/>
            <a:ext cx="0" cy="714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3924300" y="5373688"/>
            <a:ext cx="0" cy="714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4213225" y="5373688"/>
            <a:ext cx="0" cy="714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4500563" y="5373688"/>
            <a:ext cx="0" cy="714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6516688" y="5302250"/>
            <a:ext cx="1587" cy="7143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6156325" y="5302250"/>
            <a:ext cx="1588" cy="7143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6877050" y="5302250"/>
            <a:ext cx="0" cy="7143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2917825" y="4129088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20</a:t>
            </a: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3348038" y="4221163"/>
            <a:ext cx="71437" cy="158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900113" y="5302250"/>
            <a:ext cx="309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1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1331913" y="5302250"/>
            <a:ext cx="309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2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1692275" y="5302250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3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2052638" y="5302250"/>
            <a:ext cx="309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4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3419475" y="5373688"/>
            <a:ext cx="311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1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5940425" y="5302250"/>
            <a:ext cx="3095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1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3779838" y="5373688"/>
            <a:ext cx="3095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2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6372225" y="5302250"/>
            <a:ext cx="311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2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4068763" y="5373688"/>
            <a:ext cx="166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3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6734175" y="5302250"/>
            <a:ext cx="1666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3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4356100" y="5373688"/>
            <a:ext cx="311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4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7019925" y="5302250"/>
            <a:ext cx="311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4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5437188" y="3933825"/>
            <a:ext cx="7921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20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3132138" y="5373688"/>
            <a:ext cx="3095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0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5580063" y="5302250"/>
            <a:ext cx="3095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0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860425" y="3525838"/>
            <a:ext cx="8318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h/cm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3348038" y="3644900"/>
            <a:ext cx="8334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h/cm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5797550" y="3644900"/>
            <a:ext cx="8318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h/cm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2484438" y="5302250"/>
            <a:ext cx="511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t/h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380288" y="5302250"/>
            <a:ext cx="511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t/h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4860925" y="5373688"/>
            <a:ext cx="511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t/h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1233488" y="5722938"/>
            <a:ext cx="819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（1）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3697288" y="5867400"/>
            <a:ext cx="874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（2）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6372225" y="5734050"/>
            <a:ext cx="619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（3）</a:t>
            </a:r>
          </a:p>
        </p:txBody>
      </p:sp>
      <p:pic>
        <p:nvPicPr>
          <p:cNvPr id="10294" name="Picture 54" descr="钢笔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308850" y="117475"/>
            <a:ext cx="1219200" cy="1219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3"/>
          <p:cNvSpPr>
            <a:spLocks noChangeArrowheads="1" noChangeShapeType="1"/>
          </p:cNvSpPr>
          <p:nvPr/>
        </p:nvSpPr>
        <p:spPr bwMode="auto">
          <a:xfrm rot="20400000">
            <a:off x="971550" y="1412875"/>
            <a:ext cx="2160588" cy="14398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做一做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63688" y="2420888"/>
            <a:ext cx="619442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/>
              <a:t>2.一等腰三角形的周长为2cm，</a:t>
            </a:r>
          </a:p>
          <a:p>
            <a:r>
              <a:rPr lang="zh-CN" altLang="en-US" sz="3200" dirty="0"/>
              <a:t>设其底边长为ycm，腰长为xcm</a:t>
            </a:r>
          </a:p>
          <a:p>
            <a:r>
              <a:rPr lang="zh-CN" altLang="en-US" sz="3200" dirty="0"/>
              <a:t>（1）写出y与x的函数关系，</a:t>
            </a:r>
          </a:p>
          <a:p>
            <a:r>
              <a:rPr lang="zh-CN" altLang="en-US" sz="3200" dirty="0"/>
              <a:t>并指出自变量x的取值范围。</a:t>
            </a:r>
          </a:p>
          <a:p>
            <a:r>
              <a:rPr lang="zh-CN" altLang="en-US" sz="3200" dirty="0"/>
              <a:t>（2）写出这个函数的图象。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8229600" cy="1065213"/>
          </a:xfrm>
        </p:spPr>
        <p:txBody>
          <a:bodyPr/>
          <a:lstStyle/>
          <a:p>
            <a:r>
              <a:rPr lang="zh-CN" altLang="en-US" sz="3200" dirty="0">
                <a:solidFill>
                  <a:srgbClr val="73299D"/>
                </a:solidFill>
              </a:rPr>
              <a:t>巩固练习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765175"/>
            <a:ext cx="8208963" cy="4568825"/>
          </a:xfrm>
        </p:spPr>
        <p:txBody>
          <a:bodyPr/>
          <a:lstStyle/>
          <a:p>
            <a:r>
              <a:rPr lang="zh-CN" altLang="en-US" dirty="0"/>
              <a:t>1.某人以4km/h的速度步行锻炼身体。请写出他的步行路程s（km）和步行时间t（h）之间的函数关系式，指出自变量的取值范围，并画出函数图象。</a:t>
            </a:r>
          </a:p>
          <a:p>
            <a:r>
              <a:rPr lang="zh-CN" altLang="en-US" dirty="0"/>
              <a:t>2.某批发部对经销的一种电子元件调查后发现，一天的盈利y（元）与这天的销售量x（个）之间的函数关系的图象如图所示。请观察图象并回答：</a:t>
            </a:r>
          </a:p>
          <a:p>
            <a:r>
              <a:rPr lang="zh-CN" altLang="en-US" dirty="0"/>
              <a:t>（1）一天售出这种电子元件多少个时盈利最多，最多盈利是多少？</a:t>
            </a:r>
          </a:p>
          <a:p>
            <a:r>
              <a:rPr lang="zh-CN" altLang="en-US" dirty="0"/>
              <a:t>（2）这种电子元件一天卖出多少时不赔不赚？</a:t>
            </a:r>
          </a:p>
        </p:txBody>
      </p:sp>
      <p:sp>
        <p:nvSpPr>
          <p:cNvPr id="12292" name="箭头 157"/>
          <p:cNvSpPr>
            <a:spLocks noChangeShapeType="1"/>
          </p:cNvSpPr>
          <p:nvPr/>
        </p:nvSpPr>
        <p:spPr bwMode="auto">
          <a:xfrm>
            <a:off x="2771775" y="6308725"/>
            <a:ext cx="4824413" cy="158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3" name="箭头 158"/>
          <p:cNvSpPr>
            <a:spLocks noChangeShapeType="1"/>
          </p:cNvSpPr>
          <p:nvPr/>
        </p:nvSpPr>
        <p:spPr bwMode="auto">
          <a:xfrm flipV="1">
            <a:off x="4068763" y="4508500"/>
            <a:ext cx="0" cy="230505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997325" y="6669088"/>
            <a:ext cx="0" cy="158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4068763" y="5373688"/>
            <a:ext cx="1728787" cy="12954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076825" y="6308725"/>
            <a:ext cx="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5148263" y="6237288"/>
            <a:ext cx="1587" cy="714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5508625" y="6308725"/>
            <a:ext cx="0" cy="158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6013450" y="6237288"/>
            <a:ext cx="0" cy="158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5797550" y="6237288"/>
            <a:ext cx="0" cy="714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852863" y="62372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419475" y="6524625"/>
            <a:ext cx="936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-200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140200" y="6308725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100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787900" y="6308725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200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508625" y="6308725"/>
            <a:ext cx="900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300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213225" y="4581525"/>
            <a:ext cx="9350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y/元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237413" y="6308725"/>
            <a:ext cx="901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x/个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4068763" y="5373688"/>
            <a:ext cx="287337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4645025" y="5373688"/>
            <a:ext cx="287338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5292725" y="5373688"/>
            <a:ext cx="360363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5724525" y="5373688"/>
            <a:ext cx="73025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5797550" y="5373688"/>
            <a:ext cx="0" cy="2159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5797550" y="5661025"/>
            <a:ext cx="0" cy="144463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5797550" y="5949950"/>
            <a:ext cx="0" cy="2159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419475" y="5157788"/>
            <a:ext cx="638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400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4068763" y="5876925"/>
            <a:ext cx="71437" cy="158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419475" y="5805488"/>
            <a:ext cx="720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200</a:t>
            </a:r>
          </a:p>
        </p:txBody>
      </p:sp>
      <p:pic>
        <p:nvPicPr>
          <p:cNvPr id="12318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5229225"/>
            <a:ext cx="121761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8925"/>
            <a:ext cx="7500938" cy="4568825"/>
          </a:xfrm>
        </p:spPr>
        <p:txBody>
          <a:bodyPr/>
          <a:lstStyle/>
          <a:p>
            <a:r>
              <a:rPr lang="zh-CN" altLang="en-US" sz="4400"/>
              <a:t>归纳：谈谈你这节课的收获</a:t>
            </a: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 rot="60000">
            <a:off x="477838" y="3214688"/>
            <a:ext cx="2206625" cy="328453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700338" y="3860800"/>
            <a:ext cx="5256212" cy="26654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个人总结PPT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个人总结PPT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个人总结PPT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Microsoft Office PowerPoint</Application>
  <PresentationFormat>全屏显示(4:3)</PresentationFormat>
  <Paragraphs>92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巩固练习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2022-01-07T08:33:55Z</dcterms:created>
  <dcterms:modified xsi:type="dcterms:W3CDTF">2023-01-16T16:47:55Z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78AF5F3CB608436BAE5568B759C5104E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