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64" r:id="rId2"/>
    <p:sldId id="371" r:id="rId3"/>
    <p:sldId id="330" r:id="rId4"/>
    <p:sldId id="373" r:id="rId5"/>
    <p:sldId id="376" r:id="rId6"/>
    <p:sldId id="346" r:id="rId7"/>
    <p:sldId id="363" r:id="rId8"/>
    <p:sldId id="374" r:id="rId9"/>
    <p:sldId id="377" r:id="rId10"/>
    <p:sldId id="375" r:id="rId11"/>
    <p:sldId id="368" r:id="rId12"/>
  </p:sldIdLst>
  <p:sldSz cx="9144000" cy="5143500" type="screen16x9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4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4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6B30-DC5A-4162-B84E-97D5C37E57B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74345-8B07-4CD1-B0B2-8F88D3E4189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F5D3C8-296D-441C-AAD5-8768AC91D583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6EC5E-54FD-4E58-AA28-1DCD7D46E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0B991-653F-419D-8E35-B3A77476CF4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369219"/>
            <a:ext cx="3886200" cy="1574006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150" y="3057526"/>
            <a:ext cx="3886200" cy="1575197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eaLnBrk="1" fontAlgn="base" hangingPunct="1"/>
            <a:endParaRPr lang="zh-CN" altLang="en-US" strike="noStrike" noProof="1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eaLnBrk="1" fontAlgn="base" hangingPunct="1"/>
            <a:endParaRPr lang="zh-CN" altLang="en-US" strike="noStrike" noProof="1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BF83D-58BB-41B6-8BAA-5220802C9CC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08AAC-5081-4CE3-AAAC-0790B11D7B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9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 flipV="1">
            <a:off x="4571999" y="0"/>
            <a:ext cx="4572000" cy="5143500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>
            <a:off x="3" y="3472544"/>
            <a:ext cx="1480457" cy="1681843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4773245">
            <a:off x="6967746" y="249983"/>
            <a:ext cx="1618647" cy="1458108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381000" y="142875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一元一次不等式与一次函数</a:t>
            </a:r>
            <a:endParaRPr lang="en-US" altLang="zh-CN" sz="32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第二课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31618" y="417195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 flipV="1">
            <a:off x="4571999" y="0"/>
            <a:ext cx="4572000" cy="5143500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1926915" y="-2023830"/>
            <a:ext cx="5200199" cy="9144000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>
            <a:off x="3" y="3472544"/>
            <a:ext cx="1480457" cy="1681843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21271312">
            <a:off x="879262" y="773127"/>
            <a:ext cx="6796322" cy="346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50800" dir="8100000" sx="102000" sy="102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814774" y="1679194"/>
            <a:ext cx="2836119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4500" spc="-225" dirty="0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当堂检测</a:t>
            </a:r>
            <a:endParaRPr lang="zh-CN" altLang="en-US" sz="4500" spc="-225" dirty="0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2685" y="1169774"/>
            <a:ext cx="4503313" cy="3183642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230" y="281264"/>
            <a:ext cx="1814598" cy="1397928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264346" y="476580"/>
            <a:ext cx="1471685" cy="941772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19567" y="3920124"/>
            <a:ext cx="1034518" cy="1034518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sp>
        <p:nvSpPr>
          <p:cNvPr id="19" name="文本框 18"/>
          <p:cNvSpPr txBox="1"/>
          <p:nvPr/>
        </p:nvSpPr>
        <p:spPr>
          <a:xfrm>
            <a:off x="1508212" y="1726664"/>
            <a:ext cx="1895559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66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04</a:t>
            </a:r>
            <a:endParaRPr lang="zh-CN" altLang="en-US" sz="5000">
              <a:solidFill>
                <a:schemeClr val="bg1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513159" y="2293678"/>
            <a:ext cx="4105423" cy="289924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897762" y="2359235"/>
            <a:ext cx="323079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字魂17号-萌趣果冻体" panose="02000000000000000000" pitchFamily="2" charset="-122"/>
                <a:ea typeface="字魂17号-萌趣果冻体" panose="02000000000000000000" pitchFamily="2" charset="-122"/>
              </a:rPr>
              <a:t> Life isn't about waiting for the storm to pass. it's about learning to dance</a:t>
            </a:r>
            <a:endParaRPr lang="zh-CN" altLang="en-US" sz="1200">
              <a:solidFill>
                <a:schemeClr val="tx1">
                  <a:lumMod val="75000"/>
                  <a:lumOff val="25000"/>
                </a:schemeClr>
              </a:solidFill>
              <a:latin typeface="字魂17号-萌趣果冻体" panose="02000000000000000000" pitchFamily="2" charset="-122"/>
              <a:ea typeface="字魂17号-萌趣果冻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>
          <a:xfrm>
            <a:off x="274419" y="122840"/>
            <a:ext cx="2137227" cy="511720"/>
            <a:chOff x="445652" y="218396"/>
            <a:chExt cx="2136260" cy="515092"/>
          </a:xfrm>
        </p:grpSpPr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2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5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7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52402" y="836554"/>
            <a:ext cx="119897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新宋体" panose="02010609030101010101" pitchFamily="49" charset="-122"/>
                <a:ea typeface="新宋体" panose="02010609030101010101" pitchFamily="49" charset="-122"/>
                <a:cs typeface="宋体" panose="02010600030101010101" pitchFamily="2" charset="-122"/>
              </a:rPr>
              <a:t>四、当堂检测</a:t>
            </a:r>
            <a:endParaRPr kumimoji="0" lang="zh-CN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4418" y="1298231"/>
            <a:ext cx="8869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00"/>
              </a:lnSpc>
              <a:spcAft>
                <a:spcPct val="0"/>
              </a:spcAft>
            </a:pPr>
            <a:r>
              <a:rPr lang="zh-CN" altLang="zh-CN" kern="100" dirty="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某校师生去外地参观，车站提出两种车票价格的优惠方案供学校选择，方案一：教师按原价付款，学生按原价的七八折付款；方案二：师生都按八折付款。有</a:t>
            </a:r>
            <a:r>
              <a:rPr lang="en-US" altLang="zh-CN" kern="100" dirty="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zh-CN" kern="100" dirty="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名教师参加这次活动，根据学生人数，选择最佳方案。</a:t>
            </a:r>
            <a:endParaRPr lang="zh-CN" altLang="zh-CN" kern="100" dirty="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 flipV="1">
            <a:off x="4571999" y="0"/>
            <a:ext cx="4572000" cy="5143500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1926915" y="-2023830"/>
            <a:ext cx="5200199" cy="914400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71238" y="677846"/>
            <a:ext cx="7001527" cy="378780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50800" dir="8100000" sx="102000" sy="102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3753" y="789651"/>
            <a:ext cx="5041619" cy="3564200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sp>
        <p:nvSpPr>
          <p:cNvPr id="35" name="文本框 34"/>
          <p:cNvSpPr txBox="1"/>
          <p:nvPr/>
        </p:nvSpPr>
        <p:spPr>
          <a:xfrm>
            <a:off x="1634609" y="1529004"/>
            <a:ext cx="1895559" cy="10387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 </a:t>
            </a:r>
            <a:r>
              <a:rPr lang="zh-CN" altLang="en-US" sz="36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目录</a:t>
            </a:r>
            <a:endParaRPr lang="en-US" altLang="zh-CN" sz="3600">
              <a:solidFill>
                <a:schemeClr val="bg1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  <a:p>
            <a:pPr algn="ctr"/>
            <a:r>
              <a:rPr lang="en-US" altLang="zh-CN" sz="27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content</a:t>
            </a:r>
            <a:endParaRPr lang="zh-CN" altLang="en-US" sz="2700">
              <a:solidFill>
                <a:schemeClr val="bg1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58924" y="2820155"/>
            <a:ext cx="3511173" cy="247958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495581" y="161635"/>
            <a:ext cx="1324272" cy="1020191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 rot="15528931">
            <a:off x="7530850" y="223784"/>
            <a:ext cx="1128817" cy="1016860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sp>
        <p:nvSpPr>
          <p:cNvPr id="26" name="文本框 25"/>
          <p:cNvSpPr txBox="1"/>
          <p:nvPr/>
        </p:nvSpPr>
        <p:spPr>
          <a:xfrm>
            <a:off x="4157965" y="1096908"/>
            <a:ext cx="70176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" i="1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01</a:t>
            </a:r>
            <a:endParaRPr lang="zh-CN" altLang="en-US" sz="2700" i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4974141" y="1143076"/>
            <a:ext cx="194648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2800" b="1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学习目标</a:t>
            </a:r>
            <a:endParaRPr lang="zh-CN" altLang="en-US" sz="2800" b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4088541" y="1794206"/>
            <a:ext cx="84061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" i="1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02</a:t>
            </a:r>
            <a:endParaRPr lang="zh-CN" altLang="en-US" sz="2700" i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4974141" y="1840373"/>
            <a:ext cx="194648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2800" b="1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课堂学习</a:t>
            </a:r>
            <a:endParaRPr lang="zh-CN" altLang="en-US" sz="2800" b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4157965" y="2468582"/>
            <a:ext cx="701762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" i="1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03</a:t>
            </a:r>
            <a:endParaRPr lang="zh-CN" altLang="en-US" sz="2700" i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974141" y="2514750"/>
            <a:ext cx="194648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2800" b="1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课堂小结</a:t>
            </a:r>
            <a:endParaRPr lang="zh-CN" altLang="en-US" sz="2800" b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4088541" y="3165879"/>
            <a:ext cx="840615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" i="1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04</a:t>
            </a:r>
            <a:endParaRPr lang="zh-CN" altLang="en-US" sz="2700" i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4974141" y="3212047"/>
            <a:ext cx="1946486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dist"/>
            <a:r>
              <a:rPr lang="zh-CN" altLang="en-US" sz="2800" b="1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当堂检测</a:t>
            </a:r>
            <a:endParaRPr lang="zh-CN" altLang="en-US" sz="2800" b="1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sp>
        <p:nvSpPr>
          <p:cNvPr id="42" name="直角三角形 41"/>
          <p:cNvSpPr/>
          <p:nvPr/>
        </p:nvSpPr>
        <p:spPr>
          <a:xfrm>
            <a:off x="3" y="3472544"/>
            <a:ext cx="1480457" cy="1681843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>
          <a:xfrm>
            <a:off x="274419" y="122841"/>
            <a:ext cx="2137227" cy="515210"/>
            <a:chOff x="445652" y="218396"/>
            <a:chExt cx="2136260" cy="518604"/>
          </a:xfrm>
        </p:grpSpPr>
        <p:sp>
          <p:nvSpPr>
            <p:cNvPr id="10" name="TextBox 2"/>
            <p:cNvSpPr txBox="1"/>
            <p:nvPr/>
          </p:nvSpPr>
          <p:spPr bwMode="auto">
            <a:xfrm>
              <a:off x="1105755" y="272294"/>
              <a:ext cx="1415131" cy="464706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r>
                <a:rPr lang="zh-CN" altLang="en-US" sz="2400" b="1" kern="0" dirty="0">
                  <a:latin typeface="Times New Roman" panose="02020603050405020304"/>
                  <a:ea typeface="微软雅黑" panose="020B0503020204020204" pitchFamily="34" charset="-122"/>
                </a:rPr>
                <a:t>学习</a:t>
              </a:r>
              <a:r>
                <a:rPr lang="zh-CN" altLang="en-US" sz="2400" b="1" kern="0" dirty="0" smtClean="0">
                  <a:latin typeface="Times New Roman" panose="02020603050405020304"/>
                  <a:ea typeface="微软雅黑" panose="020B0503020204020204" pitchFamily="34" charset="-122"/>
                </a:rPr>
                <a:t>目标</a:t>
              </a:r>
              <a:endParaRPr lang="en-US" altLang="zh-CN" sz="2400" b="1" kern="0" dirty="0">
                <a:latin typeface="Times New Roman" panose="02020603050405020304"/>
                <a:ea typeface="微软雅黑" panose="020B0503020204020204" pitchFamily="34" charset="-122"/>
              </a:endParaRPr>
            </a:p>
          </p:txBody>
        </p:sp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2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7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矩形 16"/>
          <p:cNvSpPr/>
          <p:nvPr/>
        </p:nvSpPr>
        <p:spPr>
          <a:xfrm>
            <a:off x="1357791" y="1117050"/>
            <a:ext cx="7176611" cy="69270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PA_矩形 6"/>
          <p:cNvSpPr/>
          <p:nvPr>
            <p:custDataLst>
              <p:tags r:id="rId1"/>
            </p:custDataLst>
          </p:nvPr>
        </p:nvSpPr>
        <p:spPr>
          <a:xfrm>
            <a:off x="1505091" y="2549627"/>
            <a:ext cx="7029308" cy="74597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457200">
              <a:lnSpc>
                <a:spcPct val="150000"/>
              </a:lnSpc>
              <a:defRPr/>
            </a:pPr>
            <a:endParaRPr lang="zh-CN" altLang="en-US">
              <a:ln>
                <a:solidFill>
                  <a:srgbClr val="FFC000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燕尾形箭头 20"/>
          <p:cNvSpPr/>
          <p:nvPr>
            <p:custDataLst>
              <p:tags r:id="rId2"/>
            </p:custDataLst>
          </p:nvPr>
        </p:nvSpPr>
        <p:spPr>
          <a:xfrm rot="5400000" flipV="1">
            <a:off x="-356483" y="2221434"/>
            <a:ext cx="3643716" cy="771525"/>
          </a:xfrm>
          <a:prstGeom prst="notchedRightArrow">
            <a:avLst>
              <a:gd name="adj1" fmla="val 50000"/>
              <a:gd name="adj2" fmla="val 43193"/>
            </a:avLst>
          </a:prstGeom>
          <a:solidFill>
            <a:srgbClr val="EAEAE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350"/>
          </a:p>
        </p:txBody>
      </p:sp>
      <p:sp>
        <p:nvSpPr>
          <p:cNvPr id="22" name="圆角矩形 21"/>
          <p:cNvSpPr/>
          <p:nvPr>
            <p:custDataLst>
              <p:tags r:id="rId3"/>
            </p:custDataLst>
          </p:nvPr>
        </p:nvSpPr>
        <p:spPr bwMode="auto">
          <a:xfrm>
            <a:off x="1066800" y="1095726"/>
            <a:ext cx="642942" cy="637824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34925">
            <a:solidFill>
              <a:srgbClr val="FFFFFF"/>
            </a:solidFill>
          </a:ln>
          <a:effectLst/>
          <a:scene3d>
            <a:camera prst="orthographicFront"/>
            <a:lightRig rig="threePt" dir="t"/>
          </a:scene3d>
          <a:sp3d extrusionH="349250" prstMaterial="metal"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圆角矩形 22"/>
          <p:cNvSpPr/>
          <p:nvPr>
            <p:custDataLst>
              <p:tags r:id="rId4"/>
            </p:custDataLst>
          </p:nvPr>
        </p:nvSpPr>
        <p:spPr bwMode="auto">
          <a:xfrm>
            <a:off x="1107169" y="2603703"/>
            <a:ext cx="642938" cy="637820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34925"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endParaRPr lang="zh-CN" altLang="en-US" sz="240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805796" y="1274456"/>
            <a:ext cx="7117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/>
            <a:r>
              <a:rPr lang="zh-CN" altLang="zh-CN" dirty="0"/>
              <a:t>懂得一元一次不等式与一次函数的关系，会运用一次函数解决不等式的有关问题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679749" y="2792023"/>
            <a:ext cx="6679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/>
            <a:r>
              <a:rPr lang="zh-CN" altLang="zh-CN" dirty="0"/>
              <a:t>能运用一元一次不等式与一次函数的关系，解决生活中的实际问题。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 flipV="1">
            <a:off x="4571999" y="0"/>
            <a:ext cx="4572000" cy="5143500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1926915" y="-2023830"/>
            <a:ext cx="5200199" cy="9144000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>
            <a:off x="3" y="3472544"/>
            <a:ext cx="1480457" cy="1681843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21271312">
            <a:off x="879262" y="773127"/>
            <a:ext cx="6796322" cy="346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50800" dir="8100000" sx="102000" sy="102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814774" y="1679194"/>
            <a:ext cx="2836119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4500" spc="-225" dirty="0" smtClean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课堂学习</a:t>
            </a:r>
            <a:endParaRPr lang="zh-CN" altLang="en-US" sz="4500" spc="-225" dirty="0">
              <a:solidFill>
                <a:srgbClr val="7EC8C9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2685" y="1169774"/>
            <a:ext cx="4503313" cy="3183642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230" y="281264"/>
            <a:ext cx="1814598" cy="1397928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264346" y="476580"/>
            <a:ext cx="1471685" cy="941772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19567" y="3920124"/>
            <a:ext cx="1034518" cy="1034518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sp>
        <p:nvSpPr>
          <p:cNvPr id="19" name="文本框 18"/>
          <p:cNvSpPr txBox="1"/>
          <p:nvPr/>
        </p:nvSpPr>
        <p:spPr>
          <a:xfrm>
            <a:off x="1480459" y="1751222"/>
            <a:ext cx="1895559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66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02</a:t>
            </a:r>
            <a:endParaRPr lang="zh-CN" altLang="en-US" sz="5000">
              <a:solidFill>
                <a:schemeClr val="bg1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513159" y="2293678"/>
            <a:ext cx="4105423" cy="289924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897762" y="2359235"/>
            <a:ext cx="323079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字魂17号-萌趣果冻体" panose="02000000000000000000" pitchFamily="2" charset="-122"/>
                <a:ea typeface="字魂17号-萌趣果冻体" panose="02000000000000000000" pitchFamily="2" charset="-122"/>
              </a:rPr>
              <a:t> Life isn't about waiting for the storm to pass. it's about learning to dance</a:t>
            </a:r>
            <a:endParaRPr lang="zh-CN" altLang="en-US" sz="1200">
              <a:solidFill>
                <a:schemeClr val="tx1">
                  <a:lumMod val="75000"/>
                  <a:lumOff val="25000"/>
                </a:schemeClr>
              </a:solidFill>
              <a:latin typeface="字魂17号-萌趣果冻体" panose="02000000000000000000" pitchFamily="2" charset="-122"/>
              <a:ea typeface="字魂17号-萌趣果冻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5"/>
          <p:cNvGrpSpPr/>
          <p:nvPr/>
        </p:nvGrpSpPr>
        <p:grpSpPr>
          <a:xfrm>
            <a:off x="274419" y="99191"/>
            <a:ext cx="2137227" cy="511722"/>
            <a:chOff x="445652" y="218396"/>
            <a:chExt cx="2136260" cy="515092"/>
          </a:xfrm>
        </p:grpSpPr>
        <p:cxnSp>
          <p:nvCxnSpPr>
            <p:cNvPr id="12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68299" y="901185"/>
            <a:ext cx="81661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25644" y="742950"/>
            <a:ext cx="90945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zh-CN" altLang="zh-CN" kern="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zh-CN" b="1" kern="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例</a:t>
            </a:r>
            <a:r>
              <a:rPr lang="en-US" altLang="zh-CN" b="1" kern="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kern="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某电信公司开设了甲、乙两种市内移动通信业务．甲种使用者每月需缴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15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元月租费， 然后每通话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分钟， 再付话费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0.3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元；乙种使用者不缴月租费， 每通话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分钟， 付话费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0.6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元．若一个月内通话时间为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分钟， 甲、乙两种的费用分别为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kern="100" baseline="-250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kern="100" baseline="-250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元．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  <a:tabLst>
                <a:tab pos="1387475" algn="l"/>
                <a:tab pos="2771775" algn="l"/>
                <a:tab pos="4162425" algn="l"/>
              </a:tabLst>
            </a:pPr>
            <a:r>
              <a:rPr lang="en-US" altLang="zh-CN" kern="100" dirty="0">
                <a:latin typeface="新宋体" panose="02010609030101010101" pitchFamily="49" charset="-122"/>
                <a:cs typeface="Times New Roman" panose="02020603050405020304" pitchFamily="18" charset="0"/>
              </a:rPr>
              <a:t>(1)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试分别写出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kern="100" baseline="-250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y</a:t>
            </a:r>
            <a:r>
              <a:rPr lang="en-US" altLang="zh-CN" kern="100" baseline="-250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x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之间的函数关系式； 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  <a:tabLst>
                <a:tab pos="1387475" algn="l"/>
                <a:tab pos="2771775" algn="l"/>
                <a:tab pos="4162425" algn="l"/>
              </a:tabLst>
            </a:pPr>
            <a:r>
              <a:rPr lang="en-US" altLang="zh-CN" kern="100" dirty="0">
                <a:latin typeface="新宋体" panose="02010609030101010101" pitchFamily="49" charset="-122"/>
                <a:cs typeface="Times New Roman" panose="02020603050405020304" pitchFamily="18" charset="0"/>
              </a:rPr>
              <a:t>(2)</a:t>
            </a:r>
            <a:r>
              <a:rPr lang="zh-CN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根据一个月通话时间， 你认为选用哪种通信业务更优惠</a:t>
            </a:r>
            <a:r>
              <a:rPr lang="en-US" altLang="zh-CN" kern="100" dirty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?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矩形 4107"/>
          <p:cNvSpPr/>
          <p:nvPr/>
        </p:nvSpPr>
        <p:spPr>
          <a:xfrm>
            <a:off x="1143001" y="4359596"/>
            <a:ext cx="208711" cy="1962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675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en-US" altLang="zh-CN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351" name="矩形 4120"/>
          <p:cNvSpPr/>
          <p:nvPr/>
        </p:nvSpPr>
        <p:spPr>
          <a:xfrm>
            <a:off x="1143000" y="3982120"/>
            <a:ext cx="386644" cy="23083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lang="en-US" altLang="zh-CN" sz="9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</a:t>
            </a:r>
            <a:endParaRPr lang="en-US" altLang="zh-CN" sz="135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5"/>
          <p:cNvGrpSpPr/>
          <p:nvPr/>
        </p:nvGrpSpPr>
        <p:grpSpPr>
          <a:xfrm>
            <a:off x="274419" y="122841"/>
            <a:ext cx="2137227" cy="511721"/>
            <a:chOff x="445652" y="218396"/>
            <a:chExt cx="2136260" cy="515092"/>
          </a:xfrm>
        </p:grpSpPr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2" name="图片 20" descr="学科网(www.zxxk.com)--教育资源门户，提供试卷、教案、课件、论文、素材及各类教学资源下载，还有大量而丰富的教学相关资讯！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0" y="45720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25644" y="710006"/>
            <a:ext cx="9018356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zh-CN" altLang="zh-CN" b="1" kern="100">
                <a:latin typeface="宋体" panose="02010600030101010101" pitchFamily="2" charset="-122"/>
                <a:ea typeface="新宋体" panose="02010609030101010101" pitchFamily="49" charset="-122"/>
                <a:cs typeface="新宋体" panose="02010609030101010101" pitchFamily="49" charset="-122"/>
              </a:rPr>
              <a:t>知识点二：选择适当方法解决生活中的有关问题</a:t>
            </a:r>
            <a:endParaRPr lang="zh-CN" altLang="zh-CN" kern="10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spcAft>
                <a:spcPct val="0"/>
              </a:spcAft>
            </a:pPr>
            <a:r>
              <a:rPr lang="zh-CN" altLang="zh-CN" kern="0">
                <a:latin typeface="宋体" panose="02010600030101010101" pitchFamily="2" charset="-122"/>
                <a:ea typeface="新宋体" panose="02010609030101010101" pitchFamily="49" charset="-122"/>
                <a:cs typeface="Courier New" panose="02070309020205020404" pitchFamily="49" charset="0"/>
              </a:rPr>
              <a:t>【</a:t>
            </a:r>
            <a:r>
              <a:rPr lang="zh-CN" altLang="zh-CN" b="1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例２</a:t>
            </a:r>
            <a:r>
              <a:rPr lang="zh-CN" altLang="zh-CN" kern="0">
                <a:latin typeface="宋体" panose="02010600030101010101" pitchFamily="2" charset="-122"/>
                <a:ea typeface="新宋体" panose="02010609030101010101" pitchFamily="49" charset="-122"/>
                <a:cs typeface="Courier New" panose="02070309020205020404" pitchFamily="49" charset="0"/>
              </a:rPr>
              <a:t>】</a:t>
            </a:r>
            <a:r>
              <a:rPr lang="zh-CN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某单位计划在新年期间组织员工到某地旅游，参加旅游的人数估计为</a:t>
            </a:r>
            <a:r>
              <a:rPr lang="en-US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10--25</a:t>
            </a:r>
            <a:r>
              <a:rPr lang="zh-CN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人，甲、乙两家旅行社的服务质量相同，且报价都是每人</a:t>
            </a:r>
            <a:r>
              <a:rPr lang="en-US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200</a:t>
            </a:r>
            <a:r>
              <a:rPr lang="zh-CN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元</a:t>
            </a:r>
            <a:r>
              <a:rPr lang="en-US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经过协商，甲旅行社表示可给予每位游客七五折优惠；乙旅行社表示可先免去一位游客的旅游费用，其余游客八折优惠</a:t>
            </a:r>
            <a:r>
              <a:rPr lang="en-US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kern="100">
                <a:latin typeface="宋体" panose="02010600030101010101" pitchFamily="2" charset="-122"/>
                <a:ea typeface="新宋体" panose="02010609030101010101" pitchFamily="49" charset="-122"/>
                <a:cs typeface="Times New Roman" panose="02020603050405020304" pitchFamily="18" charset="0"/>
              </a:rPr>
              <a:t>该单位选择哪一家旅行社支付的旅游费用较少？</a:t>
            </a:r>
            <a:endParaRPr lang="zh-CN" altLang="zh-CN" kern="100">
              <a:latin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</a:pPr>
            <a:r>
              <a:rPr lang="en-US" altLang="zh-CN" kern="100">
                <a:latin typeface="新宋体" panose="02010609030101010101" pitchFamily="49" charset="-122"/>
                <a:cs typeface="Times New Roman" panose="02020603050405020304" pitchFamily="18" charset="0"/>
              </a:rPr>
              <a:t> </a:t>
            </a:r>
            <a:endParaRPr lang="zh-CN" altLang="zh-CN" kern="1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" y="4134535"/>
            <a:ext cx="9591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zh-CN" altLang="zh-CN" b="1" kern="100">
                <a:latin typeface="Calibri" panose="020F0502020204030204" pitchFamily="34" charset="0"/>
                <a:cs typeface="Times New Roman" panose="02020603050405020304" pitchFamily="18" charset="0"/>
              </a:rPr>
              <a:t>归纳小结：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选哪家旅行社不仅与旅行社的优惠政策有关，而且还和参加旅游的人数有关，那么在以后的旅行中，大家一定不要想当然，而是要精打细算才能做到合理开支。</a:t>
            </a:r>
            <a:endParaRPr lang="zh-CN" altLang="zh-CN" kern="10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"/>
          <p:cNvGrpSpPr/>
          <p:nvPr/>
        </p:nvGrpSpPr>
        <p:grpSpPr>
          <a:xfrm>
            <a:off x="274419" y="122841"/>
            <a:ext cx="2137227" cy="511721"/>
            <a:chOff x="445652" y="218396"/>
            <a:chExt cx="2136260" cy="515092"/>
          </a:xfrm>
        </p:grpSpPr>
        <p:cxnSp>
          <p:nvCxnSpPr>
            <p:cNvPr id="11" name="直接连接符 9"/>
            <p:cNvCxnSpPr>
              <a:cxnSpLocks noChangeShapeType="1"/>
            </p:cNvCxnSpPr>
            <p:nvPr/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3" name="Picture 3" descr="E:\英语高清课\晏博深\ppt资料收集\ppt素材\本子和笔副本.png"/>
            <p:cNvPicPr>
              <a:picLocks noChangeAspect="1" noChangeArrowheads="1"/>
            </p:cNvPicPr>
            <p:nvPr/>
          </p:nvPicPr>
          <p:blipFill>
            <a:blip r:embed="rId2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85207" y="118330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2" name="Rectangle 17"/>
          <p:cNvSpPr>
            <a:spLocks noChangeArrowheads="1"/>
          </p:cNvSpPr>
          <p:nvPr/>
        </p:nvSpPr>
        <p:spPr bwMode="auto">
          <a:xfrm>
            <a:off x="285206" y="2984274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720" y="742950"/>
            <a:ext cx="8948481" cy="1682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zh-CN" altLang="zh-CN" b="1" kern="100">
                <a:latin typeface="Calibri" panose="020F0502020204030204" pitchFamily="34" charset="0"/>
                <a:cs typeface="Times New Roman" panose="02020603050405020304" pitchFamily="18" charset="0"/>
              </a:rPr>
              <a:t>巩固练习</a:t>
            </a:r>
            <a:endParaRPr lang="zh-CN" altLang="zh-CN" kern="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ct val="0"/>
              </a:spcAft>
            </a:pPr>
            <a:r>
              <a:rPr lang="zh-CN" altLang="zh-CN" kern="100" smtClean="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为了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加快教学手段的现代化，某校计划购置一批电脑，已知甲公司的报价是每台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5800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元，优惠条件是购买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10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台以上，则从第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台开始按报价的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70%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计算；乙公司的报价也是每台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5800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元，优惠条件是每台均按报价的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85%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计算</a:t>
            </a:r>
            <a:r>
              <a:rPr lang="en-US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zh-CN" kern="100">
                <a:latin typeface="Calibri" panose="020F0502020204030204" pitchFamily="34" charset="0"/>
                <a:ea typeface="新宋体" panose="02010609030101010101" pitchFamily="49" charset="-122"/>
                <a:cs typeface="Times New Roman" panose="02020603050405020304" pitchFamily="18" charset="0"/>
              </a:rPr>
              <a:t>假如你是学校有关方面负责人，在电脑品牌、质量、售后服务等完全相同的前提下，你如何选择？请说明理由</a:t>
            </a:r>
            <a:endParaRPr lang="zh-CN" altLang="zh-CN" kern="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ct val="0"/>
              </a:spcAft>
            </a:pPr>
            <a:r>
              <a:rPr lang="en-US" altLang="zh-CN" kern="100">
                <a:latin typeface="新宋体" panose="02010609030101010101" pitchFamily="49" charset="-122"/>
                <a:cs typeface="Times New Roman" panose="02020603050405020304" pitchFamily="18" charset="0"/>
              </a:rPr>
              <a:t> </a:t>
            </a:r>
            <a:endParaRPr lang="zh-CN" altLang="zh-CN" kern="100">
              <a:latin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flipH="1" flipV="1">
            <a:off x="4571999" y="0"/>
            <a:ext cx="4572000" cy="5143500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6200000">
            <a:off x="1926915" y="-2023830"/>
            <a:ext cx="5200199" cy="9144000"/>
          </a:xfrm>
          <a:prstGeom prst="rect">
            <a:avLst/>
          </a:prstGeom>
        </p:spPr>
      </p:pic>
      <p:sp>
        <p:nvSpPr>
          <p:cNvPr id="6" name="直角三角形 5"/>
          <p:cNvSpPr/>
          <p:nvPr/>
        </p:nvSpPr>
        <p:spPr>
          <a:xfrm>
            <a:off x="3" y="3472544"/>
            <a:ext cx="1480457" cy="1681843"/>
          </a:xfrm>
          <a:prstGeom prst="rtTriangle">
            <a:avLst/>
          </a:prstGeom>
          <a:solidFill>
            <a:srgbClr val="F6C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rot="21271312">
            <a:off x="879262" y="773127"/>
            <a:ext cx="6796322" cy="34622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15900" dist="50800" dir="8100000" sx="102000" sy="102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814774" y="1679194"/>
            <a:ext cx="2836119" cy="76174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dist"/>
            <a:r>
              <a:rPr lang="zh-CN" altLang="en-US" sz="4500" spc="-225" dirty="0">
                <a:solidFill>
                  <a:srgbClr val="7EC8C9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课堂小结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2685" y="1169774"/>
            <a:ext cx="4503313" cy="3183642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85230" y="281264"/>
            <a:ext cx="1814598" cy="1397928"/>
          </a:xfrm>
          <a:prstGeom prst="rect">
            <a:avLst/>
          </a:prstGeom>
          <a:effectLst>
            <a:outerShdw blurRad="139700" dist="50800" dir="2700000" sx="102000" sy="102000" algn="tl" rotWithShape="0">
              <a:prstClr val="black">
                <a:alpha val="20000"/>
              </a:prstClr>
            </a:outerShdw>
          </a:effectLst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264346" y="476580"/>
            <a:ext cx="1471685" cy="941772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19567" y="3920124"/>
            <a:ext cx="1034518" cy="1034518"/>
          </a:xfrm>
          <a:prstGeom prst="rect">
            <a:avLst/>
          </a:prstGeom>
          <a:effectLst>
            <a:outerShdw blurRad="165100" dist="50800" dir="2700000" sx="101000" sy="101000" algn="tl" rotWithShape="0">
              <a:prstClr val="black">
                <a:alpha val="20000"/>
              </a:prstClr>
            </a:outerShdw>
          </a:effectLst>
        </p:spPr>
      </p:pic>
      <p:sp>
        <p:nvSpPr>
          <p:cNvPr id="19" name="文本框 18"/>
          <p:cNvSpPr txBox="1"/>
          <p:nvPr/>
        </p:nvSpPr>
        <p:spPr>
          <a:xfrm>
            <a:off x="1508212" y="1726664"/>
            <a:ext cx="1895559" cy="108491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6600">
                <a:solidFill>
                  <a:schemeClr val="bg1"/>
                </a:solidFill>
                <a:latin typeface="字魂27号-布丁体" panose="00000500000000000000" pitchFamily="2" charset="-122"/>
                <a:ea typeface="字魂27号-布丁体" panose="00000500000000000000" pitchFamily="2" charset="-122"/>
              </a:rPr>
              <a:t>03</a:t>
            </a:r>
            <a:endParaRPr lang="zh-CN" altLang="en-US" sz="5000">
              <a:solidFill>
                <a:schemeClr val="bg1"/>
              </a:solidFill>
              <a:latin typeface="字魂27号-布丁体" panose="00000500000000000000" pitchFamily="2" charset="-122"/>
              <a:ea typeface="字魂27号-布丁体" panose="00000500000000000000" pitchFamily="2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513159" y="2293678"/>
            <a:ext cx="4105423" cy="2899245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3897762" y="2359235"/>
            <a:ext cx="3230793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>
                <a:solidFill>
                  <a:schemeClr val="tx1">
                    <a:lumMod val="75000"/>
                    <a:lumOff val="25000"/>
                  </a:schemeClr>
                </a:solidFill>
                <a:latin typeface="字魂17号-萌趣果冻体" panose="02000000000000000000" pitchFamily="2" charset="-122"/>
                <a:ea typeface="字魂17号-萌趣果冻体" panose="02000000000000000000" pitchFamily="2" charset="-122"/>
              </a:rPr>
              <a:t> Life isn't about waiting for the storm to pass. it's about learning to dance</a:t>
            </a:r>
            <a:endParaRPr lang="zh-CN" altLang="en-US" sz="1200">
              <a:solidFill>
                <a:schemeClr val="tx1">
                  <a:lumMod val="75000"/>
                  <a:lumOff val="25000"/>
                </a:schemeClr>
              </a:solidFill>
              <a:latin typeface="字魂17号-萌趣果冻体" panose="02000000000000000000" pitchFamily="2" charset="-122"/>
              <a:ea typeface="字魂17号-萌趣果冻体" panose="02000000000000000000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PA_组合 5"/>
          <p:cNvGrpSpPr/>
          <p:nvPr>
            <p:custDataLst>
              <p:tags r:id="rId1"/>
            </p:custDataLst>
          </p:nvPr>
        </p:nvGrpSpPr>
        <p:grpSpPr>
          <a:xfrm>
            <a:off x="274419" y="122840"/>
            <a:ext cx="2137227" cy="511720"/>
            <a:chOff x="445652" y="218396"/>
            <a:chExt cx="2136260" cy="515092"/>
          </a:xfrm>
        </p:grpSpPr>
        <p:cxnSp>
          <p:nvCxnSpPr>
            <p:cNvPr id="4" name="PA_直接连接符 9"/>
            <p:cNvCxnSpPr>
              <a:cxnSpLocks noChangeShapeType="1"/>
            </p:cNvCxnSpPr>
            <p:nvPr>
              <p:custDataLst>
                <p:tags r:id="rId2"/>
              </p:custDataLst>
            </p:nvPr>
          </p:nvCxnSpPr>
          <p:spPr bwMode="auto">
            <a:xfrm>
              <a:off x="662492" y="733488"/>
              <a:ext cx="19194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" name="PA_图片 3" descr="E:\英语高清课\晏博深\ppt资料收集\ppt素材\本子和笔副本.pn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5" cstate="email"/>
            <a:stretch>
              <a:fillRect/>
            </a:stretch>
          </p:blipFill>
          <p:spPr bwMode="auto">
            <a:xfrm>
              <a:off x="445652" y="218396"/>
              <a:ext cx="804832" cy="51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" y="4393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20" name="Rectangle 7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74418" y="720321"/>
            <a:ext cx="787898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ct val="0"/>
              </a:spcAft>
            </a:pPr>
            <a:r>
              <a:rPr lang="zh-CN" altLang="zh-CN" sz="2400" b="1" kern="0" dirty="0">
                <a:latin typeface="Times New Roman" panose="02020603050405020304" pitchFamily="18" charset="0"/>
                <a:ea typeface="新宋体" panose="02010609030101010101" pitchFamily="49" charset="-122"/>
                <a:cs typeface="宋体" panose="02010600030101010101" pitchFamily="2" charset="-122"/>
              </a:rPr>
              <a:t>三、课堂小结：</a:t>
            </a:r>
            <a:endParaRPr lang="zh-CN" altLang="zh-CN" kern="100" dirty="0">
              <a:latin typeface="Times New Roman" panose="02020603050405020304" pitchFamily="18" charset="0"/>
            </a:endParaRPr>
          </a:p>
          <a:p>
            <a:r>
              <a:rPr lang="zh-CN" altLang="zh-CN" dirty="0"/>
              <a:t>本节课重点在于综合运用一次函数与一次不等式解决实际问题，其关键在于正确列出函数关系式，并通过解一元一次不等式来解决问题。</a:t>
            </a:r>
          </a:p>
          <a:p>
            <a:endParaRPr lang="zh-CN" altLang="zh-CN" dirty="0"/>
          </a:p>
          <a:p>
            <a:r>
              <a:rPr lang="en-US" altLang="zh-CN" b="1" dirty="0"/>
              <a:t> </a:t>
            </a:r>
            <a:endParaRPr lang="zh-CN" altLang="zh-CN" dirty="0"/>
          </a:p>
          <a:p>
            <a:pPr algn="just">
              <a:lnSpc>
                <a:spcPts val="1200"/>
              </a:lnSpc>
              <a:spcAft>
                <a:spcPct val="0"/>
              </a:spcAft>
            </a:pPr>
            <a:r>
              <a:rPr lang="en-US" altLang="zh-CN" u="sng" kern="100" dirty="0" smtClean="0">
                <a:latin typeface="Times New Roman" panose="02020603050405020304" pitchFamily="18" charset="0"/>
                <a:ea typeface="新宋体" panose="02010609030101010101" pitchFamily="49" charset="-122"/>
                <a:cs typeface="宋体" panose="02010600030101010101" pitchFamily="2" charset="-122"/>
              </a:rPr>
              <a:t>       </a:t>
            </a:r>
            <a:endParaRPr lang="zh-CN" altLang="zh-CN" kern="1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Notched Right Arrow 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6203737"/>
  <p:tag name="MH_LIBRARY" val="GRAPHIC"/>
  <p:tag name="MH_ORDER" val="Rounded Rectangle 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4.2.5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全屏显示(16:9)</PresentationFormat>
  <Paragraphs>48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宋体</vt:lpstr>
      <vt:lpstr>微软雅黑</vt:lpstr>
      <vt:lpstr>新宋体</vt:lpstr>
      <vt:lpstr>字魂17号-萌趣果冻体</vt:lpstr>
      <vt:lpstr>字魂27号-布丁体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2018-01-25T02:31:00Z</dcterms:created>
  <dcterms:modified xsi:type="dcterms:W3CDTF">2023-01-16T16:48:00Z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359EA68ADE354BFB9BE205518C73DB00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