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7" r:id="rId2"/>
    <p:sldId id="318" r:id="rId3"/>
    <p:sldId id="299" r:id="rId4"/>
    <p:sldId id="338" r:id="rId5"/>
    <p:sldId id="309" r:id="rId6"/>
    <p:sldId id="306" r:id="rId7"/>
    <p:sldId id="320" r:id="rId8"/>
    <p:sldId id="307" r:id="rId9"/>
    <p:sldId id="339" r:id="rId10"/>
    <p:sldId id="322" r:id="rId11"/>
    <p:sldId id="289" r:id="rId12"/>
    <p:sldId id="313" r:id="rId13"/>
    <p:sldId id="340" r:id="rId14"/>
    <p:sldId id="341" r:id="rId15"/>
    <p:sldId id="325" r:id="rId16"/>
    <p:sldId id="290" r:id="rId17"/>
    <p:sldId id="342" r:id="rId18"/>
    <p:sldId id="315" r:id="rId19"/>
  </p:sldIdLst>
  <p:sldSz cx="12192000" cy="6858000"/>
  <p:notesSz cx="7104063" cy="10234613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楷体" panose="02010609060101010101" pitchFamily="49" charset="-122"/>
      <p:regular r:id="rId26"/>
    </p:embeddedFont>
    <p:embeddedFont>
      <p:font typeface="楷体_GB2312" panose="02010600030101010101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0">
          <p15:clr>
            <a:srgbClr val="A4A3A4"/>
          </p15:clr>
        </p15:guide>
        <p15:guide id="2" pos="37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7E0"/>
    <a:srgbClr val="E04236"/>
    <a:srgbClr val="74C153"/>
    <a:srgbClr val="C5DE90"/>
    <a:srgbClr val="9F5F86"/>
    <a:srgbClr val="BA8CA8"/>
    <a:srgbClr val="AEC80C"/>
    <a:srgbClr val="CCDD5F"/>
    <a:srgbClr val="CC0000"/>
    <a:srgbClr val="77C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030"/>
        <p:guide pos="37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/>
          <p:cNvSpPr txBox="1"/>
          <p:nvPr/>
        </p:nvSpPr>
        <p:spPr>
          <a:xfrm>
            <a:off x="5111475" y="3879182"/>
            <a:ext cx="195942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 smtClean="0">
                <a:solidFill>
                  <a:srgbClr val="FF0000"/>
                </a:solidFill>
              </a:rPr>
              <a:t>第</a:t>
            </a:r>
            <a:r>
              <a:rPr lang="en-US" altLang="zh-CN" sz="2400" dirty="0" smtClean="0">
                <a:solidFill>
                  <a:srgbClr val="FF0000"/>
                </a:solidFill>
              </a:rPr>
              <a:t>1</a:t>
            </a:r>
            <a:r>
              <a:rPr lang="zh-CN" altLang="en-US" sz="2400" dirty="0" smtClean="0">
                <a:solidFill>
                  <a:srgbClr val="FF0000"/>
                </a:solidFill>
              </a:rPr>
              <a:t>课</a:t>
            </a:r>
            <a:r>
              <a:rPr lang="zh-CN" altLang="en-US" sz="2400" dirty="0">
                <a:solidFill>
                  <a:srgbClr val="FF0000"/>
                </a:solidFill>
              </a:rPr>
              <a:t>时</a:t>
            </a:r>
          </a:p>
        </p:txBody>
      </p:sp>
      <p:sp>
        <p:nvSpPr>
          <p:cNvPr id="9" name="矩形 8"/>
          <p:cNvSpPr/>
          <p:nvPr/>
        </p:nvSpPr>
        <p:spPr>
          <a:xfrm>
            <a:off x="4799811" y="4871026"/>
            <a:ext cx="2592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</a:rPr>
              <a:t>苏教版  数学  二年级  下册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357154" y="3565003"/>
            <a:ext cx="5477692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0" y="92469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六 两、三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位数的加法和减法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5966469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4"/>
          <p:cNvSpPr txBox="1"/>
          <p:nvPr/>
        </p:nvSpPr>
        <p:spPr>
          <a:xfrm>
            <a:off x="0" y="244056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</a:rPr>
              <a:t>三位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数</a:t>
            </a:r>
            <a:r>
              <a:rPr lang="zh-CN" altLang="en-US" sz="4000" b="1" dirty="0">
                <a:solidFill>
                  <a:srgbClr val="FF0000"/>
                </a:solidFill>
              </a:rPr>
              <a:t>减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三位数连续退位</a:t>
            </a:r>
            <a:r>
              <a:rPr lang="zh-CN" altLang="en-US" sz="4000" b="1" dirty="0">
                <a:solidFill>
                  <a:srgbClr val="FF0000"/>
                </a:solidFill>
              </a:rPr>
              <a:t>减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法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圆角矩形 11"/>
          <p:cNvSpPr/>
          <p:nvPr/>
        </p:nvSpPr>
        <p:spPr>
          <a:xfrm>
            <a:off x="2517775" y="1238885"/>
            <a:ext cx="7079615" cy="78549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sym typeface="+mn-ea"/>
              </a:rPr>
              <a:t>笔算减法要注意什么？互相说一说。 </a:t>
            </a:r>
          </a:p>
        </p:txBody>
      </p:sp>
      <p:sp>
        <p:nvSpPr>
          <p:cNvPr id="41" name="矩形 40"/>
          <p:cNvSpPr/>
          <p:nvPr/>
        </p:nvSpPr>
        <p:spPr>
          <a:xfrm>
            <a:off x="1507490" y="3049270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相同数位对齐；</a:t>
            </a:r>
          </a:p>
        </p:txBody>
      </p:sp>
      <p:sp>
        <p:nvSpPr>
          <p:cNvPr id="44" name="矩形 43"/>
          <p:cNvSpPr/>
          <p:nvPr/>
        </p:nvSpPr>
        <p:spPr>
          <a:xfrm>
            <a:off x="1507490" y="3948430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从个位减起；</a:t>
            </a:r>
          </a:p>
        </p:txBody>
      </p:sp>
      <p:sp>
        <p:nvSpPr>
          <p:cNvPr id="47" name="矩形 46"/>
          <p:cNvSpPr/>
          <p:nvPr/>
        </p:nvSpPr>
        <p:spPr>
          <a:xfrm>
            <a:off x="1507490" y="4832985"/>
            <a:ext cx="96977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哪一位上的数不够减，要从前一位退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，在本位上加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再减。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4" grpId="0"/>
      <p:bldP spid="44" grpId="1"/>
      <p:bldP spid="47" grpId="0"/>
      <p:bldP spid="4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5033005" y="2333114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7   4   5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4355234" y="2772239"/>
            <a:ext cx="2309952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4   3   8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840983" y="3396068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6089122" y="328089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5549253" y="328156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5039210" y="3293625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8783014" y="2333114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9   2   6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7726896" y="2772239"/>
            <a:ext cx="2688299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8   4   6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492342" y="3396068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9851196" y="328089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9322616" y="328089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1858957" y="2333114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2   3   9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1186882" y="2772239"/>
            <a:ext cx="2304256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    5   4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666935" y="3396068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2915074" y="328089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2375205" y="328156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</a:p>
        </p:txBody>
      </p: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1853097" y="3269495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735076" y="737722"/>
            <a:ext cx="4704523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计算。</a:t>
            </a:r>
            <a:endParaRPr lang="zh-CN" altLang="en-US" sz="3200" b="1" dirty="0">
              <a:solidFill>
                <a:srgbClr val="0000FF"/>
              </a:solidFill>
              <a:latin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  <p:bldP spid="17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1704391" y="1926004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355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142=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6866391" y="1863148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142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213=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2244747" y="3044059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3   5   5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1646104" y="3483184"/>
            <a:ext cx="223082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－1   4   2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2052725" y="4107013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3300864" y="3991835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2797190" y="398044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2257302" y="398044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7436171" y="2890773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1   4   2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6837536" y="3329898"/>
            <a:ext cx="2230816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+ 2   1   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7331741" y="3927584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8492288" y="3826484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7976549" y="3827154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7454441" y="3839219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98970" y="1926004"/>
            <a:ext cx="963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213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887560" y="1863148"/>
            <a:ext cx="963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355</a:t>
            </a: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735076" y="737722"/>
            <a:ext cx="4704523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用竖式计算。</a:t>
            </a:r>
            <a:endParaRPr lang="zh-CN" altLang="en-US" sz="3200" b="1" dirty="0">
              <a:solidFill>
                <a:srgbClr val="0000FF"/>
              </a:solidFill>
              <a:latin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30" grpId="0"/>
      <p:bldP spid="30" grpId="1"/>
      <p:bldP spid="31" grpId="0"/>
      <p:bldP spid="31" grpId="1"/>
      <p:bldP spid="32" grpId="0"/>
      <p:bldP spid="32" grpId="1"/>
      <p:bldP spid="45" grpId="0"/>
      <p:bldP spid="45" grpId="1"/>
      <p:bldP spid="46" grpId="0"/>
      <p:bldP spid="46" grpId="1"/>
      <p:bldP spid="48" grpId="0"/>
      <p:bldP spid="48" grpId="1"/>
      <p:bldP spid="49" grpId="0"/>
      <p:bldP spid="49" grpId="1"/>
      <p:bldP spid="50" grpId="0"/>
      <p:bldP spid="50" grpId="1"/>
      <p:bldP spid="2" grpId="0"/>
      <p:bldP spid="2" grpId="1"/>
      <p:bldP spid="51" grpId="0"/>
      <p:bldP spid="5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1704391" y="1926004"/>
            <a:ext cx="211223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628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54=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6866391" y="1863148"/>
            <a:ext cx="211223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54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574=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2244747" y="3044059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6   2   8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1646104" y="3483184"/>
            <a:ext cx="223082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  5   4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2052725" y="4107013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3300864" y="3991835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2797190" y="398044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2257302" y="398044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7436171" y="2890773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   5   4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6837536" y="3329898"/>
            <a:ext cx="2230816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+ 5   7   4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7331741" y="3927584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8492288" y="3826484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7976549" y="3827154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7454441" y="3839219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98970" y="1926004"/>
            <a:ext cx="9635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574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887560" y="1863148"/>
            <a:ext cx="9635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628</a:t>
            </a: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735076" y="737722"/>
            <a:ext cx="4704523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用竖式计算。</a:t>
            </a:r>
            <a:endParaRPr lang="zh-CN" altLang="en-US" sz="3200" b="1" dirty="0">
              <a:solidFill>
                <a:srgbClr val="0000FF"/>
              </a:solidFill>
              <a:latin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30" grpId="0"/>
      <p:bldP spid="30" grpId="1"/>
      <p:bldP spid="31" grpId="0"/>
      <p:bldP spid="31" grpId="1"/>
      <p:bldP spid="32" grpId="0"/>
      <p:bldP spid="32" grpId="1"/>
      <p:bldP spid="45" grpId="0"/>
      <p:bldP spid="45" grpId="1"/>
      <p:bldP spid="46" grpId="0"/>
      <p:bldP spid="46" grpId="1"/>
      <p:bldP spid="48" grpId="0"/>
      <p:bldP spid="48" grpId="1"/>
      <p:bldP spid="49" grpId="0"/>
      <p:bldP spid="49" grpId="1"/>
      <p:bldP spid="50" grpId="0"/>
      <p:bldP spid="50" grpId="1"/>
      <p:bldP spid="2" grpId="0"/>
      <p:bldP spid="2" grpId="1"/>
      <p:bldP spid="51" grpId="0"/>
      <p:bldP spid="5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1704391" y="1926004"/>
            <a:ext cx="211223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936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863=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6866391" y="1863148"/>
            <a:ext cx="211223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863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＋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73=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2244747" y="3044059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9   3   6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1646104" y="3483184"/>
            <a:ext cx="223082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－8   6   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2052725" y="4107013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3300864" y="3991835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2797190" y="398044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7436171" y="2890773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8   6   3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6837536" y="3329898"/>
            <a:ext cx="2230816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+    7   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7331741" y="3927584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8492288" y="3826484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7976549" y="3827154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7454441" y="3839219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98970" y="1926004"/>
            <a:ext cx="9635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887560" y="1863148"/>
            <a:ext cx="9635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936</a:t>
            </a: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735076" y="737722"/>
            <a:ext cx="4704523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用竖式计算。</a:t>
            </a:r>
            <a:endParaRPr lang="zh-CN" altLang="en-US" sz="3200" b="1" dirty="0">
              <a:solidFill>
                <a:srgbClr val="0000FF"/>
              </a:solidFill>
              <a:latin typeface="+mn-ea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30" grpId="0"/>
      <p:bldP spid="30" grpId="1"/>
      <p:bldP spid="31" grpId="0"/>
      <p:bldP spid="31" grpId="1"/>
      <p:bldP spid="45" grpId="0"/>
      <p:bldP spid="45" grpId="1"/>
      <p:bldP spid="46" grpId="0"/>
      <p:bldP spid="46" grpId="1"/>
      <p:bldP spid="48" grpId="0"/>
      <p:bldP spid="48" grpId="1"/>
      <p:bldP spid="49" grpId="0"/>
      <p:bldP spid="49" grpId="1"/>
      <p:bldP spid="50" grpId="0"/>
      <p:bldP spid="50" grpId="1"/>
      <p:bldP spid="2" grpId="0"/>
      <p:bldP spid="2" grpId="1"/>
      <p:bldP spid="51" grpId="0"/>
      <p:bldP spid="5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821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735076" y="737722"/>
            <a:ext cx="4704523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用竖式计算，并验算。</a:t>
            </a:r>
            <a:endParaRPr lang="zh-CN" altLang="en-US" sz="3200" b="1" dirty="0">
              <a:solidFill>
                <a:srgbClr val="0000FF"/>
              </a:solidFill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2201686" y="1797911"/>
            <a:ext cx="2112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spc="-133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547</a:t>
            </a:r>
            <a:r>
              <a:rPr lang="zh-CN" altLang="en-US" sz="2800" spc="-133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spc="-133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413</a:t>
            </a:r>
            <a:endParaRPr lang="zh-CN" altLang="en-US" sz="2800" spc="-133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7177950" y="1786516"/>
            <a:ext cx="19202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spc="-133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670</a:t>
            </a:r>
            <a:r>
              <a:rPr lang="zh-CN" altLang="en-US" sz="2800" spc="-133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spc="-133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49</a:t>
            </a:r>
            <a:endParaRPr lang="zh-CN" altLang="en-US" sz="2800" spc="-133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3907299" y="1797911"/>
            <a:ext cx="115212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134</a:t>
            </a: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8650114" y="1786516"/>
            <a:ext cx="115212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621</a:t>
            </a: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7689538" y="2378551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6   7   0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7065260" y="2817676"/>
            <a:ext cx="2256459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    4   9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497516" y="3441505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8745655" y="3326327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8229916" y="3314932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7731938" y="3314932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2822029" y="2421696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5   4   7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2053943" y="2860821"/>
            <a:ext cx="2400267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－4   1   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2719795" y="3417754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3878146" y="3358077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3350342" y="3358077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2840299" y="3358077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7678241" y="4242523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6   2   1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7198187" y="4681648"/>
            <a:ext cx="2112235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+      4   9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7599223" y="5255652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8746423" y="5190299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8230684" y="5178904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7708576" y="5178904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2839942" y="4345993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1   3   4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2371318" y="4833378"/>
            <a:ext cx="2112235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+ 4   1   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2749005" y="5413132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3896059" y="5323649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3356190" y="5323649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2846147" y="5323649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2" name="文本框 10245"/>
          <p:cNvSpPr txBox="1">
            <a:spLocks noChangeArrowheads="1"/>
          </p:cNvSpPr>
          <p:nvPr/>
        </p:nvSpPr>
        <p:spPr bwMode="auto">
          <a:xfrm>
            <a:off x="2072131" y="3805105"/>
            <a:ext cx="1344149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+mn-ea"/>
                <a:sym typeface="宋体" panose="02010600030101010101" pitchFamily="2" charset="-122"/>
              </a:rPr>
              <a:t>验算：</a:t>
            </a:r>
            <a:r>
              <a:rPr lang="en-US" altLang="zh-CN" sz="2800" dirty="0">
                <a:solidFill>
                  <a:schemeClr val="accent1"/>
                </a:solidFill>
                <a:latin typeface="+mn-ea"/>
                <a:sym typeface="宋体" panose="02010600030101010101" pitchFamily="2" charset="-122"/>
              </a:rPr>
              <a:t> </a:t>
            </a:r>
          </a:p>
        </p:txBody>
      </p:sp>
      <p:sp>
        <p:nvSpPr>
          <p:cNvPr id="63" name="文本框 10245"/>
          <p:cNvSpPr txBox="1">
            <a:spLocks noChangeArrowheads="1"/>
          </p:cNvSpPr>
          <p:nvPr/>
        </p:nvSpPr>
        <p:spPr bwMode="auto">
          <a:xfrm>
            <a:off x="6254439" y="3804903"/>
            <a:ext cx="1344149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+mn-ea"/>
                <a:sym typeface="宋体" panose="02010600030101010101" pitchFamily="2" charset="-122"/>
              </a:rPr>
              <a:t>验算：</a:t>
            </a:r>
            <a:r>
              <a:rPr lang="en-US" altLang="zh-CN" sz="2800" dirty="0">
                <a:solidFill>
                  <a:schemeClr val="accent1"/>
                </a:solidFill>
                <a:latin typeface="+mn-ea"/>
                <a:sym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26" grpId="0"/>
      <p:bldP spid="26" grpId="1"/>
      <p:bldP spid="27" grpId="0"/>
      <p:bldP spid="27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5" grpId="0"/>
      <p:bldP spid="35" grpId="1"/>
      <p:bldP spid="36" grpId="0"/>
      <p:bldP spid="36" grpId="1"/>
      <p:bldP spid="37" grpId="0"/>
      <p:bldP spid="37" grpId="1"/>
      <p:bldP spid="50" grpId="0"/>
      <p:bldP spid="50" grpId="1"/>
      <p:bldP spid="51" grpId="0"/>
      <p:bldP spid="51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429501" y="2001615"/>
            <a:ext cx="9332997" cy="3180979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chemeClr val="bg1"/>
                </a:solidFill>
              </a:rPr>
              <a:t>减法笔算：相同数位对齐，从个位减起，哪一位上的数不够减，要从前一位退</a:t>
            </a:r>
            <a:r>
              <a:rPr lang="en-US" altLang="zh-CN" sz="3200" dirty="0">
                <a:solidFill>
                  <a:schemeClr val="bg1"/>
                </a:solidFill>
              </a:rPr>
              <a:t>1</a:t>
            </a:r>
            <a:r>
              <a:rPr lang="zh-CN" altLang="en-US" sz="3200" dirty="0">
                <a:solidFill>
                  <a:schemeClr val="bg1"/>
                </a:solidFill>
              </a:rPr>
              <a:t>，在本位上加</a:t>
            </a:r>
            <a:r>
              <a:rPr lang="en-US" altLang="zh-CN" sz="3200" dirty="0">
                <a:solidFill>
                  <a:schemeClr val="bg1"/>
                </a:solidFill>
              </a:rPr>
              <a:t>10</a:t>
            </a:r>
            <a:r>
              <a:rPr lang="zh-CN" altLang="en-US" sz="3200" dirty="0">
                <a:solidFill>
                  <a:schemeClr val="bg1"/>
                </a:solidFill>
              </a:rPr>
              <a:t>再减。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735076" y="737722"/>
            <a:ext cx="4704523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+mn-ea"/>
                <a:sym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用竖式计算，并验算。</a:t>
            </a:r>
            <a:endParaRPr lang="zh-CN" altLang="en-US" sz="3200" b="1" dirty="0">
              <a:solidFill>
                <a:srgbClr val="0000FF"/>
              </a:solidFill>
              <a:latin typeface="+mn-ea"/>
              <a:sym typeface="宋体" panose="02010600030101010101" pitchFamily="2" charset="-122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2201686" y="1797911"/>
            <a:ext cx="211223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spc="-133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305</a:t>
            </a:r>
            <a:r>
              <a:rPr lang="zh-CN" altLang="en-US" sz="2800" spc="-133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spc="-133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121</a:t>
            </a:r>
            <a:endParaRPr lang="zh-CN" altLang="en-US" sz="2800" spc="-133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7177950" y="1786516"/>
            <a:ext cx="192021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spc="-133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847</a:t>
            </a:r>
            <a:r>
              <a:rPr lang="zh-CN" altLang="en-US" sz="2800" spc="-133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spc="-133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755</a:t>
            </a:r>
            <a:endParaRPr lang="zh-CN" altLang="en-US" sz="2800" spc="-133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3907299" y="1797911"/>
            <a:ext cx="115212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184</a:t>
            </a: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8650114" y="1786516"/>
            <a:ext cx="115212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92</a:t>
            </a: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7689538" y="2378551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8   4   7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6965950" y="2817495"/>
            <a:ext cx="2355215" cy="723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   7   5   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497516" y="3441505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8745655" y="3326327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8229916" y="3314932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2822029" y="2421696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3   0   </a:t>
            </a:r>
            <a:r>
              <a:rPr lang="en-US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3" name="标题 3"/>
          <p:cNvSpPr>
            <a:spLocks noGrp="1" noChangeArrowheads="1"/>
          </p:cNvSpPr>
          <p:nvPr/>
        </p:nvSpPr>
        <p:spPr bwMode="auto">
          <a:xfrm>
            <a:off x="2053943" y="2860821"/>
            <a:ext cx="2400267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－1   2   1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2719795" y="3417754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3878146" y="3358077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3350342" y="3358077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2840299" y="3358077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7678241" y="4242523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   9   2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7198187" y="4681648"/>
            <a:ext cx="2112235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+   7   5   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7599223" y="5255652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8746423" y="5190299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8230684" y="5178904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7696511" y="5178904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8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2839942" y="4345993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1   8   4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2371318" y="4833378"/>
            <a:ext cx="2112235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+ 1   2   1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2749005" y="5413132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3908124" y="5323649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3380320" y="5323649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0</a:t>
            </a:r>
            <a:endParaRPr 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2846147" y="5323649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2" name="文本框 10245"/>
          <p:cNvSpPr txBox="1">
            <a:spLocks noChangeArrowheads="1"/>
          </p:cNvSpPr>
          <p:nvPr/>
        </p:nvSpPr>
        <p:spPr bwMode="auto">
          <a:xfrm>
            <a:off x="2072131" y="3805105"/>
            <a:ext cx="1344149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+mn-ea"/>
                <a:sym typeface="宋体" panose="02010600030101010101" pitchFamily="2" charset="-122"/>
              </a:rPr>
              <a:t>验算：</a:t>
            </a:r>
            <a:r>
              <a:rPr lang="en-US" altLang="zh-CN" sz="2800" dirty="0">
                <a:solidFill>
                  <a:schemeClr val="accent1"/>
                </a:solidFill>
                <a:latin typeface="+mn-ea"/>
                <a:sym typeface="宋体" panose="02010600030101010101" pitchFamily="2" charset="-122"/>
              </a:rPr>
              <a:t> </a:t>
            </a:r>
          </a:p>
        </p:txBody>
      </p:sp>
      <p:sp>
        <p:nvSpPr>
          <p:cNvPr id="63" name="文本框 10245"/>
          <p:cNvSpPr txBox="1">
            <a:spLocks noChangeArrowheads="1"/>
          </p:cNvSpPr>
          <p:nvPr/>
        </p:nvSpPr>
        <p:spPr bwMode="auto">
          <a:xfrm>
            <a:off x="6254439" y="3804903"/>
            <a:ext cx="1344149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+mn-ea"/>
                <a:sym typeface="宋体" panose="02010600030101010101" pitchFamily="2" charset="-122"/>
              </a:rPr>
              <a:t>验算：</a:t>
            </a:r>
            <a:r>
              <a:rPr lang="en-US" altLang="zh-CN" sz="2800" dirty="0">
                <a:solidFill>
                  <a:schemeClr val="accent1"/>
                </a:solidFill>
                <a:latin typeface="+mn-ea"/>
                <a:sym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26" grpId="0"/>
      <p:bldP spid="26" grpId="1"/>
      <p:bldP spid="27" grpId="0"/>
      <p:bldP spid="27" grpId="1"/>
      <p:bldP spid="29" grpId="0"/>
      <p:bldP spid="29" grpId="1"/>
      <p:bldP spid="30" grpId="0"/>
      <p:bldP spid="30" grpId="1"/>
      <p:bldP spid="32" grpId="0"/>
      <p:bldP spid="32" grpId="1"/>
      <p:bldP spid="33" grpId="0"/>
      <p:bldP spid="33" grpId="1"/>
      <p:bldP spid="35" grpId="0"/>
      <p:bldP spid="35" grpId="1"/>
      <p:bldP spid="36" grpId="0"/>
      <p:bldP spid="36" grpId="1"/>
      <p:bldP spid="37" grpId="0"/>
      <p:bldP spid="37" grpId="1"/>
      <p:bldP spid="50" grpId="0"/>
      <p:bldP spid="50" grpId="1"/>
      <p:bldP spid="51" grpId="0"/>
      <p:bldP spid="51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75－第4题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2164" y="1266446"/>
            <a:ext cx="5187156" cy="3701847"/>
          </a:xfrm>
          <a:prstGeom prst="rect">
            <a:avLst/>
          </a:prstGeom>
        </p:spPr>
      </p:pic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1741170" y="2066290"/>
            <a:ext cx="3081655" cy="1115695"/>
          </a:xfrm>
          <a:prstGeom prst="wedgeRoundRectCallout">
            <a:avLst>
              <a:gd name="adj1" fmla="val 67638"/>
              <a:gd name="adj2" fmla="val -122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800">
              <a:latin typeface="+mn-ea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5949950" y="941705"/>
            <a:ext cx="3735070" cy="988060"/>
          </a:xfrm>
          <a:prstGeom prst="wedgeRoundRectCallout">
            <a:avLst>
              <a:gd name="adj1" fmla="val -17681"/>
              <a:gd name="adj2" fmla="val 818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2800">
              <a:latin typeface="+mn-ea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745615" y="2150745"/>
            <a:ext cx="3052445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这位女宇航员在太空生活了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195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天。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5949817" y="950976"/>
            <a:ext cx="393643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她打破了女性在太空生活</a:t>
            </a:r>
            <a:r>
              <a:rPr lang="en-US" altLang="zh-CN" sz="280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188</a:t>
            </a:r>
            <a:r>
              <a:rPr lang="zh-CN" altLang="en-US" sz="2800">
                <a:latin typeface="+mn-ea"/>
                <a:sym typeface="宋体" panose="02010600030101010101" pitchFamily="2" charset="-122"/>
              </a:rPr>
              <a:t>天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的记录。</a:t>
            </a:r>
            <a:r>
              <a:rPr lang="en-US" altLang="zh-CN" sz="2800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1260633" y="4341181"/>
            <a:ext cx="20162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195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188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5091430" y="5776595"/>
            <a:ext cx="451294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答：她把记录提高了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天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3084836" y="4341182"/>
            <a:ext cx="24962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（天）</a:t>
            </a: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2364964" y="4840774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1   9   5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1740686" y="5279899"/>
            <a:ext cx="2256459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1   8   8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116496" y="5903728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3421081" y="578855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735076" y="737722"/>
            <a:ext cx="4704523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+mn-ea"/>
                <a:sym typeface="宋体" panose="02010600030101010101" pitchFamily="2" charset="-122"/>
              </a:rPr>
              <a:t>2.</a:t>
            </a:r>
            <a:r>
              <a:rPr sz="3200" b="1" dirty="0">
                <a:latin typeface="+mn-ea"/>
                <a:sym typeface="宋体" panose="02010600030101010101" pitchFamily="2" charset="-122"/>
              </a:rPr>
              <a:t>她把记录提高了多少天？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/>
        </p:nvSpPr>
        <p:spPr>
          <a:xfrm>
            <a:off x="332105" y="4625340"/>
            <a:ext cx="11528425" cy="1886585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648055" y="4791854"/>
            <a:ext cx="10895887" cy="662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重点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探索三位数减两、三位数（退位）的计算方法的过程。</a:t>
            </a:r>
          </a:p>
        </p:txBody>
      </p:sp>
      <p:sp>
        <p:nvSpPr>
          <p:cNvPr id="4" name="矩形 3"/>
          <p:cNvSpPr/>
          <p:nvPr/>
        </p:nvSpPr>
        <p:spPr>
          <a:xfrm>
            <a:off x="648054" y="5516949"/>
            <a:ext cx="10895887" cy="662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</a:rPr>
              <a:t>难点</a:t>
            </a:r>
            <a:r>
              <a:rPr lang="en-US" altLang="zh-CN" sz="2800" dirty="0">
                <a:solidFill>
                  <a:schemeClr val="bg1"/>
                </a:solidFill>
              </a:rPr>
              <a:t>】</a:t>
            </a:r>
            <a:r>
              <a:rPr lang="zh-CN" altLang="en-US" sz="2800" dirty="0"/>
              <a:t>掌握三位数减两、三位数（退位）的计算方法。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5339" y="653267"/>
            <a:ext cx="11321899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、经历探索三位数减两、三位数（退位）的计算方法的过程，能计算三位数减两、三位数（退位），学会减法的验算方法。 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、体会数学与日常生活的密切联系，增强应用数学的意识。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、在解决问题的过程中，能独立进行简单的有条理的思考，培养积极思考及与同学合作交流的学习态度。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814070" y="788670"/>
            <a:ext cx="584390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借出</a:t>
            </a:r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93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本，还剩多少本？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4" name="图片 3" descr="74-例6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64377" y="1827536"/>
            <a:ext cx="5863771" cy="2880320"/>
          </a:xfrm>
          <a:prstGeom prst="rect">
            <a:avLst/>
          </a:prstGeom>
        </p:spPr>
      </p:pic>
      <p:sp>
        <p:nvSpPr>
          <p:cNvPr id="6" name="圆角矩形 29"/>
          <p:cNvSpPr/>
          <p:nvPr/>
        </p:nvSpPr>
        <p:spPr>
          <a:xfrm>
            <a:off x="2417445" y="5287645"/>
            <a:ext cx="6438265" cy="78549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sym typeface="+mn-ea"/>
              </a:rPr>
              <a:t>要求还剩多少本，怎么列式？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814070" y="788670"/>
            <a:ext cx="584390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借出</a:t>
            </a:r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93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本，还剩多少本？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4" name="图片 3" descr="74-例6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64377" y="1827536"/>
            <a:ext cx="5863771" cy="2880320"/>
          </a:xfrm>
          <a:prstGeom prst="rect">
            <a:avLst/>
          </a:prstGeom>
        </p:spPr>
      </p:pic>
      <p:sp>
        <p:nvSpPr>
          <p:cNvPr id="6" name="圆角矩形 29"/>
          <p:cNvSpPr/>
          <p:nvPr/>
        </p:nvSpPr>
        <p:spPr>
          <a:xfrm>
            <a:off x="626110" y="5288280"/>
            <a:ext cx="6637020" cy="78549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sym typeface="+mn-ea"/>
              </a:rPr>
              <a:t>一共的本数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sym typeface="+mn-ea"/>
              </a:rPr>
              <a:t>-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+mn-ea"/>
              </a:rPr>
              <a:t> 借出的本数=还剩的本数</a:t>
            </a:r>
          </a:p>
        </p:txBody>
      </p:sp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7737627" y="5419753"/>
            <a:ext cx="412845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215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93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r>
              <a:rPr lang="zh-CN" altLang="en-US" sz="2800" b="1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）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4389748" y="1814198"/>
            <a:ext cx="412845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215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93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r>
              <a:rPr lang="zh-CN" altLang="en-US" sz="2800" b="1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）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4573378" y="2997731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2   1   5 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4093324" y="3436856"/>
            <a:ext cx="2112235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    9   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443499" y="4060685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785884" y="4178498"/>
            <a:ext cx="480000" cy="4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34775" y="4179169"/>
            <a:ext cx="480000" cy="4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5666569" y="4048975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32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32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5101691" y="4073105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82841" y="4179169"/>
            <a:ext cx="480000" cy="4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4398239" y="2569499"/>
            <a:ext cx="1920213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zh-CN" altLang="en-US" sz="2800" b="1" dirty="0">
                <a:solidFill>
                  <a:srgbClr val="E06689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百  十  个</a:t>
            </a:r>
            <a:endParaRPr lang="zh-CN" altLang="en-US" sz="2800" dirty="0">
              <a:solidFill>
                <a:srgbClr val="E06689"/>
              </a:solidFill>
              <a:latin typeface="+mn-ea"/>
            </a:endParaRP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4567518" y="4073105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圆角矩形 29"/>
          <p:cNvSpPr/>
          <p:nvPr/>
        </p:nvSpPr>
        <p:spPr>
          <a:xfrm>
            <a:off x="1886585" y="5187950"/>
            <a:ext cx="4799965" cy="78549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sym typeface="+mn-ea"/>
              </a:rPr>
              <a:t>差的百位上是几？为什么？ </a:t>
            </a: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814070" y="788670"/>
            <a:ext cx="980884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sz="3200" b="1" dirty="0">
                <a:latin typeface="+mn-ea"/>
                <a:sym typeface="宋体" panose="02010600030101010101" pitchFamily="2" charset="-122"/>
              </a:rPr>
              <a:t>你能用竖式计算吗？先算一算，再和同学交流。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bldLvl="0" animBg="1"/>
      <p:bldP spid="8" grpId="0" bldLvl="0" animBg="1"/>
      <p:bldP spid="9" grpId="0"/>
      <p:bldP spid="10" grpId="0"/>
      <p:bldP spid="11" grpId="0" bldLvl="0" animBg="1"/>
      <p:bldP spid="12" grpId="0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29"/>
          <p:cNvSpPr/>
          <p:nvPr/>
        </p:nvSpPr>
        <p:spPr>
          <a:xfrm>
            <a:off x="6130925" y="2491105"/>
            <a:ext cx="3549650" cy="78549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sym typeface="+mn-ea"/>
              </a:rPr>
              <a:t>减法可以怎样验算？</a:t>
            </a:r>
          </a:p>
        </p:txBody>
      </p:sp>
      <p:sp>
        <p:nvSpPr>
          <p:cNvPr id="48" name="矩形 47"/>
          <p:cNvSpPr/>
          <p:nvPr/>
        </p:nvSpPr>
        <p:spPr>
          <a:xfrm>
            <a:off x="1646555" y="4258310"/>
            <a:ext cx="9072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剩下的本数与借出的本数合起来，应该等于原来的本数。</a:t>
            </a:r>
          </a:p>
        </p:txBody>
      </p:sp>
      <p:sp>
        <p:nvSpPr>
          <p:cNvPr id="51" name="矩形 50"/>
          <p:cNvSpPr/>
          <p:nvPr/>
        </p:nvSpPr>
        <p:spPr>
          <a:xfrm>
            <a:off x="1646555" y="5345430"/>
            <a:ext cx="3738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可以用加法验算减法。</a:t>
            </a:r>
          </a:p>
        </p:txBody>
      </p:sp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2205983" y="1198883"/>
            <a:ext cx="412845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215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93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r>
              <a:rPr lang="zh-CN" altLang="en-US" sz="2800" b="1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）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2389613" y="1718841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2   1   5 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1909559" y="2157966"/>
            <a:ext cx="2112235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    9   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259734" y="2781795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602119" y="2899608"/>
            <a:ext cx="480000" cy="4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51010" y="2900279"/>
            <a:ext cx="480000" cy="4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3482804" y="2770085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32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32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2917926" y="2794215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99076" y="2900279"/>
            <a:ext cx="480000" cy="4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2383753" y="2794215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51" grpId="0"/>
      <p:bldP spid="5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1951324" y="4424932"/>
            <a:ext cx="2112235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+     9   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349758" y="5012566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631818" y="5142444"/>
            <a:ext cx="480000" cy="4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55701" y="5142444"/>
            <a:ext cx="480000" cy="4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3487494" y="5036380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2935560" y="5037051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79637" y="5142444"/>
            <a:ext cx="480000" cy="4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2365192" y="5049116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631810" y="4024792"/>
            <a:ext cx="480000" cy="4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55693" y="4024792"/>
            <a:ext cx="480000" cy="4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479629" y="4024792"/>
            <a:ext cx="480000" cy="4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26" name="标题 3"/>
          <p:cNvSpPr>
            <a:spLocks noGrp="1" noChangeArrowheads="1"/>
          </p:cNvSpPr>
          <p:nvPr/>
        </p:nvSpPr>
        <p:spPr bwMode="auto">
          <a:xfrm>
            <a:off x="3483041" y="3914868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7" name="标题 3"/>
          <p:cNvSpPr>
            <a:spLocks noGrp="1" noChangeArrowheads="1"/>
          </p:cNvSpPr>
          <p:nvPr/>
        </p:nvSpPr>
        <p:spPr bwMode="auto">
          <a:xfrm>
            <a:off x="2929837" y="3925063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2383599" y="3925063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1" name="文本框 10245"/>
          <p:cNvSpPr txBox="1">
            <a:spLocks noChangeArrowheads="1"/>
          </p:cNvSpPr>
          <p:nvPr/>
        </p:nvSpPr>
        <p:spPr bwMode="auto">
          <a:xfrm>
            <a:off x="2279960" y="5982273"/>
            <a:ext cx="32643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答：还剩</a:t>
            </a:r>
            <a:r>
              <a:rPr lang="zh-CN" altLang="en-US" sz="2800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         </a:t>
            </a:r>
            <a:r>
              <a:rPr lang="zh-CN" altLang="en-US" sz="2800" dirty="0">
                <a:latin typeface="+mn-ea"/>
                <a:sym typeface="宋体" panose="02010600030101010101" pitchFamily="2" charset="-122"/>
              </a:rPr>
              <a:t>本。</a:t>
            </a:r>
            <a:endParaRPr lang="zh-CN" altLang="en-US" sz="28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42" name="文本框 10245"/>
          <p:cNvSpPr txBox="1">
            <a:spLocks noChangeArrowheads="1"/>
          </p:cNvSpPr>
          <p:nvPr/>
        </p:nvSpPr>
        <p:spPr bwMode="auto">
          <a:xfrm>
            <a:off x="3709931" y="5976200"/>
            <a:ext cx="10561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122</a:t>
            </a:r>
          </a:p>
        </p:txBody>
      </p:sp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2205983" y="1198883"/>
            <a:ext cx="412845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215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93</a:t>
            </a:r>
            <a:r>
              <a:rPr lang="zh-CN" altLang="en-US" sz="2800" b="1" dirty="0">
                <a:latin typeface="+mn-ea"/>
                <a:sym typeface="宋体" panose="02010600030101010101" pitchFamily="2" charset="-122"/>
              </a:rPr>
              <a:t>＝</a:t>
            </a:r>
            <a:r>
              <a:rPr lang="zh-CN" altLang="en-US" sz="2800" b="1" u="sng" dirty="0">
                <a:solidFill>
                  <a:srgbClr val="0070C0"/>
                </a:solidFill>
                <a:latin typeface="+mn-ea"/>
                <a:sym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宋体" panose="02010600030101010101" pitchFamily="2" charset="-122"/>
              </a:rPr>
              <a:t>（  ）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2389613" y="1718841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2   1   5 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1909559" y="2157966"/>
            <a:ext cx="2112235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    9   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259734" y="2781795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602119" y="2899608"/>
            <a:ext cx="480000" cy="4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51010" y="2900279"/>
            <a:ext cx="480000" cy="4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3482804" y="2770085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3200" dirty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32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2917926" y="2794215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99076" y="2900279"/>
            <a:ext cx="480000" cy="4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2383753" y="2794215"/>
            <a:ext cx="576064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4" name="圆角矩形 29"/>
          <p:cNvSpPr/>
          <p:nvPr/>
        </p:nvSpPr>
        <p:spPr>
          <a:xfrm>
            <a:off x="6143625" y="2175510"/>
            <a:ext cx="3549650" cy="1330960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sym typeface="+mn-ea"/>
              </a:rPr>
              <a:t>验算一下，看看结果是否正确。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/>
      <p:bldP spid="20" grpId="1"/>
      <p:bldP spid="21" grpId="0" animBg="1"/>
      <p:bldP spid="21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27" grpId="1"/>
      <p:bldP spid="28" grpId="0"/>
      <p:bldP spid="28" grpId="1"/>
      <p:bldP spid="41" grpId="0"/>
      <p:bldP spid="41" grpId="1"/>
      <p:bldP spid="42" grpId="0"/>
      <p:bldP spid="4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1161409" y="895488"/>
            <a:ext cx="8448939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用竖式计算</a:t>
            </a:r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643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－</a:t>
            </a:r>
            <a:r>
              <a:rPr lang="en-US" altLang="zh-CN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580</a:t>
            </a:r>
            <a:r>
              <a:rPr lang="zh-CN" altLang="en-US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，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并验算。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3" name="标题 3"/>
          <p:cNvSpPr>
            <a:spLocks noGrp="1" noChangeArrowheads="1"/>
          </p:cNvSpPr>
          <p:nvPr/>
        </p:nvSpPr>
        <p:spPr bwMode="auto">
          <a:xfrm>
            <a:off x="3015292" y="2164610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6  4  3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2535238" y="2603735"/>
            <a:ext cx="2112235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5  8  0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907991" y="3227564"/>
            <a:ext cx="172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3111302" y="3100991"/>
            <a:ext cx="153617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6  3</a:t>
            </a:r>
          </a:p>
        </p:txBody>
      </p: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7006610" y="2164602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6  3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6526557" y="2603727"/>
            <a:ext cx="2112235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+  5  8  0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896649" y="3227556"/>
            <a:ext cx="16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7102621" y="3100983"/>
            <a:ext cx="153617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6  4  3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5662203" y="2684112"/>
            <a:ext cx="1344149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+mn-ea"/>
                <a:sym typeface="宋体" panose="02010600030101010101" pitchFamily="2" charset="-122"/>
              </a:rPr>
              <a:t>验算：</a:t>
            </a:r>
            <a:r>
              <a:rPr lang="en-US" altLang="zh-CN" sz="2800" dirty="0">
                <a:solidFill>
                  <a:schemeClr val="accent1"/>
                </a:solidFill>
                <a:latin typeface="+mn-ea"/>
                <a:sym typeface="宋体" panose="02010600030101010101" pitchFamily="2" charset="-122"/>
              </a:rPr>
              <a:t> </a:t>
            </a:r>
          </a:p>
        </p:txBody>
      </p:sp>
      <p:sp>
        <p:nvSpPr>
          <p:cNvPr id="38" name="圆角矩形 29"/>
          <p:cNvSpPr/>
          <p:nvPr/>
        </p:nvSpPr>
        <p:spPr>
          <a:xfrm>
            <a:off x="616585" y="4405630"/>
            <a:ext cx="9495155" cy="1749425"/>
          </a:xfrm>
          <a:prstGeom prst="roundRect">
            <a:avLst>
              <a:gd name="adj" fmla="val 8426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减法笔算：相同数位对齐，从个位减起，哪一位上的数不够减，要从前一位退</a:t>
            </a:r>
            <a:r>
              <a:rPr lang="en-US" altLang="zh-CN" sz="2800" dirty="0">
                <a:solidFill>
                  <a:schemeClr val="bg1"/>
                </a:solidFill>
              </a:rPr>
              <a:t>1</a:t>
            </a:r>
            <a:r>
              <a:rPr lang="zh-CN" altLang="en-US" sz="2800" dirty="0">
                <a:solidFill>
                  <a:schemeClr val="bg1"/>
                </a:solidFill>
              </a:rPr>
              <a:t>，在本位上加</a:t>
            </a:r>
            <a:r>
              <a:rPr lang="en-US" altLang="zh-CN" sz="2800" dirty="0">
                <a:solidFill>
                  <a:schemeClr val="bg1"/>
                </a:solidFill>
              </a:rPr>
              <a:t>10</a:t>
            </a:r>
            <a:r>
              <a:rPr lang="zh-CN" altLang="en-US" sz="2800" dirty="0">
                <a:solidFill>
                  <a:schemeClr val="bg1"/>
                </a:solidFill>
              </a:rPr>
              <a:t>再减。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1161409" y="895488"/>
            <a:ext cx="8448939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用竖式计算</a:t>
            </a:r>
            <a:r>
              <a:rPr sz="3200" b="1" dirty="0">
                <a:latin typeface="+mn-ea"/>
                <a:sym typeface="宋体" panose="02010600030101010101" pitchFamily="2" charset="-122"/>
              </a:rPr>
              <a:t>764－429</a:t>
            </a:r>
            <a:r>
              <a:rPr lang="zh-CN" altLang="en-US" sz="3200" b="1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，</a:t>
            </a:r>
            <a:r>
              <a:rPr lang="zh-CN" altLang="en-US" sz="3200" b="1" dirty="0">
                <a:latin typeface="+mn-ea"/>
                <a:sym typeface="宋体" panose="02010600030101010101" pitchFamily="2" charset="-122"/>
              </a:rPr>
              <a:t>并验算。</a:t>
            </a:r>
            <a:r>
              <a:rPr lang="en-US" altLang="zh-CN" sz="3200" b="1" dirty="0">
                <a:solidFill>
                  <a:srgbClr val="0000FF"/>
                </a:solidFill>
                <a:latin typeface="+mn-ea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3" name="标题 3"/>
          <p:cNvSpPr>
            <a:spLocks noGrp="1" noChangeArrowheads="1"/>
          </p:cNvSpPr>
          <p:nvPr/>
        </p:nvSpPr>
        <p:spPr bwMode="auto">
          <a:xfrm>
            <a:off x="3015292" y="2164610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7  6  4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标题 3"/>
          <p:cNvSpPr>
            <a:spLocks noGrp="1" noChangeArrowheads="1"/>
          </p:cNvSpPr>
          <p:nvPr/>
        </p:nvSpPr>
        <p:spPr bwMode="auto">
          <a:xfrm>
            <a:off x="2535238" y="2603735"/>
            <a:ext cx="2112235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－ 4  2  </a:t>
            </a:r>
            <a:r>
              <a:rPr lang="en-US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endParaRPr 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907991" y="3227564"/>
            <a:ext cx="172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3111302" y="3100991"/>
            <a:ext cx="153617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3  3  5</a:t>
            </a:r>
          </a:p>
        </p:txBody>
      </p: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7006610" y="2164602"/>
            <a:ext cx="163218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3  3  5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6526557" y="2603727"/>
            <a:ext cx="2112235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+  4  2  9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896649" y="3227556"/>
            <a:ext cx="16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7102621" y="3100983"/>
            <a:ext cx="1536171" cy="72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r"/>
            <a:r>
              <a:rPr lang="en-US" altLang="zh-CN" sz="2800" dirty="0">
                <a:latin typeface="+mn-ea"/>
                <a:cs typeface="Arial" panose="020B0604020202020204" pitchFamily="34" charset="0"/>
                <a:sym typeface="宋体" panose="02010600030101010101" pitchFamily="2" charset="-122"/>
              </a:rPr>
              <a:t>7  6  4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5662203" y="2684112"/>
            <a:ext cx="1344149" cy="543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+mn-ea"/>
                <a:sym typeface="宋体" panose="02010600030101010101" pitchFamily="2" charset="-122"/>
              </a:rPr>
              <a:t>验算：</a:t>
            </a:r>
            <a:r>
              <a:rPr lang="en-US" altLang="zh-CN" sz="2800" dirty="0">
                <a:solidFill>
                  <a:schemeClr val="accent1"/>
                </a:solidFill>
                <a:latin typeface="+mn-ea"/>
                <a:sym typeface="宋体" panose="02010600030101010101" pitchFamily="2" charset="-122"/>
              </a:rPr>
              <a:t> </a:t>
            </a:r>
          </a:p>
        </p:txBody>
      </p:sp>
      <p:sp>
        <p:nvSpPr>
          <p:cNvPr id="19" name="圆角矩形 29"/>
          <p:cNvSpPr/>
          <p:nvPr/>
        </p:nvSpPr>
        <p:spPr>
          <a:xfrm>
            <a:off x="5181600" y="4705350"/>
            <a:ext cx="4255770" cy="785495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sym typeface="+mn-ea"/>
              </a:rPr>
              <a:t>你学会了吗？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797</Words>
  <Application>Microsoft Office PowerPoint</Application>
  <PresentationFormat>宽屏</PresentationFormat>
  <Paragraphs>198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Calibri</vt:lpstr>
      <vt:lpstr>楷体</vt:lpstr>
      <vt:lpstr>Arial</vt:lpstr>
      <vt:lpstr>楷体_GB2312</vt:lpstr>
      <vt:lpstr>宋体</vt:lpstr>
      <vt:lpstr>微软雅黑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2023-01-16T16:48:09Z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CF9F536FE9AD4D0B8D23A7E867AF894F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