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1" r:id="rId2"/>
    <p:sldId id="264" r:id="rId3"/>
    <p:sldId id="263" r:id="rId4"/>
    <p:sldId id="261" r:id="rId5"/>
    <p:sldId id="275" r:id="rId6"/>
    <p:sldId id="355" r:id="rId7"/>
    <p:sldId id="348" r:id="rId8"/>
    <p:sldId id="359" r:id="rId9"/>
    <p:sldId id="286" r:id="rId10"/>
    <p:sldId id="293" r:id="rId11"/>
    <p:sldId id="350" r:id="rId12"/>
    <p:sldId id="357" r:id="rId13"/>
    <p:sldId id="360" r:id="rId14"/>
    <p:sldId id="358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3.wmf"/><Relationship Id="rId3" Type="http://schemas.openxmlformats.org/officeDocument/2006/relationships/image" Target="../media/image45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2.wmf"/><Relationship Id="rId5" Type="http://schemas.openxmlformats.org/officeDocument/2006/relationships/image" Target="../media/image400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4.png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image" Target="../media/image8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9.tif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2.wmf"/><Relationship Id="rId3" Type="http://schemas.openxmlformats.org/officeDocument/2006/relationships/image" Target="../media/image34.tif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167594"/>
            <a:ext cx="9144000" cy="182467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分数乘法（一）</a:t>
            </a:r>
            <a:endParaRPr lang="en-US" altLang="zh-CN" sz="4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3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399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93459" y="1984456"/>
            <a:ext cx="3254448" cy="11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313425" y="700683"/>
            <a:ext cx="8517150" cy="1235733"/>
            <a:chOff x="407670" y="934244"/>
            <a:chExt cx="11078210" cy="1647644"/>
          </a:xfrm>
        </p:grpSpPr>
        <p:sp>
          <p:nvSpPr>
            <p:cNvPr id="2" name="文本框 1"/>
            <p:cNvSpPr txBox="1"/>
            <p:nvPr/>
          </p:nvSpPr>
          <p:spPr>
            <a:xfrm>
              <a:off x="407670" y="1018383"/>
              <a:ext cx="11078210" cy="156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一个漏水的水龙头每时漏水   桶，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时漏水多少桶？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10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时呢？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时呢？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P24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T5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对象 1"/>
                <p:cNvSpPr txBox="1"/>
                <p:nvPr/>
              </p:nvSpPr>
              <p:spPr bwMode="auto">
                <a:xfrm>
                  <a:off x="6514604" y="934244"/>
                  <a:ext cx="504825" cy="982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" name="对象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14604" y="934244"/>
                  <a:ext cx="504825" cy="982663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305689" y="1855240"/>
            <a:ext cx="3986006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5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时：  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×5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桶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时：  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桶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时：  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×24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桶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graphicFrame>
        <p:nvGraphicFramePr>
          <p:cNvPr id="9" name="对象 6"/>
          <p:cNvGraphicFramePr>
            <a:graphicFrameLocks noChangeAspect="1"/>
          </p:cNvGraphicFramePr>
          <p:nvPr/>
        </p:nvGraphicFramePr>
        <p:xfrm>
          <a:off x="2259050" y="1955000"/>
          <a:ext cx="396690" cy="70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r:id="rId6" imgW="241300" imgH="444500" progId="Equation.DSMT4">
                  <p:embed/>
                </p:oleObj>
              </mc:Choice>
              <mc:Fallback>
                <p:oleObj r:id="rId6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50" y="1955000"/>
                        <a:ext cx="396690" cy="70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/>
          <p:cNvGraphicFramePr>
            <a:graphicFrameLocks noChangeAspect="1"/>
          </p:cNvGraphicFramePr>
          <p:nvPr/>
        </p:nvGraphicFramePr>
        <p:xfrm>
          <a:off x="2349964" y="2832943"/>
          <a:ext cx="396690" cy="70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r:id="rId8" imgW="241300" imgH="444500" progId="Equation.DSMT4">
                  <p:embed/>
                </p:oleObj>
              </mc:Choice>
              <mc:Fallback>
                <p:oleObj r:id="rId8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64" y="2832943"/>
                        <a:ext cx="396690" cy="70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6"/>
          <p:cNvGraphicFramePr>
            <a:graphicFrameLocks noChangeAspect="1"/>
          </p:cNvGraphicFramePr>
          <p:nvPr/>
        </p:nvGraphicFramePr>
        <p:xfrm>
          <a:off x="2349964" y="3637437"/>
          <a:ext cx="396690" cy="70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r:id="rId9" imgW="241300" imgH="444500" progId="Equation.DSMT4">
                  <p:embed/>
                </p:oleObj>
              </mc:Choice>
              <mc:Fallback>
                <p:oleObj r:id="rId9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64" y="3637437"/>
                        <a:ext cx="396690" cy="70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"/>
          <p:cNvGraphicFramePr>
            <a:graphicFrameLocks noChangeAspect="1"/>
          </p:cNvGraphicFramePr>
          <p:nvPr/>
        </p:nvGraphicFramePr>
        <p:xfrm>
          <a:off x="3882711" y="2832942"/>
          <a:ext cx="271533" cy="70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r:id="rId10" imgW="165100" imgH="443865" progId="Equation.DSMT4">
                  <p:embed/>
                </p:oleObj>
              </mc:Choice>
              <mc:Fallback>
                <p:oleObj r:id="rId10" imgW="165100" imgH="4438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711" y="2832942"/>
                        <a:ext cx="271533" cy="709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6"/>
          <p:cNvGraphicFramePr>
            <a:graphicFrameLocks noChangeAspect="1"/>
          </p:cNvGraphicFramePr>
          <p:nvPr/>
        </p:nvGraphicFramePr>
        <p:xfrm>
          <a:off x="3642500" y="2187086"/>
          <a:ext cx="240210" cy="35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r:id="rId12" imgW="114300" imgH="177800" progId="Equation.DSMT4">
                  <p:embed/>
                </p:oleObj>
              </mc:Choice>
              <mc:Fallback>
                <p:oleObj r:id="rId12" imgW="114300" imgH="1778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500" y="2187086"/>
                        <a:ext cx="240210" cy="35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6"/>
          <p:cNvGraphicFramePr>
            <a:graphicFrameLocks noChangeAspect="1"/>
          </p:cNvGraphicFramePr>
          <p:nvPr/>
        </p:nvGraphicFramePr>
        <p:xfrm>
          <a:off x="3882710" y="3637437"/>
          <a:ext cx="396690" cy="70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r:id="rId14" imgW="241300" imgH="444500" progId="Equation.DSMT4">
                  <p:embed/>
                </p:oleObj>
              </mc:Choice>
              <mc:Fallback>
                <p:oleObj r:id="rId14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710" y="3637437"/>
                        <a:ext cx="396690" cy="70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爸爸吃了这个蛋糕的几分之几？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1770" y="1231386"/>
            <a:ext cx="2657032" cy="18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4967" y="1260753"/>
            <a:ext cx="2066310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814" y="1187545"/>
            <a:ext cx="2048002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6"/>
          <p:cNvGraphicFramePr>
            <a:graphicFrameLocks noChangeAspect="1"/>
          </p:cNvGraphicFramePr>
          <p:nvPr/>
        </p:nvGraphicFramePr>
        <p:xfrm>
          <a:off x="3781312" y="3007678"/>
          <a:ext cx="1217946" cy="82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6" imgW="635000" imgH="444500" progId="Equation.DSMT4">
                  <p:embed/>
                </p:oleObj>
              </mc:Choice>
              <mc:Fallback>
                <p:oleObj r:id="rId6" imgW="6350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312" y="3007678"/>
                        <a:ext cx="1217946" cy="82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923471" y="3870207"/>
            <a:ext cx="4685898" cy="851297"/>
            <a:chOff x="2418383" y="5416882"/>
            <a:chExt cx="6094921" cy="1135062"/>
          </a:xfrm>
        </p:grpSpPr>
        <p:sp>
          <p:nvSpPr>
            <p:cNvPr id="2" name="矩形 1"/>
            <p:cNvSpPr/>
            <p:nvPr/>
          </p:nvSpPr>
          <p:spPr>
            <a:xfrm>
              <a:off x="2418383" y="5661249"/>
              <a:ext cx="609492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答</a:t>
              </a: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: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爸爸吃了这个蛋糕的   。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8" cstate="email"/>
            <a:srcRect l="78212"/>
            <a:stretch>
              <a:fillRect/>
            </a:stretch>
          </p:blipFill>
          <p:spPr>
            <a:xfrm>
              <a:off x="7458546" y="5416882"/>
              <a:ext cx="355485" cy="11350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爸爸和乐乐都感冒了妈妈要给他们买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天的药。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52152" y="1402024"/>
            <a:ext cx="6229548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⑴爸爸和乐乐一天分别要吃多少袋？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86221" y="1955090"/>
            <a:ext cx="3210949" cy="937831"/>
            <a:chOff x="4794647" y="2606786"/>
            <a:chExt cx="4176464" cy="1250441"/>
          </a:xfrm>
        </p:grpSpPr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4794647" y="2606786"/>
              <a:ext cx="4176464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爸爸：     （袋）</a:t>
              </a:r>
              <a:endPara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6"/>
            <p:cNvGraphicFramePr>
              <a:graphicFrameLocks noChangeAspect="1"/>
            </p:cNvGraphicFramePr>
            <p:nvPr/>
          </p:nvGraphicFramePr>
          <p:xfrm>
            <a:off x="5999521" y="2825050"/>
            <a:ext cx="1493540" cy="103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r:id="rId3" imgW="647700" imgH="444500" progId="Equation.DSMT4">
                    <p:embed/>
                  </p:oleObj>
                </mc:Choice>
                <mc:Fallback>
                  <p:oleObj r:id="rId3" imgW="6477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521" y="2825050"/>
                          <a:ext cx="1493540" cy="103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2800442" y="3735607"/>
            <a:ext cx="6229548" cy="902023"/>
            <a:chOff x="3347274" y="5327984"/>
            <a:chExt cx="8102739" cy="1202697"/>
          </a:xfrm>
        </p:grpSpPr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3347274" y="5385247"/>
              <a:ext cx="8102739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答：爸爸吃   袋，乐乐吃  袋。</a:t>
              </a:r>
              <a:endPara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855505" y="5327984"/>
              <a:ext cx="852755" cy="1202697"/>
              <a:chOff x="1925668" y="5135659"/>
              <a:chExt cx="852755" cy="120269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25668" y="5733256"/>
                <a:ext cx="42070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1925668" y="5661248"/>
                <a:ext cx="85275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7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925668" y="5135659"/>
                <a:ext cx="85275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7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755087" y="5533389"/>
              <a:ext cx="8527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292" y="1812131"/>
            <a:ext cx="218591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3686221" y="2783242"/>
            <a:ext cx="3210949" cy="923330"/>
            <a:chOff x="4794647" y="3710988"/>
            <a:chExt cx="4176464" cy="1231107"/>
          </a:xfrm>
        </p:grpSpPr>
        <p:graphicFrame>
          <p:nvGraphicFramePr>
            <p:cNvPr id="10" name="对象 6"/>
            <p:cNvGraphicFramePr>
              <a:graphicFrameLocks noChangeAspect="1"/>
            </p:cNvGraphicFramePr>
            <p:nvPr/>
          </p:nvGraphicFramePr>
          <p:xfrm>
            <a:off x="6073407" y="3899900"/>
            <a:ext cx="1345767" cy="103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r:id="rId6" imgW="584200" imgH="444500" progId="Equation.DSMT4">
                    <p:embed/>
                  </p:oleObj>
                </mc:Choice>
                <mc:Fallback>
                  <p:oleObj r:id="rId6" imgW="5842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407" y="3899900"/>
                          <a:ext cx="1345767" cy="103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矩形 5"/>
            <p:cNvSpPr>
              <a:spLocks noChangeArrowheads="1"/>
            </p:cNvSpPr>
            <p:nvPr/>
          </p:nvSpPr>
          <p:spPr bwMode="auto">
            <a:xfrm>
              <a:off x="4794647" y="3710988"/>
              <a:ext cx="4176464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乐乐：     （袋）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689544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爸爸和乐乐都感冒了妈妈要给他们买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天的药。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031" y="1982152"/>
            <a:ext cx="218591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00890" y="1514023"/>
            <a:ext cx="6229548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⑵妈妈总共需要买多少袋药？</a:t>
            </a:r>
          </a:p>
          <a:p>
            <a:pPr eaLnBrk="1" hangingPunct="1">
              <a:lnSpc>
                <a:spcPct val="150000"/>
              </a:lnSpc>
            </a:pP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25986" y="2123206"/>
            <a:ext cx="4430100" cy="923330"/>
            <a:chOff x="4290591" y="3218851"/>
            <a:chExt cx="5762206" cy="1231106"/>
          </a:xfrm>
        </p:grpSpPr>
        <p:sp>
          <p:nvSpPr>
            <p:cNvPr id="13" name="矩形 5"/>
            <p:cNvSpPr>
              <a:spLocks noChangeArrowheads="1"/>
            </p:cNvSpPr>
            <p:nvPr/>
          </p:nvSpPr>
          <p:spPr bwMode="auto">
            <a:xfrm>
              <a:off x="6707872" y="3218851"/>
              <a:ext cx="115129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（袋）</a:t>
              </a:r>
              <a:endPara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对象 6"/>
            <p:cNvGraphicFramePr>
              <a:graphicFrameLocks noChangeAspect="1"/>
            </p:cNvGraphicFramePr>
            <p:nvPr/>
          </p:nvGraphicFramePr>
          <p:xfrm>
            <a:off x="4290591" y="3440500"/>
            <a:ext cx="2703159" cy="100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r:id="rId4" imgW="1205865" imgH="444500" progId="Equation.DSMT4">
                    <p:embed/>
                  </p:oleObj>
                </mc:Choice>
                <mc:Fallback>
                  <p:oleObj r:id="rId4" imgW="1205865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0591" y="3440500"/>
                          <a:ext cx="2703159" cy="100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6"/>
            <p:cNvGraphicFramePr>
              <a:graphicFrameLocks noChangeAspect="1"/>
            </p:cNvGraphicFramePr>
            <p:nvPr/>
          </p:nvGraphicFramePr>
          <p:xfrm>
            <a:off x="8901506" y="3428480"/>
            <a:ext cx="1151291" cy="1013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r:id="rId6" imgW="508000" imgH="444500" progId="Equation.DSMT4">
                    <p:embed/>
                  </p:oleObj>
                </mc:Choice>
                <mc:Fallback>
                  <p:oleObj r:id="rId6" imgW="5080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1506" y="3428480"/>
                          <a:ext cx="1151291" cy="1013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3025987" y="3232982"/>
            <a:ext cx="4816424" cy="9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答：妈妈总共需要买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袋药。</a:t>
            </a:r>
            <a:endParaRPr lang="en-US" altLang="zh-CN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411511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百米赛跑。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1773" y="896259"/>
            <a:ext cx="5979010" cy="20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2628" y="3323460"/>
            <a:ext cx="3418816" cy="686366"/>
            <a:chOff x="680168" y="4436885"/>
            <a:chExt cx="4446835" cy="915154"/>
          </a:xfrm>
        </p:grpSpPr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680168" y="4436885"/>
              <a:ext cx="444683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9:05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：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(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米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8" name="对象 6"/>
            <p:cNvGraphicFramePr>
              <a:graphicFrameLocks noChangeAspect="1"/>
            </p:cNvGraphicFramePr>
            <p:nvPr/>
          </p:nvGraphicFramePr>
          <p:xfrm>
            <a:off x="1827822" y="4453218"/>
            <a:ext cx="1123782" cy="89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r:id="rId5" imgW="596900" imgH="444500" progId="Equation.DSMT4">
                    <p:embed/>
                  </p:oleObj>
                </mc:Choice>
                <mc:Fallback>
                  <p:oleObj r:id="rId5" imgW="5969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7822" y="4453218"/>
                          <a:ext cx="1123782" cy="898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2988658" y="3329276"/>
            <a:ext cx="3418816" cy="674116"/>
            <a:chOff x="4143661" y="4693694"/>
            <a:chExt cx="4446835" cy="898821"/>
          </a:xfrm>
        </p:grpSpPr>
        <p:graphicFrame>
          <p:nvGraphicFramePr>
            <p:cNvPr id="9" name="对象 12"/>
            <p:cNvGraphicFramePr>
              <a:graphicFrameLocks noChangeAspect="1"/>
            </p:cNvGraphicFramePr>
            <p:nvPr/>
          </p:nvGraphicFramePr>
          <p:xfrm>
            <a:off x="5419322" y="4693694"/>
            <a:ext cx="1456304" cy="89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r:id="rId7" imgW="774065" imgH="444500" progId="Equation.DSMT4">
                    <p:embed/>
                  </p:oleObj>
                </mc:Choice>
                <mc:Fallback>
                  <p:oleObj r:id="rId7" imgW="774065" imgH="444500" progId="Equation.DSMT4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322" y="4693694"/>
                          <a:ext cx="1456304" cy="898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5"/>
            <p:cNvSpPr>
              <a:spLocks noChangeArrowheads="1"/>
            </p:cNvSpPr>
            <p:nvPr/>
          </p:nvSpPr>
          <p:spPr bwMode="auto">
            <a:xfrm>
              <a:off x="4143661" y="4701905"/>
              <a:ext cx="444683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10:00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：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(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米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9382" y="3335433"/>
            <a:ext cx="3042800" cy="708464"/>
            <a:chOff x="7732097" y="4600345"/>
            <a:chExt cx="3957753" cy="944618"/>
          </a:xfrm>
        </p:grpSpPr>
        <p:graphicFrame>
          <p:nvGraphicFramePr>
            <p:cNvPr id="10" name="对象 13"/>
            <p:cNvGraphicFramePr>
              <a:graphicFrameLocks noChangeAspect="1"/>
            </p:cNvGraphicFramePr>
            <p:nvPr/>
          </p:nvGraphicFramePr>
          <p:xfrm>
            <a:off x="8993015" y="4646141"/>
            <a:ext cx="1599506" cy="898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r:id="rId9" imgW="850265" imgH="444500" progId="Equation.DSMT4">
                    <p:embed/>
                  </p:oleObj>
                </mc:Choice>
                <mc:Fallback>
                  <p:oleObj r:id="rId9" imgW="850265" imgH="444500" progId="Equation.DSMT4">
                    <p:embed/>
                    <p:pic>
                      <p:nvPicPr>
                        <p:cNvPr id="0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3015" y="4646141"/>
                          <a:ext cx="1599506" cy="898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7732097" y="4600345"/>
              <a:ext cx="395775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11:00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：            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米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398" y="1707655"/>
            <a:ext cx="8248818" cy="131492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分数乘整数的简便算法：可先把能约分的整数和分数的分母进行约分，再计算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5" y="26749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13588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进一步掌握分数乘整数的计算方法，并会运用简便方法计算。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能运用分数乘法解决生活中简单的实际问题。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807439" y="1129960"/>
            <a:ext cx="316351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算一算，填一填：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4327" y="36790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2495" y="1796115"/>
            <a:ext cx="4573546" cy="83812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693218" y="2815647"/>
            <a:ext cx="5612355" cy="800314"/>
            <a:chOff x="2642717" y="3471307"/>
            <a:chExt cx="7299959" cy="10670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42717" y="3471307"/>
              <a:ext cx="5730328" cy="10670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46250" y="3683177"/>
              <a:ext cx="1596426" cy="546146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666466" y="2150464"/>
            <a:ext cx="60897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7057" y="2150464"/>
            <a:ext cx="60897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7057" y="1730916"/>
            <a:ext cx="60897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0137" y="2753046"/>
            <a:ext cx="60897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2924" y="2769979"/>
            <a:ext cx="60897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39256" y="2753047"/>
            <a:ext cx="643690" cy="846138"/>
            <a:chOff x="8310169" y="3431029"/>
            <a:chExt cx="837244" cy="1128184"/>
          </a:xfrm>
        </p:grpSpPr>
        <p:sp>
          <p:nvSpPr>
            <p:cNvPr id="14" name="文本框 13"/>
            <p:cNvSpPr txBox="1"/>
            <p:nvPr/>
          </p:nvSpPr>
          <p:spPr>
            <a:xfrm>
              <a:off x="8355325" y="3882105"/>
              <a:ext cx="7920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310169" y="4012694"/>
              <a:ext cx="5039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8355325" y="3431029"/>
              <a:ext cx="7920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分数乘整数的简便算法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16164" y="1272483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你能看懂下面两位同学的计算过程吗？与同伴说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一说。</a:t>
            </a: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6865" y="1981183"/>
            <a:ext cx="2145642" cy="21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6" cstate="email"/>
          <a:srcRect l="5086"/>
          <a:stretch>
            <a:fillRect/>
          </a:stretch>
        </p:blipFill>
        <p:spPr bwMode="auto">
          <a:xfrm>
            <a:off x="4911804" y="2017637"/>
            <a:ext cx="2074853" cy="21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7372" y="2532222"/>
            <a:ext cx="2565007" cy="2119789"/>
            <a:chOff x="138" y="5317"/>
            <a:chExt cx="5254" cy="4451"/>
          </a:xfrm>
        </p:grpSpPr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2" y="5317"/>
              <a:ext cx="4470" cy="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 descr="G]YVANI8WMEQ%~ZTFETJWR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" y="7278"/>
              <a:ext cx="2175" cy="249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095998" y="2621756"/>
            <a:ext cx="1835635" cy="2030254"/>
            <a:chOff x="14535" y="5505"/>
            <a:chExt cx="3760" cy="4263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535" y="5505"/>
              <a:ext cx="3760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 descr="6@JQMKL4{JDF40I@LFH5%AN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5333" y="7518"/>
              <a:ext cx="1620" cy="22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545636"/>
            <a:ext cx="8181653" cy="130818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分数乘整数的简便算法：可先把能约分的整数和分数的分母进行约分，再计算。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乘数与积的变化规律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35243" y="1185366"/>
            <a:ext cx="85116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计算下面各题，观察每个题目及结果，你发现了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什么？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911506" y="2367499"/>
          <a:ext cx="3320990" cy="702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469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4519443" y="3104722"/>
            <a:ext cx="0" cy="395151"/>
          </a:xfrm>
          <a:prstGeom prst="straightConnector1">
            <a:avLst/>
          </a:prstGeom>
          <a:ln w="28575">
            <a:solidFill>
              <a:srgbClr val="EF63B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911506" y="3616465"/>
          <a:ext cx="3320990" cy="702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469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94" marR="70294" marT="34313" marB="34313">
                    <a:lnL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8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778466" y="2386548"/>
          <a:ext cx="256932" cy="64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466" y="2386548"/>
                        <a:ext cx="256932" cy="646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108410" y="2392503"/>
          <a:ext cx="256933" cy="64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r:id="rId7" imgW="152400" imgH="393700" progId="Equation.KSEE3">
                  <p:embed/>
                </p:oleObj>
              </mc:Choice>
              <mc:Fallback>
                <p:oleObj r:id="rId7" imgW="152400" imgH="393700" progId="Equation.KSEE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410" y="2392503"/>
                        <a:ext cx="256933" cy="646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443772" y="2517744"/>
          <a:ext cx="217568" cy="39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r:id="rId9" imgW="88900" imgH="164465" progId="Equation.KSEE3">
                  <p:embed/>
                </p:oleObj>
              </mc:Choice>
              <mc:Fallback>
                <p:oleObj r:id="rId9" imgW="88900" imgH="164465" progId="Equation.KSEE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772" y="2517744"/>
                        <a:ext cx="217568" cy="39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783480" y="2522507"/>
          <a:ext cx="311316" cy="3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11" imgW="127000" imgH="165100" progId="Equation.KSEE3">
                  <p:embed/>
                </p:oleObj>
              </mc:Choice>
              <mc:Fallback>
                <p:oleObj r:id="rId11" imgW="127000" imgH="1651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480" y="2522507"/>
                        <a:ext cx="311316" cy="39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3086574" y="2522507"/>
          <a:ext cx="311316" cy="3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r:id="rId13" imgW="127000" imgH="165100" progId="Equation.KSEE3">
                  <p:embed/>
                </p:oleObj>
              </mc:Choice>
              <mc:Fallback>
                <p:oleObj r:id="rId13" imgW="127000" imgH="1651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574" y="2522507"/>
                        <a:ext cx="311316" cy="39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629288" y="3104722"/>
          <a:ext cx="684541" cy="39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r:id="rId15" imgW="279400" imgH="165100" progId="Equation.KSEE3">
                  <p:embed/>
                </p:oleObj>
              </mc:Choice>
              <mc:Fallback>
                <p:oleObj r:id="rId15" imgW="279400" imgH="165100" progId="Equation.KSEE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288" y="3104722"/>
                        <a:ext cx="684541" cy="395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3021886" y="3741707"/>
          <a:ext cx="497044" cy="42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r:id="rId17" imgW="203200" imgH="177800" progId="Equation.KSEE3">
                  <p:embed/>
                </p:oleObj>
              </mc:Choice>
              <mc:Fallback>
                <p:oleObj r:id="rId17" imgW="203200" imgH="177800" progId="Equation.KSEE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886" y="3741707"/>
                        <a:ext cx="497044" cy="426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3689501" y="3763138"/>
          <a:ext cx="497044" cy="3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19" imgW="203200" imgH="165100" progId="Equation.KSEE3">
                  <p:embed/>
                </p:oleObj>
              </mc:Choice>
              <mc:Fallback>
                <p:oleObj r:id="rId19" imgW="203200" imgH="165100" progId="Equation.KSEE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501" y="3763138"/>
                        <a:ext cx="497044" cy="39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4369320" y="3753613"/>
          <a:ext cx="435134" cy="3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r:id="rId21" imgW="177800" imgH="165100" progId="Equation.KSEE3">
                  <p:embed/>
                </p:oleObj>
              </mc:Choice>
              <mc:Fallback>
                <p:oleObj r:id="rId21" imgW="177800" imgH="165100" progId="Equation.KSEE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320" y="3753613"/>
                        <a:ext cx="435134" cy="39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5073551" y="3740515"/>
          <a:ext cx="311316" cy="42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r:id="rId23" imgW="127000" imgH="177165" progId="Equation.KSEE3">
                  <p:embed/>
                </p:oleObj>
              </mc:Choice>
              <mc:Fallback>
                <p:oleObj r:id="rId23" imgW="127000" imgH="177165" progId="Equation.KSEE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551" y="3740515"/>
                        <a:ext cx="311316" cy="42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5748489" y="3755995"/>
          <a:ext cx="279475" cy="42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r:id="rId25" imgW="114300" imgH="177800" progId="Equation.KSEE3">
                  <p:embed/>
                </p:oleObj>
              </mc:Choice>
              <mc:Fallback>
                <p:oleObj r:id="rId25" imgW="114300" imgH="177800" progId="Equation.KSEE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489" y="3755995"/>
                        <a:ext cx="279475" cy="426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弧形 23"/>
          <p:cNvSpPr/>
          <p:nvPr/>
        </p:nvSpPr>
        <p:spPr>
          <a:xfrm>
            <a:off x="3188561" y="2178190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3234940" y="1762852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弧形 25"/>
          <p:cNvSpPr/>
          <p:nvPr/>
        </p:nvSpPr>
        <p:spPr>
          <a:xfrm>
            <a:off x="3883026" y="2169855"/>
            <a:ext cx="679820" cy="37742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930626" y="1762852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4586035" y="2178190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4633635" y="1771186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弧形 29"/>
          <p:cNvSpPr/>
          <p:nvPr/>
        </p:nvSpPr>
        <p:spPr>
          <a:xfrm>
            <a:off x="5280501" y="2178190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326880" y="1771186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2" name="弧形 31"/>
          <p:cNvSpPr/>
          <p:nvPr/>
        </p:nvSpPr>
        <p:spPr>
          <a:xfrm flipV="1">
            <a:off x="3234940" y="4129624"/>
            <a:ext cx="678599" cy="37742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3300847" y="4454854"/>
            <a:ext cx="65418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弧形 33"/>
          <p:cNvSpPr/>
          <p:nvPr/>
        </p:nvSpPr>
        <p:spPr>
          <a:xfrm flipV="1">
            <a:off x="3919641" y="415581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3986769" y="4481048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弧形 36"/>
          <p:cNvSpPr/>
          <p:nvPr/>
        </p:nvSpPr>
        <p:spPr>
          <a:xfrm flipV="1">
            <a:off x="4615327" y="415581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8" name="TextBox 40"/>
          <p:cNvSpPr txBox="1">
            <a:spLocks noChangeArrowheads="1"/>
          </p:cNvSpPr>
          <p:nvPr/>
        </p:nvSpPr>
        <p:spPr bwMode="auto">
          <a:xfrm>
            <a:off x="4681234" y="4481048"/>
            <a:ext cx="65418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9" name="弧形 38"/>
          <p:cNvSpPr/>
          <p:nvPr/>
        </p:nvSpPr>
        <p:spPr>
          <a:xfrm flipV="1">
            <a:off x="5303690" y="415581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5370818" y="4481048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" name="弧形 40"/>
          <p:cNvSpPr/>
          <p:nvPr/>
        </p:nvSpPr>
        <p:spPr>
          <a:xfrm>
            <a:off x="3188561" y="2176999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3234940" y="1761661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" name="弧形 42"/>
          <p:cNvSpPr/>
          <p:nvPr/>
        </p:nvSpPr>
        <p:spPr>
          <a:xfrm>
            <a:off x="3883026" y="2167474"/>
            <a:ext cx="679820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4" name="TextBox 62"/>
          <p:cNvSpPr txBox="1">
            <a:spLocks noChangeArrowheads="1"/>
          </p:cNvSpPr>
          <p:nvPr/>
        </p:nvSpPr>
        <p:spPr bwMode="auto">
          <a:xfrm>
            <a:off x="3930626" y="1761661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弧形 44"/>
          <p:cNvSpPr/>
          <p:nvPr/>
        </p:nvSpPr>
        <p:spPr>
          <a:xfrm>
            <a:off x="4586035" y="2176999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6" name="TextBox 64"/>
          <p:cNvSpPr txBox="1">
            <a:spLocks noChangeArrowheads="1"/>
          </p:cNvSpPr>
          <p:nvPr/>
        </p:nvSpPr>
        <p:spPr bwMode="auto">
          <a:xfrm>
            <a:off x="4633635" y="1769995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7" name="弧形 46"/>
          <p:cNvSpPr/>
          <p:nvPr/>
        </p:nvSpPr>
        <p:spPr>
          <a:xfrm>
            <a:off x="5280501" y="2176999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8" name="TextBox 66"/>
          <p:cNvSpPr txBox="1">
            <a:spLocks noChangeArrowheads="1"/>
          </p:cNvSpPr>
          <p:nvPr/>
        </p:nvSpPr>
        <p:spPr bwMode="auto">
          <a:xfrm>
            <a:off x="5326880" y="1769995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9" name="弧形 48"/>
          <p:cNvSpPr/>
          <p:nvPr/>
        </p:nvSpPr>
        <p:spPr>
          <a:xfrm flipV="1">
            <a:off x="3234940" y="4128434"/>
            <a:ext cx="678599" cy="377428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0" name="TextBox 68"/>
          <p:cNvSpPr txBox="1">
            <a:spLocks noChangeArrowheads="1"/>
          </p:cNvSpPr>
          <p:nvPr/>
        </p:nvSpPr>
        <p:spPr bwMode="auto">
          <a:xfrm>
            <a:off x="3300847" y="4453664"/>
            <a:ext cx="65418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弧形 50"/>
          <p:cNvSpPr/>
          <p:nvPr/>
        </p:nvSpPr>
        <p:spPr>
          <a:xfrm flipV="1">
            <a:off x="3919641" y="415462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2" name="TextBox 70"/>
          <p:cNvSpPr txBox="1">
            <a:spLocks noChangeArrowheads="1"/>
          </p:cNvSpPr>
          <p:nvPr/>
        </p:nvSpPr>
        <p:spPr bwMode="auto">
          <a:xfrm>
            <a:off x="3986769" y="4479858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3" name="弧形 52"/>
          <p:cNvSpPr/>
          <p:nvPr/>
        </p:nvSpPr>
        <p:spPr>
          <a:xfrm flipV="1">
            <a:off x="4615327" y="415462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4" name="TextBox 72"/>
          <p:cNvSpPr txBox="1">
            <a:spLocks noChangeArrowheads="1"/>
          </p:cNvSpPr>
          <p:nvPr/>
        </p:nvSpPr>
        <p:spPr bwMode="auto">
          <a:xfrm>
            <a:off x="4681234" y="4479858"/>
            <a:ext cx="654189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5" name="弧形 54"/>
          <p:cNvSpPr/>
          <p:nvPr/>
        </p:nvSpPr>
        <p:spPr>
          <a:xfrm flipV="1">
            <a:off x="5303690" y="4154628"/>
            <a:ext cx="678599" cy="378619"/>
          </a:xfrm>
          <a:prstGeom prst="arc">
            <a:avLst>
              <a:gd name="adj1" fmla="val 11239973"/>
              <a:gd name="adj2" fmla="val 0"/>
            </a:avLst>
          </a:prstGeom>
          <a:ln w="38100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6" name="TextBox 74"/>
          <p:cNvSpPr txBox="1">
            <a:spLocks noChangeArrowheads="1"/>
          </p:cNvSpPr>
          <p:nvPr/>
        </p:nvSpPr>
        <p:spPr bwMode="auto">
          <a:xfrm>
            <a:off x="5370818" y="4479858"/>
            <a:ext cx="65296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×2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545636"/>
            <a:ext cx="8181653" cy="145351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整数乘法中，乘数与积的变化规律同样适用于分数乘法。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011" y="520303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1159233" y="507207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3693" y="1207771"/>
            <a:ext cx="4971531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算一算。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P24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2560744" y="1814438"/>
          <a:ext cx="3948540" cy="9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4" imgW="1727200" imgH="419100" progId="Equation.DSMT4">
                  <p:embed/>
                </p:oleObj>
              </mc:Choice>
              <mc:Fallback>
                <p:oleObj r:id="rId4" imgW="17272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744" y="1814438"/>
                        <a:ext cx="3948540" cy="93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6"/>
          <p:cNvGraphicFramePr>
            <a:graphicFrameLocks noChangeAspect="1"/>
          </p:cNvGraphicFramePr>
          <p:nvPr/>
        </p:nvGraphicFramePr>
        <p:xfrm>
          <a:off x="2406662" y="3135134"/>
          <a:ext cx="4092740" cy="93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6" imgW="1790700" imgH="419100" progId="Equation.DSMT4">
                  <p:embed/>
                </p:oleObj>
              </mc:Choice>
              <mc:Fallback>
                <p:oleObj r:id="rId6" imgW="1790700" imgH="4191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62" y="3135134"/>
                        <a:ext cx="4092740" cy="93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845309" y="1800430"/>
          <a:ext cx="349897" cy="93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8" imgW="152400" imgH="419100" progId="Equation.DSMT4">
                  <p:embed/>
                </p:oleObj>
              </mc:Choice>
              <mc:Fallback>
                <p:oleObj r:id="rId8" imgW="1524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309" y="1800430"/>
                        <a:ext cx="349897" cy="939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524197" y="1814438"/>
          <a:ext cx="523786" cy="93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10" imgW="228600" imgH="419100" progId="Equation.DSMT4">
                  <p:embed/>
                </p:oleObj>
              </mc:Choice>
              <mc:Fallback>
                <p:oleObj r:id="rId10" imgW="228600" imgH="4191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197" y="1814438"/>
                        <a:ext cx="523786" cy="939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958934" y="3135132"/>
          <a:ext cx="494098" cy="93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12" imgW="215900" imgH="419100" progId="Equation.DSMT4">
                  <p:embed/>
                </p:oleObj>
              </mc:Choice>
              <mc:Fallback>
                <p:oleObj r:id="rId12" imgW="215900" imgH="4191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934" y="3135132"/>
                        <a:ext cx="494098" cy="939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613262" y="3420610"/>
          <a:ext cx="434721" cy="36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14" imgW="190500" imgH="165100" progId="Equation.DSMT4">
                  <p:embed/>
                </p:oleObj>
              </mc:Choice>
              <mc:Fallback>
                <p:oleObj r:id="rId14" imgW="190500" imgH="1651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262" y="3420610"/>
                        <a:ext cx="434721" cy="368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518714" y="769144"/>
            <a:ext cx="8366540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计算下面各题。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531529" y="2864645"/>
            <a:ext cx="8340910" cy="13157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约分后应用分子和约分后的整数相乘的积作分子。分数的分子和整数不能约分，只有分母才能与整数约分。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4245" y="1253893"/>
            <a:ext cx="3807490" cy="650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62136" y="1970348"/>
            <a:ext cx="7885148" cy="924171"/>
            <a:chOff x="731167" y="2627130"/>
            <a:chExt cx="10256168" cy="12322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1167" y="2821263"/>
              <a:ext cx="5657143" cy="103809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44478" y="2627130"/>
              <a:ext cx="3942857" cy="111428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35356" y="3007614"/>
            <a:ext cx="7662250" cy="914286"/>
            <a:chOff x="826404" y="3859358"/>
            <a:chExt cx="9966246" cy="12190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6404" y="3859358"/>
              <a:ext cx="5466667" cy="121904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040269" y="4045072"/>
              <a:ext cx="3752381" cy="8476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4" grpId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全屏显示(16:9)</PresentationFormat>
  <Paragraphs>76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WWW.2PPT.COM
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7AB3A3D6D63C485D8C26AC3091DA7009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