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318" r:id="rId3"/>
    <p:sldId id="299" r:id="rId4"/>
    <p:sldId id="267" r:id="rId5"/>
    <p:sldId id="288" r:id="rId6"/>
    <p:sldId id="337" r:id="rId7"/>
    <p:sldId id="338" r:id="rId8"/>
    <p:sldId id="339" r:id="rId9"/>
    <p:sldId id="306" r:id="rId10"/>
    <p:sldId id="307" r:id="rId11"/>
    <p:sldId id="289" r:id="rId12"/>
    <p:sldId id="313" r:id="rId13"/>
    <p:sldId id="310" r:id="rId14"/>
    <p:sldId id="290" r:id="rId15"/>
    <p:sldId id="315" r:id="rId16"/>
    <p:sldId id="291" r:id="rId17"/>
    <p:sldId id="350" r:id="rId18"/>
  </p:sldIdLst>
  <p:sldSz cx="12192000" cy="6858000"/>
  <p:notesSz cx="7104063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CC7E0"/>
    <a:srgbClr val="E04236"/>
    <a:srgbClr val="74C153"/>
    <a:srgbClr val="C5DE90"/>
    <a:srgbClr val="9F5F86"/>
    <a:srgbClr val="BA8CA8"/>
    <a:srgbClr val="AEC80C"/>
    <a:srgbClr val="CCDD5F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0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41643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</a:rPr>
              <a:t>两位数加两位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数口</a:t>
            </a:r>
            <a:r>
              <a:rPr lang="zh-CN" altLang="en-US" sz="4800" b="1" dirty="0">
                <a:solidFill>
                  <a:srgbClr val="FF0000"/>
                </a:solidFill>
              </a:rPr>
              <a:t>算</a:t>
            </a:r>
          </a:p>
        </p:txBody>
      </p:sp>
      <p:sp>
        <p:nvSpPr>
          <p:cNvPr id="12" name="矩形 11"/>
          <p:cNvSpPr/>
          <p:nvPr/>
        </p:nvSpPr>
        <p:spPr>
          <a:xfrm>
            <a:off x="4799811" y="487102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57154" y="3565003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"/>
          <p:cNvSpPr txBox="1"/>
          <p:nvPr/>
        </p:nvSpPr>
        <p:spPr>
          <a:xfrm>
            <a:off x="5116285" y="3867982"/>
            <a:ext cx="1959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课时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9246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 两、三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位数的加法和减法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96646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08767" y="711864"/>
            <a:ext cx="4032448" cy="530651"/>
            <a:chOff x="2915816" y="1012716"/>
            <a:chExt cx="3024336" cy="397988"/>
          </a:xfrm>
        </p:grpSpPr>
        <p:sp>
          <p:nvSpPr>
            <p:cNvPr id="3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zh-CN" altLang="en-US" sz="2800" u="sng" dirty="0">
                  <a:solidFill>
                    <a:srgbClr val="0070C0"/>
                  </a:solidFill>
                  <a:latin typeface="+mn-ea"/>
                  <a:sym typeface="宋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   ）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" name="文本框 10245"/>
            <p:cNvSpPr txBox="1">
              <a:spLocks noChangeArrowheads="1"/>
            </p:cNvSpPr>
            <p:nvPr/>
          </p:nvSpPr>
          <p:spPr bwMode="auto">
            <a:xfrm>
              <a:off x="3977837" y="1018289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73</a:t>
              </a:r>
            </a:p>
          </p:txBody>
        </p:sp>
        <p:sp>
          <p:nvSpPr>
            <p:cNvPr id="5" name="文本框 10245"/>
            <p:cNvSpPr txBox="1">
              <a:spLocks noChangeArrowheads="1"/>
            </p:cNvSpPr>
            <p:nvPr/>
          </p:nvSpPr>
          <p:spPr bwMode="auto">
            <a:xfrm>
              <a:off x="4517820" y="1012716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56027" y="1308957"/>
            <a:ext cx="2592288" cy="1601331"/>
            <a:chOff x="2051720" y="2381183"/>
            <a:chExt cx="1944216" cy="1200998"/>
          </a:xfrm>
        </p:grpSpPr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60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13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13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73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56027" y="2941138"/>
            <a:ext cx="2592288" cy="1169283"/>
            <a:chOff x="5148064" y="2381183"/>
            <a:chExt cx="1944216" cy="876962"/>
          </a:xfrm>
        </p:grpSpPr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65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73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583753" y="4307276"/>
            <a:ext cx="9121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上面两题在口算时有什么相同，有什么不同？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81872" y="704599"/>
            <a:ext cx="4032448" cy="536667"/>
            <a:chOff x="2915816" y="1007267"/>
            <a:chExt cx="3024336" cy="402500"/>
          </a:xfrm>
        </p:grpSpPr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23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zh-CN" altLang="en-US" sz="2800" u="sng" dirty="0">
                  <a:solidFill>
                    <a:srgbClr val="0070C0"/>
                  </a:solidFill>
                  <a:latin typeface="+mn-ea"/>
                  <a:sym typeface="宋体" panose="02010600030101010101" pitchFamily="2" charset="-122"/>
                </a:rPr>
                <a:t>    </a:t>
              </a:r>
              <a:r>
                <a:rPr lang="zh-CN" altLang="en-US" sz="2800" dirty="0">
                  <a:solidFill>
                    <a:srgbClr val="FF0000"/>
                  </a:solidFill>
                  <a:latin typeface="+mn-ea"/>
                  <a:sym typeface="宋体" panose="02010600030101010101" pitchFamily="2" charset="-122"/>
                </a:rPr>
                <a:t>（   ）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3987277" y="1018289"/>
              <a:ext cx="648072" cy="39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68</a:t>
              </a: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4519254" y="1007267"/>
              <a:ext cx="648072" cy="39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下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83419" y="1308957"/>
            <a:ext cx="2592288" cy="1601331"/>
            <a:chOff x="2051720" y="2381183"/>
            <a:chExt cx="1944216" cy="1200998"/>
          </a:xfrm>
        </p:grpSpPr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60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0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8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68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83419" y="2941138"/>
            <a:ext cx="2592288" cy="1169283"/>
            <a:chOff x="5148064" y="2381183"/>
            <a:chExt cx="1944216" cy="876962"/>
          </a:xfrm>
        </p:grpSpPr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65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5529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65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＋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800" dirty="0">
                  <a:latin typeface="+mn-ea"/>
                  <a:sym typeface="宋体" panose="02010600030101010101" pitchFamily="2" charset="-122"/>
                </a:rPr>
                <a:t>＝</a:t>
              </a:r>
              <a:r>
                <a:rPr lang="en-US" altLang="zh-CN" sz="2800" dirty="0">
                  <a:latin typeface="+mn-ea"/>
                  <a:cs typeface="Arial" panose="020B0604020202020204" pitchFamily="34" charset="0"/>
                  <a:sym typeface="宋体" panose="02010600030101010101" pitchFamily="2" charset="-122"/>
                </a:rPr>
                <a:t> 68</a:t>
              </a:r>
              <a:endParaRPr lang="zh-CN" altLang="en-US" sz="28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7" name="圆角矩形 11"/>
          <p:cNvSpPr/>
          <p:nvPr/>
        </p:nvSpPr>
        <p:spPr>
          <a:xfrm>
            <a:off x="1583690" y="4830445"/>
            <a:ext cx="9901555" cy="1458595"/>
          </a:xfrm>
          <a:prstGeom prst="roundRect">
            <a:avLst>
              <a:gd name="adj" fmla="val 8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都是把几个十加在十位上，几个几加在个位上。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45+23</a:t>
            </a:r>
            <a:r>
              <a:rPr lang="zh-CN" altLang="en-US" sz="2800" dirty="0">
                <a:solidFill>
                  <a:srgbClr val="FF0000"/>
                </a:solidFill>
              </a:rPr>
              <a:t>是不进位加，</a:t>
            </a:r>
            <a:r>
              <a:rPr lang="en-US" altLang="zh-CN" sz="2800" dirty="0">
                <a:solidFill>
                  <a:srgbClr val="FF0000"/>
                </a:solidFill>
              </a:rPr>
              <a:t>45+28</a:t>
            </a:r>
            <a:r>
              <a:rPr lang="zh-CN" altLang="en-US" sz="2800" dirty="0">
                <a:solidFill>
                  <a:srgbClr val="FF0000"/>
                </a:solidFill>
              </a:rPr>
              <a:t>是进位加。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487488" y="195603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487488" y="264788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487488" y="333972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215680" y="195603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82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023659" y="264788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215680" y="333972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751851" y="195603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751851" y="264788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4751851" y="333972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6480043" y="195603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66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288021" y="264788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480043" y="333972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8016213" y="1956037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8016213" y="2647880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8016213" y="333972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9744405" y="195603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9552384" y="264788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9744405" y="333972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06702" y="737593"/>
            <a:ext cx="672074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计算。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8" grpId="0"/>
      <p:bldP spid="19" grpId="0"/>
      <p:bldP spid="20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pic>
        <p:nvPicPr>
          <p:cNvPr id="6" name="图片 5" descr="60-2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601" y="1432832"/>
            <a:ext cx="2918604" cy="2124191"/>
          </a:xfrm>
          <a:prstGeom prst="rect">
            <a:avLst/>
          </a:prstGeom>
        </p:spPr>
      </p:pic>
      <p:pic>
        <p:nvPicPr>
          <p:cNvPr id="7" name="图片 6" descr="60-2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5752" y="1527816"/>
            <a:ext cx="2789080" cy="2029207"/>
          </a:xfrm>
          <a:prstGeom prst="rect">
            <a:avLst/>
          </a:prstGeom>
        </p:spPr>
      </p:pic>
      <p:pic>
        <p:nvPicPr>
          <p:cNvPr id="9" name="图片 8" descr="60-2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379" y="1545086"/>
            <a:ext cx="2720000" cy="2011937"/>
          </a:xfrm>
          <a:prstGeom prst="rect">
            <a:avLst/>
          </a:prstGeom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928985" y="1813506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6928985" y="2496972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0326432" y="181428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0326432" y="249774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409010" y="1814281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59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3409010" y="2473618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</a:p>
        </p:txBody>
      </p:sp>
      <p:sp>
        <p:nvSpPr>
          <p:cNvPr id="17" name="圆角矩形 2"/>
          <p:cNvSpPr/>
          <p:nvPr/>
        </p:nvSpPr>
        <p:spPr>
          <a:xfrm>
            <a:off x="1299845" y="3969385"/>
            <a:ext cx="9592945" cy="1869440"/>
          </a:xfrm>
          <a:prstGeom prst="roundRect">
            <a:avLst>
              <a:gd name="adj" fmla="val 8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进位加得数的十位上总比两个加数十位上的数相加的和多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，多出来的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就是个位上进上来的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06702" y="737593"/>
            <a:ext cx="672074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计算。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19622" y="738063"/>
            <a:ext cx="662473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先说说得数各是几十多，再口算。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487488" y="2118499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487488" y="37735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082965" y="2118500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082965" y="377355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4751851" y="2118499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4751851" y="37735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359393" y="2130565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359393" y="3785619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55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016213" y="2118499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69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8016213" y="3773553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623755" y="2118500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9623755" y="3773554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77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487488" y="2815213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六十多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487488" y="4401947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八十多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4751851" y="2815213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九十多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751851" y="4401947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五十多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8016214" y="2815213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九十多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8016214" y="4401947"/>
            <a:ext cx="16321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七十多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9501" y="206194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两个两位数的十位和十位相加，个位和个位相加，再把所得和加起来。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也可以把其中一个两位数分成整十数和一位数，再用另一个两位数加整十数，最后加一位数。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55295" y="796290"/>
            <a:ext cx="106768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红光小学一、二、三年级喜欢集邮的人数如下表所示：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68526" y="1930460"/>
          <a:ext cx="6698167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一年级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二年级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三年级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男生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女生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zh-CN" altLang="en-US" sz="2800" b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（ 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zh-CN" altLang="en-US" sz="2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）</a:t>
                      </a:r>
                      <a:r>
                        <a:rPr lang="zh-CN" altLang="en-US" sz="28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680361" y="4554251"/>
            <a:ext cx="6168709" cy="521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哪个年级喜欢集邮的人数最多？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458764" y="3686460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61</a:t>
            </a: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263144" y="3687275"/>
            <a:ext cx="796360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215939" y="3693047"/>
            <a:ext cx="672075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80970" y="5252720"/>
            <a:ext cx="541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答：三年级喜欢集邮的人数最多。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/>
      <p:bldP spid="8" grpId="0"/>
      <p:bldP spid="9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85248" y="569623"/>
            <a:ext cx="6600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6260713" y="728970"/>
            <a:ext cx="2304256" cy="912000"/>
          </a:xfrm>
          <a:prstGeom prst="wedgeRoundRectCallout">
            <a:avLst>
              <a:gd name="adj1" fmla="val 35518"/>
              <a:gd name="adj2" fmla="val 678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6260459" y="698916"/>
            <a:ext cx="2496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我买一辆汽车和一只轮船。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424979" y="961358"/>
            <a:ext cx="2366399" cy="912000"/>
          </a:xfrm>
          <a:prstGeom prst="wedgeRoundRectCallout">
            <a:avLst>
              <a:gd name="adj1" fmla="val 44035"/>
              <a:gd name="adj2" fmla="val 721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447861" y="950753"/>
            <a:ext cx="2496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我买一架飞机和一辆汽车。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79385" y="613824"/>
            <a:ext cx="4843205" cy="3456385"/>
            <a:chOff x="2573950" y="3357973"/>
            <a:chExt cx="3632404" cy="2592288"/>
          </a:xfrm>
        </p:grpSpPr>
        <p:pic>
          <p:nvPicPr>
            <p:cNvPr id="8" name="图片 7" descr="60－第5题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3950" y="3357973"/>
              <a:ext cx="3632404" cy="2592288"/>
            </a:xfrm>
            <a:prstGeom prst="rect">
              <a:avLst/>
            </a:prstGeom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3553850" y="5360171"/>
              <a:ext cx="883183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37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071553" y="5356001"/>
              <a:ext cx="902508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42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709047" y="5356002"/>
              <a:ext cx="81378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29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</p:grp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39466" y="4408633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你能提出哪些用加法计算的问题？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991981" y="5392461"/>
            <a:ext cx="3744416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79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（元）  答：小军用去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79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元。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095717" y="3827315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小军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884783" y="3459096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小红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3990728" y="4996602"/>
            <a:ext cx="36484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小军用去多少元？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585248" y="569623"/>
            <a:ext cx="6600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flipH="1">
            <a:off x="6260713" y="728970"/>
            <a:ext cx="2304256" cy="912000"/>
          </a:xfrm>
          <a:prstGeom prst="wedgeRoundRectCallout">
            <a:avLst>
              <a:gd name="adj1" fmla="val 35518"/>
              <a:gd name="adj2" fmla="val 678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6260459" y="698916"/>
            <a:ext cx="2496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我买一辆汽车和一只轮船。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424979" y="961358"/>
            <a:ext cx="2366399" cy="912000"/>
          </a:xfrm>
          <a:prstGeom prst="wedgeRoundRectCallout">
            <a:avLst>
              <a:gd name="adj1" fmla="val 44035"/>
              <a:gd name="adj2" fmla="val 721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447861" y="950753"/>
            <a:ext cx="249627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我买一架飞机和一辆汽车。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79385" y="613824"/>
            <a:ext cx="4843205" cy="3456385"/>
            <a:chOff x="2573950" y="3357973"/>
            <a:chExt cx="3632404" cy="2592288"/>
          </a:xfrm>
        </p:grpSpPr>
        <p:pic>
          <p:nvPicPr>
            <p:cNvPr id="8" name="图片 7" descr="60－第5题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3950" y="3357973"/>
              <a:ext cx="3632404" cy="2592288"/>
            </a:xfrm>
            <a:prstGeom prst="rect">
              <a:avLst/>
            </a:prstGeom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3553850" y="5360171"/>
              <a:ext cx="883183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37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071553" y="5356001"/>
              <a:ext cx="902508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42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709047" y="5356002"/>
              <a:ext cx="813780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latin typeface="+mn-ea"/>
                  <a:ea typeface="+mn-ea"/>
                  <a:cs typeface="Arial" panose="020B0604020202020204" pitchFamily="34" charset="0"/>
                </a:rPr>
                <a:t>29</a:t>
              </a:r>
              <a:r>
                <a:rPr lang="zh-CN" altLang="en-US" sz="2400" dirty="0">
                  <a:latin typeface="+mn-ea"/>
                  <a:ea typeface="+mn-ea"/>
                </a:rPr>
                <a:t>元</a:t>
              </a:r>
            </a:p>
          </p:txBody>
        </p:sp>
      </p:grp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39466" y="4408633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你能提出哪些用加法计算的问题？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991981" y="5392461"/>
            <a:ext cx="3744416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42＋29＝71（元）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  答：小红用去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71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元。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095717" y="3827315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小军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884783" y="3459096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小红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3990728" y="4996602"/>
            <a:ext cx="36484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小红用去多少元？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44170" y="4559935"/>
            <a:ext cx="11528425" cy="193167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38198" y="4738691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掌握两位数加两位数的口算方法。</a:t>
            </a:r>
          </a:p>
        </p:txBody>
      </p:sp>
      <p:sp>
        <p:nvSpPr>
          <p:cNvPr id="4" name="矩形 3"/>
          <p:cNvSpPr/>
          <p:nvPr/>
        </p:nvSpPr>
        <p:spPr>
          <a:xfrm>
            <a:off x="538199" y="5473111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理解两位数加两位数的口算方法。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714" y="605427"/>
            <a:ext cx="11255331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使学生经历两位数加两位数口算方法的探索过程，体验不同算法间的联系，整合并掌握两位数加两位数的口算方法，能正确口算两位数加两位数的得数。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使学生在提出问题并探索口算方法的过程中，培养提出问题、解决问题的初步能力。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01688" y="946556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１、看算式，说得数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98032" y="3069366"/>
            <a:ext cx="475138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30+59=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710943" y="3097647"/>
            <a:ext cx="31686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89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2797" y="2019633"/>
            <a:ext cx="57610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3+9=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69042" y="2036605"/>
            <a:ext cx="25923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12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98210" y="1978025"/>
            <a:ext cx="47555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50+8=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41511" y="1983955"/>
            <a:ext cx="288131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58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32797" y="3036478"/>
            <a:ext cx="2518144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30+30=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161584" y="305205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60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32797" y="4238747"/>
            <a:ext cx="417671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53+9=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6286" y="4235240"/>
            <a:ext cx="324008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62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59805" y="4168775"/>
            <a:ext cx="554418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+mn-ea"/>
              </a:rPr>
              <a:t>43+30=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06207" y="4174616"/>
            <a:ext cx="31686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bldLvl="0" animBg="1"/>
      <p:bldP spid="12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6309057" y="2202098"/>
            <a:ext cx="4743450" cy="1765300"/>
            <a:chOff x="635" y="477"/>
            <a:chExt cx="2988" cy="1112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635" y="477"/>
              <a:ext cx="2424" cy="1112"/>
              <a:chOff x="635" y="477"/>
              <a:chExt cx="2424" cy="1112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063" y="477"/>
                <a:ext cx="199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37</a:t>
                </a:r>
              </a:p>
            </p:txBody>
          </p:sp>
          <p:grpSp>
            <p:nvGrpSpPr>
              <p:cNvPr id="6" name="Group 7"/>
              <p:cNvGrpSpPr/>
              <p:nvPr/>
            </p:nvGrpSpPr>
            <p:grpSpPr bwMode="auto">
              <a:xfrm>
                <a:off x="977" y="816"/>
                <a:ext cx="612" cy="330"/>
                <a:chOff x="251" y="0"/>
                <a:chExt cx="612" cy="330"/>
              </a:xfrm>
            </p:grpSpPr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1" y="0"/>
                  <a:ext cx="202" cy="33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9" name="Line 9"/>
                <p:cNvSpPr>
                  <a:spLocks noChangeShapeType="1"/>
                </p:cNvSpPr>
                <p:nvPr/>
              </p:nvSpPr>
              <p:spPr bwMode="auto">
                <a:xfrm>
                  <a:off x="609" y="9"/>
                  <a:ext cx="254" cy="27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635" y="1260"/>
                <a:ext cx="1134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</p:grp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264" y="1260"/>
              <a:ext cx="235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</a:rPr>
                <a:t>（     ）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841788" y="3457580"/>
            <a:ext cx="865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7 </a:t>
            </a: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3459812" y="2202312"/>
            <a:ext cx="4660900" cy="1774826"/>
            <a:chOff x="635" y="477"/>
            <a:chExt cx="2936" cy="1118"/>
          </a:xfrm>
        </p:grpSpPr>
        <p:grpSp>
          <p:nvGrpSpPr>
            <p:cNvPr id="22" name="Group 5"/>
            <p:cNvGrpSpPr/>
            <p:nvPr/>
          </p:nvGrpSpPr>
          <p:grpSpPr bwMode="auto">
            <a:xfrm>
              <a:off x="635" y="477"/>
              <a:ext cx="2424" cy="1112"/>
              <a:chOff x="635" y="477"/>
              <a:chExt cx="2424" cy="1112"/>
            </a:xfrm>
          </p:grpSpPr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1063" y="477"/>
                <a:ext cx="199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42</a:t>
                </a:r>
              </a:p>
            </p:txBody>
          </p:sp>
          <p:grpSp>
            <p:nvGrpSpPr>
              <p:cNvPr id="25" name="Group 7"/>
              <p:cNvGrpSpPr/>
              <p:nvPr/>
            </p:nvGrpSpPr>
            <p:grpSpPr bwMode="auto">
              <a:xfrm>
                <a:off x="977" y="816"/>
                <a:ext cx="612" cy="330"/>
                <a:chOff x="251" y="0"/>
                <a:chExt cx="612" cy="330"/>
              </a:xfrm>
            </p:grpSpPr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1" y="0"/>
                  <a:ext cx="202" cy="33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28" name="Line 9"/>
                <p:cNvSpPr>
                  <a:spLocks noChangeShapeType="1"/>
                </p:cNvSpPr>
                <p:nvPr/>
              </p:nvSpPr>
              <p:spPr bwMode="auto">
                <a:xfrm>
                  <a:off x="609" y="9"/>
                  <a:ext cx="254" cy="27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635" y="1260"/>
                <a:ext cx="1134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</p:grp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1212" y="1266"/>
              <a:ext cx="235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</a:rPr>
                <a:t>（     ）</a:t>
              </a:r>
            </a:p>
          </p:txBody>
        </p:sp>
      </p:grp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908499" y="3467087"/>
            <a:ext cx="865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2 </a:t>
            </a:r>
          </a:p>
        </p:txBody>
      </p:sp>
      <p:grpSp>
        <p:nvGrpSpPr>
          <p:cNvPr id="30" name="Group 4"/>
          <p:cNvGrpSpPr/>
          <p:nvPr/>
        </p:nvGrpSpPr>
        <p:grpSpPr bwMode="auto">
          <a:xfrm>
            <a:off x="8928735" y="2212340"/>
            <a:ext cx="4711327" cy="1765617"/>
            <a:chOff x="635" y="477"/>
            <a:chExt cx="3007" cy="1112"/>
          </a:xfrm>
        </p:grpSpPr>
        <p:grpSp>
          <p:nvGrpSpPr>
            <p:cNvPr id="31" name="Group 5"/>
            <p:cNvGrpSpPr/>
            <p:nvPr/>
          </p:nvGrpSpPr>
          <p:grpSpPr bwMode="auto">
            <a:xfrm>
              <a:off x="635" y="477"/>
              <a:ext cx="1744" cy="1112"/>
              <a:chOff x="635" y="477"/>
              <a:chExt cx="1744" cy="1112"/>
            </a:xfrm>
          </p:grpSpPr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063" y="477"/>
                <a:ext cx="13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59</a:t>
                </a:r>
              </a:p>
            </p:txBody>
          </p:sp>
          <p:grpSp>
            <p:nvGrpSpPr>
              <p:cNvPr id="34" name="Group 7"/>
              <p:cNvGrpSpPr/>
              <p:nvPr/>
            </p:nvGrpSpPr>
            <p:grpSpPr bwMode="auto">
              <a:xfrm>
                <a:off x="977" y="816"/>
                <a:ext cx="612" cy="330"/>
                <a:chOff x="251" y="0"/>
                <a:chExt cx="612" cy="330"/>
              </a:xfrm>
            </p:grpSpPr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1" y="0"/>
                  <a:ext cx="202" cy="33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609" y="9"/>
                  <a:ext cx="254" cy="27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635" y="1260"/>
                <a:ext cx="1134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</a:rPr>
                  <a:t>50</a:t>
                </a:r>
              </a:p>
            </p:txBody>
          </p:sp>
        </p:grp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283" y="1253"/>
              <a:ext cx="235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</a:rPr>
                <a:t>（     ）</a:t>
              </a:r>
            </a:p>
          </p:txBody>
        </p:sp>
      </p:grp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0459179" y="3448024"/>
            <a:ext cx="865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9 </a:t>
            </a:r>
          </a:p>
        </p:txBody>
      </p:sp>
      <p:grpSp>
        <p:nvGrpSpPr>
          <p:cNvPr id="39" name="Group 4"/>
          <p:cNvGrpSpPr/>
          <p:nvPr/>
        </p:nvGrpSpPr>
        <p:grpSpPr bwMode="auto">
          <a:xfrm>
            <a:off x="727377" y="2215501"/>
            <a:ext cx="4670425" cy="1765300"/>
            <a:chOff x="635" y="477"/>
            <a:chExt cx="2942" cy="1112"/>
          </a:xfrm>
        </p:grpSpPr>
        <p:grpSp>
          <p:nvGrpSpPr>
            <p:cNvPr id="40" name="Group 5"/>
            <p:cNvGrpSpPr/>
            <p:nvPr/>
          </p:nvGrpSpPr>
          <p:grpSpPr bwMode="auto">
            <a:xfrm>
              <a:off x="635" y="477"/>
              <a:ext cx="2424" cy="1112"/>
              <a:chOff x="635" y="477"/>
              <a:chExt cx="2424" cy="1112"/>
            </a:xfrm>
          </p:grpSpPr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1063" y="477"/>
                <a:ext cx="199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chemeClr val="tx1"/>
                    </a:solidFill>
                    <a:ea typeface="黑体" panose="02010609060101010101" pitchFamily="49" charset="-122"/>
                  </a:rPr>
                  <a:t>23</a:t>
                </a:r>
              </a:p>
            </p:txBody>
          </p:sp>
          <p:grpSp>
            <p:nvGrpSpPr>
              <p:cNvPr id="43" name="Group 7"/>
              <p:cNvGrpSpPr/>
              <p:nvPr/>
            </p:nvGrpSpPr>
            <p:grpSpPr bwMode="auto">
              <a:xfrm>
                <a:off x="977" y="816"/>
                <a:ext cx="612" cy="330"/>
                <a:chOff x="251" y="0"/>
                <a:chExt cx="612" cy="330"/>
              </a:xfrm>
            </p:grpSpPr>
            <p:sp>
              <p:nvSpPr>
                <p:cNvPr id="4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1" y="0"/>
                  <a:ext cx="202" cy="330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46" name="Line 9"/>
                <p:cNvSpPr>
                  <a:spLocks noChangeShapeType="1"/>
                </p:cNvSpPr>
                <p:nvPr/>
              </p:nvSpPr>
              <p:spPr bwMode="auto">
                <a:xfrm>
                  <a:off x="609" y="9"/>
                  <a:ext cx="254" cy="277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635" y="1260"/>
                <a:ext cx="1134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>
                    <a:solidFill>
                      <a:schemeClr val="tx1"/>
                    </a:solidFill>
                  </a:rPr>
                  <a:t>20</a:t>
                </a:r>
              </a:p>
            </p:txBody>
          </p:sp>
        </p:grp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218" y="1252"/>
              <a:ext cx="2359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1"/>
                  </a:solidFill>
                </a:rPr>
                <a:t>（     ）</a:t>
              </a:r>
            </a:p>
          </p:txBody>
        </p:sp>
      </p:grp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181527" y="3451371"/>
            <a:ext cx="8651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01688" y="946556"/>
            <a:ext cx="5257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+mn-ea"/>
              </a:rPr>
              <a:t>２、说出下面数的组成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9" grpId="0" animBg="1"/>
      <p:bldP spid="29" grpId="1" animBg="1"/>
      <p:bldP spid="38" grpId="0" animBg="1"/>
      <p:bldP spid="38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46" y="1244176"/>
            <a:ext cx="1876687" cy="22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2742592" y="294979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小华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595178" y="411774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小红</a:t>
            </a:r>
          </a:p>
        </p:txBody>
      </p:sp>
      <p:pic>
        <p:nvPicPr>
          <p:cNvPr id="25" name="图片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390" y="2316116"/>
            <a:ext cx="1905267" cy="219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5372" y="933462"/>
            <a:ext cx="1771897" cy="22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0053438" y="2757664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小军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200069" y="1074190"/>
            <a:ext cx="1271541" cy="912713"/>
          </a:xfrm>
          <a:prstGeom prst="wedgeRoundRectCallout">
            <a:avLst>
              <a:gd name="adj1" fmla="val -73716"/>
              <a:gd name="adj2" fmla="val 141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7139147" y="1015764"/>
            <a:ext cx="1920213" cy="912713"/>
          </a:xfrm>
          <a:prstGeom prst="wedgeRoundRectCallout">
            <a:avLst>
              <a:gd name="adj1" fmla="val 59657"/>
              <a:gd name="adj2" fmla="val 437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449167" y="3372233"/>
            <a:ext cx="1920213" cy="912715"/>
          </a:xfrm>
          <a:prstGeom prst="wedgeRoundRectCallout">
            <a:avLst>
              <a:gd name="adj1" fmla="val -50668"/>
              <a:gd name="adj2" fmla="val -754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05393" y="1064220"/>
            <a:ext cx="14966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我跳了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45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6447349" y="3357575"/>
            <a:ext cx="2208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23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7127082" y="993786"/>
            <a:ext cx="2195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28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43" name="圆角矩形 11"/>
          <p:cNvSpPr/>
          <p:nvPr/>
        </p:nvSpPr>
        <p:spPr>
          <a:xfrm>
            <a:off x="5233035" y="5323840"/>
            <a:ext cx="391160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46" y="1244176"/>
            <a:ext cx="1876687" cy="22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2742592" y="294979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小华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595178" y="411774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小红</a:t>
            </a:r>
          </a:p>
        </p:txBody>
      </p:sp>
      <p:pic>
        <p:nvPicPr>
          <p:cNvPr id="25" name="图片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390" y="2316116"/>
            <a:ext cx="1905267" cy="219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5372" y="933462"/>
            <a:ext cx="1771897" cy="22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0053438" y="2757664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小军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200069" y="1074190"/>
            <a:ext cx="1271541" cy="912713"/>
          </a:xfrm>
          <a:prstGeom prst="wedgeRoundRectCallout">
            <a:avLst>
              <a:gd name="adj1" fmla="val -73716"/>
              <a:gd name="adj2" fmla="val 141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7139147" y="1015764"/>
            <a:ext cx="1920213" cy="912713"/>
          </a:xfrm>
          <a:prstGeom prst="wedgeRoundRectCallout">
            <a:avLst>
              <a:gd name="adj1" fmla="val 59657"/>
              <a:gd name="adj2" fmla="val 437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449167" y="3372233"/>
            <a:ext cx="1920213" cy="912715"/>
          </a:xfrm>
          <a:prstGeom prst="wedgeRoundRectCallout">
            <a:avLst>
              <a:gd name="adj1" fmla="val -50668"/>
              <a:gd name="adj2" fmla="val -754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05393" y="1064220"/>
            <a:ext cx="14966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我跳了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45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6447349" y="3357575"/>
            <a:ext cx="2208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23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7127082" y="993786"/>
            <a:ext cx="2195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28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1530146" y="5286833"/>
            <a:ext cx="47045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）小红跳了多少下？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618711" y="5286833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746" y="1244176"/>
            <a:ext cx="1876687" cy="22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2742592" y="294979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小华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595178" y="4117740"/>
            <a:ext cx="960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小红</a:t>
            </a:r>
          </a:p>
        </p:txBody>
      </p:sp>
      <p:pic>
        <p:nvPicPr>
          <p:cNvPr id="25" name="图片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390" y="2316116"/>
            <a:ext cx="1905267" cy="219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5372" y="933462"/>
            <a:ext cx="1771897" cy="22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0053438" y="2757664"/>
            <a:ext cx="1056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小军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200069" y="1074190"/>
            <a:ext cx="1271541" cy="912713"/>
          </a:xfrm>
          <a:prstGeom prst="wedgeRoundRectCallout">
            <a:avLst>
              <a:gd name="adj1" fmla="val -73716"/>
              <a:gd name="adj2" fmla="val 141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7139147" y="1015764"/>
            <a:ext cx="1920213" cy="912713"/>
          </a:xfrm>
          <a:prstGeom prst="wedgeRoundRectCallout">
            <a:avLst>
              <a:gd name="adj1" fmla="val 59657"/>
              <a:gd name="adj2" fmla="val 437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449167" y="3372233"/>
            <a:ext cx="1920213" cy="912715"/>
          </a:xfrm>
          <a:prstGeom prst="wedgeRoundRectCallout">
            <a:avLst>
              <a:gd name="adj1" fmla="val -50668"/>
              <a:gd name="adj2" fmla="val -754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05393" y="1064220"/>
            <a:ext cx="14966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我跳了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45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6447349" y="3357575"/>
            <a:ext cx="2208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23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7127082" y="993786"/>
            <a:ext cx="2195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我比小华多跳</a:t>
            </a:r>
            <a:r>
              <a:rPr lang="en-US" altLang="zh-CN" sz="2800" dirty="0">
                <a:latin typeface="+mn-ea"/>
                <a:ea typeface="+mn-ea"/>
                <a:cs typeface="Arial" panose="020B0604020202020204" pitchFamily="34" charset="0"/>
              </a:rPr>
              <a:t>28</a:t>
            </a:r>
            <a:r>
              <a:rPr lang="zh-CN" altLang="en-US" sz="2800" dirty="0">
                <a:latin typeface="+mn-ea"/>
                <a:ea typeface="+mn-ea"/>
              </a:rPr>
              <a:t>下。</a:t>
            </a: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1530146" y="5286833"/>
            <a:ext cx="470452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）小军跳了多少下？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618711" y="5286833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250412" y="932723"/>
            <a:ext cx="470452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）小红跳了多少下？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887755" y="1585053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495544" y="2338248"/>
            <a:ext cx="84489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和同学说说你是怎样算的。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3305662" y="5696663"/>
            <a:ext cx="43204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答：小红跳了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下。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306624" y="5681573"/>
            <a:ext cx="86409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24" name="矩形 23"/>
          <p:cNvSpPr/>
          <p:nvPr/>
        </p:nvSpPr>
        <p:spPr>
          <a:xfrm>
            <a:off x="2325370" y="3188335"/>
            <a:ext cx="78936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60    5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8   60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68</a:t>
            </a:r>
          </a:p>
          <a:p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</a:t>
            </a:r>
          </a:p>
        </p:txBody>
      </p:sp>
      <p:sp>
        <p:nvSpPr>
          <p:cNvPr id="27" name="矩形 26"/>
          <p:cNvSpPr/>
          <p:nvPr/>
        </p:nvSpPr>
        <p:spPr>
          <a:xfrm>
            <a:off x="2336165" y="4140835"/>
            <a:ext cx="39497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45+20=65    65+3=68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3566663" y="5042887"/>
            <a:ext cx="403244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）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4939448" y="5034940"/>
            <a:ext cx="171909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68   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1250412" y="932723"/>
            <a:ext cx="47045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（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）小军跳了多少下？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887755" y="1585053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495544" y="2338248"/>
            <a:ext cx="84489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和同学说说你是怎样算的。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3305662" y="5696663"/>
            <a:ext cx="43204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答：小军跳了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下。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5306624" y="5681573"/>
            <a:ext cx="8640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73</a:t>
            </a:r>
          </a:p>
        </p:txBody>
      </p:sp>
      <p:sp>
        <p:nvSpPr>
          <p:cNvPr id="24" name="矩形 23"/>
          <p:cNvSpPr/>
          <p:nvPr/>
        </p:nvSpPr>
        <p:spPr>
          <a:xfrm>
            <a:off x="2325370" y="3188335"/>
            <a:ext cx="78936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60    5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13   60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＝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73</a:t>
            </a:r>
          </a:p>
          <a:p>
            <a:endParaRPr lang="en-US" altLang="zh-CN" sz="28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</a:t>
            </a:r>
          </a:p>
        </p:txBody>
      </p:sp>
      <p:sp>
        <p:nvSpPr>
          <p:cNvPr id="27" name="矩形 26"/>
          <p:cNvSpPr/>
          <p:nvPr/>
        </p:nvSpPr>
        <p:spPr>
          <a:xfrm>
            <a:off x="2336165" y="4140835"/>
            <a:ext cx="39497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45+20=65    65+8=73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3566663" y="5042887"/>
            <a:ext cx="4032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u="sng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sym typeface="宋体" panose="02010600030101010101" pitchFamily="2" charset="-122"/>
              </a:rPr>
              <a:t>（    ）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4927383" y="5034940"/>
            <a:ext cx="171909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73   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86e8ed8-0e89-4aa7-bb28-cc1f367f0f16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宽屏</PresentationFormat>
  <Paragraphs>197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黑体</vt:lpstr>
      <vt:lpstr>楷体</vt:lpstr>
      <vt:lpstr>Arial</vt:lpstr>
      <vt:lpstr>楷体_GB2312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6350D8754D6B4252987487225295223A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