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03" r:id="rId3"/>
    <p:sldId id="257" r:id="rId4"/>
    <p:sldId id="266" r:id="rId5"/>
    <p:sldId id="267" r:id="rId6"/>
    <p:sldId id="268" r:id="rId7"/>
    <p:sldId id="269" r:id="rId8"/>
    <p:sldId id="280" r:id="rId9"/>
    <p:sldId id="270" r:id="rId10"/>
    <p:sldId id="271" r:id="rId11"/>
    <p:sldId id="272" r:id="rId12"/>
    <p:sldId id="273" r:id="rId13"/>
    <p:sldId id="274" r:id="rId14"/>
    <p:sldId id="295" r:id="rId15"/>
    <p:sldId id="296" r:id="rId16"/>
    <p:sldId id="298" r:id="rId17"/>
    <p:sldId id="299" r:id="rId18"/>
    <p:sldId id="300" r:id="rId19"/>
    <p:sldId id="30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FF00"/>
    <a:srgbClr val="FF0066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024"/>
        <p:guide pos="28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59553-93F2-467F-BD20-783EF15A39F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6643B-0AAB-454B-9434-EDC116A6A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6643B-0AAB-454B-9434-EDC116A6A2E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E154-7240-489F-87B3-52A5C2F7BD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F48D-5520-4E14-BBC7-64F82D2FD5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3903D-1EC1-4C68-A8A8-B161834D15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865-B756-4882-A466-B745832B70FE}" type="datetimeFigureOut">
              <a:rPr lang="zh-CN" altLang="en-US"/>
              <a:t>2023-01-17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B265C-0A72-44F4-A17D-77E653813D46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80996-C109-4DF5-A267-814680549B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11D0D-0282-4873-9730-10877F199C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86C3-F559-4EBB-A58D-D071CFB940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596A7-7786-44AA-AD54-FCF77A9F13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3971-62AD-46C4-A49B-7E4C3C9571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34470-E0BD-43B2-B4F7-C1BD8F5843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9A32B-311C-4A23-99AE-4BC0E5C8F9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212FE-B93E-4902-89F1-5E32C6897E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8195" name="Text Placeholder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EAF439-42DA-42CF-A766-3B058BF2C0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21021;&#20013;&#36164;&#28304;\&#20154;&#25945;&#29256;\&#35838;&#20214;\&#20161;&#29233;&#29256;\&#19971;&#19979;\&#26032;&#24314;&#25991;&#20214;&#22841;\SectionC&#35838;&#25991;&#24405;&#38899;4a.mp3" TargetMode="External"/><Relationship Id="rId1" Type="http://schemas.microsoft.com/office/2007/relationships/media" Target="file:///D:\&#21021;&#20013;&#36164;&#28304;\&#20154;&#25945;&#29256;\&#35838;&#20214;\&#20161;&#29233;&#29256;\&#19971;&#19979;\&#26032;&#24314;&#25991;&#20214;&#22841;\SectionC&#35838;&#25991;&#24405;&#38899;4a.mp3" TargetMode="Externa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21021;&#20013;&#36164;&#28304;\&#20154;&#25945;&#29256;\&#35838;&#20214;\&#20161;&#29233;&#29256;\&#19971;&#19979;\&#26032;&#24314;&#25991;&#20214;&#22841;\SectionC&#35838;&#25991;&#24405;&#38899;4b.mp3" TargetMode="External"/><Relationship Id="rId1" Type="http://schemas.microsoft.com/office/2007/relationships/media" Target="file:///D:\&#21021;&#20013;&#36164;&#28304;\&#20154;&#25945;&#29256;\&#35838;&#20214;\&#20161;&#29233;&#29256;\&#19971;&#19979;\&#26032;&#24314;&#25991;&#20214;&#22841;\SectionC&#35838;&#25991;&#24405;&#38899;4b.mp3" TargetMode="Externa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Unit7%20Topic1\&#35838;&#20214;\Unit7%20Topic1%20SectionC%20&#21442;&#32771;&#35838;&#20214;\SectionC&#35838;&#25991;&#24405;&#38899;1a.mp3" TargetMode="External"/><Relationship Id="rId1" Type="http://schemas.microsoft.com/office/2007/relationships/media" Target="file:///C:\Documents%20and%20Settings\Administrator\&#26700;&#38754;\Unit7%20Topic1\&#35838;&#20214;\Unit7%20Topic1%20SectionC%20&#21442;&#32771;&#35838;&#20214;\SectionC&#35838;&#25991;&#24405;&#38899;1a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58"/>
          <p:cNvGrpSpPr/>
          <p:nvPr/>
        </p:nvGrpSpPr>
        <p:grpSpPr bwMode="auto">
          <a:xfrm>
            <a:off x="1692275" y="110807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268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初中英语仁爱版七年级下</a:t>
              </a:r>
            </a:p>
          </p:txBody>
        </p:sp>
      </p:grpSp>
      <p:sp>
        <p:nvSpPr>
          <p:cNvPr id="11269" name="TextBox 9"/>
          <p:cNvSpPr>
            <a:spLocks noChangeArrowheads="1"/>
          </p:cNvSpPr>
          <p:nvPr/>
        </p:nvSpPr>
        <p:spPr bwMode="auto">
          <a:xfrm>
            <a:off x="917822" y="2132856"/>
            <a:ext cx="7470601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Unit7 Topic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zh-CN" sz="4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When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is your birthday?</a:t>
            </a:r>
          </a:p>
        </p:txBody>
      </p:sp>
      <p:sp>
        <p:nvSpPr>
          <p:cNvPr id="11270" name="TextBox 10"/>
          <p:cNvSpPr>
            <a:spLocks noChangeArrowheads="1"/>
          </p:cNvSpPr>
          <p:nvPr/>
        </p:nvSpPr>
        <p:spPr bwMode="auto">
          <a:xfrm>
            <a:off x="2699791" y="3395634"/>
            <a:ext cx="378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Section C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887608" y="4188761"/>
            <a:ext cx="2721833" cy="1646824"/>
          </a:xfrm>
          <a:prstGeom prst="ellipse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005876" y="579790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88963" y="156051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460875" y="1557338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It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is like</a:t>
            </a:r>
            <a:r>
              <a:rPr lang="zh-CN" altLang="en-US" sz="3200" dirty="0">
                <a:latin typeface="Times New Roman" panose="02020603050405020304" pitchFamily="18" charset="0"/>
              </a:rPr>
              <a:t> a fish.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88963" y="224631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64050" y="22098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It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is like </a:t>
            </a:r>
            <a:r>
              <a:rPr lang="zh-CN" altLang="en-US" sz="3200" dirty="0">
                <a:latin typeface="Times New Roman" panose="02020603050405020304" pitchFamily="18" charset="0"/>
              </a:rPr>
              <a:t>a tree.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88963" y="2932113"/>
            <a:ext cx="563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200" dirty="0">
                <a:latin typeface="Times New Roman" panose="02020603050405020304" pitchFamily="18" charset="0"/>
              </a:rPr>
              <a:t> it like a tree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before</a:t>
            </a:r>
            <a:r>
              <a:rPr lang="zh-CN" altLang="en-US" sz="3200" dirty="0">
                <a:latin typeface="Times New Roman" panose="02020603050405020304" pitchFamily="18" charset="0"/>
              </a:rPr>
              <a:t>?     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88963" y="3617913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No, it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wasn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32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It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200" dirty="0">
                <a:latin typeface="Times New Roman" panose="02020603050405020304" pitchFamily="18" charset="0"/>
              </a:rPr>
              <a:t> like a fish.</a:t>
            </a:r>
          </a:p>
        </p:txBody>
      </p:sp>
      <p:pic>
        <p:nvPicPr>
          <p:cNvPr id="2356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00" y="2905919"/>
            <a:ext cx="3429000" cy="2190750"/>
          </a:xfrm>
          <a:prstGeom prst="roundRect">
            <a:avLst>
              <a:gd name="adj" fmla="val 16667"/>
            </a:avLst>
          </a:prstGeom>
          <a:ln>
            <a:miter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6439" y="2931929"/>
            <a:ext cx="3360924" cy="32762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9" name="组合 1"/>
          <p:cNvGrpSpPr/>
          <p:nvPr/>
        </p:nvGrpSpPr>
        <p:grpSpPr bwMode="auto">
          <a:xfrm>
            <a:off x="511175" y="463550"/>
            <a:ext cx="6423025" cy="604838"/>
            <a:chOff x="1835582" y="447675"/>
            <a:chExt cx="6423627" cy="604838"/>
          </a:xfrm>
        </p:grpSpPr>
        <p:sp>
          <p:nvSpPr>
            <p:cNvPr id="20490" name="椭圆 5"/>
            <p:cNvSpPr>
              <a:spLocks noChangeArrowheads="1"/>
            </p:cNvSpPr>
            <p:nvPr/>
          </p:nvSpPr>
          <p:spPr bwMode="auto">
            <a:xfrm>
              <a:off x="1835582" y="447675"/>
              <a:ext cx="1152093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2a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2" name="文本框 1"/>
          <p:cNvSpPr txBox="1">
            <a:spLocks noChangeArrowheads="1"/>
          </p:cNvSpPr>
          <p:nvPr/>
        </p:nvSpPr>
        <p:spPr bwMode="auto">
          <a:xfrm>
            <a:off x="2211388" y="385763"/>
            <a:ext cx="41036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</a:t>
            </a:r>
            <a:endParaRPr lang="zh-CN" altLang="en-US" sz="2800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59" grpId="0"/>
      <p:bldP spid="235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77888" y="6858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59338" y="70961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is like</a:t>
            </a:r>
            <a:r>
              <a:rPr lang="zh-CN" altLang="en-US" sz="3200">
                <a:latin typeface="Times New Roman" panose="02020603050405020304" pitchFamily="18" charset="0"/>
              </a:rPr>
              <a:t> a flower.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77888" y="13716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859338" y="1362075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is like a star.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77888" y="20574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 </a:t>
            </a:r>
            <a:r>
              <a:rPr lang="zh-CN" altLang="en-US" sz="3200">
                <a:latin typeface="Times New Roman" panose="02020603050405020304" pitchFamily="18" charset="0"/>
              </a:rPr>
              <a:t>it like a star </a:t>
            </a: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before</a:t>
            </a:r>
            <a:r>
              <a:rPr lang="zh-CN" altLang="en-US" sz="3200">
                <a:latin typeface="Times New Roman" panose="02020603050405020304" pitchFamily="18" charset="0"/>
              </a:rPr>
              <a:t>?     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77888" y="27432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No, 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wasn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320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200">
                <a:latin typeface="Times New Roman" panose="02020603050405020304" pitchFamily="18" charset="0"/>
              </a:rPr>
              <a:t> like a flower.</a:t>
            </a:r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5" y="3374696"/>
            <a:ext cx="2870382" cy="29903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3915" y="3377198"/>
            <a:ext cx="2882602" cy="2993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  <p:bldP spid="24584" grpId="0"/>
      <p:bldP spid="245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00984" y="3861047"/>
            <a:ext cx="2043113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6225" y="3861047"/>
            <a:ext cx="1905000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6"/>
          <p:cNvSpPr>
            <a:spLocks noChangeShapeType="1"/>
          </p:cNvSpPr>
          <p:nvPr/>
        </p:nvSpPr>
        <p:spPr bwMode="auto">
          <a:xfrm>
            <a:off x="3590925" y="4965700"/>
            <a:ext cx="12954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844675" y="6070600"/>
            <a:ext cx="1173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star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241925" y="6070600"/>
            <a:ext cx="171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flower</a:t>
            </a:r>
          </a:p>
        </p:txBody>
      </p:sp>
      <p:grpSp>
        <p:nvGrpSpPr>
          <p:cNvPr id="22534" name="组合 1"/>
          <p:cNvGrpSpPr/>
          <p:nvPr/>
        </p:nvGrpSpPr>
        <p:grpSpPr bwMode="auto">
          <a:xfrm>
            <a:off x="611188" y="404813"/>
            <a:ext cx="7951787" cy="606425"/>
            <a:chOff x="746125" y="3756025"/>
            <a:chExt cx="7951788" cy="606425"/>
          </a:xfrm>
        </p:grpSpPr>
        <p:sp>
          <p:nvSpPr>
            <p:cNvPr id="9" name="KSO_Shape"/>
            <p:cNvSpPr/>
            <p:nvPr/>
          </p:nvSpPr>
          <p:spPr>
            <a:xfrm>
              <a:off x="746125" y="3756025"/>
              <a:ext cx="2592387" cy="606425"/>
            </a:xfrm>
            <a:prstGeom prst="roundRect">
              <a:avLst>
                <a:gd name="adj" fmla="val 50000"/>
              </a:avLst>
            </a:prstGeom>
            <a:solidFill>
              <a:srgbClr val="E4D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z="28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Pair Work</a:t>
              </a:r>
              <a:endParaRPr lang="zh-CN" altLang="en-US" sz="28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2680613" y="4303336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7" name="文本框 12"/>
            <p:cNvSpPr txBox="1">
              <a:spLocks noChangeArrowheads="1"/>
            </p:cNvSpPr>
            <p:nvPr/>
          </p:nvSpPr>
          <p:spPr bwMode="auto">
            <a:xfrm>
              <a:off x="3416300" y="3811588"/>
              <a:ext cx="528161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两人一组，用下面的句型进行对话演练</a:t>
              </a: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16013" y="1050925"/>
            <a:ext cx="49926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 is it like?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It is like a flower.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Was it like a flower before?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No, it wasn’t. It was like a star.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Line 3"/>
          <p:cNvSpPr>
            <a:spLocks noChangeShapeType="1"/>
          </p:cNvSpPr>
          <p:nvPr/>
        </p:nvSpPr>
        <p:spPr bwMode="auto">
          <a:xfrm>
            <a:off x="3073400" y="4960938"/>
            <a:ext cx="12954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54100" y="5749925"/>
            <a:ext cx="1671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square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787900" y="5749925"/>
            <a:ext cx="1443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circle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06500" y="4225925"/>
            <a:ext cx="1447800" cy="1447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787900" y="4149725"/>
            <a:ext cx="1600200" cy="16002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10800 h 21600"/>
              <a:gd name="T6" fmla="*/ 10800 w 21600"/>
              <a:gd name="T7" fmla="*/ 21600 h 21600"/>
              <a:gd name="T8" fmla="*/ 0 w 21600"/>
              <a:gd name="T9" fmla="*/ 10800 h 21600"/>
              <a:gd name="T10" fmla="*/ 10800 w 21600"/>
              <a:gd name="T11" fmla="*/ 10800 h 21600"/>
              <a:gd name="T12" fmla="*/ 10800 w 21600"/>
              <a:gd name="T13" fmla="*/ 10800 h 21600"/>
              <a:gd name="T14" fmla="*/ 10800 w 21600"/>
              <a:gd name="T15" fmla="*/ 10800 h 21600"/>
              <a:gd name="T16" fmla="*/ 10800 w 21600"/>
              <a:gd name="T17" fmla="*/ 10800 h 21600"/>
              <a:gd name="T18" fmla="*/ 10800 w 21600"/>
              <a:gd name="T19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06500" y="4225925"/>
            <a:ext cx="1447800" cy="1447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30288" y="1827213"/>
            <a:ext cx="7315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shape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it now?</a:t>
            </a:r>
          </a:p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It's a circle.</a:t>
            </a:r>
          </a:p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What shape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square.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000125" y="1243013"/>
            <a:ext cx="1757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grpSp>
        <p:nvGrpSpPr>
          <p:cNvPr id="23561" name="组合 1"/>
          <p:cNvGrpSpPr/>
          <p:nvPr/>
        </p:nvGrpSpPr>
        <p:grpSpPr bwMode="auto">
          <a:xfrm>
            <a:off x="511175" y="463550"/>
            <a:ext cx="6423025" cy="604838"/>
            <a:chOff x="1835582" y="447675"/>
            <a:chExt cx="6423627" cy="604838"/>
          </a:xfrm>
        </p:grpSpPr>
        <p:sp>
          <p:nvSpPr>
            <p:cNvPr id="23562" name="椭圆 5"/>
            <p:cNvSpPr>
              <a:spLocks noChangeArrowheads="1"/>
            </p:cNvSpPr>
            <p:nvPr/>
          </p:nvSpPr>
          <p:spPr bwMode="auto">
            <a:xfrm>
              <a:off x="1835582" y="447675"/>
              <a:ext cx="1152093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2a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64" name="文本框 1"/>
          <p:cNvSpPr txBox="1">
            <a:spLocks noChangeArrowheads="1"/>
          </p:cNvSpPr>
          <p:nvPr/>
        </p:nvSpPr>
        <p:spPr bwMode="auto">
          <a:xfrm>
            <a:off x="1752600" y="333375"/>
            <a:ext cx="54641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 after the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41163 -0.0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 animBg="1"/>
      <p:bldP spid="26630" grpId="1" animBg="1"/>
      <p:bldP spid="26630" grpId="2" animBg="1"/>
      <p:bldP spid="26632" grpId="0" animBg="1"/>
      <p:bldP spid="26633" grpId="0"/>
      <p:bldP spid="26634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112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19236">
            <a:off x="3203575" y="2060575"/>
            <a:ext cx="9366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4" descr="112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583167">
            <a:off x="1476375" y="4581525"/>
            <a:ext cx="9366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9" name="Group 5"/>
          <p:cNvGrpSpPr/>
          <p:nvPr/>
        </p:nvGrpSpPr>
        <p:grpSpPr bwMode="auto">
          <a:xfrm>
            <a:off x="1979613" y="1700213"/>
            <a:ext cx="1439862" cy="1439862"/>
            <a:chOff x="0" y="0"/>
            <a:chExt cx="907" cy="907"/>
          </a:xfrm>
        </p:grpSpPr>
        <p:sp>
          <p:nvSpPr>
            <p:cNvPr id="24580" name="Oval 6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1" name="AutoShape 7"/>
            <p:cNvSpPr>
              <a:spLocks noChangeArrowheads="1"/>
            </p:cNvSpPr>
            <p:nvPr/>
          </p:nvSpPr>
          <p:spPr bwMode="auto">
            <a:xfrm>
              <a:off x="91" y="0"/>
              <a:ext cx="771" cy="68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2124075" y="1700213"/>
            <a:ext cx="1223963" cy="10795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268538" y="3068638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4806950" y="3076575"/>
            <a:ext cx="2359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triangle</a:t>
            </a:r>
          </a:p>
        </p:txBody>
      </p:sp>
      <p:grpSp>
        <p:nvGrpSpPr>
          <p:cNvPr id="24585" name="Group 11"/>
          <p:cNvGrpSpPr/>
          <p:nvPr/>
        </p:nvGrpSpPr>
        <p:grpSpPr bwMode="auto">
          <a:xfrm>
            <a:off x="1908175" y="3860800"/>
            <a:ext cx="1800225" cy="1079500"/>
            <a:chOff x="0" y="0"/>
            <a:chExt cx="1134" cy="680"/>
          </a:xfrm>
        </p:grpSpPr>
        <p:sp>
          <p:nvSpPr>
            <p:cNvPr id="24586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1134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7" name="Oval 13"/>
            <p:cNvSpPr>
              <a:spLocks noChangeArrowheads="1"/>
            </p:cNvSpPr>
            <p:nvPr/>
          </p:nvSpPr>
          <p:spPr bwMode="auto">
            <a:xfrm>
              <a:off x="0" y="0"/>
              <a:ext cx="1134" cy="68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1836738" y="3860800"/>
            <a:ext cx="1871662" cy="10795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835150" y="4941888"/>
            <a:ext cx="2593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rectangle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211638" y="2420938"/>
            <a:ext cx="576262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851275" y="4437063"/>
            <a:ext cx="935038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5416550" y="4948238"/>
            <a:ext cx="1533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oval</a:t>
            </a:r>
          </a:p>
        </p:txBody>
      </p:sp>
      <p:grpSp>
        <p:nvGrpSpPr>
          <p:cNvPr id="24593" name="组合 1"/>
          <p:cNvGrpSpPr/>
          <p:nvPr/>
        </p:nvGrpSpPr>
        <p:grpSpPr bwMode="auto">
          <a:xfrm>
            <a:off x="611188" y="404813"/>
            <a:ext cx="7951787" cy="606425"/>
            <a:chOff x="746125" y="3756025"/>
            <a:chExt cx="7951788" cy="606425"/>
          </a:xfrm>
        </p:grpSpPr>
        <p:sp>
          <p:nvSpPr>
            <p:cNvPr id="21" name="KSO_Shape"/>
            <p:cNvSpPr/>
            <p:nvPr/>
          </p:nvSpPr>
          <p:spPr>
            <a:xfrm>
              <a:off x="746125" y="3756025"/>
              <a:ext cx="2592387" cy="606425"/>
            </a:xfrm>
            <a:prstGeom prst="roundRect">
              <a:avLst>
                <a:gd name="adj" fmla="val 50000"/>
              </a:avLst>
            </a:prstGeom>
            <a:solidFill>
              <a:srgbClr val="E4D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Pair Work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2680613" y="4303336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6" name="文本框 12"/>
            <p:cNvSpPr txBox="1">
              <a:spLocks noChangeArrowheads="1"/>
            </p:cNvSpPr>
            <p:nvPr/>
          </p:nvSpPr>
          <p:spPr bwMode="auto">
            <a:xfrm>
              <a:off x="3416300" y="3811588"/>
              <a:ext cx="528161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两人一组，用所学的句型进行对话演练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26875 0.005370 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38681 0.005370 " pathEditMode="relative" rAng="0" ptsTypes="">
                                      <p:cBhvr>
                                        <p:cTn id="19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610626351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773238"/>
            <a:ext cx="2952750" cy="172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735013"/>
            <a:ext cx="8137525" cy="666750"/>
          </a:xfrm>
          <a:solidFill>
            <a:schemeClr val="accent3">
              <a:lumMod val="95000"/>
            </a:schemeClr>
          </a:solidFill>
          <a:ln w="38100" cap="rnd">
            <a:solidFill>
              <a:srgbClr val="FF3399"/>
            </a:solidFill>
            <a:prstDash val="sysDot"/>
            <a:miter/>
          </a:ln>
        </p:spPr>
        <p:txBody>
          <a:bodyPr/>
          <a:lstStyle/>
          <a:p>
            <a:pPr algn="l" eaLnBrk="1" hangingPunct="1">
              <a:defRPr/>
            </a:pPr>
            <a:r>
              <a:rPr lang="zh-CN" alt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 with the following structures.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47700" y="2571750"/>
            <a:ext cx="27368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encil-box</a:t>
            </a:r>
          </a:p>
          <a:p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24cm×6.4cm</a:t>
            </a:r>
          </a:p>
        </p:txBody>
      </p:sp>
      <p:pic>
        <p:nvPicPr>
          <p:cNvPr id="25604" name="Picture 5" descr="08-09下RA七年级第11期05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1773238"/>
            <a:ext cx="2301875" cy="172878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6" descr="UP200903306870795331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1773238"/>
            <a:ext cx="2663825" cy="17414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990975" y="3651250"/>
            <a:ext cx="1587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9cm×6cm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6372225" y="3606800"/>
            <a:ext cx="26638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</a:p>
          <a:p>
            <a:pPr>
              <a:lnSpc>
                <a:spcPct val="110000"/>
              </a:lnSpc>
            </a:pPr>
            <a:r>
              <a:rPr lang="en-US" altLang="zh-CN" sz="240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35cm×27cm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65150" y="4756150"/>
            <a:ext cx="7993063" cy="15700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rnd">
            <a:solidFill>
              <a:srgbClr val="FF3399"/>
            </a:solidFill>
            <a:prstDash val="sysDot"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shape is it?           B:It's...</a:t>
            </a:r>
          </a:p>
          <a:p>
            <a:pPr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What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the shape of ... ?  </a:t>
            </a:r>
          </a:p>
          <a:p>
            <a:pPr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long/wide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it?      B:It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s...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centimeter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long/wide.</a:t>
            </a:r>
          </a:p>
          <a:p>
            <a:pPr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do we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B:We use it to...</a:t>
            </a:r>
          </a:p>
        </p:txBody>
      </p:sp>
      <p:grpSp>
        <p:nvGrpSpPr>
          <p:cNvPr id="25609" name="组合 8"/>
          <p:cNvGrpSpPr/>
          <p:nvPr/>
        </p:nvGrpSpPr>
        <p:grpSpPr bwMode="auto">
          <a:xfrm>
            <a:off x="169863" y="774700"/>
            <a:ext cx="792162" cy="584200"/>
            <a:chOff x="467544" y="1043256"/>
            <a:chExt cx="791319" cy="584775"/>
          </a:xfrm>
        </p:grpSpPr>
        <p:sp>
          <p:nvSpPr>
            <p:cNvPr id="25610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11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2a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2133600"/>
            <a:ext cx="7437438" cy="3240088"/>
          </a:xfr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99"/>
            </a:solidFill>
            <a:prstDash val="sysDot"/>
            <a:miter lim="800000"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1.know      now           2.slow        snow    </a:t>
            </a:r>
          </a:p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3.phone     photo        4.touch      country   </a:t>
            </a:r>
          </a:p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5.town        own          6.house      horse</a:t>
            </a:r>
          </a:p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7.mouse     mouth      8.down        brown    </a:t>
            </a:r>
          </a:p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9.through   group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755650" y="844550"/>
            <a:ext cx="88217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circle the word you hear in each pair.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484438" y="2206625"/>
            <a:ext cx="1223962" cy="503238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670425" y="2206625"/>
            <a:ext cx="1079500" cy="503238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484438" y="2782888"/>
            <a:ext cx="1439862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4608513" y="2771775"/>
            <a:ext cx="1223962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627313" y="3430588"/>
            <a:ext cx="1079500" cy="431800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41850" y="3376613"/>
            <a:ext cx="1368425" cy="433387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555875" y="3935413"/>
            <a:ext cx="1439863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598988" y="3952875"/>
            <a:ext cx="1223962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627313" y="4581525"/>
            <a:ext cx="1296987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SectionC课文录音4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1397000"/>
            <a:ext cx="4619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7" name="组合 8"/>
          <p:cNvGrpSpPr/>
          <p:nvPr/>
        </p:nvGrpSpPr>
        <p:grpSpPr bwMode="auto">
          <a:xfrm>
            <a:off x="169863" y="774700"/>
            <a:ext cx="792162" cy="584200"/>
            <a:chOff x="467544" y="1043256"/>
            <a:chExt cx="791319" cy="584775"/>
          </a:xfrm>
        </p:grpSpPr>
        <p:sp>
          <p:nvSpPr>
            <p:cNvPr id="26638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39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4a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621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idx="1"/>
          </p:nvPr>
        </p:nvSpPr>
        <p:spPr>
          <a:xfrm>
            <a:off x="577850" y="2492375"/>
            <a:ext cx="8066088" cy="3240088"/>
          </a:xfr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99"/>
            </a:solidFill>
            <a:prstDash val="sysDot"/>
            <a:miter lim="800000"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'R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 'yell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'b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'W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in  'gr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ps.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'T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 your  'm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th.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'L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at the  'wind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 'h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se.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'Foll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 'm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and the  'ele</a:t>
            </a:r>
            <a:r>
              <a:rPr lang="zh-CN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ant.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95288" y="1017588"/>
            <a:ext cx="7921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sentences aloud, paying attention to the underlined letters and the stress.</a:t>
            </a:r>
          </a:p>
        </p:txBody>
      </p:sp>
      <p:pic>
        <p:nvPicPr>
          <p:cNvPr id="7" name="SectionC课文录音4b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657350"/>
            <a:ext cx="4349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2" name="组合 8"/>
          <p:cNvGrpSpPr/>
          <p:nvPr/>
        </p:nvGrpSpPr>
        <p:grpSpPr bwMode="auto">
          <a:xfrm>
            <a:off x="395288" y="439738"/>
            <a:ext cx="792162" cy="584200"/>
            <a:chOff x="467544" y="1043256"/>
            <a:chExt cx="791319" cy="584775"/>
          </a:xfrm>
        </p:grpSpPr>
        <p:sp>
          <p:nvSpPr>
            <p:cNvPr id="27653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0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4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4b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/>
        </p:nvSpPr>
        <p:spPr bwMode="auto">
          <a:xfrm>
            <a:off x="469900" y="1412875"/>
            <a:ext cx="86741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some words about the shape: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shape, circle, square, triangle, rectangle, oval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talk about the shape.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shape of your present?   It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round.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Was it like a flower before?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No, it wasn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  It was like a star.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What shape was it before?   It was a square.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talk about the length and width.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How long is it?    It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24 centimeters long.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How wide is it?   It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6. 4 centimeters wide. </a:t>
            </a:r>
            <a:r>
              <a:rPr lang="zh-CN" altLang="en-US" sz="24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4" name="椭圆 5"/>
          <p:cNvSpPr>
            <a:spLocks noChangeArrowheads="1"/>
          </p:cNvSpPr>
          <p:nvPr/>
        </p:nvSpPr>
        <p:spPr bwMode="auto">
          <a:xfrm>
            <a:off x="179388" y="447675"/>
            <a:ext cx="2160587" cy="604838"/>
          </a:xfrm>
          <a:prstGeom prst="ellipse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图片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Homework: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898525" y="2565400"/>
            <a:ext cx="799306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1.Read 1a and practice 3 with others.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2.Finish Setion C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workbook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4"/>
          <p:cNvSpPr/>
          <p:nvPr/>
        </p:nvSpPr>
        <p:spPr bwMode="gray">
          <a:xfrm>
            <a:off x="2720975" y="20383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2555875" y="1628775"/>
            <a:ext cx="5029200" cy="623888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Webdings" panose="05030102010509060703" pitchFamily="18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Review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291" name="椭圆 18"/>
          <p:cNvSpPr>
            <a:spLocks noChangeArrowheads="1"/>
          </p:cNvSpPr>
          <p:nvPr/>
        </p:nvSpPr>
        <p:spPr bwMode="auto">
          <a:xfrm>
            <a:off x="2644775" y="1663700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</a:rPr>
              <a:t>1</a:t>
            </a:r>
            <a:endParaRPr lang="zh-CN" altLang="en-US" b="1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0" name="Freeform 4"/>
          <p:cNvSpPr/>
          <p:nvPr/>
        </p:nvSpPr>
        <p:spPr bwMode="gray">
          <a:xfrm>
            <a:off x="2720975" y="29638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293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5875" y="2554288"/>
            <a:ext cx="5029200" cy="623887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294" name="椭圆 24"/>
          <p:cNvSpPr>
            <a:spLocks noChangeArrowheads="1"/>
          </p:cNvSpPr>
          <p:nvPr/>
        </p:nvSpPr>
        <p:spPr bwMode="auto">
          <a:xfrm>
            <a:off x="2644775" y="2589213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</a:rPr>
              <a:t>2</a:t>
            </a:r>
            <a:endParaRPr lang="zh-CN" altLang="en-US" b="1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3" name="Freeform 4"/>
          <p:cNvSpPr/>
          <p:nvPr/>
        </p:nvSpPr>
        <p:spPr bwMode="gray">
          <a:xfrm>
            <a:off x="2720975" y="38893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296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65400" y="3470275"/>
            <a:ext cx="5029200" cy="623888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Consolidation</a:t>
            </a:r>
          </a:p>
        </p:txBody>
      </p:sp>
      <p:sp>
        <p:nvSpPr>
          <p:cNvPr id="12297" name="椭圆 27"/>
          <p:cNvSpPr>
            <a:spLocks noChangeArrowheads="1"/>
          </p:cNvSpPr>
          <p:nvPr/>
        </p:nvSpPr>
        <p:spPr bwMode="auto">
          <a:xfrm>
            <a:off x="2644775" y="3514725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</a:rPr>
              <a:t>3</a:t>
            </a:r>
            <a:endParaRPr lang="zh-CN" altLang="en-US" b="1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6" name="Freeform 4"/>
          <p:cNvSpPr/>
          <p:nvPr/>
        </p:nvSpPr>
        <p:spPr bwMode="gray">
          <a:xfrm>
            <a:off x="2720975" y="481488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2555875" y="4405313"/>
            <a:ext cx="5029200" cy="623887"/>
          </a:xfrm>
          <a:prstGeom prst="rect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Summary</a:t>
            </a:r>
          </a:p>
        </p:txBody>
      </p:sp>
      <p:sp>
        <p:nvSpPr>
          <p:cNvPr id="12300" name="椭圆 30"/>
          <p:cNvSpPr>
            <a:spLocks noChangeArrowheads="1"/>
          </p:cNvSpPr>
          <p:nvPr/>
        </p:nvSpPr>
        <p:spPr bwMode="auto">
          <a:xfrm>
            <a:off x="2644775" y="4440238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</a:rPr>
              <a:t>4</a:t>
            </a:r>
            <a:endParaRPr lang="zh-CN" altLang="en-US" b="1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pic>
        <p:nvPicPr>
          <p:cNvPr id="12301" name="图片 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5725" y="1336675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图片 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5725" y="2305050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图片 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20800" y="3240088"/>
            <a:ext cx="1201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图片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20800" y="4208463"/>
            <a:ext cx="1201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9250" y="3573463"/>
            <a:ext cx="8228013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-What’s the date?   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-It’s … 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6300788" y="4292600"/>
          <a:ext cx="2522537" cy="2200275"/>
        </p:xfrm>
        <a:graphic>
          <a:graphicData uri="http://schemas.openxmlformats.org/drawingml/2006/table">
            <a:tbl>
              <a:tblPr/>
              <a:tblGrid>
                <a:gridCol w="252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2025年11月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397" name="Group 13"/>
          <p:cNvGraphicFramePr>
            <a:graphicFrameLocks noGrp="1"/>
          </p:cNvGraphicFramePr>
          <p:nvPr/>
        </p:nvGraphicFramePr>
        <p:xfrm>
          <a:off x="323850" y="1052513"/>
          <a:ext cx="2486025" cy="2374900"/>
        </p:xfrm>
        <a:graphic>
          <a:graphicData uri="http://schemas.openxmlformats.org/drawingml/2006/table">
            <a:tbl>
              <a:tblPr/>
              <a:tblGrid>
                <a:gridCol w="248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2012年2月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07" name="Group 23"/>
          <p:cNvGraphicFramePr>
            <a:graphicFrameLocks noGrp="1"/>
          </p:cNvGraphicFramePr>
          <p:nvPr/>
        </p:nvGraphicFramePr>
        <p:xfrm>
          <a:off x="3276600" y="4292600"/>
          <a:ext cx="2527300" cy="2179638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8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2013年9月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349250" y="4292600"/>
          <a:ext cx="2527300" cy="2205038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0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2008年8月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27" name="Group 43"/>
          <p:cNvGraphicFramePr>
            <a:graphicFrameLocks noGrp="1"/>
          </p:cNvGraphicFramePr>
          <p:nvPr/>
        </p:nvGraphicFramePr>
        <p:xfrm>
          <a:off x="6227763" y="1125538"/>
          <a:ext cx="2527300" cy="2297112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1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2000年6月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37" name="Group 53"/>
          <p:cNvGraphicFramePr>
            <a:graphicFrameLocks noGrp="1"/>
          </p:cNvGraphicFramePr>
          <p:nvPr/>
        </p:nvGraphicFramePr>
        <p:xfrm>
          <a:off x="3290888" y="1109663"/>
          <a:ext cx="2527300" cy="2325687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2008年5月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362" name="组合 1"/>
          <p:cNvGrpSpPr/>
          <p:nvPr/>
        </p:nvGrpSpPr>
        <p:grpSpPr bwMode="auto">
          <a:xfrm>
            <a:off x="179388" y="392113"/>
            <a:ext cx="8080375" cy="604837"/>
            <a:chOff x="179388" y="447675"/>
            <a:chExt cx="8079821" cy="604838"/>
          </a:xfrm>
        </p:grpSpPr>
        <p:sp>
          <p:nvSpPr>
            <p:cNvPr id="13363" name="椭圆 5"/>
            <p:cNvSpPr>
              <a:spLocks noChangeArrowheads="1"/>
            </p:cNvSpPr>
            <p:nvPr/>
          </p:nvSpPr>
          <p:spPr bwMode="auto">
            <a:xfrm>
              <a:off x="179388" y="447675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Warm-up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65" name="文本框 1"/>
          <p:cNvSpPr txBox="1">
            <a:spLocks noChangeArrowheads="1"/>
          </p:cNvSpPr>
          <p:nvPr/>
        </p:nvSpPr>
        <p:spPr bwMode="auto">
          <a:xfrm>
            <a:off x="3571875" y="333375"/>
            <a:ext cx="41036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827088" y="968375"/>
            <a:ext cx="64008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birthday is coming.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him.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 rot="9932119">
            <a:off x="1346200" y="2714625"/>
            <a:ext cx="1798638" cy="923925"/>
          </a:xfrm>
          <a:prstGeom prst="wedgeEllipseCallout">
            <a:avLst>
              <a:gd name="adj1" fmla="val -46347"/>
              <a:gd name="adj2" fmla="val 6041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pPr algn="just" eaLnBrk="0" hangingPunct="0"/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礼物</a:t>
            </a:r>
          </a:p>
        </p:txBody>
      </p:sp>
      <p:pic>
        <p:nvPicPr>
          <p:cNvPr id="17413" name="Picture 5" descr="2007082000214548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668135" y="2128852"/>
            <a:ext cx="3807229" cy="3744884"/>
          </a:xfrm>
        </p:spPr>
      </p:pic>
      <p:sp>
        <p:nvSpPr>
          <p:cNvPr id="14340" name="椭圆 5"/>
          <p:cNvSpPr>
            <a:spLocks noChangeArrowheads="1"/>
          </p:cNvSpPr>
          <p:nvPr/>
        </p:nvSpPr>
        <p:spPr bwMode="auto"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1354138"/>
            <a:ext cx="678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</a:t>
            </a:r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</a:t>
            </a:r>
            <a:r>
              <a:rPr lang="zh-C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zh-CN" alt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present?</a:t>
            </a:r>
          </a:p>
        </p:txBody>
      </p:sp>
      <p:pic>
        <p:nvPicPr>
          <p:cNvPr id="15362" name="Picture 14" descr="200512230841302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429000"/>
            <a:ext cx="382428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00113" y="3081338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2.What color is it?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187450" y="2325688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shape is</a:t>
            </a: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present?</a:t>
            </a: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 rot="9932119">
            <a:off x="6102350" y="1906588"/>
            <a:ext cx="1612900" cy="923925"/>
          </a:xfrm>
          <a:prstGeom prst="wedgeEllipseCallout">
            <a:avLst>
              <a:gd name="adj1" fmla="val 163898"/>
              <a:gd name="adj2" fmla="val 12437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pPr algn="just" eaLnBrk="0" hangingPunct="0"/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形状</a:t>
            </a:r>
          </a:p>
        </p:txBody>
      </p:sp>
      <p:sp>
        <p:nvSpPr>
          <p:cNvPr id="18" name="矩形 17"/>
          <p:cNvSpPr/>
          <p:nvPr/>
        </p:nvSpPr>
        <p:spPr>
          <a:xfrm>
            <a:off x="909734" y="589002"/>
            <a:ext cx="1718050" cy="701731"/>
          </a:xfrm>
          <a:prstGeom prst="rect">
            <a:avLst/>
          </a:prstGeom>
          <a:solidFill>
            <a:srgbClr val="9BBB59"/>
          </a:solidFill>
        </p:spPr>
        <p:txBody>
          <a:bodyPr>
            <a:spAutoFit/>
          </a:bodyPr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b="1" kern="0" spc="50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</a:rPr>
              <a:t>Guess</a:t>
            </a:r>
            <a:endParaRPr kumimoji="1" lang="zh-CN" altLang="en-US" sz="3600" b="1" kern="0" spc="50" dirty="0">
              <a:ln w="0"/>
              <a:solidFill>
                <a:prstClr val="black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  <p:bldP spid="18449" grpId="0"/>
      <p:bldP spid="1434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68375" y="1392238"/>
            <a:ext cx="341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A:What </a:t>
            </a: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it?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68375" y="2001838"/>
            <a:ext cx="2397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B:It’s a/an …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93850" y="2751138"/>
            <a:ext cx="1143000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31938" y="3906838"/>
            <a:ext cx="1255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803650" y="2605088"/>
            <a:ext cx="1371600" cy="12192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873500" y="3865563"/>
            <a:ext cx="1438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089650" y="2676525"/>
            <a:ext cx="1295400" cy="1293813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10800 h 21600"/>
              <a:gd name="T6" fmla="*/ 10800 w 21600"/>
              <a:gd name="T7" fmla="*/ 21600 h 21600"/>
              <a:gd name="T8" fmla="*/ 0 w 21600"/>
              <a:gd name="T9" fmla="*/ 10800 h 21600"/>
              <a:gd name="T10" fmla="*/ 10800 w 21600"/>
              <a:gd name="T11" fmla="*/ 10800 h 21600"/>
              <a:gd name="T12" fmla="*/ 10800 w 21600"/>
              <a:gd name="T13" fmla="*/ 10800 h 21600"/>
              <a:gd name="T14" fmla="*/ 10800 w 21600"/>
              <a:gd name="T15" fmla="*/ 10800 h 21600"/>
              <a:gd name="T16" fmla="*/ 10800 w 21600"/>
              <a:gd name="T17" fmla="*/ 10800 h 21600"/>
              <a:gd name="T18" fmla="*/ 10800 w 21600"/>
              <a:gd name="T19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165850" y="3894138"/>
            <a:ext cx="1136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898650" y="4808538"/>
            <a:ext cx="1752600" cy="992187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898650" y="5818188"/>
            <a:ext cx="16906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rectangle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099050" y="4732338"/>
            <a:ext cx="2133600" cy="107315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634038" y="5818188"/>
            <a:ext cx="912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oval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971550" y="533400"/>
            <a:ext cx="6048375" cy="7080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and practice in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 animBg="1"/>
      <p:bldP spid="19462" grpId="0"/>
      <p:bldP spid="19463" grpId="0" animBg="1"/>
      <p:bldP spid="19464" grpId="0"/>
      <p:bldP spid="19466" grpId="0"/>
      <p:bldP spid="19467" grpId="0" animBg="1"/>
      <p:bldP spid="19468" grpId="0"/>
      <p:bldP spid="19469" grpId="0" animBg="1"/>
      <p:bldP spid="194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25463" y="1341438"/>
            <a:ext cx="8610600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What’s the shape of Maria’s present?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endParaRPr lang="en-US" altLang="zh-CN" sz="3200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What color is it 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endParaRPr lang="en-US" altLang="zh-CN" sz="3200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Is it a soccer ball?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42988" y="2217738"/>
            <a:ext cx="1973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 round.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71550" y="3679825"/>
            <a:ext cx="351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black and white.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71550" y="5008563"/>
            <a:ext cx="1720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Yes, it is.</a:t>
            </a:r>
          </a:p>
        </p:txBody>
      </p:sp>
      <p:sp>
        <p:nvSpPr>
          <p:cNvPr id="16390" name="WordArt 7"/>
          <p:cNvSpPr>
            <a:spLocks noChangeArrowheads="1" noChangeShapeType="1" noTextEdit="1"/>
          </p:cNvSpPr>
          <p:nvPr/>
        </p:nvSpPr>
        <p:spPr bwMode="auto">
          <a:xfrm>
            <a:off x="423863" y="688975"/>
            <a:ext cx="7820025" cy="579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Listen to 1a and try to answer these questions.</a:t>
            </a:r>
            <a:endParaRPr lang="zh-CN" altLang="en-US" sz="2800" kern="10" dirty="0">
              <a:ln w="9525">
                <a:solidFill>
                  <a:srgbClr val="FF00FF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2" name="SectionC课文录音1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760413"/>
            <a:ext cx="47148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145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0483" grpId="0"/>
      <p:bldP spid="20484" grpId="0"/>
      <p:bldP spid="20485" grpId="0"/>
      <p:bldP spid="20486" grpId="0"/>
      <p:bldP spid="163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75" y="620713"/>
            <a:ext cx="8175625" cy="736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sz="3600" b="0" smtClean="0">
                <a:solidFill>
                  <a:srgbClr val="0000CC"/>
                </a:solidFill>
                <a:latin typeface="Times New Roman" panose="02020603050405020304" pitchFamily="18" charset="0"/>
                <a:ea typeface="GulimChe" pitchFamily="49" charset="-127"/>
              </a:rPr>
              <a:t>Read 1a and complete the table.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250825" y="1916113"/>
          <a:ext cx="8586788" cy="1870075"/>
        </p:xfrm>
        <a:graphic>
          <a:graphicData uri="http://schemas.openxmlformats.org/drawingml/2006/table">
            <a:tbl>
              <a:tblPr/>
              <a:tblGrid>
                <a:gridCol w="2855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4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Shape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Color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73088" y="2825750"/>
            <a:ext cx="271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soccer ball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536950" y="2844800"/>
            <a:ext cx="171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5584825" y="2844800"/>
            <a:ext cx="3254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and white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" grpId="0" bldLvl="0"/>
      <p:bldP spid="21532" grpId="0" bldLvl="0"/>
      <p:bldP spid="21533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002b5bf9d38ed73c6d22eb8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9700" y="2847975"/>
            <a:ext cx="411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8454c6fe36ba57d7fc037f8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2275" y="2358231"/>
            <a:ext cx="3219450" cy="3286125"/>
          </a:xfrm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9750" y="112871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65663" y="1152525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is like</a:t>
            </a:r>
            <a:r>
              <a:rPr lang="zh-CN" altLang="en-US" sz="3200">
                <a:latin typeface="Times New Roman" panose="02020603050405020304" pitchFamily="18" charset="0"/>
              </a:rPr>
              <a:t> a dog.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181451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What  is it like?     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592638" y="1804988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is like a bird.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39750" y="2500313"/>
            <a:ext cx="563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2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>
                <a:latin typeface="Times New Roman" panose="02020603050405020304" pitchFamily="18" charset="0"/>
              </a:rPr>
              <a:t>it like a bird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before</a:t>
            </a:r>
            <a:r>
              <a:rPr lang="zh-CN" altLang="en-US" sz="3200">
                <a:latin typeface="Times New Roman" panose="02020603050405020304" pitchFamily="18" charset="0"/>
              </a:rPr>
              <a:t>?      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9750" y="3186113"/>
            <a:ext cx="38862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No, 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wasn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320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It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200">
                <a:latin typeface="Times New Roman" panose="02020603050405020304" pitchFamily="18" charset="0"/>
              </a:rPr>
              <a:t> like a dog.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4959350" y="3128963"/>
            <a:ext cx="1219200" cy="533400"/>
          </a:xfrm>
          <a:prstGeom prst="wedgeRoundRectCallout">
            <a:avLst>
              <a:gd name="adj1" fmla="val -97861"/>
              <a:gd name="adj2" fmla="val -7064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之前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7334250" y="1703388"/>
            <a:ext cx="1219200" cy="533400"/>
          </a:xfrm>
          <a:prstGeom prst="wedgeRoundRectCallout">
            <a:avLst>
              <a:gd name="adj1" fmla="val -168676"/>
              <a:gd name="adj2" fmla="val -6181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像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7" name="椭圆 5"/>
          <p:cNvSpPr>
            <a:spLocks noChangeArrowheads="1"/>
          </p:cNvSpPr>
          <p:nvPr/>
        </p:nvSpPr>
        <p:spPr bwMode="auto"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Consolidation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/>
      <p:bldP spid="22537" grpId="0"/>
      <p:bldP spid="22538" grpId="0"/>
      <p:bldP spid="22539" grpId="0" bldLvl="0" animBg="1"/>
      <p:bldP spid="22540" grpId="0" bldLvl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Microsoft Office PowerPoint</Application>
  <PresentationFormat>全屏显示(4:3)</PresentationFormat>
  <Paragraphs>157</Paragraphs>
  <Slides>19</Slides>
  <Notes>2</Notes>
  <HiddenSlides>0</HiddenSlides>
  <MMClips>3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GulimChe</vt:lpstr>
      <vt:lpstr>Raavi</vt:lpstr>
      <vt:lpstr>方正舒体</vt:lpstr>
      <vt:lpstr>黑体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1a and complete the table.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Ask and answer questions with the following structures.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2011-09-13T11:12:00Z</dcterms:created>
  <dcterms:modified xsi:type="dcterms:W3CDTF">2023-01-16T16:48:50Z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9EB4B3E6EDC54F9B9B72342CA5F9F807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