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2" r:id="rId2"/>
    <p:sldId id="342" r:id="rId3"/>
    <p:sldId id="299" r:id="rId4"/>
    <p:sldId id="344" r:id="rId5"/>
    <p:sldId id="343" r:id="rId6"/>
    <p:sldId id="300" r:id="rId7"/>
    <p:sldId id="298" r:id="rId8"/>
    <p:sldId id="301" r:id="rId9"/>
    <p:sldId id="302" r:id="rId10"/>
    <p:sldId id="329" r:id="rId11"/>
    <p:sldId id="303" r:id="rId12"/>
    <p:sldId id="304" r:id="rId13"/>
    <p:sldId id="305" r:id="rId14"/>
    <p:sldId id="306" r:id="rId15"/>
    <p:sldId id="310" r:id="rId16"/>
    <p:sldId id="332" r:id="rId17"/>
    <p:sldId id="340" r:id="rId18"/>
    <p:sldId id="360" r:id="rId19"/>
    <p:sldId id="361" r:id="rId20"/>
    <p:sldId id="359" r:id="rId21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8">
          <p15:clr>
            <a:srgbClr val="A4A3A4"/>
          </p15:clr>
        </p15:guide>
        <p15:guide id="2" pos="39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shiliang" initials="s" lastIdx="0" clrIdx="1"/>
  <p:cmAuthor id="3" name="Administra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62" y="-96"/>
      </p:cViewPr>
      <p:guideLst>
        <p:guide orient="horz" pos="2018"/>
        <p:guide pos="392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2.xml"/><Relationship Id="rId37" Type="http://schemas.openxmlformats.org/officeDocument/2006/relationships/tags" Target="../tags/tag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ags" Target="../tags/tag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37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5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0" y="3276938"/>
            <a:ext cx="12192000" cy="81253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36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36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sz="36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课时</a:t>
            </a:r>
            <a:endParaRPr lang="zh-CN" altLang="en-US" sz="3600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25"/>
          <p:cNvSpPr txBox="1"/>
          <p:nvPr/>
        </p:nvSpPr>
        <p:spPr>
          <a:xfrm>
            <a:off x="0" y="1827246"/>
            <a:ext cx="12192000" cy="9220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5400" b="1" dirty="0"/>
              <a:t>圆心角和圆周角</a:t>
            </a:r>
          </a:p>
        </p:txBody>
      </p:sp>
      <p:sp>
        <p:nvSpPr>
          <p:cNvPr id="4" name="箭头: V 形 6"/>
          <p:cNvSpPr/>
          <p:nvPr/>
        </p:nvSpPr>
        <p:spPr>
          <a:xfrm>
            <a:off x="2488638" y="1985559"/>
            <a:ext cx="345996" cy="621869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5" name="箭头: V 形 6"/>
          <p:cNvSpPr/>
          <p:nvPr/>
        </p:nvSpPr>
        <p:spPr>
          <a:xfrm>
            <a:off x="2748130" y="1985790"/>
            <a:ext cx="345996" cy="621869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箭头: V 形 6"/>
          <p:cNvSpPr/>
          <p:nvPr/>
        </p:nvSpPr>
        <p:spPr>
          <a:xfrm>
            <a:off x="2225027" y="1977553"/>
            <a:ext cx="345996" cy="621869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558697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77495" y="637540"/>
            <a:ext cx="8736330" cy="1210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 dirty="0" smtClean="0">
                <a:solidFill>
                  <a:srgbClr val="FF0000"/>
                </a:solidFill>
              </a:rPr>
              <a:t>圆周角定理：</a:t>
            </a:r>
          </a:p>
          <a:p>
            <a:pPr inden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 dirty="0" smtClean="0"/>
              <a:t>圆上一条弧所对的圆周角等于它所对的圆心角的一半</a:t>
            </a:r>
          </a:p>
        </p:txBody>
      </p:sp>
      <p:grpSp>
        <p:nvGrpSpPr>
          <p:cNvPr id="50" name="Group 16"/>
          <p:cNvGrpSpPr/>
          <p:nvPr/>
        </p:nvGrpSpPr>
        <p:grpSpPr>
          <a:xfrm>
            <a:off x="6370320" y="2409825"/>
            <a:ext cx="2245360" cy="2535623"/>
            <a:chOff x="3339" y="1207"/>
            <a:chExt cx="1854" cy="2161"/>
          </a:xfrm>
        </p:grpSpPr>
        <p:pic>
          <p:nvPicPr>
            <p:cNvPr id="51" name="Picture 15"/>
            <p:cNvPicPr>
              <a:picLocks noChangeAspect="1" noChangeArrowheads="1"/>
            </p:cNvPicPr>
            <p:nvPr/>
          </p:nvPicPr>
          <p:blipFill>
            <a:blip r:embed="rId3" cstate="email"/>
            <a:stretch>
              <a:fillRect/>
            </a:stretch>
          </p:blipFill>
          <p:spPr bwMode="auto">
            <a:xfrm>
              <a:off x="3339" y="1434"/>
              <a:ext cx="1854" cy="1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Rectangle 11"/>
            <p:cNvSpPr>
              <a:spLocks noChangeArrowheads="1"/>
            </p:cNvSpPr>
            <p:nvPr/>
          </p:nvSpPr>
          <p:spPr bwMode="auto">
            <a:xfrm>
              <a:off x="4695" y="2976"/>
              <a:ext cx="408" cy="3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Rectangle 12"/>
            <p:cNvSpPr>
              <a:spLocks noChangeArrowheads="1"/>
            </p:cNvSpPr>
            <p:nvPr/>
          </p:nvSpPr>
          <p:spPr bwMode="auto">
            <a:xfrm>
              <a:off x="4242" y="1207"/>
              <a:ext cx="362" cy="3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13"/>
            <p:cNvSpPr>
              <a:spLocks noChangeArrowheads="1"/>
            </p:cNvSpPr>
            <p:nvPr/>
          </p:nvSpPr>
          <p:spPr bwMode="auto">
            <a:xfrm>
              <a:off x="4001" y="2415"/>
              <a:ext cx="408" cy="3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O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14"/>
            <p:cNvSpPr>
              <a:spLocks noChangeArrowheads="1"/>
            </p:cNvSpPr>
            <p:nvPr/>
          </p:nvSpPr>
          <p:spPr bwMode="auto">
            <a:xfrm>
              <a:off x="3425" y="2886"/>
              <a:ext cx="408" cy="3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40962" name="Object 33"/>
          <p:cNvGraphicFramePr>
            <a:graphicFrameLocks noChangeAspect="1"/>
          </p:cNvGraphicFramePr>
          <p:nvPr/>
        </p:nvGraphicFramePr>
        <p:xfrm>
          <a:off x="3362960" y="3497263"/>
          <a:ext cx="274796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4" imgW="1156335" imgH="393700" progId="Equation.DSMT4">
                  <p:embed/>
                </p:oleObj>
              </mc:Choice>
              <mc:Fallback>
                <p:oleObj r:id="rId4" imgW="115633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62960" y="3497263"/>
                        <a:ext cx="2747963" cy="936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502285" y="203200"/>
            <a:ext cx="2044700" cy="521970"/>
            <a:chOff x="752" y="350"/>
            <a:chExt cx="3220" cy="822"/>
          </a:xfrm>
        </p:grpSpPr>
        <p:sp>
          <p:nvSpPr>
            <p:cNvPr id="7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8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3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4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5" name="TextBox 24"/>
          <p:cNvSpPr txBox="1">
            <a:spLocks noChangeArrowheads="1"/>
          </p:cNvSpPr>
          <p:nvPr/>
        </p:nvSpPr>
        <p:spPr bwMode="auto">
          <a:xfrm>
            <a:off x="507365" y="717550"/>
            <a:ext cx="8375015" cy="121094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例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   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如图 ，点 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均在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⊙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上，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OAB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46°.</a:t>
            </a: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求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ACB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的度数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582930" y="2050415"/>
            <a:ext cx="6188710" cy="4208780"/>
            <a:chOff x="918" y="3229"/>
            <a:chExt cx="9746" cy="6628"/>
          </a:xfrm>
        </p:grpSpPr>
        <p:sp>
          <p:nvSpPr>
            <p:cNvPr id="8" name="矩形 7"/>
            <p:cNvSpPr>
              <a:spLocks noChangeArrowheads="1"/>
            </p:cNvSpPr>
            <p:nvPr/>
          </p:nvSpPr>
          <p:spPr bwMode="auto">
            <a:xfrm>
              <a:off x="918" y="3229"/>
              <a:ext cx="9746" cy="645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解</a:t>
              </a:r>
              <a:r>
                <a:rPr kumimoji="0" lang="zh-CN" altLang="zh-CN" sz="280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：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如图，连接</a:t>
              </a:r>
              <a:r>
                <a:rPr kumimoji="0" lang="en-US" altLang="zh-CN" sz="2800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OB.</a:t>
              </a:r>
            </a:p>
            <a:p>
              <a:pPr marL="0" marR="0" lvl="0" indent="0" algn="l" defTabSz="4572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∵</a:t>
              </a:r>
              <a:r>
                <a:rPr kumimoji="0" lang="en-US" altLang="zh-CN" sz="2800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OA</a:t>
              </a: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=</a:t>
              </a:r>
              <a:r>
                <a:rPr kumimoji="0" lang="en-US" altLang="zh-CN" sz="2800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OB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，</a:t>
              </a:r>
              <a:endPara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l" defTabSz="4572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∴∠</a:t>
              </a:r>
              <a:r>
                <a:rPr kumimoji="0" lang="en-US" altLang="zh-CN" sz="2800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OAB</a:t>
              </a: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=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∠</a:t>
              </a:r>
              <a:r>
                <a:rPr kumimoji="0" lang="en-US" altLang="zh-CN" sz="2800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OBA</a:t>
              </a: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.</a:t>
              </a:r>
            </a:p>
            <a:p>
              <a:pPr marL="0" marR="0" lvl="0" indent="0" algn="l" defTabSz="4572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∵∠</a:t>
              </a:r>
              <a:r>
                <a:rPr kumimoji="0" lang="en-US" altLang="zh-CN" sz="2800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OAB</a:t>
              </a: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=</a:t>
              </a: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46°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endPara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 lvl="0" indent="0" algn="l" defTabSz="4572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∴∠</a:t>
              </a:r>
              <a:r>
                <a:rPr kumimoji="0" lang="en-US" altLang="zh-CN" sz="2800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AOB</a:t>
              </a: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=</a:t>
              </a: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180°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∠</a:t>
              </a:r>
              <a:r>
                <a:rPr kumimoji="0" lang="en-US" altLang="zh-CN" sz="2800" i="1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OAB</a:t>
              </a:r>
            </a:p>
            <a:p>
              <a:pPr marL="0" marR="0" lvl="0" indent="0" algn="l" defTabSz="4572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0" lang="en-US" altLang="zh-CN" sz="2800" i="1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                      </a:t>
              </a:r>
              <a:r>
                <a:rPr kumimoji="0" lang="en-US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=180</a:t>
              </a: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°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2×46°= 88°.</a:t>
              </a:r>
            </a:p>
            <a:p>
              <a:pPr marL="0" marR="0" lvl="0" indent="0" algn="l" defTabSz="4572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∴∠</a:t>
              </a:r>
              <a:r>
                <a:rPr kumimoji="0" lang="en-US" altLang="zh-CN" sz="2800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ACB</a:t>
              </a: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=   </a:t>
              </a:r>
              <a:r>
                <a:rPr kumimoji="0" lang="zh-CN" altLang="en-US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∠</a:t>
              </a:r>
              <a:r>
                <a:rPr kumimoji="0" lang="en-US" altLang="zh-CN" sz="2800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AOB</a:t>
              </a: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=</a:t>
              </a:r>
              <a:r>
                <a:rPr kumimoji="0" lang="en-US" altLang="zh-CN" sz="280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44°.</a:t>
              </a:r>
            </a:p>
          </p:txBody>
        </p:sp>
        <p:graphicFrame>
          <p:nvGraphicFramePr>
            <p:cNvPr id="22" name="Object 14"/>
            <p:cNvGraphicFramePr>
              <a:graphicFrameLocks noChangeAspect="1"/>
            </p:cNvGraphicFramePr>
            <p:nvPr/>
          </p:nvGraphicFramePr>
          <p:xfrm>
            <a:off x="4735" y="8510"/>
            <a:ext cx="504" cy="1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8" r:id="rId3" imgW="152400" imgH="405765" progId="Equation.DSMT4">
                    <p:embed/>
                  </p:oleObj>
                </mc:Choice>
                <mc:Fallback>
                  <p:oleObj r:id="rId3" imgW="152400" imgH="4057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735" y="8510"/>
                          <a:ext cx="504" cy="134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814435" y="1308735"/>
            <a:ext cx="1851660" cy="225298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832215" y="3564890"/>
            <a:ext cx="1851660" cy="2252980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74980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8" name="文本框 7"/>
          <p:cNvSpPr txBox="1"/>
          <p:nvPr/>
        </p:nvSpPr>
        <p:spPr>
          <a:xfrm>
            <a:off x="513080" y="687070"/>
            <a:ext cx="5291455" cy="521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知识点三：圆周角与直径的关系</a:t>
            </a:r>
          </a:p>
        </p:txBody>
      </p:sp>
      <p:sp>
        <p:nvSpPr>
          <p:cNvPr id="9" name="矩形 8"/>
          <p:cNvSpPr/>
          <p:nvPr/>
        </p:nvSpPr>
        <p:spPr>
          <a:xfrm>
            <a:off x="564866" y="1358203"/>
            <a:ext cx="944880" cy="55308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zh-CN" altLang="en-US" sz="3000" smtClean="0"/>
              <a:t>思考</a:t>
            </a:r>
            <a:endParaRPr lang="en-US" altLang="zh-CN" sz="3000"/>
          </a:p>
        </p:txBody>
      </p:sp>
      <p:sp>
        <p:nvSpPr>
          <p:cNvPr id="10" name="矩形 9"/>
          <p:cNvSpPr/>
          <p:nvPr/>
        </p:nvSpPr>
        <p:spPr>
          <a:xfrm>
            <a:off x="561490" y="1971162"/>
            <a:ext cx="10164476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5180">
              <a:lnSpc>
                <a:spcPct val="150000"/>
              </a:lnSpc>
            </a:pPr>
            <a:r>
              <a:rPr lang="zh-CN" altLang="en-GB" sz="3000" dirty="0" smtClean="0"/>
              <a:t>如图</a:t>
            </a:r>
            <a:r>
              <a:rPr lang="zh-CN" altLang="en-US" sz="3000" dirty="0" smtClean="0"/>
              <a:t>，线段</a:t>
            </a:r>
            <a:r>
              <a:rPr lang="en-US" altLang="zh-CN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3000" dirty="0" smtClean="0"/>
              <a:t>是⊙</a:t>
            </a:r>
            <a:r>
              <a:rPr lang="en-US" altLang="zh-CN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3000" dirty="0" smtClean="0"/>
              <a:t>的直径， 点</a:t>
            </a:r>
            <a:r>
              <a:rPr lang="en-US" altLang="zh-CN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dirty="0" smtClean="0"/>
              <a:t>是⊙</a:t>
            </a:r>
            <a:r>
              <a:rPr lang="en-US" altLang="zh-CN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3000" dirty="0" smtClean="0"/>
              <a:t>上任意一点（除点</a:t>
            </a:r>
            <a:r>
              <a:rPr lang="en-US" altLang="zh-CN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dirty="0" smtClean="0"/>
              <a:t>、</a:t>
            </a:r>
            <a:r>
              <a:rPr lang="en-US" altLang="zh-CN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dirty="0" smtClean="0"/>
              <a:t>）， </a:t>
            </a:r>
            <a:r>
              <a:rPr lang="zh-CN" altLang="en-GB" sz="3000" dirty="0" smtClean="0"/>
              <a:t>那么，</a:t>
            </a:r>
            <a:r>
              <a:rPr lang="en-GB" altLang="zh-CN" sz="3000" dirty="0" smtClean="0"/>
              <a:t>∠</a:t>
            </a:r>
            <a:r>
              <a:rPr lang="en-GB" altLang="zh-CN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ACB</a:t>
            </a:r>
            <a:r>
              <a:rPr lang="zh-CN" altLang="en-GB" sz="3000" dirty="0" smtClean="0"/>
              <a:t>就是</a:t>
            </a:r>
            <a:r>
              <a:rPr lang="zh-CN" altLang="en-GB" sz="3000" dirty="0" smtClean="0">
                <a:solidFill>
                  <a:srgbClr val="FF0000"/>
                </a:solidFill>
              </a:rPr>
              <a:t>直径</a:t>
            </a:r>
            <a:r>
              <a:rPr lang="en-US" altLang="zh-CN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GB" sz="3000" dirty="0" smtClean="0">
                <a:solidFill>
                  <a:srgbClr val="FF0000"/>
                </a:solidFill>
              </a:rPr>
              <a:t>（或半圆</a:t>
            </a:r>
            <a:r>
              <a:rPr lang="en-US" altLang="zh-CN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GB" sz="3000" dirty="0" smtClean="0">
                <a:solidFill>
                  <a:srgbClr val="FF0000"/>
                </a:solidFill>
              </a:rPr>
              <a:t>）</a:t>
            </a:r>
            <a:r>
              <a:rPr lang="zh-CN" altLang="en-GB" sz="3000" dirty="0" smtClean="0"/>
              <a:t>所对的圆周角</a:t>
            </a:r>
            <a:r>
              <a:rPr lang="en-GB" altLang="zh-CN" sz="3000" dirty="0" smtClean="0"/>
              <a:t>. </a:t>
            </a:r>
          </a:p>
          <a:p>
            <a:pPr indent="805180">
              <a:lnSpc>
                <a:spcPct val="150000"/>
              </a:lnSpc>
            </a:pPr>
            <a:r>
              <a:rPr lang="zh-CN" altLang="en-GB" sz="3000" dirty="0" smtClean="0"/>
              <a:t>想想看，</a:t>
            </a:r>
            <a:r>
              <a:rPr lang="en-GB" altLang="zh-CN" sz="3000" dirty="0" smtClean="0"/>
              <a:t>∠</a:t>
            </a:r>
            <a:r>
              <a:rPr lang="en-US" altLang="zh-CN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ACB</a:t>
            </a:r>
            <a:r>
              <a:rPr lang="zh-CN" altLang="en-GB" sz="3000" dirty="0" smtClean="0"/>
              <a:t>会是怎么样的角？ </a:t>
            </a:r>
          </a:p>
        </p:txBody>
      </p:sp>
      <p:graphicFrame>
        <p:nvGraphicFramePr>
          <p:cNvPr id="280579" name="Object 6"/>
          <p:cNvGraphicFramePr>
            <a:graphicFrameLocks noGrp="1" noChangeAspect="1"/>
          </p:cNvGraphicFramePr>
          <p:nvPr/>
        </p:nvGraphicFramePr>
        <p:xfrm>
          <a:off x="8331015" y="3715205"/>
          <a:ext cx="1823038" cy="1854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r:id="rId3" imgW="4400550" imgH="5400675" progId="Word.Picture.8">
                  <p:embed/>
                </p:oleObj>
              </mc:Choice>
              <mc:Fallback>
                <p:oleObj r:id="rId3" imgW="4400550" imgH="5400675" progId="Word.Picture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rcRect b="21016"/>
                      <a:stretch>
                        <a:fillRect/>
                      </a:stretch>
                    </p:blipFill>
                    <p:spPr>
                      <a:xfrm>
                        <a:off x="8331015" y="3715205"/>
                        <a:ext cx="1823038" cy="1854201"/>
                      </a:xfrm>
                      <a:prstGeom prst="rect">
                        <a:avLst/>
                      </a:prstGeom>
                      <a:solidFill>
                        <a:srgbClr val="FFFFFF">
                          <a:alpha val="0"/>
                        </a:srgbClr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0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350" y="1068705"/>
            <a:ext cx="4994910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</a:rPr>
              <a:t>直径</a:t>
            </a:r>
            <a:r>
              <a:rPr lang="zh-CN" altLang="en-US" sz="2800" dirty="0" smtClean="0"/>
              <a:t>所对的</a:t>
            </a:r>
            <a:r>
              <a:rPr lang="zh-CN" altLang="en-US" sz="2800" dirty="0" smtClean="0">
                <a:solidFill>
                  <a:srgbClr val="0624D5"/>
                </a:solidFill>
              </a:rPr>
              <a:t>圆周角等</a:t>
            </a:r>
            <a:r>
              <a:rPr lang="zh-CN" altLang="en-US" sz="2800" dirty="0" smtClean="0">
                <a:solidFill>
                  <a:schemeClr val="tx1"/>
                </a:solidFill>
              </a:rPr>
              <a:t>是</a:t>
            </a:r>
            <a:r>
              <a:rPr lang="zh-CN" altLang="en-US" sz="2800" dirty="0" smtClean="0"/>
              <a:t>直角。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</a:rPr>
              <a:t>反过来也是成立的，即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0624D5"/>
                </a:solidFill>
              </a:rPr>
              <a:t>90°</a:t>
            </a:r>
            <a:r>
              <a:rPr lang="zh-CN" altLang="en-US" sz="2800" dirty="0" smtClean="0">
                <a:solidFill>
                  <a:srgbClr val="0624D5"/>
                </a:solidFill>
              </a:rPr>
              <a:t>的圆周角</a:t>
            </a:r>
            <a:r>
              <a:rPr lang="zh-CN" altLang="en-US" sz="2800" dirty="0" smtClean="0">
                <a:solidFill>
                  <a:schemeClr val="tx1"/>
                </a:solidFill>
              </a:rPr>
              <a:t>所对的</a:t>
            </a:r>
            <a:r>
              <a:rPr lang="zh-CN" altLang="en-US" sz="2800" dirty="0" smtClean="0">
                <a:solidFill>
                  <a:srgbClr val="FF0000"/>
                </a:solidFill>
              </a:rPr>
              <a:t>弦是直径</a:t>
            </a:r>
            <a:r>
              <a:rPr lang="zh-CN" altLang="en-US" sz="2800" dirty="0" smtClean="0">
                <a:solidFill>
                  <a:schemeClr val="tx1"/>
                </a:solidFill>
              </a:rPr>
              <a:t>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6556375" y="2121535"/>
            <a:ext cx="4564380" cy="1567815"/>
            <a:chOff x="11100" y="2650"/>
            <a:chExt cx="7188" cy="2469"/>
          </a:xfrm>
        </p:grpSpPr>
        <p:sp>
          <p:nvSpPr>
            <p:cNvPr id="2" name="圆角矩形标注 1"/>
            <p:cNvSpPr/>
            <p:nvPr/>
          </p:nvSpPr>
          <p:spPr>
            <a:xfrm>
              <a:off x="11101" y="2650"/>
              <a:ext cx="6991" cy="2469"/>
            </a:xfrm>
            <a:prstGeom prst="wedgeRoundRectCallout">
              <a:avLst>
                <a:gd name="adj1" fmla="val -71158"/>
                <a:gd name="adj2" fmla="val -50913"/>
                <a:gd name="adj3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1100" y="2875"/>
              <a:ext cx="7188" cy="2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/>
                <a:t>理由：</a:t>
              </a:r>
            </a:p>
            <a:p>
              <a:r>
                <a:rPr lang="en-US" altLang="zh-CN" sz="2000"/>
                <a:t>1.</a:t>
              </a:r>
              <a:r>
                <a:rPr lang="zh-CN" altLang="en-US" sz="2000"/>
                <a:t>直径所对的半圆所对的圆心角是</a:t>
              </a:r>
              <a:r>
                <a:rPr lang="en-US" altLang="zh-CN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180</a:t>
              </a:r>
              <a:r>
                <a:rPr lang="zh-CN" alt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°；</a:t>
              </a:r>
            </a:p>
            <a:p>
              <a:r>
                <a:rPr lang="en-US" altLang="zh-CN" sz="2000"/>
                <a:t>2.</a:t>
              </a:r>
              <a:r>
                <a:rPr lang="zh-CN" altLang="en-US" sz="2000">
                  <a:sym typeface="+mn-ea"/>
                </a:rPr>
                <a:t>圆心角是</a:t>
              </a:r>
              <a:r>
                <a:rPr lang="en-US" altLang="zh-CN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180</a:t>
              </a:r>
              <a:r>
                <a:rPr lang="zh-CN" alt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°所对应的弦是直径；</a:t>
              </a:r>
            </a:p>
            <a:p>
              <a:r>
                <a:rPr lang="en-US" altLang="zh-CN" sz="2000"/>
                <a:t>3.</a:t>
              </a:r>
              <a:r>
                <a:rPr lang="zh-CN" altLang="en-US" sz="2000"/>
                <a:t>圆周角等于所对弧上的圆心角的一半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591536" y="605728"/>
            <a:ext cx="3230880" cy="55308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zh-CN" altLang="en-US" sz="3000" dirty="0"/>
              <a:t>圆周角定理的推论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内容占位符 7"/>
          <p:cNvSpPr txBox="1">
            <a:spLocks noChangeArrowheads="1"/>
          </p:cNvSpPr>
          <p:nvPr/>
        </p:nvSpPr>
        <p:spPr bwMode="auto">
          <a:xfrm>
            <a:off x="487680" y="875030"/>
            <a:ext cx="9316085" cy="17703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例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已知：如图，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是</a:t>
            </a:r>
            <a:r>
              <a:rPr kumimoji="0" lang="en-US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⊙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的直径，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是圆上任意一点</a:t>
            </a:r>
            <a:r>
              <a:rPr kumimoji="0" lang="en-US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不与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重合</a:t>
            </a:r>
            <a:r>
              <a:rPr kumimoji="0" lang="en-US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，连接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BD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并延长到点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，使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BD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DC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，连接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，试判断</a:t>
            </a:r>
            <a:r>
              <a:rPr kumimoji="0" lang="en-US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△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ABC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的形状</a:t>
            </a:r>
          </a:p>
        </p:txBody>
      </p:sp>
      <p:sp>
        <p:nvSpPr>
          <p:cNvPr id="2" name="TextBox 21"/>
          <p:cNvSpPr txBox="1"/>
          <p:nvPr/>
        </p:nvSpPr>
        <p:spPr>
          <a:xfrm>
            <a:off x="554355" y="2614930"/>
            <a:ext cx="4768215" cy="4009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解：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如图，连接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zh-CN" altLang="zh-CN" sz="2800" kern="1200" cap="none" spc="0" normalizeH="0" baseline="0" noProof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∵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是直径，</a:t>
            </a: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∴∠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ADB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90°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∴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⊥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zh-CN" altLang="zh-CN" sz="2800" kern="1200" cap="none" spc="0" normalizeH="0" baseline="0" noProof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∵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BD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DC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∴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∴△</a:t>
            </a:r>
            <a:r>
              <a:rPr kumimoji="0" lang="en-US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ABC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是等腰三角形．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483870" y="311785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49590" y="2720975"/>
            <a:ext cx="2999740" cy="2266315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flipH="1">
            <a:off x="9743440" y="3052445"/>
            <a:ext cx="8890" cy="161988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52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charRg st="52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63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charRg st="63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89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charRg st="89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05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charRg st="105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15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charRg st="115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9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1267" name="内容占位符 7"/>
          <p:cNvSpPr txBox="1">
            <a:spLocks noChangeArrowheads="1"/>
          </p:cNvSpPr>
          <p:nvPr/>
        </p:nvSpPr>
        <p:spPr bwMode="auto">
          <a:xfrm>
            <a:off x="551180" y="937895"/>
            <a:ext cx="6355080" cy="650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如图所示，</a:t>
            </a:r>
            <a:r>
              <a:rPr kumimoji="0" lang="en-US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BAC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是圆周角的是</a:t>
            </a:r>
            <a:r>
              <a:rPr kumimoji="0" lang="en-US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　</a:t>
            </a:r>
            <a:r>
              <a:rPr kumimoji="0" lang="en-US" altLang="zh-CN" sz="28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91250" y="1104900"/>
            <a:ext cx="40132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59" name="Picture 19" descr="A9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11530" y="1744345"/>
            <a:ext cx="5616575" cy="17414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7" name="Rectangle 27"/>
          <p:cNvSpPr/>
          <p:nvPr/>
        </p:nvSpPr>
        <p:spPr>
          <a:xfrm>
            <a:off x="502285" y="1106805"/>
            <a:ext cx="880110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en-US" altLang="x-none"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如图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，△</a:t>
            </a:r>
            <a:r>
              <a:rPr lang="en-US" altLang="x-none" sz="2800" i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是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⊙</a:t>
            </a:r>
            <a:r>
              <a:rPr lang="en-US" altLang="x-none" sz="28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的内接三角形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若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x-none" sz="28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lang="en-US" altLang="x-none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=70</a:t>
            </a:r>
            <a:r>
              <a:rPr lang="en-US" altLang="x-none" sz="280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°</a:t>
            </a:r>
            <a:r>
              <a:rPr lang="zh-CN" altLang="en-US" sz="280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则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x-none" sz="28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AOC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的度数等于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   </a:t>
            </a:r>
            <a:r>
              <a:rPr lang="zh-CN" altLang="en-US" sz="280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）</a:t>
            </a:r>
            <a:endParaRPr lang="zh-CN" altLang="en-US" sz="28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eaLnBrk="1" hangingPunct="1">
              <a:lnSpc>
                <a:spcPct val="150000"/>
              </a:lnSpc>
            </a:pPr>
            <a:r>
              <a:rPr lang="en-US" altLang="x-none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A.140°           B.130°</a:t>
            </a:r>
          </a:p>
          <a:p>
            <a:pPr lvl="0" eaLnBrk="1" hangingPunct="1">
              <a:lnSpc>
                <a:spcPct val="150000"/>
              </a:lnSpc>
            </a:pPr>
            <a:r>
              <a:rPr lang="en-US" altLang="x-none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C.120°           D.110°</a:t>
            </a:r>
          </a:p>
        </p:txBody>
      </p:sp>
      <p:grpSp>
        <p:nvGrpSpPr>
          <p:cNvPr id="43010" name="Group 6"/>
          <p:cNvGrpSpPr/>
          <p:nvPr/>
        </p:nvGrpSpPr>
        <p:grpSpPr>
          <a:xfrm>
            <a:off x="5536951" y="2520667"/>
            <a:ext cx="2498725" cy="2697521"/>
            <a:chOff x="0" y="0"/>
            <a:chExt cx="2205" cy="2634"/>
          </a:xfrm>
        </p:grpSpPr>
        <p:sp>
          <p:nvSpPr>
            <p:cNvPr id="43011" name="Text Box 22"/>
            <p:cNvSpPr txBox="1">
              <a:spLocks noChangeAspect="1"/>
            </p:cNvSpPr>
            <p:nvPr/>
          </p:nvSpPr>
          <p:spPr>
            <a:xfrm>
              <a:off x="689" y="2183"/>
              <a:ext cx="1197" cy="4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lnSpc>
                  <a:spcPct val="100000"/>
                </a:lnSpc>
              </a:pPr>
              <a:endParaRPr lang="zh-CN" altLang="en-US" sz="2400" b="1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43012" name="Group 7"/>
            <p:cNvGrpSpPr/>
            <p:nvPr/>
          </p:nvGrpSpPr>
          <p:grpSpPr>
            <a:xfrm>
              <a:off x="0" y="0"/>
              <a:ext cx="2205" cy="2310"/>
              <a:chOff x="0" y="0"/>
              <a:chExt cx="2205" cy="2310"/>
            </a:xfrm>
          </p:grpSpPr>
          <p:sp>
            <p:nvSpPr>
              <p:cNvPr id="43013" name="AutoShape 21"/>
              <p:cNvSpPr>
                <a:spLocks noChangeAspect="1" noTextEdit="1"/>
              </p:cNvSpPr>
              <p:nvPr/>
            </p:nvSpPr>
            <p:spPr>
              <a:xfrm>
                <a:off x="0" y="0"/>
                <a:ext cx="2205" cy="2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endParaRPr lang="zh-CN" altLang="en-US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014" name="Oval 20"/>
              <p:cNvSpPr/>
              <p:nvPr/>
            </p:nvSpPr>
            <p:spPr>
              <a:xfrm>
                <a:off x="404" y="464"/>
                <a:ext cx="1598" cy="1653"/>
              </a:xfrm>
              <a:prstGeom prst="ellips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lvl="0" eaLnBrk="1" hangingPunct="1"/>
                <a:endParaRPr lang="zh-CN" altLang="en-US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015" name="Line 19"/>
              <p:cNvSpPr/>
              <p:nvPr/>
            </p:nvSpPr>
            <p:spPr>
              <a:xfrm flipH="1">
                <a:off x="434" y="470"/>
                <a:ext cx="891" cy="1041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43016" name="Line 18"/>
              <p:cNvSpPr/>
              <p:nvPr/>
            </p:nvSpPr>
            <p:spPr>
              <a:xfrm>
                <a:off x="1325" y="470"/>
                <a:ext cx="361" cy="151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43017" name="Line 17"/>
              <p:cNvSpPr/>
              <p:nvPr/>
            </p:nvSpPr>
            <p:spPr>
              <a:xfrm flipH="1">
                <a:off x="1230" y="470"/>
                <a:ext cx="95" cy="82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43018" name="Line 16"/>
              <p:cNvSpPr/>
              <p:nvPr/>
            </p:nvSpPr>
            <p:spPr>
              <a:xfrm>
                <a:off x="1230" y="1290"/>
                <a:ext cx="456" cy="69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43019" name="Line 15"/>
              <p:cNvSpPr/>
              <p:nvPr/>
            </p:nvSpPr>
            <p:spPr>
              <a:xfrm>
                <a:off x="435" y="1500"/>
                <a:ext cx="1245" cy="46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43020" name="Rectangle 14"/>
              <p:cNvSpPr/>
              <p:nvPr/>
            </p:nvSpPr>
            <p:spPr>
              <a:xfrm>
                <a:off x="1278" y="180"/>
                <a:ext cx="181" cy="36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 lvl="0" eaLnBrk="1" hangingPunct="1">
                  <a:lnSpc>
                    <a:spcPct val="100000"/>
                  </a:lnSpc>
                </a:pPr>
                <a:r>
                  <a:rPr lang="en-US" altLang="x-none" sz="2400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43021" name="Rectangle 13"/>
              <p:cNvSpPr/>
              <p:nvPr/>
            </p:nvSpPr>
            <p:spPr>
              <a:xfrm>
                <a:off x="1004" y="1184"/>
                <a:ext cx="197" cy="36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 lvl="0" eaLnBrk="1" hangingPunct="1">
                  <a:lnSpc>
                    <a:spcPct val="100000"/>
                  </a:lnSpc>
                </a:pPr>
                <a:r>
                  <a:rPr lang="en-US" altLang="x-none" sz="2400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43022" name="Rectangle 12"/>
              <p:cNvSpPr/>
              <p:nvPr/>
            </p:nvSpPr>
            <p:spPr>
              <a:xfrm>
                <a:off x="1692" y="1890"/>
                <a:ext cx="181" cy="36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 lvl="0" eaLnBrk="1" hangingPunct="1">
                  <a:lnSpc>
                    <a:spcPct val="100000"/>
                  </a:lnSpc>
                </a:pPr>
                <a:r>
                  <a:rPr lang="en-US" altLang="x-none" sz="2400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43023" name="Rectangle 11"/>
              <p:cNvSpPr/>
              <p:nvPr/>
            </p:nvSpPr>
            <p:spPr>
              <a:xfrm>
                <a:off x="210" y="1454"/>
                <a:ext cx="181" cy="36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 lvl="0" eaLnBrk="1" hangingPunct="1">
                  <a:lnSpc>
                    <a:spcPct val="100000"/>
                  </a:lnSpc>
                </a:pPr>
                <a:r>
                  <a:rPr lang="en-US" altLang="x-none" sz="2400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grpSp>
            <p:nvGrpSpPr>
              <p:cNvPr id="43024" name="Group 8"/>
              <p:cNvGrpSpPr>
                <a:grpSpLocks noChangeAspect="1"/>
              </p:cNvGrpSpPr>
              <p:nvPr/>
            </p:nvGrpSpPr>
            <p:grpSpPr>
              <a:xfrm>
                <a:off x="1200" y="1260"/>
                <a:ext cx="57" cy="57"/>
                <a:chOff x="0" y="0"/>
                <a:chExt cx="60" cy="60"/>
              </a:xfrm>
            </p:grpSpPr>
            <p:sp>
              <p:nvSpPr>
                <p:cNvPr id="43025" name="Oval 10"/>
                <p:cNvSpPr>
                  <a:spLocks noChangeAspect="1"/>
                </p:cNvSpPr>
                <p:nvPr/>
              </p:nvSpPr>
              <p:spPr>
                <a:xfrm>
                  <a:off x="0" y="0"/>
                  <a:ext cx="60" cy="60"/>
                </a:xfrm>
                <a:prstGeom prst="ellipse">
                  <a:avLst/>
                </a:prstGeom>
                <a:solidFill>
                  <a:srgbClr val="000000"/>
                </a:solidFill>
                <a:ln w="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lvl="0" eaLnBrk="1" hangingPunct="1"/>
                  <a:endParaRPr lang="zh-CN" altLang="en-US" sz="2400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3026" name="Oval 9"/>
                <p:cNvSpPr>
                  <a:spLocks noChangeAspect="1"/>
                </p:cNvSpPr>
                <p:nvPr/>
              </p:nvSpPr>
              <p:spPr>
                <a:xfrm>
                  <a:off x="0" y="0"/>
                  <a:ext cx="60" cy="60"/>
                </a:xfrm>
                <a:prstGeom prst="ellipse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lvl="0" eaLnBrk="1" hangingPunct="1"/>
                  <a:endParaRPr lang="zh-CN" altLang="en-US" sz="2400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sp>
        <p:nvSpPr>
          <p:cNvPr id="14" name="文本框 13"/>
          <p:cNvSpPr txBox="1"/>
          <p:nvPr/>
        </p:nvSpPr>
        <p:spPr>
          <a:xfrm>
            <a:off x="4245610" y="1933575"/>
            <a:ext cx="5016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7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内容占位符 7"/>
          <p:cNvSpPr txBox="1"/>
          <p:nvPr/>
        </p:nvSpPr>
        <p:spPr>
          <a:xfrm>
            <a:off x="570865" y="718185"/>
            <a:ext cx="9814560" cy="21158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3. 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</a:rPr>
              <a:t>如图</a:t>
            </a:r>
            <a:r>
              <a:rPr lang="zh-CN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宋体" panose="02010600030101010101" pitchFamily="2" charset="-122"/>
              </a:rPr>
              <a:t>AB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</a:rPr>
              <a:t>是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⊙</a:t>
            </a:r>
            <a:r>
              <a:rPr lang="en-US" altLang="zh-CN" sz="2800" i="1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</a:rPr>
              <a:t>的直径</a:t>
            </a:r>
            <a:r>
              <a:rPr lang="zh-CN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宋体" panose="02010600030101010101" pitchFamily="2" charset="-122"/>
              </a:rPr>
              <a:t>BC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</a:rPr>
              <a:t>是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⊙</a:t>
            </a:r>
            <a:r>
              <a:rPr lang="en-US" altLang="zh-CN" sz="2800" i="1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</a:rPr>
              <a:t>的弦</a:t>
            </a:r>
            <a:r>
              <a:rPr lang="zh-CN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</a:rPr>
              <a:t>若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宋体" panose="02010600030101010101" pitchFamily="2" charset="-122"/>
              </a:rPr>
              <a:t>OBC</a:t>
            </a:r>
            <a:r>
              <a:rPr lang="zh-CN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60°</a:t>
            </a:r>
            <a:r>
              <a:rPr lang="zh-CN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</a:rPr>
              <a:t>则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宋体" panose="02010600030101010101" pitchFamily="2" charset="-122"/>
              </a:rPr>
              <a:t>BAC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</a:rPr>
              <a:t>的度数是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　　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zh-CN" altLang="zh-CN" sz="28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75°</a:t>
            </a:r>
            <a:r>
              <a:rPr lang="zh-CN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　　　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60°</a:t>
            </a:r>
            <a:r>
              <a:rPr lang="zh-CN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　　　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C.   45°</a:t>
            </a:r>
            <a:r>
              <a:rPr lang="zh-CN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　　　  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30°</a:t>
            </a:r>
          </a:p>
        </p:txBody>
      </p:sp>
      <p:pic>
        <p:nvPicPr>
          <p:cNvPr id="24591" name="Picture 2" descr="gg6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019415" y="3073083"/>
            <a:ext cx="2878138" cy="2333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" name="矩形 29"/>
          <p:cNvSpPr/>
          <p:nvPr/>
        </p:nvSpPr>
        <p:spPr>
          <a:xfrm>
            <a:off x="3713798" y="1594803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7855" y="805815"/>
            <a:ext cx="8312785" cy="1770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</a:t>
            </a:r>
            <a:r>
              <a:rPr kumimoji="0" 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(1)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将量角器按如图所示的方式放置在三角形纸板上，使顶点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在半圆上，点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的读数分别为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100°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150°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，则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ACB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</a:p>
        </p:txBody>
      </p:sp>
      <p:pic>
        <p:nvPicPr>
          <p:cNvPr id="16398" name="Picture 16" descr="CD8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325610" y="1269683"/>
            <a:ext cx="2176463" cy="13509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3574415" y="2054225"/>
            <a:ext cx="68326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25°</a:t>
            </a:r>
          </a:p>
        </p:txBody>
      </p:sp>
      <p:sp>
        <p:nvSpPr>
          <p:cNvPr id="6150" name="内容占位符 7"/>
          <p:cNvSpPr txBox="1">
            <a:spLocks noChangeArrowheads="1"/>
          </p:cNvSpPr>
          <p:nvPr/>
        </p:nvSpPr>
        <p:spPr bwMode="auto">
          <a:xfrm>
            <a:off x="919480" y="3263265"/>
            <a:ext cx="7915910" cy="1383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(2)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如图所示，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是⊙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的直径，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、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是⊙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</a:t>
            </a:r>
          </a:p>
          <a:p>
            <a:pPr marL="342900" marR="0" lvl="0" indent="-3429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两条弦，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=10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，∠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=30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°，则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=_____.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018905" y="3514725"/>
            <a:ext cx="2444115" cy="211899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668770" y="4095115"/>
            <a:ext cx="3606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80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</a:t>
            </a:r>
          </a:p>
        </p:txBody>
      </p:sp>
    </p:spTree>
  </p:cSld>
  <p:clrMapOvr>
    <a:masterClrMapping/>
  </p:clrMapOvr>
  <p:transition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65785" y="885190"/>
            <a:ext cx="7719060" cy="1210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30000"/>
              </a:lnSpc>
            </a:pPr>
            <a:r>
              <a:rPr lang="en-US" alt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 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</a:t>
            </a:r>
            <a:r>
              <a:rPr 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en-US" sz="2800" b="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为☉</a:t>
            </a:r>
            <a:r>
              <a:rPr lang="en-US" sz="2800" b="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的直径</a:t>
            </a:r>
            <a:r>
              <a:rPr 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en-US" sz="2800" b="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sz="2800" b="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en-US" sz="2800" b="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交☉</a:t>
            </a:r>
            <a:r>
              <a:rPr lang="en-US" sz="2800" b="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于点</a:t>
            </a:r>
            <a:r>
              <a:rPr lang="en-US" sz="2800" b="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</a:p>
          <a:p>
            <a:pPr indent="0">
              <a:lnSpc>
                <a:spcPct val="130000"/>
              </a:lnSpc>
            </a:pPr>
            <a:r>
              <a:rPr lang="en-US" sz="2800" b="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交☉</a:t>
            </a:r>
            <a:r>
              <a:rPr lang="en-US" sz="2800" b="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于点</a:t>
            </a:r>
            <a:r>
              <a:rPr lang="en-US" sz="2800" b="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</a:t>
            </a:r>
            <a:r>
              <a:rPr 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,∠</a:t>
            </a:r>
            <a:r>
              <a:rPr lang="en-US" sz="2800" b="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BAC</a:t>
            </a:r>
            <a:r>
              <a:rPr 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=50°,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</a:t>
            </a:r>
            <a:r>
              <a:rPr 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sz="2800" b="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EBC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的度数</a:t>
            </a:r>
            <a:r>
              <a:rPr 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en-US" altLang="en-US" sz="28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50" name="9JT18.EPS" descr="id:2147497382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5765" y="1962785"/>
            <a:ext cx="2665730" cy="2403475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664210" y="2245995"/>
            <a:ext cx="5803900" cy="3191510"/>
            <a:chOff x="1046" y="3537"/>
            <a:chExt cx="9140" cy="5026"/>
          </a:xfrm>
        </p:grpSpPr>
        <p:sp>
          <p:nvSpPr>
            <p:cNvPr id="2" name="文本框 1"/>
            <p:cNvSpPr txBox="1"/>
            <p:nvPr/>
          </p:nvSpPr>
          <p:spPr>
            <a:xfrm>
              <a:off x="1046" y="3537"/>
              <a:ext cx="9141" cy="50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indent="0">
                <a:lnSpc>
                  <a:spcPct val="120000"/>
                </a:lnSpc>
              </a:pPr>
              <a:r>
                <a:rPr lang="zh-CN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解</a:t>
              </a:r>
              <a:r>
                <a:rPr lang="en-US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:∵</a:t>
              </a:r>
              <a:r>
                <a:rPr lang="en-US" sz="2800" b="0" i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</a:t>
              </a:r>
              <a:r>
                <a:rPr lang="zh-CN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为☉</a:t>
              </a:r>
              <a:r>
                <a:rPr lang="en-US" sz="2800" b="0" i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O</a:t>
              </a:r>
              <a:r>
                <a:rPr lang="zh-CN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的直径</a:t>
              </a:r>
              <a:r>
                <a:rPr lang="en-US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,</a:t>
              </a:r>
            </a:p>
            <a:p>
              <a:pPr indent="0">
                <a:lnSpc>
                  <a:spcPct val="120000"/>
                </a:lnSpc>
              </a:pPr>
              <a:r>
                <a:rPr lang="en-US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∴∠</a:t>
              </a:r>
              <a:r>
                <a:rPr lang="en-US" sz="2800" b="0" i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AEB</a:t>
              </a:r>
              <a:r>
                <a:rPr lang="en-US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=90°,</a:t>
              </a:r>
            </a:p>
            <a:p>
              <a:pPr indent="0">
                <a:lnSpc>
                  <a:spcPct val="120000"/>
                </a:lnSpc>
              </a:pPr>
              <a:r>
                <a:rPr lang="en-US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∴∠</a:t>
              </a:r>
              <a:r>
                <a:rPr lang="en-US" sz="2800" b="0" i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ABE</a:t>
              </a:r>
              <a:r>
                <a:rPr lang="en-US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=90°-∠</a:t>
              </a:r>
              <a:r>
                <a:rPr lang="en-US" sz="2800" b="0" i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BAC</a:t>
              </a:r>
              <a:r>
                <a:rPr lang="en-US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=90°-50°=40°.</a:t>
              </a:r>
            </a:p>
            <a:p>
              <a:pPr indent="0">
                <a:lnSpc>
                  <a:spcPct val="120000"/>
                </a:lnSpc>
              </a:pPr>
              <a:r>
                <a:rPr lang="en-US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∵</a:t>
              </a:r>
              <a:r>
                <a:rPr lang="en-US" sz="2800" b="0" i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</a:t>
              </a:r>
              <a:r>
                <a:rPr lang="en-US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</a:t>
              </a:r>
              <a:r>
                <a:rPr lang="en-US" sz="2800" b="0" i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AC</a:t>
              </a:r>
              <a:r>
                <a:rPr lang="en-US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,</a:t>
              </a:r>
            </a:p>
            <a:p>
              <a:pPr indent="0">
                <a:lnSpc>
                  <a:spcPct val="120000"/>
                </a:lnSpc>
              </a:pPr>
              <a:r>
                <a:rPr lang="en-US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∴∠</a:t>
              </a:r>
              <a:r>
                <a:rPr lang="en-US" sz="2800" b="0" i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ABC</a:t>
              </a:r>
              <a:r>
                <a:rPr lang="en-US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  (180°-∠</a:t>
              </a:r>
              <a:r>
                <a:rPr lang="en-US" sz="2800" b="0" i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BAC</a:t>
              </a:r>
              <a:r>
                <a:rPr lang="en-US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)=65°,</a:t>
              </a:r>
            </a:p>
            <a:p>
              <a:pPr indent="0">
                <a:lnSpc>
                  <a:spcPct val="120000"/>
                </a:lnSpc>
              </a:pPr>
              <a:r>
                <a:rPr lang="en-US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∴∠</a:t>
              </a:r>
              <a:r>
                <a:rPr lang="en-US" sz="2800" b="0" i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EBC</a:t>
              </a:r>
              <a:r>
                <a:rPr lang="en-US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=∠</a:t>
              </a:r>
              <a:r>
                <a:rPr lang="en-US" sz="2800" b="0" i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ABC</a:t>
              </a:r>
              <a:r>
                <a:rPr lang="en-US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-∠</a:t>
              </a:r>
              <a:r>
                <a:rPr lang="en-US" sz="2800" b="0" i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ABE</a:t>
              </a:r>
              <a:r>
                <a:rPr lang="en-US" sz="2800" b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=25°.</a:t>
              </a:r>
            </a:p>
          </p:txBody>
        </p:sp>
        <p:graphicFrame>
          <p:nvGraphicFramePr>
            <p:cNvPr id="2050" name="Object 13"/>
            <p:cNvGraphicFramePr>
              <a:graphicFrameLocks noChangeAspect="1"/>
            </p:cNvGraphicFramePr>
            <p:nvPr/>
          </p:nvGraphicFramePr>
          <p:xfrm>
            <a:off x="3409" y="6685"/>
            <a:ext cx="418" cy="11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" r:id="rId4" imgW="152400" imgH="405765" progId="Equation.DSMT4">
                    <p:embed/>
                  </p:oleObj>
                </mc:Choice>
                <mc:Fallback>
                  <p:oleObj r:id="rId4" imgW="152400" imgH="4057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409" y="6685"/>
                          <a:ext cx="418" cy="111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87985" y="418465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5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09937" y="1088242"/>
            <a:ext cx="942848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 smtClean="0">
                <a:latin typeface="+mj-lt"/>
                <a:ea typeface="+mj-ea"/>
              </a:rPr>
              <a:t>复习</a:t>
            </a:r>
            <a:r>
              <a:rPr lang="zh-CN" altLang="en-US" sz="2800" dirty="0">
                <a:latin typeface="+mj-lt"/>
                <a:ea typeface="+mj-ea"/>
              </a:rPr>
              <a:t>旧知：请说说我们是如何给圆心角下定义的，试回答？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530090" y="3156585"/>
            <a:ext cx="438785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FontTx/>
              <a:buNone/>
              <a:defRPr/>
            </a:pPr>
            <a:r>
              <a:rPr lang="zh-CN" altLang="en-US" sz="2800" dirty="0">
                <a:solidFill>
                  <a:srgbClr val="0000FF"/>
                </a:solidFill>
                <a:latin typeface="+mj-lt"/>
                <a:ea typeface="+mj-ea"/>
              </a:rPr>
              <a:t>顶点</a:t>
            </a:r>
            <a:r>
              <a:rPr lang="zh-CN" altLang="en-US" sz="2800" dirty="0">
                <a:latin typeface="+mj-lt"/>
                <a:ea typeface="+mj-ea"/>
              </a:rPr>
              <a:t>在</a:t>
            </a:r>
            <a:r>
              <a:rPr lang="zh-CN" altLang="en-US" sz="2800" dirty="0">
                <a:solidFill>
                  <a:schemeClr val="tx1"/>
                </a:solidFill>
                <a:latin typeface="+mj-lt"/>
                <a:ea typeface="+mj-ea"/>
              </a:rPr>
              <a:t>圆心</a:t>
            </a:r>
            <a:r>
              <a:rPr lang="zh-CN" altLang="en-US" sz="2800" dirty="0">
                <a:latin typeface="+mj-lt"/>
                <a:ea typeface="+mj-ea"/>
              </a:rPr>
              <a:t>的角叫</a:t>
            </a: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</a:rPr>
              <a:t>圆心角</a:t>
            </a:r>
            <a:r>
              <a:rPr lang="zh-CN" altLang="en-US" sz="2800" dirty="0">
                <a:latin typeface="+mj-lt"/>
                <a:ea typeface="+mj-ea"/>
              </a:rPr>
              <a:t>。</a:t>
            </a:r>
          </a:p>
        </p:txBody>
      </p:sp>
      <p:pic>
        <p:nvPicPr>
          <p:cNvPr id="39" name="Picture 38" descr="2_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44738" y="3271014"/>
            <a:ext cx="4000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" name="组合 47"/>
          <p:cNvGrpSpPr/>
          <p:nvPr/>
        </p:nvGrpSpPr>
        <p:grpSpPr>
          <a:xfrm>
            <a:off x="1736567" y="2423281"/>
            <a:ext cx="2087178" cy="2465386"/>
            <a:chOff x="1986939" y="1555420"/>
            <a:chExt cx="2087178" cy="2465386"/>
          </a:xfrm>
        </p:grpSpPr>
        <p:grpSp>
          <p:nvGrpSpPr>
            <p:cNvPr id="6" name="Group 11"/>
            <p:cNvGrpSpPr/>
            <p:nvPr/>
          </p:nvGrpSpPr>
          <p:grpSpPr>
            <a:xfrm>
              <a:off x="2091873" y="1555420"/>
              <a:ext cx="1943100" cy="2465386"/>
              <a:chOff x="2018" y="2205"/>
              <a:chExt cx="1224" cy="1553"/>
            </a:xfrm>
          </p:grpSpPr>
          <p:grpSp>
            <p:nvGrpSpPr>
              <p:cNvPr id="10" name="Group 12"/>
              <p:cNvGrpSpPr/>
              <p:nvPr/>
            </p:nvGrpSpPr>
            <p:grpSpPr>
              <a:xfrm>
                <a:off x="2018" y="2205"/>
                <a:ext cx="1224" cy="1224"/>
                <a:chOff x="1701" y="2341"/>
                <a:chExt cx="1678" cy="1678"/>
              </a:xfrm>
            </p:grpSpPr>
            <p:sp>
              <p:nvSpPr>
                <p:cNvPr id="19" name="Oval 13"/>
                <p:cNvSpPr>
                  <a:spLocks noChangeArrowheads="1"/>
                </p:cNvSpPr>
                <p:nvPr/>
              </p:nvSpPr>
              <p:spPr bwMode="auto">
                <a:xfrm>
                  <a:off x="1701" y="2341"/>
                  <a:ext cx="1678" cy="1678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>
                    <a:lnSpc>
                      <a:spcPct val="150000"/>
                    </a:lnSpc>
                  </a:pPr>
                  <a:endParaRPr lang="zh-CN" altLang="zh-CN" sz="3000" b="1">
                    <a:latin typeface="+mj-lt"/>
                    <a:ea typeface="+mj-ea"/>
                  </a:endParaRPr>
                </a:p>
              </p:txBody>
            </p:sp>
            <p:sp>
              <p:nvSpPr>
                <p:cNvPr id="21" name="Oval 14"/>
                <p:cNvSpPr>
                  <a:spLocks noChangeArrowheads="1"/>
                </p:cNvSpPr>
                <p:nvPr/>
              </p:nvSpPr>
              <p:spPr bwMode="auto">
                <a:xfrm>
                  <a:off x="2517" y="3153"/>
                  <a:ext cx="46" cy="45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>
                    <a:lnSpc>
                      <a:spcPct val="150000"/>
                    </a:lnSpc>
                  </a:pPr>
                  <a:endParaRPr lang="zh-CN" altLang="zh-CN" sz="3000" b="1">
                    <a:latin typeface="+mj-lt"/>
                    <a:ea typeface="+mj-ea"/>
                  </a:endParaRPr>
                </a:p>
              </p:txBody>
            </p:sp>
          </p:grpSp>
          <p:sp>
            <p:nvSpPr>
              <p:cNvPr id="12" name="WordArt 15"/>
              <p:cNvSpPr>
                <a:spLocks noChangeArrowheads="1" noChangeShapeType="1" noTextEdit="1"/>
              </p:cNvSpPr>
              <p:nvPr/>
            </p:nvSpPr>
            <p:spPr bwMode="auto">
              <a:xfrm>
                <a:off x="2675" y="2667"/>
                <a:ext cx="91" cy="9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50000"/>
                  </a:lnSpc>
                </a:pPr>
                <a:endParaRPr lang="zh-CN" altLang="en-US" kern="10">
                  <a:ln w="28575">
                    <a:solidFill>
                      <a:srgbClr val="FF0000"/>
                    </a:solidFill>
                    <a:round/>
                  </a:ln>
                  <a:solidFill>
                    <a:srgbClr val="FFFFFF"/>
                  </a:solidFill>
                  <a:ea typeface="+mj-ea"/>
                </a:endParaRPr>
              </a:p>
            </p:txBody>
          </p:sp>
          <p:sp>
            <p:nvSpPr>
              <p:cNvPr id="13" name="Line 16"/>
              <p:cNvSpPr>
                <a:spLocks noChangeShapeType="1"/>
              </p:cNvSpPr>
              <p:nvPr/>
            </p:nvSpPr>
            <p:spPr bwMode="auto">
              <a:xfrm flipH="1">
                <a:off x="2200" y="2811"/>
                <a:ext cx="431" cy="43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sz="3000" b="1">
                  <a:latin typeface="+mj-lt"/>
                  <a:ea typeface="+mj-ea"/>
                </a:endParaRPr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 rot="5400000" flipH="1">
                <a:off x="2628" y="2809"/>
                <a:ext cx="431" cy="43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sz="3000" b="1">
                  <a:latin typeface="+mj-lt"/>
                  <a:ea typeface="+mj-ea"/>
                </a:endParaRPr>
              </a:p>
            </p:txBody>
          </p:sp>
          <p:sp>
            <p:nvSpPr>
              <p:cNvPr id="23" name="WordArt 18"/>
              <p:cNvSpPr>
                <a:spLocks noChangeArrowheads="1" noChangeShapeType="1" noTextEdit="1"/>
              </p:cNvSpPr>
              <p:nvPr/>
            </p:nvSpPr>
            <p:spPr bwMode="auto">
              <a:xfrm>
                <a:off x="2022" y="3299"/>
                <a:ext cx="274" cy="26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50000"/>
                  </a:lnSpc>
                </a:pPr>
                <a:endParaRPr lang="zh-CN" altLang="en-US" kern="10">
                  <a:ln w="28575">
                    <a:solidFill>
                      <a:srgbClr val="FF0000"/>
                    </a:solidFill>
                    <a:round/>
                  </a:ln>
                  <a:solidFill>
                    <a:srgbClr val="FFFFFF"/>
                  </a:solidFill>
                  <a:ea typeface="+mj-ea"/>
                </a:endParaRPr>
              </a:p>
            </p:txBody>
          </p:sp>
          <p:sp>
            <p:nvSpPr>
              <p:cNvPr id="24" name="WordArt 19"/>
              <p:cNvSpPr>
                <a:spLocks noChangeArrowheads="1" noChangeShapeType="1" noTextEdit="1"/>
              </p:cNvSpPr>
              <p:nvPr/>
            </p:nvSpPr>
            <p:spPr bwMode="auto">
              <a:xfrm>
                <a:off x="2764" y="3531"/>
                <a:ext cx="222" cy="2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50000"/>
                  </a:lnSpc>
                </a:pPr>
                <a:endParaRPr lang="zh-CN" altLang="en-US" kern="10">
                  <a:ln w="28575">
                    <a:solidFill>
                      <a:srgbClr val="FF0000"/>
                    </a:solidFill>
                    <a:round/>
                  </a:ln>
                  <a:solidFill>
                    <a:srgbClr val="FFFFFF"/>
                  </a:solidFill>
                  <a:ea typeface="+mj-ea"/>
                </a:endParaRPr>
              </a:p>
            </p:txBody>
          </p:sp>
          <p:sp>
            <p:nvSpPr>
              <p:cNvPr id="25" name="Arc 20"/>
              <p:cNvSpPr>
                <a:spLocks noChangeArrowheads="1"/>
              </p:cNvSpPr>
              <p:nvPr/>
            </p:nvSpPr>
            <p:spPr bwMode="auto">
              <a:xfrm rot="8194456">
                <a:off x="2562" y="2840"/>
                <a:ext cx="141" cy="125"/>
              </a:xfrm>
              <a:custGeom>
                <a:avLst/>
                <a:gdLst/>
                <a:ahLst/>
                <a:cxnLst>
                  <a:cxn ang="0">
                    <a:pos x="786" y="0"/>
                  </a:cxn>
                  <a:cxn ang="0">
                    <a:pos x="21600" y="21586"/>
                  </a:cxn>
                  <a:cxn ang="0">
                    <a:pos x="786" y="0"/>
                  </a:cxn>
                  <a:cxn ang="0">
                    <a:pos x="21600" y="21586"/>
                  </a:cxn>
                  <a:cxn ang="0">
                    <a:pos x="0" y="21586"/>
                  </a:cxn>
                  <a:cxn ang="0">
                    <a:pos x="786" y="0"/>
                  </a:cxn>
                </a:cxnLst>
                <a:rect l="0" t="0" r="r" b="b"/>
                <a:pathLst>
                  <a:path w="21600" h="21586" fill="none">
                    <a:moveTo>
                      <a:pt x="786" y="0"/>
                    </a:moveTo>
                    <a:cubicBezTo>
                      <a:pt x="12402" y="423"/>
                      <a:pt x="21600" y="9962"/>
                      <a:pt x="21600" y="21586"/>
                    </a:cubicBezTo>
                  </a:path>
                  <a:path w="21600" h="21586" stroke="0">
                    <a:moveTo>
                      <a:pt x="786" y="0"/>
                    </a:moveTo>
                    <a:cubicBezTo>
                      <a:pt x="12402" y="423"/>
                      <a:pt x="21600" y="9962"/>
                      <a:pt x="21600" y="21586"/>
                    </a:cubicBezTo>
                    <a:lnTo>
                      <a:pt x="0" y="21586"/>
                    </a:lnTo>
                    <a:lnTo>
                      <a:pt x="786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sz="3000" b="1">
                  <a:latin typeface="+mj-lt"/>
                  <a:ea typeface="+mj-ea"/>
                </a:endParaRPr>
              </a:p>
            </p:txBody>
          </p:sp>
        </p:grpSp>
        <p:sp>
          <p:nvSpPr>
            <p:cNvPr id="44" name="矩形 43"/>
            <p:cNvSpPr/>
            <p:nvPr/>
          </p:nvSpPr>
          <p:spPr>
            <a:xfrm>
              <a:off x="3684267" y="3095256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i="1" smtClean="0">
                  <a:solidFill>
                    <a:srgbClr val="FF0000"/>
                  </a:solidFill>
                </a:rPr>
                <a:t>B</a:t>
              </a:r>
              <a:endParaRPr lang="en-US" altLang="zh-CN" sz="2400" b="1" i="1">
                <a:solidFill>
                  <a:srgbClr val="FF0000"/>
                </a:solidFill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986939" y="3088001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i="1" smtClean="0">
                  <a:solidFill>
                    <a:srgbClr val="FF0000"/>
                  </a:solidFill>
                </a:rPr>
                <a:t>A</a:t>
              </a:r>
              <a:endParaRPr lang="en-US" altLang="zh-CN" sz="2400" b="1" i="1">
                <a:solidFill>
                  <a:srgbClr val="FF0000"/>
                </a:solidFill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2926987" y="1984917"/>
              <a:ext cx="38985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 b="1" i="1" smtClean="0">
                  <a:solidFill>
                    <a:srgbClr val="FF0000"/>
                  </a:solidFill>
                </a:rPr>
                <a:t>o</a:t>
              </a:r>
              <a:endParaRPr lang="en-US" altLang="zh-CN" sz="3200" b="1" i="1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41" name="AutoShape 3"/>
          <p:cNvSpPr/>
          <p:nvPr/>
        </p:nvSpPr>
        <p:spPr>
          <a:xfrm>
            <a:off x="1932940" y="962660"/>
            <a:ext cx="1370013" cy="541338"/>
          </a:xfrm>
          <a:prstGeom prst="flowChartAlternateProcess">
            <a:avLst/>
          </a:prstGeom>
          <a:noFill/>
          <a:ln w="254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圆心角</a:t>
            </a:r>
          </a:p>
        </p:txBody>
      </p:sp>
      <p:sp>
        <p:nvSpPr>
          <p:cNvPr id="42" name="AutoShape 4"/>
          <p:cNvSpPr>
            <a:spLocks noChangeArrowheads="1"/>
          </p:cNvSpPr>
          <p:nvPr/>
        </p:nvSpPr>
        <p:spPr bwMode="auto">
          <a:xfrm>
            <a:off x="3549015" y="1110298"/>
            <a:ext cx="1295400" cy="287338"/>
          </a:xfrm>
          <a:prstGeom prst="rightArrow">
            <a:avLst>
              <a:gd name="adj1" fmla="val 50000"/>
              <a:gd name="adj2" fmla="val 112707"/>
            </a:avLst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3" name="Text Box 5"/>
          <p:cNvSpPr txBox="1"/>
          <p:nvPr/>
        </p:nvSpPr>
        <p:spPr>
          <a:xfrm>
            <a:off x="3590290" y="722948"/>
            <a:ext cx="1152525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类比</a:t>
            </a:r>
          </a:p>
        </p:txBody>
      </p:sp>
      <p:sp>
        <p:nvSpPr>
          <p:cNvPr id="44" name="AutoShape 7"/>
          <p:cNvSpPr>
            <a:spLocks noChangeAspect="1"/>
          </p:cNvSpPr>
          <p:nvPr/>
        </p:nvSpPr>
        <p:spPr>
          <a:xfrm>
            <a:off x="4851083" y="998220"/>
            <a:ext cx="1368425" cy="576263"/>
          </a:xfrm>
          <a:prstGeom prst="flowChartAlternateProcess">
            <a:avLst/>
          </a:prstGeom>
          <a:noFill/>
          <a:ln w="254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圆周角</a:t>
            </a:r>
          </a:p>
        </p:txBody>
      </p:sp>
      <p:sp>
        <p:nvSpPr>
          <p:cNvPr id="45" name="AutoShape 8"/>
          <p:cNvSpPr>
            <a:spLocks noChangeAspect="1" noChangeArrowheads="1"/>
          </p:cNvSpPr>
          <p:nvPr/>
        </p:nvSpPr>
        <p:spPr bwMode="auto">
          <a:xfrm>
            <a:off x="1501140" y="2716848"/>
            <a:ext cx="1512888" cy="792163"/>
          </a:xfrm>
          <a:prstGeom prst="flowChartAlternateProcess">
            <a:avLst/>
          </a:prstGeom>
          <a:noFill/>
          <a:ln w="25400">
            <a:solidFill>
              <a:schemeClr val="tx2">
                <a:lumMod val="75000"/>
                <a:lumOff val="25000"/>
              </a:schemeClr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圆周角定义</a:t>
            </a:r>
          </a:p>
        </p:txBody>
      </p:sp>
      <p:sp>
        <p:nvSpPr>
          <p:cNvPr id="46" name="AutoShape 9"/>
          <p:cNvSpPr>
            <a:spLocks noChangeAspect="1" noChangeArrowheads="1"/>
          </p:cNvSpPr>
          <p:nvPr/>
        </p:nvSpPr>
        <p:spPr bwMode="auto">
          <a:xfrm>
            <a:off x="4737100" y="2734628"/>
            <a:ext cx="1657350" cy="788988"/>
          </a:xfrm>
          <a:prstGeom prst="flowChartAlternateProcess">
            <a:avLst/>
          </a:prstGeom>
          <a:noFill/>
          <a:ln w="25400">
            <a:solidFill>
              <a:schemeClr val="tx2">
                <a:lumMod val="75000"/>
                <a:lumOff val="25000"/>
              </a:schemeClr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圆周角定理</a:t>
            </a:r>
          </a:p>
        </p:txBody>
      </p:sp>
      <p:sp>
        <p:nvSpPr>
          <p:cNvPr id="52" name="Line 15"/>
          <p:cNvSpPr/>
          <p:nvPr/>
        </p:nvSpPr>
        <p:spPr>
          <a:xfrm flipV="1">
            <a:off x="2158365" y="2092960"/>
            <a:ext cx="6770688" cy="7938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3" name="Line 16"/>
          <p:cNvSpPr/>
          <p:nvPr/>
        </p:nvSpPr>
        <p:spPr>
          <a:xfrm flipH="1">
            <a:off x="2150428" y="2107248"/>
            <a:ext cx="0" cy="503237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4" name="Line 17"/>
          <p:cNvSpPr/>
          <p:nvPr/>
        </p:nvSpPr>
        <p:spPr>
          <a:xfrm flipH="1">
            <a:off x="8917940" y="2129473"/>
            <a:ext cx="0" cy="503237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0" name="Line 23"/>
          <p:cNvSpPr/>
          <p:nvPr/>
        </p:nvSpPr>
        <p:spPr>
          <a:xfrm>
            <a:off x="5535930" y="1656080"/>
            <a:ext cx="9525" cy="43243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" name="Line 24"/>
          <p:cNvSpPr/>
          <p:nvPr/>
        </p:nvSpPr>
        <p:spPr>
          <a:xfrm>
            <a:off x="5562600" y="3664585"/>
            <a:ext cx="635" cy="52133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24960" y="4186555"/>
            <a:ext cx="2988310" cy="1198880"/>
          </a:xfrm>
          <a:prstGeom prst="rect">
            <a:avLst/>
          </a:prstGeom>
          <a:noFill/>
          <a:ln w="25400" cap="flat" cmpd="sng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defTabSz="914400"/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圆上一条弧所对的圆周角等于它所对的圆心角的一半</a:t>
            </a:r>
            <a:endParaRPr lang="en-US" altLang="zh-CN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36650" y="4158615"/>
            <a:ext cx="2378710" cy="1568450"/>
          </a:xfrm>
          <a:prstGeom prst="rect">
            <a:avLst/>
          </a:prstGeom>
          <a:noFill/>
          <a:ln w="25400" cap="flat" cmpd="sng">
            <a:solidFill>
              <a:srgbClr val="26262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defTabSz="914400"/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顶点在圆上，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两边都与圆相交的角（二者必须同时具备）</a:t>
            </a:r>
          </a:p>
        </p:txBody>
      </p:sp>
      <p:sp>
        <p:nvSpPr>
          <p:cNvPr id="28" name="Line 24"/>
          <p:cNvSpPr/>
          <p:nvPr/>
        </p:nvSpPr>
        <p:spPr>
          <a:xfrm>
            <a:off x="2159000" y="3627120"/>
            <a:ext cx="635" cy="51308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Line 22"/>
          <p:cNvSpPr/>
          <p:nvPr/>
        </p:nvSpPr>
        <p:spPr>
          <a:xfrm flipH="1">
            <a:off x="5527358" y="2098993"/>
            <a:ext cx="0" cy="50482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AutoShape 9"/>
          <p:cNvSpPr>
            <a:spLocks noChangeAspect="1" noChangeArrowheads="1"/>
          </p:cNvSpPr>
          <p:nvPr/>
        </p:nvSpPr>
        <p:spPr bwMode="auto">
          <a:xfrm>
            <a:off x="8092440" y="2709545"/>
            <a:ext cx="1735138" cy="817563"/>
          </a:xfrm>
          <a:prstGeom prst="flowChartAlternateProcess">
            <a:avLst/>
          </a:prstGeom>
          <a:noFill/>
          <a:ln w="25400">
            <a:solidFill>
              <a:schemeClr val="tx2">
                <a:lumMod val="75000"/>
                <a:lumOff val="25000"/>
              </a:schemeClr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圆周角与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直径的关系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1" name="Line 24"/>
          <p:cNvSpPr/>
          <p:nvPr/>
        </p:nvSpPr>
        <p:spPr>
          <a:xfrm>
            <a:off x="8966200" y="3527425"/>
            <a:ext cx="9525" cy="56705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TextBox 26"/>
          <p:cNvSpPr txBox="1"/>
          <p:nvPr/>
        </p:nvSpPr>
        <p:spPr>
          <a:xfrm>
            <a:off x="8028940" y="4131310"/>
            <a:ext cx="2426335" cy="1568450"/>
          </a:xfrm>
          <a:prstGeom prst="rect">
            <a:avLst/>
          </a:prstGeom>
          <a:noFill/>
          <a:ln w="25400" cap="flat" cmpd="sng">
            <a:solidFill>
              <a:srgbClr val="26262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defTabSz="914400"/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直径所对的圆周角是直角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 defTabSz="914400"/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.90°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的圆周角所对的弦是直径；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/>
      <p:bldP spid="44" grpId="0" animBg="1"/>
      <p:bldP spid="45" grpId="0" animBg="1"/>
      <p:bldP spid="46" grpId="0" animBg="1"/>
      <p:bldP spid="24" grpId="0" animBg="1"/>
      <p:bldP spid="27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74980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5" name="文本框 4"/>
          <p:cNvSpPr txBox="1"/>
          <p:nvPr/>
        </p:nvSpPr>
        <p:spPr>
          <a:xfrm>
            <a:off x="513080" y="687070"/>
            <a:ext cx="4217670" cy="521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知识点一：圆周角的概念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51168" y="1453515"/>
            <a:ext cx="8208962" cy="1476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</a:rPr>
              <a:t>    </a:t>
            </a:r>
            <a:r>
              <a:rPr lang="zh-CN" altLang="en-US" sz="2800" dirty="0">
                <a:latin typeface="Arial" panose="020B0604020202020204" pitchFamily="34" charset="0"/>
              </a:rPr>
              <a:t>我们把图中∠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ACB</a:t>
            </a:r>
            <a:r>
              <a:rPr lang="zh-CN" altLang="en-US" sz="2800" dirty="0">
                <a:latin typeface="Arial" panose="020B0604020202020204" pitchFamily="34" charset="0"/>
              </a:rPr>
              <a:t>、∠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ADB</a:t>
            </a:r>
            <a:r>
              <a:rPr lang="zh-CN" altLang="en-US" sz="2800" dirty="0">
                <a:latin typeface="Arial" panose="020B0604020202020204" pitchFamily="34" charset="0"/>
              </a:rPr>
              <a:t>、∠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AEB</a:t>
            </a:r>
            <a:r>
              <a:rPr lang="zh-CN" altLang="en-US" sz="2800" dirty="0">
                <a:latin typeface="Arial" panose="020B0604020202020204" pitchFamily="34" charset="0"/>
              </a:rPr>
              <a:t>这样的顶点在圆上，两边与圆都相交的角叫做</a:t>
            </a:r>
            <a:r>
              <a:rPr lang="zh-CN" altLang="en-US" sz="320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圆周角</a:t>
            </a:r>
            <a:r>
              <a:rPr lang="zh-CN" altLang="en-US" sz="2800" dirty="0">
                <a:latin typeface="Arial" panose="020B0604020202020204" pitchFamily="34" charset="0"/>
              </a:rPr>
              <a:t>．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8445510" y="2668586"/>
            <a:ext cx="2428892" cy="2428891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en-US" altLang="zh-CN" sz="44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8435715" y="3097213"/>
            <a:ext cx="2153740" cy="1785388"/>
            <a:chOff x="2159" y="2010"/>
            <a:chExt cx="1580" cy="1162"/>
          </a:xfrm>
        </p:grpSpPr>
        <p:sp>
          <p:nvSpPr>
            <p:cNvPr id="31752" name="Line 8"/>
            <p:cNvSpPr>
              <a:spLocks noChangeShapeType="1"/>
            </p:cNvSpPr>
            <p:nvPr/>
          </p:nvSpPr>
          <p:spPr bwMode="auto">
            <a:xfrm flipV="1">
              <a:off x="2159" y="2010"/>
              <a:ext cx="1580" cy="6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3" name="Freeform 9"/>
            <p:cNvSpPr/>
            <p:nvPr/>
          </p:nvSpPr>
          <p:spPr bwMode="auto">
            <a:xfrm>
              <a:off x="2166" y="2614"/>
              <a:ext cx="1363" cy="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32" y="731"/>
                </a:cxn>
              </a:cxnLst>
              <a:rect l="0" t="0" r="r" b="b"/>
              <a:pathLst>
                <a:path w="1132" h="731">
                  <a:moveTo>
                    <a:pt x="0" y="0"/>
                  </a:moveTo>
                  <a:lnTo>
                    <a:pt x="1132" y="731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0508615" y="2784475"/>
            <a:ext cx="415290" cy="460375"/>
          </a:xfrm>
          <a:prstGeom prst="rect">
            <a:avLst/>
          </a:prstGeom>
          <a:noFill/>
          <a:ln w="2857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0191115" y="4803140"/>
            <a:ext cx="424180" cy="460375"/>
          </a:xfrm>
          <a:prstGeom prst="rect">
            <a:avLst/>
          </a:prstGeom>
          <a:noFill/>
          <a:ln w="2857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7999095" y="3834765"/>
            <a:ext cx="424180" cy="460375"/>
          </a:xfrm>
          <a:prstGeom prst="rect">
            <a:avLst/>
          </a:prstGeom>
          <a:noFill/>
          <a:ln w="2857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grpSp>
        <p:nvGrpSpPr>
          <p:cNvPr id="3" name="Group 13"/>
          <p:cNvGrpSpPr/>
          <p:nvPr/>
        </p:nvGrpSpPr>
        <p:grpSpPr>
          <a:xfrm>
            <a:off x="9099550" y="2363788"/>
            <a:ext cx="1489075" cy="2519363"/>
            <a:chOff x="2740" y="1561"/>
            <a:chExt cx="938" cy="1587"/>
          </a:xfrm>
        </p:grpSpPr>
        <p:sp>
          <p:nvSpPr>
            <p:cNvPr id="31758" name="Freeform 14"/>
            <p:cNvSpPr/>
            <p:nvPr/>
          </p:nvSpPr>
          <p:spPr bwMode="auto">
            <a:xfrm>
              <a:off x="2898" y="1797"/>
              <a:ext cx="600" cy="13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94" y="1376"/>
                </a:cxn>
              </a:cxnLst>
              <a:rect l="0" t="0" r="r" b="b"/>
              <a:pathLst>
                <a:path w="594" h="1376">
                  <a:moveTo>
                    <a:pt x="0" y="0"/>
                  </a:moveTo>
                  <a:lnTo>
                    <a:pt x="594" y="1376"/>
                  </a:ln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59" name="Freeform 15"/>
            <p:cNvSpPr/>
            <p:nvPr/>
          </p:nvSpPr>
          <p:spPr bwMode="auto">
            <a:xfrm>
              <a:off x="2913" y="1798"/>
              <a:ext cx="765" cy="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53" y="268"/>
                </a:cxn>
              </a:cxnLst>
              <a:rect l="0" t="0" r="r" b="b"/>
              <a:pathLst>
                <a:path w="753" h="268">
                  <a:moveTo>
                    <a:pt x="0" y="0"/>
                  </a:moveTo>
                  <a:lnTo>
                    <a:pt x="753" y="268"/>
                  </a:ln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60" name="Text Box 16"/>
            <p:cNvSpPr txBox="1">
              <a:spLocks noChangeArrowheads="1"/>
            </p:cNvSpPr>
            <p:nvPr/>
          </p:nvSpPr>
          <p:spPr bwMode="auto">
            <a:xfrm>
              <a:off x="2740" y="1561"/>
              <a:ext cx="278" cy="290"/>
            </a:xfrm>
            <a:prstGeom prst="rect">
              <a:avLst/>
            </a:prstGeom>
            <a:noFill/>
            <a:ln w="2857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</p:grpSp>
      <p:grpSp>
        <p:nvGrpSpPr>
          <p:cNvPr id="4" name="Group 17"/>
          <p:cNvGrpSpPr/>
          <p:nvPr/>
        </p:nvGrpSpPr>
        <p:grpSpPr>
          <a:xfrm>
            <a:off x="8713798" y="3097214"/>
            <a:ext cx="1874838" cy="2192338"/>
            <a:chOff x="2497" y="2023"/>
            <a:chExt cx="1181" cy="1381"/>
          </a:xfrm>
        </p:grpSpPr>
        <p:sp>
          <p:nvSpPr>
            <p:cNvPr id="31763" name="Line 19"/>
            <p:cNvSpPr>
              <a:spLocks noChangeShapeType="1"/>
            </p:cNvSpPr>
            <p:nvPr/>
          </p:nvSpPr>
          <p:spPr bwMode="auto">
            <a:xfrm flipV="1">
              <a:off x="2733" y="3148"/>
              <a:ext cx="765" cy="45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4" name="Text Box 20"/>
            <p:cNvSpPr txBox="1">
              <a:spLocks noChangeArrowheads="1"/>
            </p:cNvSpPr>
            <p:nvPr/>
          </p:nvSpPr>
          <p:spPr bwMode="auto">
            <a:xfrm>
              <a:off x="2497" y="3114"/>
              <a:ext cx="278" cy="290"/>
            </a:xfrm>
            <a:prstGeom prst="rect">
              <a:avLst/>
            </a:prstGeom>
            <a:noFill/>
            <a:ln w="2857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31762" name="Line 18"/>
            <p:cNvSpPr>
              <a:spLocks noChangeShapeType="1"/>
            </p:cNvSpPr>
            <p:nvPr/>
          </p:nvSpPr>
          <p:spPr bwMode="auto">
            <a:xfrm flipV="1">
              <a:off x="2733" y="2023"/>
              <a:ext cx="945" cy="1170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9204960" y="3746500"/>
            <a:ext cx="433070" cy="460375"/>
          </a:xfrm>
          <a:prstGeom prst="rect">
            <a:avLst/>
          </a:prstGeom>
          <a:noFill/>
          <a:ln w="2857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6" name="Rectangle 40"/>
          <p:cNvSpPr>
            <a:spLocks noChangeArrowheads="1"/>
          </p:cNvSpPr>
          <p:nvPr/>
        </p:nvSpPr>
        <p:spPr bwMode="auto">
          <a:xfrm>
            <a:off x="524694" y="3165492"/>
            <a:ext cx="1249680" cy="521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+mj-lt"/>
                <a:ea typeface="+mj-ea"/>
              </a:rPr>
              <a:t>特征：</a:t>
            </a:r>
          </a:p>
        </p:txBody>
      </p:sp>
      <p:sp>
        <p:nvSpPr>
          <p:cNvPr id="7" name="Rectangle 42"/>
          <p:cNvSpPr>
            <a:spLocks noChangeArrowheads="1"/>
          </p:cNvSpPr>
          <p:nvPr/>
        </p:nvSpPr>
        <p:spPr bwMode="auto">
          <a:xfrm>
            <a:off x="1712370" y="2976916"/>
            <a:ext cx="3225800" cy="73723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  <a:latin typeface="+mj-lt"/>
                <a:ea typeface="+mj-ea"/>
              </a:rPr>
              <a:t>① </a:t>
            </a:r>
            <a:r>
              <a:rPr lang="zh-CN" altLang="en-US" sz="2800" dirty="0">
                <a:solidFill>
                  <a:srgbClr val="0000FF"/>
                </a:solidFill>
                <a:latin typeface="+mj-lt"/>
                <a:ea typeface="+mj-ea"/>
              </a:rPr>
              <a:t>角的顶点在圆上</a:t>
            </a:r>
            <a:r>
              <a:rPr lang="en-US" altLang="zh-CN" sz="2800" dirty="0">
                <a:solidFill>
                  <a:srgbClr val="0000FF"/>
                </a:solidFill>
                <a:latin typeface="+mj-lt"/>
                <a:ea typeface="+mj-ea"/>
              </a:rPr>
              <a:t>.</a:t>
            </a:r>
          </a:p>
        </p:txBody>
      </p:sp>
      <p:sp>
        <p:nvSpPr>
          <p:cNvPr id="8" name="Rectangle 44"/>
          <p:cNvSpPr>
            <a:spLocks noChangeArrowheads="1"/>
          </p:cNvSpPr>
          <p:nvPr/>
        </p:nvSpPr>
        <p:spPr bwMode="auto">
          <a:xfrm>
            <a:off x="1586637" y="3878115"/>
            <a:ext cx="3937000" cy="73723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  <a:latin typeface="+mj-lt"/>
                <a:ea typeface="+mj-ea"/>
              </a:rPr>
              <a:t>② </a:t>
            </a:r>
            <a:r>
              <a:rPr lang="zh-CN" altLang="en-US" sz="2800" dirty="0">
                <a:solidFill>
                  <a:srgbClr val="0000FF"/>
                </a:solidFill>
                <a:latin typeface="+mj-lt"/>
                <a:ea typeface="+mj-ea"/>
              </a:rPr>
              <a:t>角的两边都与圆相交</a:t>
            </a:r>
            <a:r>
              <a:rPr lang="en-US" altLang="zh-CN" sz="2800" dirty="0">
                <a:solidFill>
                  <a:srgbClr val="0000FF"/>
                </a:solidFill>
                <a:latin typeface="+mj-lt"/>
                <a:ea typeface="+mj-ea"/>
              </a:rPr>
              <a:t>.</a:t>
            </a:r>
          </a:p>
        </p:txBody>
      </p:sp>
      <p:pic>
        <p:nvPicPr>
          <p:cNvPr id="31766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760200" y="10795000"/>
            <a:ext cx="355600" cy="266700"/>
          </a:xfrm>
          <a:prstGeom prst="cube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6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004570" y="774700"/>
            <a:ext cx="9216390" cy="2224405"/>
            <a:chOff x="1582" y="1220"/>
            <a:chExt cx="14514" cy="3503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582" y="1220"/>
              <a:ext cx="14514" cy="2976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2287" y="4143"/>
              <a:ext cx="805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/>
                <a:t>(1)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533" y="4103"/>
              <a:ext cx="805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/>
                <a:t>(2)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0413" y="4092"/>
              <a:ext cx="805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/>
                <a:t>(3)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4251" y="4109"/>
              <a:ext cx="805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/>
                <a:t>(4)</a:t>
              </a:r>
            </a:p>
          </p:txBody>
        </p:sp>
      </p:grpSp>
      <p:sp>
        <p:nvSpPr>
          <p:cNvPr id="11285" name="TextBox 33"/>
          <p:cNvSpPr txBox="1">
            <a:spLocks noChangeArrowheads="1"/>
          </p:cNvSpPr>
          <p:nvPr/>
        </p:nvSpPr>
        <p:spPr bwMode="auto">
          <a:xfrm>
            <a:off x="996950" y="3145790"/>
            <a:ext cx="7764145" cy="20300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r>
              <a:rPr kumimoji="0" lang="zh-CN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如图，图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(1)</a:t>
            </a:r>
            <a:r>
              <a:rPr kumimoji="0" lang="zh-CN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中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APB</a:t>
            </a:r>
            <a:r>
              <a:rPr kumimoji="0" lang="zh-CN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是圆周角，图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(2)</a:t>
            </a:r>
            <a:r>
              <a:rPr kumimoji="0" lang="zh-CN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和图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(3)</a:t>
            </a:r>
            <a:r>
              <a:rPr kumimoji="0" lang="zh-CN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中 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AQB</a:t>
            </a:r>
            <a:r>
              <a:rPr kumimoji="0" lang="zh-CN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不是圆周角，图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(4)</a:t>
            </a:r>
            <a:r>
              <a:rPr kumimoji="0" lang="zh-CN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中的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ASB</a:t>
            </a:r>
            <a:r>
              <a:rPr kumimoji="0" lang="zh-CN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是圆周角，而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ASC</a:t>
            </a:r>
            <a:r>
              <a:rPr kumimoji="0" lang="zh-CN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不是圆周角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95300" y="499110"/>
            <a:ext cx="3831590" cy="521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知识点二：圆周角定理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00160" y="1105535"/>
            <a:ext cx="2091055" cy="2014855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499745" y="1033145"/>
            <a:ext cx="8395970" cy="4756150"/>
            <a:chOff x="787" y="1627"/>
            <a:chExt cx="13222" cy="7490"/>
          </a:xfrm>
        </p:grpSpPr>
        <p:sp>
          <p:nvSpPr>
            <p:cNvPr id="15375" name="TextBox 33"/>
            <p:cNvSpPr txBox="1">
              <a:spLocks noChangeArrowheads="1"/>
            </p:cNvSpPr>
            <p:nvPr/>
          </p:nvSpPr>
          <p:spPr bwMode="auto">
            <a:xfrm>
              <a:off x="787" y="1649"/>
              <a:ext cx="13222" cy="74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R="0" defTabSz="457200">
                <a:lnSpc>
                  <a:spcPct val="120000"/>
                </a:lnSpc>
                <a:buClrTx/>
                <a:buSzTx/>
                <a:buFontTx/>
                <a:defRPr/>
              </a:pPr>
              <a:r>
                <a:rPr kumimoji="0" lang="en-US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如图</a:t>
              </a:r>
              <a:r>
                <a:rPr kumimoji="0" lang="zh-CN" altLang="en-US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，∠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AOB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和</a:t>
              </a:r>
              <a:r>
                <a:rPr kumimoji="0" lang="zh-CN" altLang="en-US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∠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APB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分别是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AB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所对的圆心角和圆周角. </a:t>
              </a:r>
              <a:endPara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R="0" defTabSz="457200">
                <a:lnSpc>
                  <a:spcPct val="120000"/>
                </a:lnSpc>
                <a:buClrTx/>
                <a:buSzTx/>
                <a:buFontTx/>
                <a:defRPr/>
              </a:pPr>
              <a:r>
                <a:rPr kumimoji="0" lang="en-US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(1)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当点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P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在圆上按顺时针方向移动时(点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P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与点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不重合</a:t>
              </a:r>
              <a:r>
                <a:rPr kumimoji="0" lang="en-US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)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，按照圆心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和圆周角的位置关系，可以分为几种不同的情形？说出你的判断并画出相应的图形.</a:t>
              </a:r>
            </a:p>
            <a:p>
              <a:pPr marR="0" defTabSz="457200">
                <a:lnSpc>
                  <a:spcPct val="120000"/>
                </a:lnSpc>
                <a:buClrTx/>
                <a:buSzTx/>
                <a:buFontTx/>
                <a:defRPr/>
              </a:pPr>
              <a:r>
                <a:rPr kumimoji="0" lang="en-US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(2)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当圆心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落在</a:t>
              </a:r>
              <a:r>
                <a:rPr kumimoji="0" lang="zh-CN" altLang="en-US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∠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APB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的一条边上时</a:t>
              </a:r>
              <a:r>
                <a:rPr kumimoji="0" lang="zh-CN" altLang="en-US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∠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AOB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与</a:t>
              </a:r>
              <a:r>
                <a:rPr kumimoji="0" lang="zh-CN" altLang="en-US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∠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APB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具有怎样的大小关系？说明理由.</a:t>
              </a:r>
            </a:p>
            <a:p>
              <a:pPr marR="0" defTabSz="457200">
                <a:lnSpc>
                  <a:spcPct val="120000"/>
                </a:lnSpc>
                <a:buClrTx/>
                <a:buSzTx/>
                <a:buFontTx/>
                <a:defRPr/>
              </a:pPr>
              <a:r>
                <a:rPr kumimoji="0" lang="en-US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(3)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当圆心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在的内部和外部时，</a:t>
              </a:r>
              <a:r>
                <a:rPr kumimoji="0" lang="en-US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(2)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中的结论还成立吗？和同学进行交流.</a:t>
              </a:r>
            </a:p>
          </p:txBody>
        </p:sp>
        <p:sp>
          <p:nvSpPr>
            <p:cNvPr id="29" name="Text Box 15"/>
            <p:cNvSpPr txBox="1"/>
            <p:nvPr/>
          </p:nvSpPr>
          <p:spPr>
            <a:xfrm>
              <a:off x="9147" y="1627"/>
              <a:ext cx="856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</a:t>
              </a:r>
            </a:p>
          </p:txBody>
        </p:sp>
      </p:grp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6"/>
          <p:cNvSpPr txBox="1"/>
          <p:nvPr/>
        </p:nvSpPr>
        <p:spPr>
          <a:xfrm>
            <a:off x="362585" y="704850"/>
            <a:ext cx="87947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圆心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与圆周角的位置有以下三种情况，我们一一讨论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3" name="组合 309282"/>
          <p:cNvGrpSpPr/>
          <p:nvPr/>
        </p:nvGrpSpPr>
        <p:grpSpPr>
          <a:xfrm>
            <a:off x="688144" y="2009590"/>
            <a:ext cx="3197225" cy="2919413"/>
            <a:chOff x="-80" y="1706"/>
            <a:chExt cx="2014" cy="1839"/>
          </a:xfrm>
        </p:grpSpPr>
        <p:pic>
          <p:nvPicPr>
            <p:cNvPr id="24" name="Picture 10"/>
            <p:cNvPicPr>
              <a:picLocks noChangeAspect="1" noChangeArrowheads="1"/>
            </p:cNvPicPr>
            <p:nvPr/>
          </p:nvPicPr>
          <p:blipFill>
            <a:blip r:embed="rId2" cstate="email"/>
            <a:stretch>
              <a:fillRect/>
            </a:stretch>
          </p:blipFill>
          <p:spPr bwMode="auto">
            <a:xfrm>
              <a:off x="249" y="1706"/>
              <a:ext cx="1410" cy="1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279" y="2768"/>
              <a:ext cx="310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1314" y="2864"/>
              <a:ext cx="275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703" y="2160"/>
              <a:ext cx="31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O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1417" y="1740"/>
              <a:ext cx="310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矩形 309274"/>
            <p:cNvSpPr>
              <a:spLocks noChangeArrowheads="1"/>
            </p:cNvSpPr>
            <p:nvPr/>
          </p:nvSpPr>
          <p:spPr bwMode="auto">
            <a:xfrm>
              <a:off x="-80" y="3255"/>
              <a:ext cx="2014" cy="2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rgbClr val="FF0000"/>
                  </a:solidFill>
                </a:rPr>
                <a:t>圆心在</a:t>
              </a:r>
              <a:r>
                <a:rPr lang="en-US" altLang="zh-CN" sz="2400">
                  <a:solidFill>
                    <a:srgbClr val="FF0000"/>
                  </a:solidFill>
                </a:rPr>
                <a:t>∠</a:t>
              </a:r>
              <a:r>
                <a:rPr lang="en-US" altLang="zh-CN" sz="2400" i="1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</a:t>
              </a:r>
              <a:r>
                <a:rPr lang="zh-CN" altLang="en-US" sz="2400">
                  <a:solidFill>
                    <a:srgbClr val="FF0000"/>
                  </a:solidFill>
                </a:rPr>
                <a:t>的一边上</a:t>
              </a:r>
            </a:p>
          </p:txBody>
        </p:sp>
      </p:grpSp>
      <p:grpSp>
        <p:nvGrpSpPr>
          <p:cNvPr id="31" name="组合 309283"/>
          <p:cNvGrpSpPr/>
          <p:nvPr/>
        </p:nvGrpSpPr>
        <p:grpSpPr>
          <a:xfrm>
            <a:off x="4563249" y="1671464"/>
            <a:ext cx="2892426" cy="3265495"/>
            <a:chOff x="1817" y="1525"/>
            <a:chExt cx="1822" cy="2057"/>
          </a:xfrm>
        </p:grpSpPr>
        <p:pic>
          <p:nvPicPr>
            <p:cNvPr id="32" name="Picture 10"/>
            <p:cNvPicPr>
              <a:picLocks noChangeAspect="1" noChangeArrowheads="1"/>
            </p:cNvPicPr>
            <p:nvPr/>
          </p:nvPicPr>
          <p:blipFill>
            <a:blip r:embed="rId3" cstate="email"/>
            <a:stretch>
              <a:fillRect/>
            </a:stretch>
          </p:blipFill>
          <p:spPr bwMode="auto">
            <a:xfrm>
              <a:off x="2018" y="1753"/>
              <a:ext cx="1446" cy="1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Rectangle 13"/>
            <p:cNvSpPr>
              <a:spLocks noChangeArrowheads="1"/>
            </p:cNvSpPr>
            <p:nvPr/>
          </p:nvSpPr>
          <p:spPr bwMode="auto">
            <a:xfrm>
              <a:off x="2035" y="2825"/>
              <a:ext cx="318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2800" b="1" i="1">
                  <a:latin typeface="Times New Roman" panose="02020603050405020304" pitchFamily="18" charset="0"/>
                </a:rPr>
                <a:t>B</a:t>
              </a:r>
              <a:endPara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>
              <a:off x="3083" y="2896"/>
              <a:ext cx="283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2800" b="1" i="1">
                  <a:latin typeface="Times New Roman" panose="02020603050405020304" pitchFamily="18" charset="0"/>
                </a:rPr>
                <a:t>C</a:t>
              </a:r>
              <a:endPara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15"/>
            <p:cNvSpPr>
              <a:spLocks noChangeArrowheads="1"/>
            </p:cNvSpPr>
            <p:nvPr/>
          </p:nvSpPr>
          <p:spPr bwMode="auto">
            <a:xfrm>
              <a:off x="2608" y="2523"/>
              <a:ext cx="318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2800" b="1" i="1">
                  <a:latin typeface="Times New Roman" panose="02020603050405020304" pitchFamily="18" charset="0"/>
                </a:rPr>
                <a:t>O</a:t>
              </a:r>
              <a:endPara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16"/>
            <p:cNvSpPr>
              <a:spLocks noChangeArrowheads="1"/>
            </p:cNvSpPr>
            <p:nvPr/>
          </p:nvSpPr>
          <p:spPr bwMode="auto">
            <a:xfrm>
              <a:off x="2437" y="1525"/>
              <a:ext cx="319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2800" b="1" i="1">
                  <a:latin typeface="Times New Roman" panose="02020603050405020304" pitchFamily="18" charset="0"/>
                </a:rPr>
                <a:t>A</a:t>
              </a:r>
              <a:endPara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矩形 309275"/>
            <p:cNvSpPr>
              <a:spLocks noChangeArrowheads="1"/>
            </p:cNvSpPr>
            <p:nvPr/>
          </p:nvSpPr>
          <p:spPr bwMode="auto">
            <a:xfrm>
              <a:off x="1817" y="3292"/>
              <a:ext cx="1822" cy="2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rgbClr val="FF0000"/>
                  </a:solidFill>
                </a:rPr>
                <a:t>圆心在</a:t>
              </a:r>
              <a:r>
                <a:rPr lang="en-US" altLang="zh-CN" sz="2400">
                  <a:solidFill>
                    <a:srgbClr val="FF0000"/>
                  </a:solidFill>
                </a:rPr>
                <a:t>∠</a:t>
              </a:r>
              <a:r>
                <a:rPr lang="en-US" altLang="zh-CN" sz="2400" i="1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</a:t>
              </a:r>
              <a:r>
                <a:rPr lang="zh-CN" altLang="en-US" sz="2400">
                  <a:solidFill>
                    <a:srgbClr val="FF0000"/>
                  </a:solidFill>
                </a:rPr>
                <a:t>的内部</a:t>
              </a:r>
            </a:p>
          </p:txBody>
        </p:sp>
      </p:grpSp>
      <p:grpSp>
        <p:nvGrpSpPr>
          <p:cNvPr id="40" name="组合 309284"/>
          <p:cNvGrpSpPr/>
          <p:nvPr/>
        </p:nvGrpSpPr>
        <p:grpSpPr>
          <a:xfrm>
            <a:off x="7898588" y="1908448"/>
            <a:ext cx="3027363" cy="2970213"/>
            <a:chOff x="3758" y="1784"/>
            <a:chExt cx="1907" cy="1871"/>
          </a:xfrm>
        </p:grpSpPr>
        <p:pic>
          <p:nvPicPr>
            <p:cNvPr id="41" name="Picture 12"/>
            <p:cNvPicPr>
              <a:picLocks noChangeAspect="1" noChangeArrowheads="1"/>
            </p:cNvPicPr>
            <p:nvPr/>
          </p:nvPicPr>
          <p:blipFill>
            <a:blip r:embed="rId4" cstate="email"/>
            <a:stretch>
              <a:fillRect/>
            </a:stretch>
          </p:blipFill>
          <p:spPr bwMode="auto">
            <a:xfrm>
              <a:off x="3918" y="1784"/>
              <a:ext cx="1374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Rectangle 21"/>
            <p:cNvSpPr>
              <a:spLocks noChangeArrowheads="1"/>
            </p:cNvSpPr>
            <p:nvPr/>
          </p:nvSpPr>
          <p:spPr bwMode="auto">
            <a:xfrm>
              <a:off x="3943" y="2847"/>
              <a:ext cx="302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  <a:endPara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22"/>
            <p:cNvSpPr>
              <a:spLocks noChangeArrowheads="1"/>
            </p:cNvSpPr>
            <p:nvPr/>
          </p:nvSpPr>
          <p:spPr bwMode="auto">
            <a:xfrm>
              <a:off x="4939" y="2920"/>
              <a:ext cx="268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C</a:t>
              </a:r>
              <a:endPara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23"/>
            <p:cNvSpPr>
              <a:spLocks noChangeArrowheads="1"/>
            </p:cNvSpPr>
            <p:nvPr/>
          </p:nvSpPr>
          <p:spPr bwMode="auto">
            <a:xfrm>
              <a:off x="4468" y="2160"/>
              <a:ext cx="303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O</a:t>
              </a:r>
              <a:endPara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24"/>
            <p:cNvSpPr>
              <a:spLocks noChangeArrowheads="1"/>
            </p:cNvSpPr>
            <p:nvPr/>
          </p:nvSpPr>
          <p:spPr bwMode="auto">
            <a:xfrm>
              <a:off x="5181" y="2019"/>
              <a:ext cx="302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  <a:endPara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矩形 309276"/>
            <p:cNvSpPr>
              <a:spLocks noChangeArrowheads="1"/>
            </p:cNvSpPr>
            <p:nvPr/>
          </p:nvSpPr>
          <p:spPr bwMode="auto">
            <a:xfrm>
              <a:off x="3758" y="3365"/>
              <a:ext cx="1907" cy="2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lang="zh-CN" altLang="en-US" sz="2400">
                  <a:solidFill>
                    <a:srgbClr val="FF0000"/>
                  </a:solidFill>
                </a:rPr>
                <a:t>圆心在</a:t>
              </a:r>
              <a:r>
                <a:rPr lang="en-US" altLang="zh-CN" sz="2400">
                  <a:solidFill>
                    <a:srgbClr val="FF0000"/>
                  </a:solidFill>
                </a:rPr>
                <a:t>∠</a:t>
              </a:r>
              <a:r>
                <a:rPr lang="en-US" altLang="zh-CN" sz="2400" i="1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</a:t>
              </a:r>
              <a:r>
                <a:rPr lang="zh-CN" altLang="en-US" sz="2400">
                  <a:solidFill>
                    <a:srgbClr val="FF0000"/>
                  </a:solidFill>
                </a:rPr>
                <a:t>的外部</a:t>
              </a:r>
              <a:r>
                <a:rPr lang="en-US" altLang="zh-CN" sz="2400">
                  <a:solidFill>
                    <a:srgbClr val="FF0000"/>
                  </a:solidFill>
                </a:rPr>
                <a:t>.</a:t>
              </a: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0"/>
          <p:cNvSpPr/>
          <p:nvPr/>
        </p:nvSpPr>
        <p:spPr>
          <a:xfrm>
            <a:off x="422275" y="747395"/>
            <a:ext cx="6259195" cy="5219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buFont typeface="Wingdings" panose="05000000000000000000" pitchFamily="2" charset="2"/>
              <a:buChar char="n"/>
            </a:pPr>
            <a:r>
              <a:rPr lang="zh-CN" altLang="en-US" sz="2800" strike="noStrike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圆心</a:t>
            </a:r>
            <a:r>
              <a:rPr lang="en-US" altLang="zh-CN" sz="2800" b="1" i="1" strike="noStrike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O</a:t>
            </a:r>
            <a:r>
              <a:rPr lang="zh-CN" altLang="en-US" sz="2800" strike="noStrike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在</a:t>
            </a:r>
            <a:r>
              <a:rPr lang="zh-CN" altLang="en-US" sz="2800" strike="noStrike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∠</a:t>
            </a:r>
            <a:r>
              <a:rPr lang="en-US" altLang="zh-CN" sz="2800" b="1" i="1" strike="noStrike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BAC</a:t>
            </a:r>
            <a:r>
              <a:rPr lang="zh-CN" altLang="en-US" sz="2800" strike="noStrike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的一边上</a:t>
            </a:r>
            <a:r>
              <a:rPr lang="zh-CN" altLang="en-US" sz="2800" strike="noStrike" noProof="1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（</a:t>
            </a:r>
            <a:r>
              <a:rPr lang="zh-CN" altLang="en-US" sz="2800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特殊情形</a:t>
            </a:r>
            <a:r>
              <a:rPr lang="zh-CN" altLang="en-US" sz="2800" strike="noStrike" noProof="1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）</a:t>
            </a:r>
            <a:endParaRPr lang="zh-CN" altLang="en-US" sz="2800" strike="noStrike" noProof="1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3322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991475" y="1229360"/>
            <a:ext cx="2476500" cy="2752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Box 17"/>
          <p:cNvSpPr txBox="1"/>
          <p:nvPr/>
        </p:nvSpPr>
        <p:spPr>
          <a:xfrm>
            <a:off x="886143" y="3377565"/>
            <a:ext cx="128270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OA=OC</a:t>
            </a:r>
            <a:endParaRPr lang="zh-CN" altLang="en-US" sz="2400" b="1" i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右箭头 2"/>
          <p:cNvSpPr/>
          <p:nvPr/>
        </p:nvSpPr>
        <p:spPr bwMode="auto">
          <a:xfrm>
            <a:off x="2110105" y="3520440"/>
            <a:ext cx="360363" cy="215900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2470468" y="3375978"/>
            <a:ext cx="1492250" cy="4619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= ∠</a:t>
            </a:r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2400" b="1" i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20"/>
          <p:cNvSpPr txBox="1"/>
          <p:nvPr/>
        </p:nvSpPr>
        <p:spPr>
          <a:xfrm>
            <a:off x="1244918" y="4096703"/>
            <a:ext cx="2789237" cy="4619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BOC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 ∠ </a:t>
            </a:r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+ ∠</a:t>
            </a:r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2400" b="1" i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右大括号 5"/>
          <p:cNvSpPr/>
          <p:nvPr/>
        </p:nvSpPr>
        <p:spPr>
          <a:xfrm>
            <a:off x="3981768" y="3520440"/>
            <a:ext cx="71437" cy="792163"/>
          </a:xfrm>
          <a:prstGeom prst="rightBrace">
            <a:avLst>
              <a:gd name="adj1" fmla="val 95111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右箭头 6"/>
          <p:cNvSpPr/>
          <p:nvPr/>
        </p:nvSpPr>
        <p:spPr bwMode="auto">
          <a:xfrm>
            <a:off x="4126230" y="3809365"/>
            <a:ext cx="360363" cy="215900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40962" name="Object 33"/>
          <p:cNvGraphicFramePr>
            <a:graphicFrameLocks noChangeAspect="1"/>
          </p:cNvGraphicFramePr>
          <p:nvPr/>
        </p:nvGraphicFramePr>
        <p:xfrm>
          <a:off x="4558030" y="3449003"/>
          <a:ext cx="274796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r:id="rId5" imgW="1156335" imgH="393700" progId="Equation.DSMT4">
                  <p:embed/>
                </p:oleObj>
              </mc:Choice>
              <mc:Fallback>
                <p:oleObj r:id="rId5" imgW="115633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58030" y="3449003"/>
                        <a:ext cx="2747963" cy="936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1" name="Rectangle 40"/>
          <p:cNvSpPr/>
          <p:nvPr/>
        </p:nvSpPr>
        <p:spPr>
          <a:xfrm>
            <a:off x="421640" y="673100"/>
            <a:ext cx="3954780" cy="5219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buFont typeface="Wingdings" panose="05000000000000000000" pitchFamily="2" charset="2"/>
              <a:buChar char="n"/>
            </a:pPr>
            <a:r>
              <a:rPr lang="zh-CN" altLang="en-US" sz="28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圆心</a:t>
            </a:r>
            <a:r>
              <a:rPr lang="en-US" altLang="zh-CN" sz="2800" b="1" i="1" strike="noStrike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O</a:t>
            </a:r>
            <a:r>
              <a:rPr lang="zh-CN" altLang="en-US" sz="28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在</a:t>
            </a:r>
            <a:r>
              <a:rPr lang="zh-CN" altLang="en-US" sz="2800" strike="noStrike" noProof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∠</a:t>
            </a:r>
            <a:r>
              <a:rPr lang="en-US" altLang="zh-CN" sz="2800" b="1" i="1" strike="noStrike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BAC</a:t>
            </a:r>
            <a:r>
              <a:rPr lang="zh-CN" altLang="en-US" sz="28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的内部</a:t>
            </a:r>
            <a:endParaRPr lang="zh-CN" altLang="en-US" sz="2800" strike="noStrike" noProof="1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45" name="Group 2"/>
          <p:cNvGrpSpPr/>
          <p:nvPr/>
        </p:nvGrpSpPr>
        <p:grpSpPr>
          <a:xfrm>
            <a:off x="3048000" y="1468438"/>
            <a:ext cx="2598738" cy="3367087"/>
            <a:chOff x="0" y="0"/>
            <a:chExt cx="1637" cy="2121"/>
          </a:xfrm>
        </p:grpSpPr>
        <p:grpSp>
          <p:nvGrpSpPr>
            <p:cNvPr id="46" name="Group 3"/>
            <p:cNvGrpSpPr/>
            <p:nvPr/>
          </p:nvGrpSpPr>
          <p:grpSpPr>
            <a:xfrm>
              <a:off x="68" y="295"/>
              <a:ext cx="1569" cy="1542"/>
              <a:chOff x="0" y="0"/>
              <a:chExt cx="1542" cy="1542"/>
            </a:xfrm>
          </p:grpSpPr>
          <p:sp>
            <p:nvSpPr>
              <p:cNvPr id="47" name="Oval 4"/>
              <p:cNvSpPr/>
              <p:nvPr/>
            </p:nvSpPr>
            <p:spPr>
              <a:xfrm>
                <a:off x="0" y="0"/>
                <a:ext cx="1542" cy="1542"/>
              </a:xfrm>
              <a:prstGeom prst="ellipse">
                <a:avLst/>
              </a:pr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9" name="Oval 5"/>
              <p:cNvSpPr/>
              <p:nvPr/>
            </p:nvSpPr>
            <p:spPr>
              <a:xfrm>
                <a:off x="725" y="726"/>
                <a:ext cx="91" cy="91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4341" name="Text Box 6"/>
            <p:cNvSpPr txBox="1"/>
            <p:nvPr/>
          </p:nvSpPr>
          <p:spPr>
            <a:xfrm>
              <a:off x="576" y="768"/>
              <a:ext cx="26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>
                  <a:latin typeface="Arial" panose="020B0604020202020204" pitchFamily="34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14342" name="Text Box 7"/>
            <p:cNvSpPr txBox="1"/>
            <p:nvPr/>
          </p:nvSpPr>
          <p:spPr>
            <a:xfrm>
              <a:off x="923" y="0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4343" name="Text Box 8"/>
            <p:cNvSpPr txBox="1"/>
            <p:nvPr/>
          </p:nvSpPr>
          <p:spPr>
            <a:xfrm>
              <a:off x="0" y="1451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4344" name="Line 9"/>
            <p:cNvSpPr/>
            <p:nvPr/>
          </p:nvSpPr>
          <p:spPr>
            <a:xfrm flipV="1">
              <a:off x="183" y="328"/>
              <a:ext cx="830" cy="113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45" name="Line 10"/>
            <p:cNvSpPr/>
            <p:nvPr/>
          </p:nvSpPr>
          <p:spPr>
            <a:xfrm flipH="1">
              <a:off x="192" y="1056"/>
              <a:ext cx="680" cy="408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4346" name="Group 11"/>
            <p:cNvGrpSpPr/>
            <p:nvPr/>
          </p:nvGrpSpPr>
          <p:grpSpPr>
            <a:xfrm>
              <a:off x="547" y="309"/>
              <a:ext cx="480" cy="1812"/>
              <a:chOff x="0" y="0"/>
              <a:chExt cx="480" cy="1812"/>
            </a:xfrm>
          </p:grpSpPr>
          <p:sp>
            <p:nvSpPr>
              <p:cNvPr id="14347" name="Line 12"/>
              <p:cNvSpPr/>
              <p:nvPr/>
            </p:nvSpPr>
            <p:spPr>
              <a:xfrm flipH="1">
                <a:off x="135" y="0"/>
                <a:ext cx="336" cy="1536"/>
              </a:xfrm>
              <a:prstGeom prst="line">
                <a:avLst/>
              </a:prstGeom>
              <a:ln w="38100" cap="flat" cmpd="sng">
                <a:solidFill>
                  <a:srgbClr val="000099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348" name="Text Box 13"/>
              <p:cNvSpPr txBox="1"/>
              <p:nvPr/>
            </p:nvSpPr>
            <p:spPr>
              <a:xfrm>
                <a:off x="0" y="1485"/>
                <a:ext cx="480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latin typeface="Arial" panose="020B0604020202020204" pitchFamily="34" charset="0"/>
                    <a:ea typeface="黑体" panose="02010609060101010101" pitchFamily="49" charset="-122"/>
                  </a:rPr>
                  <a:t>D</a:t>
                </a:r>
              </a:p>
            </p:txBody>
          </p:sp>
        </p:grpSp>
      </p:grpSp>
      <p:grpSp>
        <p:nvGrpSpPr>
          <p:cNvPr id="50" name="Group 14"/>
          <p:cNvGrpSpPr/>
          <p:nvPr/>
        </p:nvGrpSpPr>
        <p:grpSpPr>
          <a:xfrm>
            <a:off x="3138488" y="1468438"/>
            <a:ext cx="2713037" cy="3367087"/>
            <a:chOff x="0" y="0"/>
            <a:chExt cx="1709" cy="2121"/>
          </a:xfrm>
        </p:grpSpPr>
        <p:grpSp>
          <p:nvGrpSpPr>
            <p:cNvPr id="14350" name="Group 15"/>
            <p:cNvGrpSpPr/>
            <p:nvPr/>
          </p:nvGrpSpPr>
          <p:grpSpPr>
            <a:xfrm>
              <a:off x="0" y="295"/>
              <a:ext cx="1569" cy="1542"/>
              <a:chOff x="0" y="0"/>
              <a:chExt cx="1542" cy="1542"/>
            </a:xfrm>
          </p:grpSpPr>
          <p:sp>
            <p:nvSpPr>
              <p:cNvPr id="14351" name="Oval 16"/>
              <p:cNvSpPr/>
              <p:nvPr/>
            </p:nvSpPr>
            <p:spPr>
              <a:xfrm>
                <a:off x="0" y="0"/>
                <a:ext cx="1542" cy="1542"/>
              </a:xfrm>
              <a:prstGeom prst="ellipse">
                <a:avLst/>
              </a:pr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352" name="Oval 17"/>
              <p:cNvSpPr/>
              <p:nvPr/>
            </p:nvSpPr>
            <p:spPr>
              <a:xfrm>
                <a:off x="725" y="726"/>
                <a:ext cx="91" cy="91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4353" name="Text Box 18"/>
            <p:cNvSpPr txBox="1"/>
            <p:nvPr/>
          </p:nvSpPr>
          <p:spPr>
            <a:xfrm>
              <a:off x="531" y="771"/>
              <a:ext cx="26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>
                  <a:latin typeface="Arial" panose="020B0604020202020204" pitchFamily="34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14354" name="Text Box 19"/>
            <p:cNvSpPr txBox="1"/>
            <p:nvPr/>
          </p:nvSpPr>
          <p:spPr>
            <a:xfrm>
              <a:off x="855" y="0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4355" name="Text Box 20"/>
            <p:cNvSpPr txBox="1"/>
            <p:nvPr/>
          </p:nvSpPr>
          <p:spPr>
            <a:xfrm>
              <a:off x="1454" y="1360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4356" name="Line 21"/>
            <p:cNvSpPr/>
            <p:nvPr/>
          </p:nvSpPr>
          <p:spPr>
            <a:xfrm flipH="1" flipV="1">
              <a:off x="940" y="318"/>
              <a:ext cx="554" cy="108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57" name="Line 22"/>
            <p:cNvSpPr/>
            <p:nvPr/>
          </p:nvSpPr>
          <p:spPr>
            <a:xfrm>
              <a:off x="748" y="1056"/>
              <a:ext cx="726" cy="363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58" name="Line 23"/>
            <p:cNvSpPr/>
            <p:nvPr/>
          </p:nvSpPr>
          <p:spPr>
            <a:xfrm flipH="1">
              <a:off x="614" y="309"/>
              <a:ext cx="336" cy="1536"/>
            </a:xfrm>
            <a:prstGeom prst="line">
              <a:avLst/>
            </a:prstGeom>
            <a:ln w="38100" cap="flat" cmpd="sng">
              <a:solidFill>
                <a:srgbClr val="000099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59" name="Text Box 24"/>
            <p:cNvSpPr txBox="1"/>
            <p:nvPr/>
          </p:nvSpPr>
          <p:spPr>
            <a:xfrm>
              <a:off x="479" y="1794"/>
              <a:ext cx="48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Arial" panose="020B0604020202020204" pitchFamily="34" charset="0"/>
                  <a:ea typeface="黑体" panose="02010609060101010101" pitchFamily="49" charset="-122"/>
                </a:rPr>
                <a:t>D</a:t>
              </a:r>
            </a:p>
          </p:txBody>
        </p:sp>
      </p:grpSp>
      <p:grpSp>
        <p:nvGrpSpPr>
          <p:cNvPr id="51" name="Group 25"/>
          <p:cNvGrpSpPr/>
          <p:nvPr/>
        </p:nvGrpSpPr>
        <p:grpSpPr>
          <a:xfrm>
            <a:off x="3048000" y="1468438"/>
            <a:ext cx="2820988" cy="2916237"/>
            <a:chOff x="0" y="0"/>
            <a:chExt cx="1777" cy="1837"/>
          </a:xfrm>
        </p:grpSpPr>
        <p:grpSp>
          <p:nvGrpSpPr>
            <p:cNvPr id="52" name="Group 26"/>
            <p:cNvGrpSpPr/>
            <p:nvPr/>
          </p:nvGrpSpPr>
          <p:grpSpPr>
            <a:xfrm>
              <a:off x="68" y="295"/>
              <a:ext cx="1569" cy="1542"/>
              <a:chOff x="0" y="0"/>
              <a:chExt cx="1542" cy="1542"/>
            </a:xfrm>
          </p:grpSpPr>
          <p:sp>
            <p:nvSpPr>
              <p:cNvPr id="53" name="Oval 27"/>
              <p:cNvSpPr/>
              <p:nvPr/>
            </p:nvSpPr>
            <p:spPr>
              <a:xfrm>
                <a:off x="0" y="0"/>
                <a:ext cx="1542" cy="1542"/>
              </a:xfrm>
              <a:prstGeom prst="ellipse">
                <a:avLst/>
              </a:prstGeom>
              <a:solidFill>
                <a:schemeClr val="bg1"/>
              </a:soli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" name="Oval 28"/>
              <p:cNvSpPr/>
              <p:nvPr/>
            </p:nvSpPr>
            <p:spPr>
              <a:xfrm>
                <a:off x="725" y="726"/>
                <a:ext cx="91" cy="91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5" name="Text Box 29"/>
            <p:cNvSpPr txBox="1"/>
            <p:nvPr/>
          </p:nvSpPr>
          <p:spPr>
            <a:xfrm>
              <a:off x="599" y="771"/>
              <a:ext cx="26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>
                  <a:latin typeface="Arial" panose="020B0604020202020204" pitchFamily="34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56" name="Text Box 30"/>
            <p:cNvSpPr txBox="1"/>
            <p:nvPr/>
          </p:nvSpPr>
          <p:spPr>
            <a:xfrm>
              <a:off x="923" y="0"/>
              <a:ext cx="25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57" name="Text Box 31"/>
            <p:cNvSpPr txBox="1"/>
            <p:nvPr/>
          </p:nvSpPr>
          <p:spPr>
            <a:xfrm>
              <a:off x="0" y="1451"/>
              <a:ext cx="24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58" name="Text Box 32"/>
            <p:cNvSpPr txBox="1"/>
            <p:nvPr/>
          </p:nvSpPr>
          <p:spPr>
            <a:xfrm>
              <a:off x="1522" y="1360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59" name="Line 33"/>
            <p:cNvSpPr/>
            <p:nvPr/>
          </p:nvSpPr>
          <p:spPr>
            <a:xfrm flipV="1">
              <a:off x="183" y="328"/>
              <a:ext cx="830" cy="113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0" name="Line 34"/>
            <p:cNvSpPr/>
            <p:nvPr/>
          </p:nvSpPr>
          <p:spPr>
            <a:xfrm flipH="1" flipV="1">
              <a:off x="1008" y="318"/>
              <a:ext cx="554" cy="108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" name="Line 35"/>
            <p:cNvSpPr/>
            <p:nvPr/>
          </p:nvSpPr>
          <p:spPr>
            <a:xfrm>
              <a:off x="816" y="1056"/>
              <a:ext cx="726" cy="363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2" name="Line 36"/>
            <p:cNvSpPr/>
            <p:nvPr/>
          </p:nvSpPr>
          <p:spPr>
            <a:xfrm flipH="1">
              <a:off x="192" y="1056"/>
              <a:ext cx="680" cy="408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63" name="Group 37"/>
          <p:cNvGrpSpPr/>
          <p:nvPr/>
        </p:nvGrpSpPr>
        <p:grpSpPr>
          <a:xfrm>
            <a:off x="3900488" y="1925638"/>
            <a:ext cx="762000" cy="2876550"/>
            <a:chOff x="0" y="0"/>
            <a:chExt cx="480" cy="1812"/>
          </a:xfrm>
        </p:grpSpPr>
        <p:sp>
          <p:nvSpPr>
            <p:cNvPr id="64" name="Line 38"/>
            <p:cNvSpPr/>
            <p:nvPr/>
          </p:nvSpPr>
          <p:spPr>
            <a:xfrm flipH="1">
              <a:off x="135" y="0"/>
              <a:ext cx="336" cy="1536"/>
            </a:xfrm>
            <a:prstGeom prst="line">
              <a:avLst/>
            </a:prstGeom>
            <a:ln w="38100" cap="flat" cmpd="sng">
              <a:solidFill>
                <a:srgbClr val="000099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5" name="Text Box 39"/>
            <p:cNvSpPr txBox="1"/>
            <p:nvPr/>
          </p:nvSpPr>
          <p:spPr>
            <a:xfrm>
              <a:off x="0" y="1485"/>
              <a:ext cx="48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Arial" panose="020B0604020202020204" pitchFamily="34" charset="0"/>
                  <a:ea typeface="黑体" panose="02010609060101010101" pitchFamily="49" charset="-122"/>
                </a:rPr>
                <a:t>D</a:t>
              </a:r>
            </a:p>
          </p:txBody>
        </p:sp>
      </p:grpSp>
      <p:grpSp>
        <p:nvGrpSpPr>
          <p:cNvPr id="66" name="Group 41"/>
          <p:cNvGrpSpPr/>
          <p:nvPr/>
        </p:nvGrpSpPr>
        <p:grpSpPr>
          <a:xfrm>
            <a:off x="1228725" y="1878013"/>
            <a:ext cx="668338" cy="1676400"/>
            <a:chOff x="0" y="0"/>
            <a:chExt cx="421" cy="1056"/>
          </a:xfrm>
        </p:grpSpPr>
        <p:sp>
          <p:nvSpPr>
            <p:cNvPr id="67" name="AutoShape 42"/>
            <p:cNvSpPr/>
            <p:nvPr/>
          </p:nvSpPr>
          <p:spPr>
            <a:xfrm rot="1476510">
              <a:off x="0" y="720"/>
              <a:ext cx="284" cy="336"/>
            </a:xfrm>
            <a:prstGeom prst="triangle">
              <a:avLst>
                <a:gd name="adj" fmla="val 73852"/>
              </a:avLst>
            </a:prstGeom>
            <a:solidFill>
              <a:srgbClr val="FF0066"/>
            </a:solidFill>
            <a:ln w="9525">
              <a:noFill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" name="AutoShape 43"/>
            <p:cNvSpPr/>
            <p:nvPr/>
          </p:nvSpPr>
          <p:spPr>
            <a:xfrm rot="753453">
              <a:off x="258" y="0"/>
              <a:ext cx="163" cy="312"/>
            </a:xfrm>
            <a:prstGeom prst="triangle">
              <a:avLst>
                <a:gd name="adj" fmla="val 95546"/>
              </a:avLst>
            </a:prstGeom>
            <a:solidFill>
              <a:srgbClr val="FF0066"/>
            </a:solidFill>
            <a:ln w="9525">
              <a:noFill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69" name="Group 44"/>
          <p:cNvGrpSpPr/>
          <p:nvPr/>
        </p:nvGrpSpPr>
        <p:grpSpPr>
          <a:xfrm>
            <a:off x="7210425" y="2006600"/>
            <a:ext cx="609600" cy="1709738"/>
            <a:chOff x="0" y="0"/>
            <a:chExt cx="384" cy="1077"/>
          </a:xfrm>
        </p:grpSpPr>
        <p:sp>
          <p:nvSpPr>
            <p:cNvPr id="70" name="Freeform 45"/>
            <p:cNvSpPr/>
            <p:nvPr/>
          </p:nvSpPr>
          <p:spPr>
            <a:xfrm>
              <a:off x="219" y="0"/>
              <a:ext cx="144" cy="192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192"/>
                </a:cxn>
                <a:cxn ang="0">
                  <a:pos x="144" y="192"/>
                </a:cxn>
                <a:cxn ang="0">
                  <a:pos x="48" y="0"/>
                </a:cxn>
              </a:cxnLst>
              <a:rect l="0" t="0" r="0" b="0"/>
              <a:pathLst>
                <a:path w="144" h="192">
                  <a:moveTo>
                    <a:pt x="48" y="0"/>
                  </a:moveTo>
                  <a:lnTo>
                    <a:pt x="0" y="192"/>
                  </a:lnTo>
                  <a:lnTo>
                    <a:pt x="144" y="19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Freeform 46"/>
            <p:cNvSpPr/>
            <p:nvPr/>
          </p:nvSpPr>
          <p:spPr>
            <a:xfrm>
              <a:off x="0" y="741"/>
              <a:ext cx="384" cy="336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336"/>
                </a:cxn>
                <a:cxn ang="0">
                  <a:pos x="384" y="144"/>
                </a:cxn>
                <a:cxn ang="0">
                  <a:pos x="96" y="0"/>
                </a:cxn>
              </a:cxnLst>
              <a:rect l="0" t="0" r="0" b="0"/>
              <a:pathLst>
                <a:path w="384" h="336">
                  <a:moveTo>
                    <a:pt x="96" y="0"/>
                  </a:moveTo>
                  <a:lnTo>
                    <a:pt x="0" y="336"/>
                  </a:lnTo>
                  <a:lnTo>
                    <a:pt x="384" y="144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2" name="Group 47"/>
          <p:cNvGrpSpPr/>
          <p:nvPr/>
        </p:nvGrpSpPr>
        <p:grpSpPr>
          <a:xfrm>
            <a:off x="6096000" y="1468438"/>
            <a:ext cx="2713038" cy="3367087"/>
            <a:chOff x="0" y="0"/>
            <a:chExt cx="1709" cy="2121"/>
          </a:xfrm>
        </p:grpSpPr>
        <p:grpSp>
          <p:nvGrpSpPr>
            <p:cNvPr id="73" name="Group 48"/>
            <p:cNvGrpSpPr/>
            <p:nvPr/>
          </p:nvGrpSpPr>
          <p:grpSpPr>
            <a:xfrm>
              <a:off x="0" y="0"/>
              <a:ext cx="1709" cy="2121"/>
              <a:chOff x="0" y="0"/>
              <a:chExt cx="1709" cy="2121"/>
            </a:xfrm>
          </p:grpSpPr>
          <p:grpSp>
            <p:nvGrpSpPr>
              <p:cNvPr id="74" name="Group 49"/>
              <p:cNvGrpSpPr/>
              <p:nvPr/>
            </p:nvGrpSpPr>
            <p:grpSpPr>
              <a:xfrm>
                <a:off x="0" y="295"/>
                <a:ext cx="1569" cy="1542"/>
                <a:chOff x="0" y="0"/>
                <a:chExt cx="1542" cy="1542"/>
              </a:xfrm>
            </p:grpSpPr>
            <p:sp>
              <p:nvSpPr>
                <p:cNvPr id="75" name="Oval 50"/>
                <p:cNvSpPr/>
                <p:nvPr/>
              </p:nvSpPr>
              <p:spPr>
                <a:xfrm>
                  <a:off x="0" y="0"/>
                  <a:ext cx="1542" cy="1542"/>
                </a:xfrm>
                <a:prstGeom prst="ellipse">
                  <a:avLst/>
                </a:pr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6" name="Oval 51"/>
                <p:cNvSpPr/>
                <p:nvPr/>
              </p:nvSpPr>
              <p:spPr>
                <a:xfrm>
                  <a:off x="725" y="726"/>
                  <a:ext cx="91" cy="91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77" name="Text Box 52"/>
              <p:cNvSpPr txBox="1"/>
              <p:nvPr/>
            </p:nvSpPr>
            <p:spPr>
              <a:xfrm>
                <a:off x="531" y="771"/>
                <a:ext cx="266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400" b="1">
                    <a:latin typeface="Arial" panose="020B0604020202020204" pitchFamily="34" charset="0"/>
                    <a:ea typeface="宋体" panose="02010600030101010101" pitchFamily="2" charset="-122"/>
                  </a:rPr>
                  <a:t>O</a:t>
                </a:r>
              </a:p>
            </p:txBody>
          </p:sp>
          <p:sp>
            <p:nvSpPr>
              <p:cNvPr id="78" name="Text Box 53"/>
              <p:cNvSpPr txBox="1"/>
              <p:nvPr/>
            </p:nvSpPr>
            <p:spPr>
              <a:xfrm>
                <a:off x="855" y="0"/>
                <a:ext cx="243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79" name="Text Box 54"/>
              <p:cNvSpPr txBox="1"/>
              <p:nvPr/>
            </p:nvSpPr>
            <p:spPr>
              <a:xfrm>
                <a:off x="1454" y="1360"/>
                <a:ext cx="255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80" name="Line 55"/>
              <p:cNvSpPr/>
              <p:nvPr/>
            </p:nvSpPr>
            <p:spPr>
              <a:xfrm flipH="1" flipV="1">
                <a:off x="940" y="318"/>
                <a:ext cx="554" cy="1089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1" name="Line 56"/>
              <p:cNvSpPr/>
              <p:nvPr/>
            </p:nvSpPr>
            <p:spPr>
              <a:xfrm>
                <a:off x="748" y="1056"/>
                <a:ext cx="726" cy="363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" name="Line 57"/>
              <p:cNvSpPr/>
              <p:nvPr/>
            </p:nvSpPr>
            <p:spPr>
              <a:xfrm flipH="1">
                <a:off x="614" y="309"/>
                <a:ext cx="336" cy="1536"/>
              </a:xfrm>
              <a:prstGeom prst="line">
                <a:avLst/>
              </a:prstGeom>
              <a:ln w="38100" cap="flat" cmpd="sng">
                <a:solidFill>
                  <a:srgbClr val="000099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3" name="Text Box 58"/>
              <p:cNvSpPr txBox="1"/>
              <p:nvPr/>
            </p:nvSpPr>
            <p:spPr>
              <a:xfrm>
                <a:off x="479" y="1794"/>
                <a:ext cx="480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grpSp>
          <p:nvGrpSpPr>
            <p:cNvPr id="84" name="Group 59"/>
            <p:cNvGrpSpPr/>
            <p:nvPr/>
          </p:nvGrpSpPr>
          <p:grpSpPr>
            <a:xfrm>
              <a:off x="684" y="339"/>
              <a:ext cx="384" cy="1077"/>
              <a:chOff x="0" y="0"/>
              <a:chExt cx="384" cy="1077"/>
            </a:xfrm>
          </p:grpSpPr>
          <p:sp>
            <p:nvSpPr>
              <p:cNvPr id="85" name="Freeform 60"/>
              <p:cNvSpPr/>
              <p:nvPr/>
            </p:nvSpPr>
            <p:spPr>
              <a:xfrm>
                <a:off x="219" y="0"/>
                <a:ext cx="144" cy="19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192"/>
                  </a:cxn>
                  <a:cxn ang="0">
                    <a:pos x="144" y="192"/>
                  </a:cxn>
                  <a:cxn ang="0">
                    <a:pos x="48" y="0"/>
                  </a:cxn>
                </a:cxnLst>
                <a:rect l="0" t="0" r="0" b="0"/>
                <a:pathLst>
                  <a:path w="144" h="192">
                    <a:moveTo>
                      <a:pt x="48" y="0"/>
                    </a:moveTo>
                    <a:lnTo>
                      <a:pt x="0" y="192"/>
                    </a:lnTo>
                    <a:lnTo>
                      <a:pt x="144" y="192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6" name="Freeform 61"/>
              <p:cNvSpPr/>
              <p:nvPr/>
            </p:nvSpPr>
            <p:spPr>
              <a:xfrm>
                <a:off x="0" y="741"/>
                <a:ext cx="384" cy="336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0" y="336"/>
                  </a:cxn>
                  <a:cxn ang="0">
                    <a:pos x="384" y="144"/>
                  </a:cxn>
                  <a:cxn ang="0">
                    <a:pos x="96" y="0"/>
                  </a:cxn>
                </a:cxnLst>
                <a:rect l="0" t="0" r="0" b="0"/>
                <a:pathLst>
                  <a:path w="384" h="336">
                    <a:moveTo>
                      <a:pt x="96" y="0"/>
                    </a:moveTo>
                    <a:lnTo>
                      <a:pt x="0" y="336"/>
                    </a:lnTo>
                    <a:lnTo>
                      <a:pt x="384" y="144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87" name="Group 62"/>
          <p:cNvGrpSpPr/>
          <p:nvPr/>
        </p:nvGrpSpPr>
        <p:grpSpPr>
          <a:xfrm>
            <a:off x="314325" y="1468438"/>
            <a:ext cx="2589213" cy="3367087"/>
            <a:chOff x="6" y="0"/>
            <a:chExt cx="1631" cy="2121"/>
          </a:xfrm>
        </p:grpSpPr>
        <p:grpSp>
          <p:nvGrpSpPr>
            <p:cNvPr id="88" name="Group 63"/>
            <p:cNvGrpSpPr/>
            <p:nvPr/>
          </p:nvGrpSpPr>
          <p:grpSpPr>
            <a:xfrm>
              <a:off x="6" y="0"/>
              <a:ext cx="1631" cy="2121"/>
              <a:chOff x="6" y="0"/>
              <a:chExt cx="1631" cy="2121"/>
            </a:xfrm>
          </p:grpSpPr>
          <p:grpSp>
            <p:nvGrpSpPr>
              <p:cNvPr id="89" name="Group 64"/>
              <p:cNvGrpSpPr/>
              <p:nvPr/>
            </p:nvGrpSpPr>
            <p:grpSpPr>
              <a:xfrm>
                <a:off x="68" y="295"/>
                <a:ext cx="1569" cy="1542"/>
                <a:chOff x="0" y="0"/>
                <a:chExt cx="1542" cy="1542"/>
              </a:xfrm>
            </p:grpSpPr>
            <p:sp>
              <p:nvSpPr>
                <p:cNvPr id="90" name="Oval 65"/>
                <p:cNvSpPr/>
                <p:nvPr/>
              </p:nvSpPr>
              <p:spPr>
                <a:xfrm>
                  <a:off x="0" y="0"/>
                  <a:ext cx="1542" cy="1542"/>
                </a:xfrm>
                <a:prstGeom prst="ellipse">
                  <a:avLst/>
                </a:pr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1" name="Oval 66"/>
                <p:cNvSpPr/>
                <p:nvPr/>
              </p:nvSpPr>
              <p:spPr>
                <a:xfrm>
                  <a:off x="725" y="726"/>
                  <a:ext cx="91" cy="91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92" name="Text Box 67"/>
              <p:cNvSpPr txBox="1"/>
              <p:nvPr/>
            </p:nvSpPr>
            <p:spPr>
              <a:xfrm>
                <a:off x="576" y="768"/>
                <a:ext cx="266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93" name="Text Box 68"/>
              <p:cNvSpPr txBox="1"/>
              <p:nvPr/>
            </p:nvSpPr>
            <p:spPr>
              <a:xfrm>
                <a:off x="929" y="0"/>
                <a:ext cx="254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94" name="Text Box 69"/>
              <p:cNvSpPr txBox="1"/>
              <p:nvPr/>
            </p:nvSpPr>
            <p:spPr>
              <a:xfrm>
                <a:off x="6" y="1451"/>
                <a:ext cx="255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95" name="Line 70"/>
              <p:cNvSpPr/>
              <p:nvPr/>
            </p:nvSpPr>
            <p:spPr>
              <a:xfrm flipV="1">
                <a:off x="183" y="328"/>
                <a:ext cx="830" cy="113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6" name="Line 71"/>
              <p:cNvSpPr/>
              <p:nvPr/>
            </p:nvSpPr>
            <p:spPr>
              <a:xfrm flipH="1">
                <a:off x="192" y="1056"/>
                <a:ext cx="680" cy="408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97" name="Group 72"/>
              <p:cNvGrpSpPr/>
              <p:nvPr/>
            </p:nvGrpSpPr>
            <p:grpSpPr>
              <a:xfrm>
                <a:off x="553" y="309"/>
                <a:ext cx="480" cy="1812"/>
                <a:chOff x="6" y="0"/>
                <a:chExt cx="480" cy="1812"/>
              </a:xfrm>
            </p:grpSpPr>
            <p:sp>
              <p:nvSpPr>
                <p:cNvPr id="98" name="Line 73"/>
                <p:cNvSpPr/>
                <p:nvPr/>
              </p:nvSpPr>
              <p:spPr>
                <a:xfrm flipH="1">
                  <a:off x="135" y="0"/>
                  <a:ext cx="336" cy="1536"/>
                </a:xfrm>
                <a:prstGeom prst="line">
                  <a:avLst/>
                </a:prstGeom>
                <a:ln w="38100" cap="flat" cmpd="sng">
                  <a:solidFill>
                    <a:srgbClr val="000099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9" name="Text Box 74"/>
                <p:cNvSpPr txBox="1"/>
                <p:nvPr/>
              </p:nvSpPr>
              <p:spPr>
                <a:xfrm>
                  <a:off x="6" y="1485"/>
                  <a:ext cx="480" cy="32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 i="1">
                      <a:latin typeface="Times New Roman" panose="02020603050405020304" pitchFamily="18" charset="0"/>
                      <a:ea typeface="黑体" panose="02010609060101010101" pitchFamily="49" charset="-122"/>
                      <a:cs typeface="Times New Roman" panose="02020603050405020304" pitchFamily="18" charset="0"/>
                    </a:rPr>
                    <a:t>D</a:t>
                  </a:r>
                </a:p>
              </p:txBody>
            </p:sp>
          </p:grpSp>
        </p:grpSp>
        <p:grpSp>
          <p:nvGrpSpPr>
            <p:cNvPr id="100" name="Group 75"/>
            <p:cNvGrpSpPr/>
            <p:nvPr/>
          </p:nvGrpSpPr>
          <p:grpSpPr>
            <a:xfrm>
              <a:off x="564" y="315"/>
              <a:ext cx="421" cy="1056"/>
              <a:chOff x="0" y="0"/>
              <a:chExt cx="421" cy="1056"/>
            </a:xfrm>
          </p:grpSpPr>
          <p:sp>
            <p:nvSpPr>
              <p:cNvPr id="101" name="AutoShape 76"/>
              <p:cNvSpPr/>
              <p:nvPr/>
            </p:nvSpPr>
            <p:spPr>
              <a:xfrm rot="1476510">
                <a:off x="0" y="720"/>
                <a:ext cx="284" cy="336"/>
              </a:xfrm>
              <a:prstGeom prst="triangle">
                <a:avLst>
                  <a:gd name="adj" fmla="val 73852"/>
                </a:avLst>
              </a:prstGeom>
              <a:solidFill>
                <a:srgbClr val="FF0066"/>
              </a:solidFill>
              <a:ln w="9525">
                <a:noFill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" name="AutoShape 77"/>
              <p:cNvSpPr/>
              <p:nvPr/>
            </p:nvSpPr>
            <p:spPr>
              <a:xfrm rot="753453">
                <a:off x="258" y="0"/>
                <a:ext cx="163" cy="312"/>
              </a:xfrm>
              <a:prstGeom prst="triangle">
                <a:avLst>
                  <a:gd name="adj" fmla="val 95546"/>
                </a:avLst>
              </a:prstGeom>
              <a:solidFill>
                <a:srgbClr val="FF0066"/>
              </a:solidFill>
              <a:ln w="9525">
                <a:noFill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aphicFrame>
        <p:nvGraphicFramePr>
          <p:cNvPr id="103" name="Object 78"/>
          <p:cNvGraphicFramePr>
            <a:graphicFrameLocks noChangeAspect="1"/>
          </p:cNvGraphicFramePr>
          <p:nvPr/>
        </p:nvGraphicFramePr>
        <p:xfrm>
          <a:off x="323850" y="5121275"/>
          <a:ext cx="231933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r:id="rId3" imgW="1193800" imgH="405765" progId="Equation.DSMT4">
                  <p:embed/>
                </p:oleObj>
              </mc:Choice>
              <mc:Fallback>
                <p:oleObj r:id="rId3" imgW="11938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850" y="5121275"/>
                        <a:ext cx="2319338" cy="787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79"/>
          <p:cNvGraphicFramePr>
            <a:graphicFrameLocks noChangeAspect="1"/>
          </p:cNvGraphicFramePr>
          <p:nvPr/>
        </p:nvGraphicFramePr>
        <p:xfrm>
          <a:off x="6608763" y="5011738"/>
          <a:ext cx="220027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r:id="rId5" imgW="1219200" imgH="405765" progId="Equation.DSMT4">
                  <p:embed/>
                </p:oleObj>
              </mc:Choice>
              <mc:Fallback>
                <p:oleObj r:id="rId5" imgW="12192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08763" y="5011738"/>
                        <a:ext cx="2200275" cy="7318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80"/>
          <p:cNvGraphicFramePr>
            <a:graphicFrameLocks noChangeAspect="1"/>
          </p:cNvGraphicFramePr>
          <p:nvPr/>
        </p:nvGraphicFramePr>
        <p:xfrm>
          <a:off x="3037840" y="4923790"/>
          <a:ext cx="3601085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r:id="rId7" imgW="2145665" imgH="838200" progId="Equation.DSMT4">
                  <p:embed/>
                </p:oleObj>
              </mc:Choice>
              <mc:Fallback>
                <p:oleObj r:id="rId7" imgW="2145665" imgH="838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37840" y="4923790"/>
                        <a:ext cx="3601085" cy="1406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9.3E-05 L -0.229219 -0.002593" pathEditMode="relative" rAng="0" ptsTypes="">
                                      <p:cBhvr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14 -0.003241 L 0.241199 -0.00287" pathEditMode="relative" rAng="0" ptsTypes="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5 -0.004165 L -0.245469 -0.003332" pathEditMode="relative" rAng="0" ptsTypes="">
                                      <p:cBhvr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417 -0.003239 L 0.22526 -0.001851" pathEditMode="relative" rAng="0" ptsTypes="">
                                      <p:cBhvr>
                                        <p:cTn id="4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3" name="Rectangle 36"/>
          <p:cNvSpPr/>
          <p:nvPr/>
        </p:nvSpPr>
        <p:spPr>
          <a:xfrm>
            <a:off x="372110" y="714375"/>
            <a:ext cx="3937000" cy="5219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buFont typeface="Wingdings" panose="05000000000000000000" pitchFamily="2" charset="2"/>
              <a:buChar char="n"/>
            </a:pPr>
            <a:r>
              <a:rPr lang="zh-CN" altLang="en-US" sz="28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圆心</a:t>
            </a:r>
            <a:r>
              <a:rPr lang="en-US" altLang="zh-CN" sz="2800" b="1" i="1" strike="noStrike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O</a:t>
            </a:r>
            <a:r>
              <a:rPr lang="zh-CN" altLang="en-US" sz="28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在</a:t>
            </a:r>
            <a:r>
              <a:rPr lang="zh-CN" altLang="en-US" sz="2800" strike="noStrike" noProof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∠</a:t>
            </a:r>
            <a:r>
              <a:rPr lang="en-US" altLang="zh-CN" sz="2800" b="1" i="1" strike="noStrike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BAC</a:t>
            </a:r>
            <a:r>
              <a:rPr lang="zh-CN" altLang="en-US" sz="28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的外部</a:t>
            </a:r>
          </a:p>
        </p:txBody>
      </p:sp>
      <p:grpSp>
        <p:nvGrpSpPr>
          <p:cNvPr id="27" name="Group 4"/>
          <p:cNvGrpSpPr/>
          <p:nvPr/>
        </p:nvGrpSpPr>
        <p:grpSpPr>
          <a:xfrm>
            <a:off x="496570" y="2028825"/>
            <a:ext cx="2754313" cy="2895600"/>
            <a:chOff x="3024" y="2304"/>
            <a:chExt cx="1735" cy="1824"/>
          </a:xfrm>
        </p:grpSpPr>
        <p:sp>
          <p:nvSpPr>
            <p:cNvPr id="28" name="Oval 5"/>
            <p:cNvSpPr/>
            <p:nvPr/>
          </p:nvSpPr>
          <p:spPr>
            <a:xfrm>
              <a:off x="3120" y="2304"/>
              <a:ext cx="1568" cy="1540"/>
            </a:xfrm>
            <a:prstGeom prst="ellipse">
              <a:avLst/>
            </a:pr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3" name="Oval 6"/>
            <p:cNvSpPr/>
            <p:nvPr/>
          </p:nvSpPr>
          <p:spPr>
            <a:xfrm>
              <a:off x="3857" y="3029"/>
              <a:ext cx="93" cy="91"/>
            </a:xfrm>
            <a:prstGeom prst="ellipse">
              <a:avLst/>
            </a:prstGeom>
            <a:solidFill>
              <a:srgbClr val="FF3300"/>
            </a:solidFill>
            <a:ln w="9525">
              <a:noFill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" name="Text Box 7"/>
            <p:cNvSpPr txBox="1"/>
            <p:nvPr/>
          </p:nvSpPr>
          <p:spPr>
            <a:xfrm>
              <a:off x="3696" y="2784"/>
              <a:ext cx="33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400" b="1">
                  <a:latin typeface="Arial" panose="020B0604020202020204" pitchFamily="34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49" name="Text Box 8"/>
            <p:cNvSpPr txBox="1"/>
            <p:nvPr/>
          </p:nvSpPr>
          <p:spPr>
            <a:xfrm>
              <a:off x="4504" y="2349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50" name="Text Box 9"/>
            <p:cNvSpPr txBox="1"/>
            <p:nvPr/>
          </p:nvSpPr>
          <p:spPr>
            <a:xfrm>
              <a:off x="3984" y="3840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51" name="Line 10"/>
            <p:cNvSpPr/>
            <p:nvPr/>
          </p:nvSpPr>
          <p:spPr>
            <a:xfrm flipV="1">
              <a:off x="4062" y="2640"/>
              <a:ext cx="491" cy="120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2" name="Line 11"/>
            <p:cNvSpPr/>
            <p:nvPr/>
          </p:nvSpPr>
          <p:spPr>
            <a:xfrm>
              <a:off x="3897" y="3054"/>
              <a:ext cx="160" cy="81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53" name="Group 12"/>
            <p:cNvGrpSpPr/>
            <p:nvPr/>
          </p:nvGrpSpPr>
          <p:grpSpPr>
            <a:xfrm>
              <a:off x="3024" y="2640"/>
              <a:ext cx="1536" cy="1143"/>
              <a:chOff x="336" y="1488"/>
              <a:chExt cx="1536" cy="1143"/>
            </a:xfrm>
          </p:grpSpPr>
          <p:sp>
            <p:nvSpPr>
              <p:cNvPr id="54" name="Line 13"/>
              <p:cNvSpPr/>
              <p:nvPr/>
            </p:nvSpPr>
            <p:spPr>
              <a:xfrm flipH="1">
                <a:off x="576" y="1488"/>
                <a:ext cx="1296" cy="864"/>
              </a:xfrm>
              <a:prstGeom prst="line">
                <a:avLst/>
              </a:prstGeom>
              <a:ln w="38100" cap="flat" cmpd="sng">
                <a:solidFill>
                  <a:srgbClr val="000099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" name="Text Box 14"/>
              <p:cNvSpPr txBox="1"/>
              <p:nvPr/>
            </p:nvSpPr>
            <p:spPr>
              <a:xfrm>
                <a:off x="336" y="2304"/>
                <a:ext cx="336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latin typeface="Arial" panose="020B0604020202020204" pitchFamily="34" charset="0"/>
                    <a:ea typeface="黑体" panose="02010609060101010101" pitchFamily="49" charset="-122"/>
                  </a:rPr>
                  <a:t>D</a:t>
                </a:r>
              </a:p>
            </p:txBody>
          </p:sp>
        </p:grpSp>
      </p:grpSp>
      <p:grpSp>
        <p:nvGrpSpPr>
          <p:cNvPr id="58" name="Group 15"/>
          <p:cNvGrpSpPr/>
          <p:nvPr/>
        </p:nvGrpSpPr>
        <p:grpSpPr>
          <a:xfrm>
            <a:off x="496570" y="2028825"/>
            <a:ext cx="2789238" cy="2444750"/>
            <a:chOff x="2496" y="672"/>
            <a:chExt cx="1757" cy="1540"/>
          </a:xfrm>
        </p:grpSpPr>
        <p:sp>
          <p:nvSpPr>
            <p:cNvPr id="59" name="Text Box 16"/>
            <p:cNvSpPr txBox="1"/>
            <p:nvPr/>
          </p:nvSpPr>
          <p:spPr>
            <a:xfrm>
              <a:off x="3998" y="1760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60" name="Oval 17"/>
            <p:cNvSpPr/>
            <p:nvPr/>
          </p:nvSpPr>
          <p:spPr>
            <a:xfrm>
              <a:off x="2592" y="672"/>
              <a:ext cx="1568" cy="1540"/>
            </a:xfrm>
            <a:prstGeom prst="ellipse">
              <a:avLst/>
            </a:pr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" name="Oval 18"/>
            <p:cNvSpPr/>
            <p:nvPr/>
          </p:nvSpPr>
          <p:spPr>
            <a:xfrm>
              <a:off x="3329" y="1397"/>
              <a:ext cx="93" cy="91"/>
            </a:xfrm>
            <a:prstGeom prst="ellipse">
              <a:avLst/>
            </a:prstGeom>
            <a:solidFill>
              <a:srgbClr val="FF3300"/>
            </a:solidFill>
            <a:ln w="9525">
              <a:noFill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2" name="Text Box 19"/>
            <p:cNvSpPr txBox="1"/>
            <p:nvPr/>
          </p:nvSpPr>
          <p:spPr>
            <a:xfrm>
              <a:off x="3216" y="1056"/>
              <a:ext cx="33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400" b="1">
                  <a:latin typeface="Arial" panose="020B0604020202020204" pitchFamily="34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63" name="Text Box 20"/>
            <p:cNvSpPr txBox="1"/>
            <p:nvPr/>
          </p:nvSpPr>
          <p:spPr>
            <a:xfrm>
              <a:off x="3976" y="717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64" name="Line 21"/>
            <p:cNvSpPr/>
            <p:nvPr/>
          </p:nvSpPr>
          <p:spPr>
            <a:xfrm flipH="1" flipV="1">
              <a:off x="4022" y="989"/>
              <a:ext cx="45" cy="815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5" name="Line 22"/>
            <p:cNvSpPr/>
            <p:nvPr/>
          </p:nvSpPr>
          <p:spPr>
            <a:xfrm>
              <a:off x="3390" y="1440"/>
              <a:ext cx="680" cy="363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" name="Line 23"/>
            <p:cNvSpPr/>
            <p:nvPr/>
          </p:nvSpPr>
          <p:spPr>
            <a:xfrm flipH="1">
              <a:off x="2736" y="1008"/>
              <a:ext cx="1296" cy="864"/>
            </a:xfrm>
            <a:prstGeom prst="line">
              <a:avLst/>
            </a:prstGeom>
            <a:ln w="38100" cap="flat" cmpd="sng">
              <a:solidFill>
                <a:srgbClr val="000099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" name="Text Box 24"/>
            <p:cNvSpPr txBox="1"/>
            <p:nvPr/>
          </p:nvSpPr>
          <p:spPr>
            <a:xfrm>
              <a:off x="2496" y="1824"/>
              <a:ext cx="33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Arial" panose="020B0604020202020204" pitchFamily="34" charset="0"/>
                  <a:ea typeface="黑体" panose="02010609060101010101" pitchFamily="49" charset="-122"/>
                </a:rPr>
                <a:t>D</a:t>
              </a:r>
            </a:p>
          </p:txBody>
        </p:sp>
      </p:grpSp>
      <p:grpSp>
        <p:nvGrpSpPr>
          <p:cNvPr id="68" name="Group 25"/>
          <p:cNvGrpSpPr/>
          <p:nvPr/>
        </p:nvGrpSpPr>
        <p:grpSpPr>
          <a:xfrm>
            <a:off x="648970" y="2028825"/>
            <a:ext cx="2617788" cy="2898775"/>
            <a:chOff x="432" y="1152"/>
            <a:chExt cx="1649" cy="1826"/>
          </a:xfrm>
        </p:grpSpPr>
        <p:sp>
          <p:nvSpPr>
            <p:cNvPr id="69" name="Text Box 26"/>
            <p:cNvSpPr txBox="1"/>
            <p:nvPr/>
          </p:nvSpPr>
          <p:spPr>
            <a:xfrm>
              <a:off x="1838" y="2240"/>
              <a:ext cx="24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0" name="Oval 27"/>
            <p:cNvSpPr/>
            <p:nvPr/>
          </p:nvSpPr>
          <p:spPr>
            <a:xfrm>
              <a:off x="432" y="1152"/>
              <a:ext cx="1568" cy="1540"/>
            </a:xfrm>
            <a:prstGeom prst="ellipse">
              <a:avLst/>
            </a:pr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1" name="Oval 28"/>
            <p:cNvSpPr/>
            <p:nvPr/>
          </p:nvSpPr>
          <p:spPr>
            <a:xfrm>
              <a:off x="1169" y="1877"/>
              <a:ext cx="93" cy="91"/>
            </a:xfrm>
            <a:prstGeom prst="ellipse">
              <a:avLst/>
            </a:prstGeom>
            <a:solidFill>
              <a:srgbClr val="FF3300"/>
            </a:solidFill>
            <a:ln w="9525">
              <a:noFill/>
            </a:ln>
          </p:spPr>
          <p:txBody>
            <a:bodyPr wrap="none" anchor="ctr"/>
            <a:lstStyle/>
            <a:p>
              <a:endParaRPr lang="zh-CN" altLang="en-US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2" name="Text Box 29"/>
            <p:cNvSpPr txBox="1"/>
            <p:nvPr/>
          </p:nvSpPr>
          <p:spPr>
            <a:xfrm>
              <a:off x="1056" y="1536"/>
              <a:ext cx="336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73" name="Text Box 30"/>
            <p:cNvSpPr txBox="1"/>
            <p:nvPr/>
          </p:nvSpPr>
          <p:spPr>
            <a:xfrm>
              <a:off x="1816" y="1197"/>
              <a:ext cx="254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4" name="Text Box 31"/>
            <p:cNvSpPr txBox="1"/>
            <p:nvPr/>
          </p:nvSpPr>
          <p:spPr>
            <a:xfrm>
              <a:off x="1296" y="2688"/>
              <a:ext cx="254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5" name="Line 32"/>
            <p:cNvSpPr/>
            <p:nvPr/>
          </p:nvSpPr>
          <p:spPr>
            <a:xfrm flipV="1">
              <a:off x="1374" y="1488"/>
              <a:ext cx="491" cy="120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" name="Line 33"/>
            <p:cNvSpPr/>
            <p:nvPr/>
          </p:nvSpPr>
          <p:spPr>
            <a:xfrm flipH="1" flipV="1">
              <a:off x="1862" y="1469"/>
              <a:ext cx="45" cy="815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" name="Line 34"/>
            <p:cNvSpPr/>
            <p:nvPr/>
          </p:nvSpPr>
          <p:spPr>
            <a:xfrm>
              <a:off x="1230" y="1920"/>
              <a:ext cx="680" cy="363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" name="Line 35"/>
            <p:cNvSpPr/>
            <p:nvPr/>
          </p:nvSpPr>
          <p:spPr>
            <a:xfrm>
              <a:off x="1209" y="1902"/>
              <a:ext cx="160" cy="81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79" name="Rectangle 37"/>
          <p:cNvSpPr/>
          <p:nvPr/>
        </p:nvSpPr>
        <p:spPr>
          <a:xfrm>
            <a:off x="239395" y="3933825"/>
            <a:ext cx="609600" cy="838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80" name="Group 38"/>
          <p:cNvGrpSpPr/>
          <p:nvPr/>
        </p:nvGrpSpPr>
        <p:grpSpPr>
          <a:xfrm>
            <a:off x="483870" y="2549525"/>
            <a:ext cx="2438400" cy="1814513"/>
            <a:chOff x="336" y="1488"/>
            <a:chExt cx="1536" cy="1143"/>
          </a:xfrm>
        </p:grpSpPr>
        <p:sp>
          <p:nvSpPr>
            <p:cNvPr id="81" name="Line 39"/>
            <p:cNvSpPr/>
            <p:nvPr/>
          </p:nvSpPr>
          <p:spPr>
            <a:xfrm flipH="1">
              <a:off x="576" y="1488"/>
              <a:ext cx="1296" cy="864"/>
            </a:xfrm>
            <a:prstGeom prst="line">
              <a:avLst/>
            </a:prstGeom>
            <a:ln w="38100" cap="flat" cmpd="sng">
              <a:solidFill>
                <a:srgbClr val="000099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2" name="Text Box 40"/>
            <p:cNvSpPr txBox="1"/>
            <p:nvPr/>
          </p:nvSpPr>
          <p:spPr>
            <a:xfrm>
              <a:off x="336" y="2304"/>
              <a:ext cx="33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Arial" panose="020B0604020202020204" pitchFamily="34" charset="0"/>
                  <a:ea typeface="黑体" panose="02010609060101010101" pitchFamily="49" charset="-122"/>
                </a:rPr>
                <a:t>D</a:t>
              </a:r>
            </a:p>
          </p:txBody>
        </p:sp>
      </p:grpSp>
      <p:graphicFrame>
        <p:nvGraphicFramePr>
          <p:cNvPr id="83" name="Object 41"/>
          <p:cNvGraphicFramePr>
            <a:graphicFrameLocks noChangeAspect="1"/>
          </p:cNvGraphicFramePr>
          <p:nvPr/>
        </p:nvGraphicFramePr>
        <p:xfrm>
          <a:off x="648653" y="4975543"/>
          <a:ext cx="324008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r:id="rId4" imgW="2133600" imgH="609600" progId="Equation.DSMT4">
                  <p:embed/>
                </p:oleObj>
              </mc:Choice>
              <mc:Fallback>
                <p:oleObj r:id="rId4" imgW="2133600" imgH="609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48653" y="4975543"/>
                        <a:ext cx="3240087" cy="1071562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bg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Freeform 96"/>
          <p:cNvSpPr/>
          <p:nvPr/>
        </p:nvSpPr>
        <p:spPr>
          <a:xfrm>
            <a:off x="2722245" y="3095625"/>
            <a:ext cx="212725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2147483647" y="0"/>
              </a:cxn>
            </a:cxnLst>
            <a:rect l="0" t="0" r="0" b="0"/>
            <a:pathLst>
              <a:path w="144" h="144">
                <a:moveTo>
                  <a:pt x="0" y="0"/>
                </a:moveTo>
                <a:cubicBezTo>
                  <a:pt x="12" y="72"/>
                  <a:pt x="24" y="144"/>
                  <a:pt x="48" y="144"/>
                </a:cubicBezTo>
                <a:cubicBezTo>
                  <a:pt x="72" y="144"/>
                  <a:pt x="128" y="24"/>
                  <a:pt x="144" y="0"/>
                </a:cubicBezTo>
              </a:path>
            </a:pathLst>
          </a:custGeom>
          <a:noFill/>
          <a:ln w="57150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6" name="Freeform 97"/>
          <p:cNvSpPr/>
          <p:nvPr/>
        </p:nvSpPr>
        <p:spPr>
          <a:xfrm rot="-9033042" flipV="1">
            <a:off x="2080895" y="3429000"/>
            <a:ext cx="169863" cy="303213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152" h="144">
                <a:moveTo>
                  <a:pt x="104" y="0"/>
                </a:moveTo>
                <a:cubicBezTo>
                  <a:pt x="52" y="36"/>
                  <a:pt x="0" y="72"/>
                  <a:pt x="8" y="96"/>
                </a:cubicBezTo>
                <a:cubicBezTo>
                  <a:pt x="16" y="120"/>
                  <a:pt x="128" y="136"/>
                  <a:pt x="152" y="144"/>
                </a:cubicBezTo>
              </a:path>
            </a:pathLst>
          </a:custGeom>
          <a:noFill/>
          <a:ln w="57150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87" name="Object 39"/>
          <p:cNvGraphicFramePr>
            <a:graphicFrameLocks noChangeAspect="1"/>
          </p:cNvGraphicFramePr>
          <p:nvPr/>
        </p:nvGraphicFramePr>
        <p:xfrm>
          <a:off x="9173528" y="1838325"/>
          <a:ext cx="244792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r:id="rId6" imgW="1206500" imgH="393700" progId="Equation.DSMT4">
                  <p:embed/>
                </p:oleObj>
              </mc:Choice>
              <mc:Fallback>
                <p:oleObj r:id="rId6" imgW="12065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73528" y="1838325"/>
                        <a:ext cx="2447925" cy="798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8" name="Group 68"/>
          <p:cNvGrpSpPr/>
          <p:nvPr/>
        </p:nvGrpSpPr>
        <p:grpSpPr>
          <a:xfrm>
            <a:off x="5823585" y="962025"/>
            <a:ext cx="2770188" cy="2444750"/>
            <a:chOff x="2880" y="1872"/>
            <a:chExt cx="1745" cy="1540"/>
          </a:xfrm>
        </p:grpSpPr>
        <p:grpSp>
          <p:nvGrpSpPr>
            <p:cNvPr id="15428" name="Group 69"/>
            <p:cNvGrpSpPr/>
            <p:nvPr/>
          </p:nvGrpSpPr>
          <p:grpSpPr>
            <a:xfrm>
              <a:off x="2880" y="1872"/>
              <a:ext cx="1745" cy="1540"/>
              <a:chOff x="2496" y="672"/>
              <a:chExt cx="1745" cy="1540"/>
            </a:xfrm>
          </p:grpSpPr>
          <p:sp>
            <p:nvSpPr>
              <p:cNvPr id="15429" name="Text Box 70"/>
              <p:cNvSpPr txBox="1"/>
              <p:nvPr/>
            </p:nvSpPr>
            <p:spPr>
              <a:xfrm>
                <a:off x="3998" y="1760"/>
                <a:ext cx="243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5430" name="Oval 71"/>
              <p:cNvSpPr/>
              <p:nvPr/>
            </p:nvSpPr>
            <p:spPr>
              <a:xfrm>
                <a:off x="2592" y="672"/>
                <a:ext cx="1568" cy="1540"/>
              </a:xfrm>
              <a:prstGeom prst="ellipse">
                <a:avLst/>
              </a:pr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31" name="Oval 72"/>
              <p:cNvSpPr/>
              <p:nvPr/>
            </p:nvSpPr>
            <p:spPr>
              <a:xfrm>
                <a:off x="3329" y="1397"/>
                <a:ext cx="93" cy="91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</a:ln>
            </p:spPr>
            <p:txBody>
              <a:bodyPr wrap="none" anchor="ctr"/>
              <a:lstStyle/>
              <a:p>
                <a:endParaRPr lang="zh-CN" altLang="en-US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32" name="Text Box 73"/>
              <p:cNvSpPr txBox="1"/>
              <p:nvPr/>
            </p:nvSpPr>
            <p:spPr>
              <a:xfrm>
                <a:off x="3216" y="1056"/>
                <a:ext cx="336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15433" name="Text Box 74"/>
              <p:cNvSpPr txBox="1"/>
              <p:nvPr/>
            </p:nvSpPr>
            <p:spPr>
              <a:xfrm>
                <a:off x="3976" y="717"/>
                <a:ext cx="254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5434" name="Line 75"/>
              <p:cNvSpPr/>
              <p:nvPr/>
            </p:nvSpPr>
            <p:spPr>
              <a:xfrm flipH="1" flipV="1">
                <a:off x="4022" y="989"/>
                <a:ext cx="45" cy="815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5435" name="Line 76"/>
              <p:cNvSpPr/>
              <p:nvPr/>
            </p:nvSpPr>
            <p:spPr>
              <a:xfrm>
                <a:off x="3390" y="1440"/>
                <a:ext cx="680" cy="363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5436" name="Line 77"/>
              <p:cNvSpPr/>
              <p:nvPr/>
            </p:nvSpPr>
            <p:spPr>
              <a:xfrm flipH="1">
                <a:off x="2736" y="1008"/>
                <a:ext cx="1296" cy="864"/>
              </a:xfrm>
              <a:prstGeom prst="line">
                <a:avLst/>
              </a:prstGeom>
              <a:ln w="38100" cap="flat" cmpd="sng">
                <a:solidFill>
                  <a:srgbClr val="000099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5437" name="Text Box 78"/>
              <p:cNvSpPr txBox="1"/>
              <p:nvPr/>
            </p:nvSpPr>
            <p:spPr>
              <a:xfrm>
                <a:off x="2496" y="1824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15438" name="Freeform 79"/>
            <p:cNvSpPr/>
            <p:nvPr/>
          </p:nvSpPr>
          <p:spPr>
            <a:xfrm>
              <a:off x="3504" y="2640"/>
              <a:ext cx="624" cy="192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192"/>
                </a:cxn>
                <a:cxn ang="0">
                  <a:pos x="624" y="192"/>
                </a:cxn>
                <a:cxn ang="0">
                  <a:pos x="240" y="0"/>
                </a:cxn>
              </a:cxnLst>
              <a:rect l="0" t="0" r="0" b="0"/>
              <a:pathLst>
                <a:path w="624" h="192">
                  <a:moveTo>
                    <a:pt x="240" y="0"/>
                  </a:moveTo>
                  <a:lnTo>
                    <a:pt x="0" y="192"/>
                  </a:lnTo>
                  <a:lnTo>
                    <a:pt x="624" y="192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A4FAA8"/>
            </a:solidFill>
            <a:ln w="9525">
              <a:noFill/>
            </a:ln>
          </p:spPr>
          <p:txBody>
            <a:bodyPr/>
            <a:lstStyle/>
            <a:p>
              <a:endParaRPr lang="zh-CN" altLang="en-US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39" name="Freeform 80"/>
            <p:cNvSpPr/>
            <p:nvPr/>
          </p:nvSpPr>
          <p:spPr>
            <a:xfrm>
              <a:off x="4128" y="2208"/>
              <a:ext cx="288" cy="336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0" y="192"/>
                </a:cxn>
                <a:cxn ang="0">
                  <a:pos x="288" y="336"/>
                </a:cxn>
                <a:cxn ang="0">
                  <a:pos x="288" y="0"/>
                </a:cxn>
              </a:cxnLst>
              <a:rect l="0" t="0" r="0" b="0"/>
              <a:pathLst>
                <a:path w="288" h="336">
                  <a:moveTo>
                    <a:pt x="288" y="0"/>
                  </a:moveTo>
                  <a:lnTo>
                    <a:pt x="0" y="192"/>
                  </a:lnTo>
                  <a:lnTo>
                    <a:pt x="288" y="336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A4FAA8"/>
            </a:solidFill>
            <a:ln w="9525">
              <a:noFill/>
            </a:ln>
          </p:spPr>
          <p:txBody>
            <a:bodyPr/>
            <a:lstStyle/>
            <a:p>
              <a:endParaRPr lang="zh-CN" altLang="en-US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89" name="Object 40"/>
          <p:cNvGraphicFramePr>
            <a:graphicFrameLocks noChangeAspect="1"/>
          </p:cNvGraphicFramePr>
          <p:nvPr/>
        </p:nvGraphicFramePr>
        <p:xfrm>
          <a:off x="9173528" y="4772025"/>
          <a:ext cx="27368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r:id="rId8" imgW="1193800" imgH="393700" progId="Equation.DSMT4">
                  <p:embed/>
                </p:oleObj>
              </mc:Choice>
              <mc:Fallback>
                <p:oleObj r:id="rId8" imgW="11938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9173528" y="4772025"/>
                        <a:ext cx="2736850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" name="Group 81"/>
          <p:cNvGrpSpPr/>
          <p:nvPr/>
        </p:nvGrpSpPr>
        <p:grpSpPr>
          <a:xfrm>
            <a:off x="5899785" y="3679825"/>
            <a:ext cx="2752725" cy="2898775"/>
            <a:chOff x="3024" y="2304"/>
            <a:chExt cx="1734" cy="1826"/>
          </a:xfrm>
        </p:grpSpPr>
        <p:grpSp>
          <p:nvGrpSpPr>
            <p:cNvPr id="15441" name="Group 82"/>
            <p:cNvGrpSpPr/>
            <p:nvPr/>
          </p:nvGrpSpPr>
          <p:grpSpPr>
            <a:xfrm>
              <a:off x="3024" y="2304"/>
              <a:ext cx="1734" cy="1826"/>
              <a:chOff x="3024" y="2304"/>
              <a:chExt cx="1734" cy="1826"/>
            </a:xfrm>
          </p:grpSpPr>
          <p:sp>
            <p:nvSpPr>
              <p:cNvPr id="15442" name="Oval 83"/>
              <p:cNvSpPr/>
              <p:nvPr/>
            </p:nvSpPr>
            <p:spPr>
              <a:xfrm>
                <a:off x="3120" y="2304"/>
                <a:ext cx="1568" cy="1540"/>
              </a:xfrm>
              <a:prstGeom prst="ellipse">
                <a:avLst/>
              </a:pr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43" name="Oval 84"/>
              <p:cNvSpPr/>
              <p:nvPr/>
            </p:nvSpPr>
            <p:spPr>
              <a:xfrm>
                <a:off x="3857" y="3029"/>
                <a:ext cx="93" cy="91"/>
              </a:xfrm>
              <a:prstGeom prst="ellipse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endParaRPr lang="zh-CN" altLang="en-US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44" name="Text Box 85"/>
              <p:cNvSpPr txBox="1"/>
              <p:nvPr/>
            </p:nvSpPr>
            <p:spPr>
              <a:xfrm>
                <a:off x="3696" y="2784"/>
                <a:ext cx="336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15445" name="Text Box 86"/>
              <p:cNvSpPr txBox="1"/>
              <p:nvPr/>
            </p:nvSpPr>
            <p:spPr>
              <a:xfrm>
                <a:off x="4504" y="2349"/>
                <a:ext cx="254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5446" name="Text Box 87"/>
              <p:cNvSpPr txBox="1"/>
              <p:nvPr/>
            </p:nvSpPr>
            <p:spPr>
              <a:xfrm>
                <a:off x="3984" y="3840"/>
                <a:ext cx="254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5447" name="Line 88"/>
              <p:cNvSpPr/>
              <p:nvPr/>
            </p:nvSpPr>
            <p:spPr>
              <a:xfrm flipV="1">
                <a:off x="4062" y="2640"/>
                <a:ext cx="491" cy="120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5448" name="Line 89"/>
              <p:cNvSpPr/>
              <p:nvPr/>
            </p:nvSpPr>
            <p:spPr>
              <a:xfrm>
                <a:off x="3897" y="3054"/>
                <a:ext cx="160" cy="816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15449" name="Group 90"/>
              <p:cNvGrpSpPr/>
              <p:nvPr/>
            </p:nvGrpSpPr>
            <p:grpSpPr>
              <a:xfrm>
                <a:off x="3024" y="2640"/>
                <a:ext cx="1536" cy="1145"/>
                <a:chOff x="336" y="1488"/>
                <a:chExt cx="1536" cy="1145"/>
              </a:xfrm>
            </p:grpSpPr>
            <p:sp>
              <p:nvSpPr>
                <p:cNvPr id="15450" name="Line 91"/>
                <p:cNvSpPr/>
                <p:nvPr/>
              </p:nvSpPr>
              <p:spPr>
                <a:xfrm flipH="1">
                  <a:off x="576" y="1488"/>
                  <a:ext cx="1296" cy="864"/>
                </a:xfrm>
                <a:prstGeom prst="line">
                  <a:avLst/>
                </a:prstGeom>
                <a:ln w="38100" cap="flat" cmpd="sng">
                  <a:solidFill>
                    <a:srgbClr val="000099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51" name="Text Box 92"/>
                <p:cNvSpPr txBox="1"/>
                <p:nvPr/>
              </p:nvSpPr>
              <p:spPr>
                <a:xfrm>
                  <a:off x="336" y="2304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 i="1">
                      <a:latin typeface="Times New Roman" panose="02020603050405020304" pitchFamily="18" charset="0"/>
                      <a:ea typeface="黑体" panose="02010609060101010101" pitchFamily="49" charset="-122"/>
                      <a:cs typeface="Times New Roman" panose="02020603050405020304" pitchFamily="18" charset="0"/>
                    </a:rPr>
                    <a:t>D</a:t>
                  </a:r>
                </a:p>
              </p:txBody>
            </p:sp>
          </p:grpSp>
        </p:grpSp>
        <p:sp>
          <p:nvSpPr>
            <p:cNvPr id="15452" name="Freeform 93"/>
            <p:cNvSpPr/>
            <p:nvPr/>
          </p:nvSpPr>
          <p:spPr>
            <a:xfrm>
              <a:off x="3552" y="3072"/>
              <a:ext cx="432" cy="432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240"/>
                </a:cxn>
                <a:cxn ang="0">
                  <a:pos x="432" y="432"/>
                </a:cxn>
                <a:cxn ang="0">
                  <a:pos x="336" y="48"/>
                </a:cxn>
              </a:cxnLst>
              <a:rect l="0" t="0" r="0" b="0"/>
              <a:pathLst>
                <a:path w="432" h="432">
                  <a:moveTo>
                    <a:pt x="384" y="0"/>
                  </a:moveTo>
                  <a:lnTo>
                    <a:pt x="0" y="240"/>
                  </a:lnTo>
                  <a:lnTo>
                    <a:pt x="432" y="432"/>
                  </a:lnTo>
                  <a:lnTo>
                    <a:pt x="336" y="48"/>
                  </a:lnTo>
                </a:path>
              </a:pathLst>
            </a:custGeom>
            <a:solidFill>
              <a:srgbClr val="0033CC"/>
            </a:solidFill>
            <a:ln w="9525">
              <a:noFill/>
            </a:ln>
          </p:spPr>
          <p:txBody>
            <a:bodyPr/>
            <a:lstStyle/>
            <a:p>
              <a:endParaRPr lang="zh-CN" altLang="en-US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53" name="Freeform 94"/>
            <p:cNvSpPr/>
            <p:nvPr/>
          </p:nvSpPr>
          <p:spPr>
            <a:xfrm>
              <a:off x="4320" y="2640"/>
              <a:ext cx="240" cy="240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144"/>
                </a:cxn>
                <a:cxn ang="0">
                  <a:pos x="144" y="240"/>
                </a:cxn>
                <a:cxn ang="0">
                  <a:pos x="240" y="0"/>
                </a:cxn>
              </a:cxnLst>
              <a:rect l="0" t="0" r="0" b="0"/>
              <a:pathLst>
                <a:path w="240" h="240">
                  <a:moveTo>
                    <a:pt x="240" y="0"/>
                  </a:moveTo>
                  <a:lnTo>
                    <a:pt x="0" y="144"/>
                  </a:lnTo>
                  <a:lnTo>
                    <a:pt x="144" y="24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0033CC"/>
            </a:solidFill>
            <a:ln w="9525">
              <a:noFill/>
            </a:ln>
          </p:spPr>
          <p:txBody>
            <a:bodyPr/>
            <a:lstStyle/>
            <a:p>
              <a:endParaRPr lang="zh-CN" altLang="en-US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06 8.09249E-07 L 0.38923 -0.20023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00" y="-100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06 3.93064E-06 L 0.38923 0.17133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00" y="86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335,&quot;width&quot;:3900}"/>
  <p:tag name="REFSHAPE" val="56705363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1104</Words>
  <Application>Microsoft Office PowerPoint</Application>
  <PresentationFormat>宽屏</PresentationFormat>
  <Paragraphs>174</Paragraphs>
  <Slides>20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黑体</vt:lpstr>
      <vt:lpstr>宋体</vt:lpstr>
      <vt:lpstr>微软雅黑</vt:lpstr>
      <vt:lpstr>Arial</vt:lpstr>
      <vt:lpstr>Times New Roman</vt:lpstr>
      <vt:lpstr>Wingdings</vt:lpstr>
      <vt:lpstr>WWW.2PPT.COM
</vt:lpstr>
      <vt:lpstr>Equation.DSMT4</vt:lpstr>
      <vt:lpstr>Microsoft Word Picture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2021-07-01T11:14:00Z</cp:lastPrinted>
  <dcterms:created xsi:type="dcterms:W3CDTF">2021-07-01T11:14:00Z</dcterms:created>
  <dcterms:modified xsi:type="dcterms:W3CDTF">2023-01-16T16:48:57Z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F12C6F1B462E42FB82606FB51781B977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