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0" r:id="rId2"/>
    <p:sldId id="318" r:id="rId3"/>
    <p:sldId id="375" r:id="rId4"/>
    <p:sldId id="410" r:id="rId5"/>
    <p:sldId id="409" r:id="rId6"/>
    <p:sldId id="411" r:id="rId7"/>
    <p:sldId id="378" r:id="rId8"/>
    <p:sldId id="412" r:id="rId9"/>
    <p:sldId id="408" r:id="rId10"/>
    <p:sldId id="413" r:id="rId11"/>
    <p:sldId id="394" r:id="rId12"/>
    <p:sldId id="371" r:id="rId13"/>
    <p:sldId id="396" r:id="rId14"/>
    <p:sldId id="268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F980FFEC-473C-441E-9D28-F6FF49210D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BA8B14D1-B53D-4F1B-B2B0-1FD5B99B76E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B6F9BA1-3736-48F3-A7CB-E9EDC2A56E89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0CC431-9775-42AA-BE17-768347B0A25F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14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10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0" y="4781550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6750" y="4781550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20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86750" y="4781550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  <p:pic>
        <p:nvPicPr>
          <p:cNvPr id="7" name="图片 30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0" y="4781550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2662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6750" y="4781550"/>
            <a:ext cx="6667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4899" y="1285744"/>
            <a:ext cx="6122194" cy="1322178"/>
            <a:chOff x="1181237" y="1910087"/>
            <a:chExt cx="3548062" cy="1764269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190" y="1910087"/>
              <a:ext cx="2496478" cy="45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1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 2 Unit 2 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81237" y="2729777"/>
              <a:ext cx="3548062" cy="94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It will rain in Beijing.</a:t>
              </a:r>
              <a:endPara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150144"/>
            <a:ext cx="304085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29689" y="431525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2"/>
          <p:cNvSpPr>
            <a:spLocks noChangeArrowheads="1"/>
          </p:cNvSpPr>
          <p:nvPr/>
        </p:nvSpPr>
        <p:spPr bwMode="auto">
          <a:xfrm>
            <a:off x="263129" y="878682"/>
            <a:ext cx="177284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Mime and guess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82379" y="775097"/>
            <a:ext cx="632460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latin typeface="Times New Roman" panose="02020603050405020304" pitchFamily="18" charset="0"/>
              </a:rPr>
              <a:t>What will the weather be like tomorrow? </a:t>
            </a:r>
          </a:p>
        </p:txBody>
      </p:sp>
      <p:pic>
        <p:nvPicPr>
          <p:cNvPr id="17411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5585" y="1285875"/>
            <a:ext cx="7228284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7282" y="1458517"/>
            <a:ext cx="1293019" cy="71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Will it be hot?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901554" y="1933576"/>
            <a:ext cx="129301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Yes, it will.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24625" y="1576388"/>
            <a:ext cx="1293019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 b="1">
                <a:latin typeface="Times New Roman" panose="02020603050405020304" pitchFamily="18" charset="0"/>
              </a:rPr>
              <a:t>Will it be windy?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12507" y="2253853"/>
            <a:ext cx="1293019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Yes, it will.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  <p:bldP spid="5" grpId="0" bldLvl="0"/>
      <p:bldP spid="5" grpId="1"/>
      <p:bldP spid="6" grpId="0" bldLvl="0"/>
      <p:bldP spid="6" grpId="1"/>
      <p:bldP spid="7" grpId="0" bldLvl="0"/>
      <p:bldP spid="7" grpId="1"/>
      <p:bldP spid="8" grpId="0" bldLvl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969" y="1051323"/>
            <a:ext cx="5384006" cy="365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矩形 12"/>
          <p:cNvSpPr>
            <a:spLocks noChangeArrowheads="1"/>
          </p:cNvSpPr>
          <p:nvPr/>
        </p:nvSpPr>
        <p:spPr bwMode="auto">
          <a:xfrm>
            <a:off x="263129" y="878682"/>
            <a:ext cx="177284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Watch and fill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  <p:sp>
        <p:nvSpPr>
          <p:cNvPr id="3" name="矩形 2"/>
          <p:cNvSpPr/>
          <p:nvPr/>
        </p:nvSpPr>
        <p:spPr>
          <a:xfrm>
            <a:off x="1040606" y="1154906"/>
            <a:ext cx="1677591" cy="5298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重点句型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0607" y="1943985"/>
            <a:ext cx="571289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will the weather be like in XX?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0607" y="3090863"/>
            <a:ext cx="3889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 will V/ </a:t>
            </a: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be+Adj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047" y="1101329"/>
            <a:ext cx="1870472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3" y="1879998"/>
            <a:ext cx="6022181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观看今天的天气预报，用英文整理指定城市的天气情况。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创设情境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31006" y="1926432"/>
            <a:ext cx="3806429" cy="241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It will be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sunny</a:t>
            </a: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in Harbin. </a:t>
            </a:r>
          </a:p>
          <a:p>
            <a:pPr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It will be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cloudy</a:t>
            </a: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in Tianjin. </a:t>
            </a:r>
            <a:endParaRPr lang="zh-CN" altLang="en-US" sz="2100" b="1" dirty="0">
              <a:latin typeface="Times New Roman" panose="02020603050405020304" pitchFamily="18" charset="0"/>
              <a:sym typeface="Calibri" panose="020F050202020403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It will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snow</a:t>
            </a: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in Beijing. </a:t>
            </a:r>
            <a:endParaRPr lang="zh-CN" altLang="en-US" sz="2100" b="1" dirty="0">
              <a:latin typeface="Times New Roman" panose="02020603050405020304" pitchFamily="18" charset="0"/>
              <a:sym typeface="Calibri" panose="020F0502020204030204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750"/>
              </a:spcBef>
            </a:pP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It will 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rain</a:t>
            </a:r>
            <a:r>
              <a:rPr lang="en-US" altLang="zh-CN" sz="2100" b="1" dirty="0">
                <a:latin typeface="Times New Roman" panose="02020603050405020304" pitchFamily="18" charset="0"/>
                <a:sym typeface="Calibri" panose="020F0502020204030204" pitchFamily="34" charset="0"/>
              </a:rPr>
              <a:t> in Nanning.</a:t>
            </a:r>
            <a:endParaRPr lang="zh-CN" altLang="en-US" sz="2100" b="1" dirty="0">
              <a:latin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6257" y="1278732"/>
            <a:ext cx="4479131" cy="32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56135" y="717948"/>
            <a:ext cx="1933575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chant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sunny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snow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cloudy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244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  <p:sp>
        <p:nvSpPr>
          <p:cNvPr id="9" name="矩形 8"/>
          <p:cNvSpPr/>
          <p:nvPr/>
        </p:nvSpPr>
        <p:spPr>
          <a:xfrm>
            <a:off x="2294335" y="747713"/>
            <a:ext cx="4555331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Match signs with meanings!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46" name="图片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0935"/>
            <a:ext cx="162044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0935"/>
            <a:ext cx="162044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图片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60935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sunny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snow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cloudy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08785" y="747713"/>
            <a:ext cx="1926431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Word class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269" name="图片 2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0935"/>
            <a:ext cx="1620441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0935"/>
            <a:ext cx="162044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60935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rain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windy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hot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94335" y="747713"/>
            <a:ext cx="4555331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Match signs with meanings!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293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442" y="1802606"/>
            <a:ext cx="1620440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802606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802606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rain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windy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hot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adj.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08785" y="747713"/>
            <a:ext cx="1926431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Word class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317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442" y="1802606"/>
            <a:ext cx="1620440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802606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13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802606"/>
            <a:ext cx="2159794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1"/>
          <p:cNvSpPr>
            <a:spLocks noChangeArrowheads="1"/>
          </p:cNvSpPr>
          <p:nvPr/>
        </p:nvSpPr>
        <p:spPr bwMode="auto">
          <a:xfrm>
            <a:off x="40481" y="745332"/>
            <a:ext cx="1749130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75210" y="3656410"/>
            <a:ext cx="6194822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What will the weather be like in Xi’an/Beijing/Dalian/Guangzhou and Harbin? </a:t>
            </a:r>
          </a:p>
          <a:p>
            <a:pPr>
              <a:lnSpc>
                <a:spcPct val="115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Let’s listen and answer.</a:t>
            </a:r>
          </a:p>
        </p:txBody>
      </p:sp>
      <p:pic>
        <p:nvPicPr>
          <p:cNvPr id="14339" name="Picture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8566" y="616744"/>
            <a:ext cx="5426869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313" y="1026319"/>
            <a:ext cx="795337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矩形 18"/>
          <p:cNvSpPr>
            <a:spLocks noChangeArrowheads="1"/>
          </p:cNvSpPr>
          <p:nvPr/>
        </p:nvSpPr>
        <p:spPr bwMode="auto">
          <a:xfrm>
            <a:off x="232173" y="681038"/>
            <a:ext cx="228719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b="1" i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Look and write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05475" y="2405063"/>
            <a:ext cx="2114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It will snow.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87616" y="3405188"/>
            <a:ext cx="2114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It will be hot.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05475" y="4376738"/>
            <a:ext cx="2695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It will be cloudy.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3"/>
          <p:cNvSpPr>
            <a:spLocks noChangeArrowheads="1"/>
          </p:cNvSpPr>
          <p:nvPr/>
        </p:nvSpPr>
        <p:spPr bwMode="auto">
          <a:xfrm>
            <a:off x="263129" y="878682"/>
            <a:ext cx="1868090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eaLnBrk="0" hangingPunct="0"/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Collect words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79885" y="1410892"/>
            <a:ext cx="23026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sunny  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晴朗的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79885" y="2072879"/>
            <a:ext cx="230266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cloudy 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多云的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79885" y="2736056"/>
            <a:ext cx="230266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windy  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多风的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72000" y="1410892"/>
            <a:ext cx="2301479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snow   n.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雪 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下雪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572001" y="2072879"/>
            <a:ext cx="2697956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rain   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  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雨 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v.</a:t>
            </a:r>
            <a:r>
              <a:rPr lang="zh-CN" altLang="en-US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下雨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全屏显示(16:9)</PresentationFormat>
  <Paragraphs>56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2023-01-16T16:49:17Z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2704ABE3B782459CB3760566CE961B7C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