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2" r:id="rId2"/>
    <p:sldId id="276" r:id="rId3"/>
    <p:sldId id="287" r:id="rId4"/>
    <p:sldId id="288" r:id="rId5"/>
    <p:sldId id="299" r:id="rId6"/>
    <p:sldId id="300" r:id="rId7"/>
    <p:sldId id="301" r:id="rId8"/>
    <p:sldId id="315" r:id="rId9"/>
    <p:sldId id="289" r:id="rId10"/>
    <p:sldId id="316" r:id="rId11"/>
    <p:sldId id="317" r:id="rId12"/>
    <p:sldId id="319" r:id="rId13"/>
    <p:sldId id="320" r:id="rId14"/>
  </p:sldIdLst>
  <p:sldSz cx="12192000" cy="6858000"/>
  <p:notesSz cx="7104063" cy="10234613"/>
  <p:embeddedFontLst>
    <p:embeddedFont>
      <p:font typeface="楷体" panose="02010609060101010101" pitchFamily="49" charset="-122"/>
      <p:regular r:id="rId17"/>
    </p:embeddedFont>
    <p:embeddedFont>
      <p:font typeface="微软雅黑" panose="020B0503020204020204" pitchFamily="34" charset="-122"/>
      <p:regular r:id="rId18"/>
      <p:bold r:id="rId19"/>
    </p:embeddedFont>
    <p:embeddedFont>
      <p:font typeface="等线" panose="02010600030101010101" pitchFamily="2" charset="-122"/>
      <p:regular r:id="rId20"/>
      <p:bold r:id="rId21"/>
    </p:embeddedFont>
    <p:embeddedFont>
      <p:font typeface="Franklin Gothic Medium" panose="020B0603020102020204" pitchFamily="34" charset="0"/>
      <p:regular r:id="rId22"/>
      <p:italic r:id="rId23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anose="020B06030201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FFFFF"/>
    <a:srgbClr val="00923F"/>
    <a:srgbClr val="202020"/>
    <a:srgbClr val="323232"/>
    <a:srgbClr val="CC33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fld id="{E884BA36-9ECB-4C59-B30F-EC6744E745B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微软雅黑" panose="020B0503020204020204" pitchFamily="34" charset="-122"/>
              </a:defRPr>
            </a:lvl1pPr>
          </a:lstStyle>
          <a:p>
            <a:fld id="{2F05C680-D4DD-4D52-99FC-1E410F516EB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C962BB6-4946-4064-A48C-5756F5C6C6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94C9BD0-453D-4FDA-853B-EA8CDD7F8E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59E2FAE-29DF-4A46-92B6-DD419F125B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49FBA9-205C-466E-A2CE-BE1672AD8C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3BB67D3-C5CD-476C-A04B-559231700A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1366B5A-C9D2-4001-AB7B-6401F4E94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377-D432-4A19-A38B-97477E22C1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C962BB6-4946-4064-A48C-5756F5C6C6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13946D9-F27D-4F42-8F5F-F533D91488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A33D6B2-EA44-4D69-9CBB-8B33332FA3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D464C8A-FBEA-42C1-94BC-44D363657F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B5BF559-91F3-48C2-9184-4EEA691C48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0CE77F5-12DA-45AC-8212-C5FFEE2EF1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6B2F564-FE7B-42F8-BE09-A4C6F6DE62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7DF6B9-C608-42B4-97D7-51B5B02530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7"/>
            </p:custDataLst>
          </p:nvPr>
        </p:nvSpPr>
        <p:spPr bwMode="auto">
          <a:xfrm>
            <a:off x="669925" y="431800"/>
            <a:ext cx="10852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8"/>
            </p:custDataLst>
          </p:nvPr>
        </p:nvSpPr>
        <p:spPr bwMode="auto">
          <a:xfrm>
            <a:off x="669925" y="1295400"/>
            <a:ext cx="10852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4428377-D432-4A19-A38B-97477E22C1A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1"/>
          <p:cNvSpPr txBox="1">
            <a:spLocks noChangeArrowheads="1"/>
          </p:cNvSpPr>
          <p:nvPr/>
        </p:nvSpPr>
        <p:spPr bwMode="auto">
          <a:xfrm>
            <a:off x="-8619" y="1584553"/>
            <a:ext cx="1219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除数是小数的除法</a:t>
            </a:r>
          </a:p>
        </p:txBody>
      </p:sp>
      <p:sp>
        <p:nvSpPr>
          <p:cNvPr id="3075" name="文本框 2"/>
          <p:cNvSpPr txBox="1">
            <a:spLocks noChangeArrowheads="1"/>
          </p:cNvSpPr>
          <p:nvPr/>
        </p:nvSpPr>
        <p:spPr bwMode="auto">
          <a:xfrm>
            <a:off x="4206194" y="3413125"/>
            <a:ext cx="3762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课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</a:rPr>
              <a:t>时</a:t>
            </a:r>
          </a:p>
        </p:txBody>
      </p:sp>
      <p:sp>
        <p:nvSpPr>
          <p:cNvPr id="4" name="矩形 3"/>
          <p:cNvSpPr/>
          <p:nvPr/>
        </p:nvSpPr>
        <p:spPr>
          <a:xfrm>
            <a:off x="-8619" y="5582895"/>
            <a:ext cx="1220061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3"/>
          <p:cNvSpPr txBox="1">
            <a:spLocks noChangeArrowheads="1"/>
          </p:cNvSpPr>
          <p:nvPr/>
        </p:nvSpPr>
        <p:spPr bwMode="auto">
          <a:xfrm>
            <a:off x="974725" y="788988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</a:rPr>
              <a:t>在括号里填上适当的数。</a:t>
            </a:r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70025" y="2574925"/>
            <a:ext cx="3546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3.7÷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0.4＝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÷4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511300" y="3697288"/>
            <a:ext cx="386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3.7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÷0.04＝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÷4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68438" y="4943475"/>
            <a:ext cx="4178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.7÷0.004＝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÷4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969000" y="2574925"/>
            <a:ext cx="449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0.042÷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0.35＝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÷35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6145213" y="3625850"/>
            <a:ext cx="4281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0.42÷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0.35＝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÷35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216650" y="4943475"/>
            <a:ext cx="4111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4.2÷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0.35＝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（      ）</a:t>
            </a:r>
            <a:r>
              <a:rPr lang="zh-CN" altLang="en-US" sz="2800">
                <a:latin typeface="微软雅黑" panose="020B0503020204020204" pitchFamily="34" charset="-122"/>
                <a:sym typeface="Arial" panose="020B0604020202020204" pitchFamily="34" charset="0"/>
              </a:rPr>
              <a:t>÷35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81388" y="2574925"/>
            <a:ext cx="719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37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711575" y="3746500"/>
            <a:ext cx="97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370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711575" y="4992688"/>
            <a:ext cx="1136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 3700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664575" y="2584450"/>
            <a:ext cx="72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4.2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664575" y="3614738"/>
            <a:ext cx="72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42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424863" y="4943475"/>
            <a:ext cx="960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33CC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420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10" grpId="0" bldLvl="0"/>
      <p:bldP spid="11" grpId="0" bldLvl="0"/>
      <p:bldP spid="12" grpId="0" bldLvl="0"/>
      <p:bldP spid="13" grpId="0" bldLvl="0"/>
      <p:bldP spid="1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1841500"/>
            <a:ext cx="10772775" cy="2592388"/>
          </a:xfrm>
          <a:prstGeom prst="rect">
            <a:avLst/>
          </a:prstGeom>
          <a:noFill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600" dirty="0">
                <a:latin typeface="+mn-ea"/>
              </a:rPr>
              <a:t>               6.1÷0.05=                1.8÷0.24=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14838" y="1841500"/>
            <a:ext cx="97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122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805863" y="1816100"/>
            <a:ext cx="1171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7.5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874713" y="736600"/>
            <a:ext cx="778668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latin typeface="+mn-ea"/>
              </a:rPr>
              <a:t>竖式计</a:t>
            </a:r>
            <a:r>
              <a:rPr lang="zh-CN" altLang="en-US" sz="3200" dirty="0" smtClean="0">
                <a:latin typeface="+mn-ea"/>
              </a:rPr>
              <a:t>算。</a:t>
            </a:r>
            <a:endParaRPr lang="en-US" altLang="zh-CN" sz="3200" dirty="0">
              <a:latin typeface="+mn-ea"/>
            </a:endParaRP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2773363" y="31019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 rot="16200000" flipH="1">
            <a:off x="1583531" y="3413919"/>
            <a:ext cx="214313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3192463" y="31130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01988" y="25415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>
            <a:off x="2620963" y="4184650"/>
            <a:ext cx="1500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70188" y="41465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773363" y="36131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201988" y="41640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3621088" y="25415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17" name="弧形 16"/>
          <p:cNvSpPr/>
          <p:nvPr/>
        </p:nvSpPr>
        <p:spPr bwMode="auto">
          <a:xfrm>
            <a:off x="1906588" y="2970213"/>
            <a:ext cx="785812" cy="785812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3327" name="TextBox 1"/>
          <p:cNvSpPr txBox="1">
            <a:spLocks noChangeArrowheads="1"/>
          </p:cNvSpPr>
          <p:nvPr/>
        </p:nvSpPr>
        <p:spPr bwMode="auto">
          <a:xfrm>
            <a:off x="1263650" y="31019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13328" name="直接连接符 41"/>
          <p:cNvCxnSpPr>
            <a:cxnSpLocks noChangeShapeType="1"/>
          </p:cNvCxnSpPr>
          <p:nvPr/>
        </p:nvCxnSpPr>
        <p:spPr bwMode="auto">
          <a:xfrm>
            <a:off x="2620963" y="3111500"/>
            <a:ext cx="1500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Box 1"/>
          <p:cNvSpPr txBox="1">
            <a:spLocks noChangeArrowheads="1"/>
          </p:cNvSpPr>
          <p:nvPr/>
        </p:nvSpPr>
        <p:spPr bwMode="auto">
          <a:xfrm>
            <a:off x="1487488" y="31130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3330" name="TextBox 1"/>
          <p:cNvSpPr txBox="1">
            <a:spLocks noChangeArrowheads="1"/>
          </p:cNvSpPr>
          <p:nvPr/>
        </p:nvSpPr>
        <p:spPr bwMode="auto">
          <a:xfrm>
            <a:off x="1701800" y="31130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3331" name="TextBox 1"/>
          <p:cNvSpPr txBox="1">
            <a:spLocks noChangeArrowheads="1"/>
          </p:cNvSpPr>
          <p:nvPr/>
        </p:nvSpPr>
        <p:spPr bwMode="auto">
          <a:xfrm>
            <a:off x="2130425" y="31099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3332" name="TextBox 1"/>
          <p:cNvSpPr txBox="1">
            <a:spLocks noChangeArrowheads="1"/>
          </p:cNvSpPr>
          <p:nvPr/>
        </p:nvSpPr>
        <p:spPr bwMode="auto">
          <a:xfrm>
            <a:off x="2987675" y="31130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24" name="直接连接符 67"/>
          <p:cNvCxnSpPr>
            <a:cxnSpLocks noChangeShapeType="1"/>
          </p:cNvCxnSpPr>
          <p:nvPr/>
        </p:nvCxnSpPr>
        <p:spPr bwMode="auto">
          <a:xfrm rot="16200000" flipH="1">
            <a:off x="3083720" y="3390106"/>
            <a:ext cx="214312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621088" y="31130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762250" y="25241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2781300" y="45243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3213100" y="4541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2632075" y="505460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214688" y="50847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3538538" y="5099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3198813" y="55324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3551238" y="55324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34" name="直接连接符 33"/>
          <p:cNvCxnSpPr>
            <a:cxnSpLocks noChangeShapeType="1"/>
          </p:cNvCxnSpPr>
          <p:nvPr/>
        </p:nvCxnSpPr>
        <p:spPr bwMode="auto">
          <a:xfrm>
            <a:off x="2530475" y="6049963"/>
            <a:ext cx="1500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3519488" y="60642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3345" name="TextBox 1"/>
          <p:cNvSpPr txBox="1">
            <a:spLocks noChangeArrowheads="1"/>
          </p:cNvSpPr>
          <p:nvPr/>
        </p:nvSpPr>
        <p:spPr bwMode="auto">
          <a:xfrm>
            <a:off x="7905750" y="30575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37" name="直接连接符 36"/>
          <p:cNvCxnSpPr>
            <a:cxnSpLocks noChangeShapeType="1"/>
          </p:cNvCxnSpPr>
          <p:nvPr/>
        </p:nvCxnSpPr>
        <p:spPr bwMode="auto">
          <a:xfrm rot="16200000" flipH="1">
            <a:off x="6719888" y="33734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7" name="TextBox 1"/>
          <p:cNvSpPr txBox="1">
            <a:spLocks noChangeArrowheads="1"/>
          </p:cNvSpPr>
          <p:nvPr/>
        </p:nvSpPr>
        <p:spPr bwMode="auto">
          <a:xfrm>
            <a:off x="8324850" y="3068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8812213" y="2509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7</a:t>
            </a:r>
          </a:p>
        </p:txBody>
      </p: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7753350" y="414020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8745538" y="41163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7905750" y="35687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8334375" y="41195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9202738" y="2509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45" name="弧形 44"/>
          <p:cNvSpPr/>
          <p:nvPr/>
        </p:nvSpPr>
        <p:spPr bwMode="auto">
          <a:xfrm>
            <a:off x="7038975" y="2925763"/>
            <a:ext cx="785813" cy="785812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3355" name="TextBox 1"/>
          <p:cNvSpPr txBox="1">
            <a:spLocks noChangeArrowheads="1"/>
          </p:cNvSpPr>
          <p:nvPr/>
        </p:nvSpPr>
        <p:spPr bwMode="auto">
          <a:xfrm>
            <a:off x="6396038" y="30575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13356" name="直接连接符 41"/>
          <p:cNvCxnSpPr>
            <a:cxnSpLocks noChangeShapeType="1"/>
          </p:cNvCxnSpPr>
          <p:nvPr/>
        </p:nvCxnSpPr>
        <p:spPr bwMode="auto">
          <a:xfrm>
            <a:off x="7753350" y="306705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7" name="TextBox 1"/>
          <p:cNvSpPr txBox="1">
            <a:spLocks noChangeArrowheads="1"/>
          </p:cNvSpPr>
          <p:nvPr/>
        </p:nvSpPr>
        <p:spPr bwMode="auto">
          <a:xfrm>
            <a:off x="6605588" y="3068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3358" name="TextBox 1"/>
          <p:cNvSpPr txBox="1">
            <a:spLocks noChangeArrowheads="1"/>
          </p:cNvSpPr>
          <p:nvPr/>
        </p:nvSpPr>
        <p:spPr bwMode="auto">
          <a:xfrm>
            <a:off x="6834188" y="3068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13359" name="TextBox 1"/>
          <p:cNvSpPr txBox="1">
            <a:spLocks noChangeArrowheads="1"/>
          </p:cNvSpPr>
          <p:nvPr/>
        </p:nvSpPr>
        <p:spPr bwMode="auto">
          <a:xfrm>
            <a:off x="7262813" y="30654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13360" name="TextBox 1"/>
          <p:cNvSpPr txBox="1">
            <a:spLocks noChangeArrowheads="1"/>
          </p:cNvSpPr>
          <p:nvPr/>
        </p:nvSpPr>
        <p:spPr bwMode="auto">
          <a:xfrm>
            <a:off x="8120063" y="3068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52" name="直接连接符 67"/>
          <p:cNvCxnSpPr>
            <a:cxnSpLocks noChangeShapeType="1"/>
          </p:cNvCxnSpPr>
          <p:nvPr/>
        </p:nvCxnSpPr>
        <p:spPr bwMode="auto">
          <a:xfrm rot="16200000" flipH="1">
            <a:off x="8221663" y="3351213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8753475" y="3068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5" name="TextBox 1"/>
          <p:cNvSpPr txBox="1">
            <a:spLocks noChangeArrowheads="1"/>
          </p:cNvSpPr>
          <p:nvPr/>
        </p:nvSpPr>
        <p:spPr bwMode="auto">
          <a:xfrm>
            <a:off x="8335963" y="45085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9147175" y="44831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57" name="直接连接符 56"/>
          <p:cNvCxnSpPr>
            <a:cxnSpLocks noChangeShapeType="1"/>
          </p:cNvCxnSpPr>
          <p:nvPr/>
        </p:nvCxnSpPr>
        <p:spPr bwMode="auto">
          <a:xfrm>
            <a:off x="8059738" y="5008563"/>
            <a:ext cx="150018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9161463" y="50244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8296275" y="35655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65" name="TextBox 1"/>
          <p:cNvSpPr txBox="1">
            <a:spLocks noChangeArrowheads="1"/>
          </p:cNvSpPr>
          <p:nvPr/>
        </p:nvSpPr>
        <p:spPr bwMode="auto">
          <a:xfrm>
            <a:off x="8729663" y="3576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9137650" y="41148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67" name="TextBox 1"/>
          <p:cNvSpPr txBox="1">
            <a:spLocks noChangeArrowheads="1"/>
          </p:cNvSpPr>
          <p:nvPr/>
        </p:nvSpPr>
        <p:spPr bwMode="auto">
          <a:xfrm>
            <a:off x="8769350" y="45196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8" name="TextBox 1"/>
          <p:cNvSpPr txBox="1">
            <a:spLocks noChangeArrowheads="1"/>
          </p:cNvSpPr>
          <p:nvPr/>
        </p:nvSpPr>
        <p:spPr bwMode="auto">
          <a:xfrm>
            <a:off x="9050338" y="24892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3" grpId="0"/>
      <p:bldP spid="14" grpId="0"/>
      <p:bldP spid="15" grpId="0"/>
      <p:bldP spid="16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9" grpId="0"/>
      <p:bldP spid="41" grpId="0"/>
      <p:bldP spid="42" grpId="0"/>
      <p:bldP spid="43" grpId="0"/>
      <p:bldP spid="44" grpId="0"/>
      <p:bldP spid="53" grpId="0"/>
      <p:bldP spid="55" grpId="0"/>
      <p:bldP spid="56" grpId="0"/>
      <p:bldP spid="61" grpId="0"/>
      <p:bldP spid="64" grpId="0"/>
      <p:bldP spid="65" grpId="0"/>
      <p:bldP spid="66" grpId="0"/>
      <p:bldP spid="67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274888" y="1671638"/>
            <a:ext cx="8027987" cy="2592387"/>
          </a:xfrm>
          <a:prstGeom prst="rect">
            <a:avLst/>
          </a:prstGeom>
          <a:noFill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600" dirty="0">
                <a:latin typeface="+mn-ea"/>
              </a:rPr>
              <a:t>0.9÷0.045=              0.672÷4.2=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06963" y="1566863"/>
            <a:ext cx="138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600">
                <a:latin typeface="微软雅黑" panose="020B0503020204020204" pitchFamily="34" charset="-122"/>
              </a:rPr>
              <a:t>20</a:t>
            </a:r>
            <a:endParaRPr lang="zh-CN" altLang="en-US" sz="3600">
              <a:latin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250363" y="1579563"/>
            <a:ext cx="138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600">
                <a:latin typeface="微软雅黑" panose="020B0503020204020204" pitchFamily="34" charset="-122"/>
              </a:rPr>
              <a:t>0.16</a:t>
            </a:r>
            <a:endParaRPr lang="zh-CN" altLang="en-US" sz="3600">
              <a:latin typeface="微软雅黑" panose="020B0503020204020204" pitchFamily="34" charset="-122"/>
            </a:endParaRP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248025" y="33099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rot="16200000" flipH="1">
            <a:off x="1684338" y="36274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3667125" y="3321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156075" y="2763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V="1">
            <a:off x="3095625" y="4375150"/>
            <a:ext cx="2081213" cy="17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546600" y="2763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6" name="弧形 15"/>
          <p:cNvSpPr/>
          <p:nvPr/>
        </p:nvSpPr>
        <p:spPr bwMode="auto">
          <a:xfrm>
            <a:off x="2381250" y="3178175"/>
            <a:ext cx="785813" cy="785813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4347" name="TextBox 1"/>
          <p:cNvSpPr txBox="1">
            <a:spLocks noChangeArrowheads="1"/>
          </p:cNvSpPr>
          <p:nvPr/>
        </p:nvSpPr>
        <p:spPr bwMode="auto">
          <a:xfrm>
            <a:off x="1358900" y="33099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14348" name="直接连接符 41"/>
          <p:cNvCxnSpPr>
            <a:cxnSpLocks noChangeShapeType="1"/>
          </p:cNvCxnSpPr>
          <p:nvPr/>
        </p:nvCxnSpPr>
        <p:spPr bwMode="auto">
          <a:xfrm>
            <a:off x="3095625" y="3319463"/>
            <a:ext cx="1500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TextBox 1"/>
          <p:cNvSpPr txBox="1">
            <a:spLocks noChangeArrowheads="1"/>
          </p:cNvSpPr>
          <p:nvPr/>
        </p:nvSpPr>
        <p:spPr bwMode="auto">
          <a:xfrm>
            <a:off x="1568450" y="3321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4350" name="TextBox 1"/>
          <p:cNvSpPr txBox="1">
            <a:spLocks noChangeArrowheads="1"/>
          </p:cNvSpPr>
          <p:nvPr/>
        </p:nvSpPr>
        <p:spPr bwMode="auto">
          <a:xfrm>
            <a:off x="1797050" y="3321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4351" name="TextBox 1"/>
          <p:cNvSpPr txBox="1">
            <a:spLocks noChangeArrowheads="1"/>
          </p:cNvSpPr>
          <p:nvPr/>
        </p:nvSpPr>
        <p:spPr bwMode="auto">
          <a:xfrm>
            <a:off x="2225675" y="33178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14352" name="TextBox 1"/>
          <p:cNvSpPr txBox="1">
            <a:spLocks noChangeArrowheads="1"/>
          </p:cNvSpPr>
          <p:nvPr/>
        </p:nvSpPr>
        <p:spPr bwMode="auto">
          <a:xfrm>
            <a:off x="3462338" y="3321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23" name="直接连接符 67"/>
          <p:cNvCxnSpPr>
            <a:cxnSpLocks noChangeShapeType="1"/>
          </p:cNvCxnSpPr>
          <p:nvPr/>
        </p:nvCxnSpPr>
        <p:spPr bwMode="auto">
          <a:xfrm rot="16200000" flipH="1">
            <a:off x="3558381" y="3598069"/>
            <a:ext cx="214313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4095750" y="33210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640138" y="38195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4073525" y="38306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4102100" y="44942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4358" name="TextBox 1"/>
          <p:cNvSpPr txBox="1">
            <a:spLocks noChangeArrowheads="1"/>
          </p:cNvSpPr>
          <p:nvPr/>
        </p:nvSpPr>
        <p:spPr bwMode="auto">
          <a:xfrm>
            <a:off x="2546350" y="33020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4473575" y="33464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4360" name="TextBox 1"/>
          <p:cNvSpPr txBox="1">
            <a:spLocks noChangeArrowheads="1"/>
          </p:cNvSpPr>
          <p:nvPr/>
        </p:nvSpPr>
        <p:spPr bwMode="auto">
          <a:xfrm>
            <a:off x="8240713" y="34909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38" name="直接连接符 37"/>
          <p:cNvCxnSpPr>
            <a:cxnSpLocks noChangeShapeType="1"/>
          </p:cNvCxnSpPr>
          <p:nvPr/>
        </p:nvCxnSpPr>
        <p:spPr bwMode="auto">
          <a:xfrm rot="16200000" flipH="1">
            <a:off x="7478713" y="37798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2" name="TextBox 1"/>
          <p:cNvSpPr txBox="1">
            <a:spLocks noChangeArrowheads="1"/>
          </p:cNvSpPr>
          <p:nvPr/>
        </p:nvSpPr>
        <p:spPr bwMode="auto">
          <a:xfrm>
            <a:off x="8659813" y="35020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9147175" y="29448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41" name="直接连接符 40"/>
          <p:cNvCxnSpPr>
            <a:cxnSpLocks noChangeShapeType="1"/>
          </p:cNvCxnSpPr>
          <p:nvPr/>
        </p:nvCxnSpPr>
        <p:spPr bwMode="auto">
          <a:xfrm flipV="1">
            <a:off x="8088313" y="4556125"/>
            <a:ext cx="2079625" cy="17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9537700" y="29448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43" name="弧形 42"/>
          <p:cNvSpPr/>
          <p:nvPr/>
        </p:nvSpPr>
        <p:spPr bwMode="auto">
          <a:xfrm>
            <a:off x="7373938" y="3359150"/>
            <a:ext cx="785812" cy="785813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cxnSp>
        <p:nvCxnSpPr>
          <p:cNvPr id="14367" name="直接连接符 41"/>
          <p:cNvCxnSpPr>
            <a:cxnSpLocks noChangeShapeType="1"/>
          </p:cNvCxnSpPr>
          <p:nvPr/>
        </p:nvCxnSpPr>
        <p:spPr bwMode="auto">
          <a:xfrm>
            <a:off x="8088313" y="3500438"/>
            <a:ext cx="150018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8" name="TextBox 1"/>
          <p:cNvSpPr txBox="1">
            <a:spLocks noChangeArrowheads="1"/>
          </p:cNvSpPr>
          <p:nvPr/>
        </p:nvSpPr>
        <p:spPr bwMode="auto">
          <a:xfrm>
            <a:off x="7362825" y="34734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4369" name="TextBox 1"/>
          <p:cNvSpPr txBox="1">
            <a:spLocks noChangeArrowheads="1"/>
          </p:cNvSpPr>
          <p:nvPr/>
        </p:nvSpPr>
        <p:spPr bwMode="auto">
          <a:xfrm>
            <a:off x="7216775" y="34988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14370" name="TextBox 1"/>
          <p:cNvSpPr txBox="1">
            <a:spLocks noChangeArrowheads="1"/>
          </p:cNvSpPr>
          <p:nvPr/>
        </p:nvSpPr>
        <p:spPr bwMode="auto">
          <a:xfrm>
            <a:off x="8455025" y="35020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50" name="直接连接符 67"/>
          <p:cNvCxnSpPr>
            <a:cxnSpLocks noChangeShapeType="1"/>
          </p:cNvCxnSpPr>
          <p:nvPr/>
        </p:nvCxnSpPr>
        <p:spPr bwMode="auto">
          <a:xfrm rot="16200000" flipH="1">
            <a:off x="8555038" y="3783013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2" name="TextBox 1"/>
          <p:cNvSpPr txBox="1">
            <a:spLocks noChangeArrowheads="1"/>
          </p:cNvSpPr>
          <p:nvPr/>
        </p:nvSpPr>
        <p:spPr bwMode="auto">
          <a:xfrm>
            <a:off x="9088438" y="35020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7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8631238" y="39989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9066213" y="40116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9093200" y="46751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4376" name="TextBox 1"/>
          <p:cNvSpPr txBox="1">
            <a:spLocks noChangeArrowheads="1"/>
          </p:cNvSpPr>
          <p:nvPr/>
        </p:nvSpPr>
        <p:spPr bwMode="auto">
          <a:xfrm>
            <a:off x="7539038" y="34813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14377" name="TextBox 1"/>
          <p:cNvSpPr txBox="1">
            <a:spLocks noChangeArrowheads="1"/>
          </p:cNvSpPr>
          <p:nvPr/>
        </p:nvSpPr>
        <p:spPr bwMode="auto">
          <a:xfrm>
            <a:off x="9466263" y="3527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57" name="TextBox 1"/>
          <p:cNvSpPr txBox="1">
            <a:spLocks noChangeArrowheads="1"/>
          </p:cNvSpPr>
          <p:nvPr/>
        </p:nvSpPr>
        <p:spPr bwMode="auto">
          <a:xfrm>
            <a:off x="8859838" y="34845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8680450" y="29559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8942388" y="29479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8640763" y="46577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9485313" y="46720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2" name="TextBox 1"/>
          <p:cNvSpPr txBox="1">
            <a:spLocks noChangeArrowheads="1"/>
          </p:cNvSpPr>
          <p:nvPr/>
        </p:nvSpPr>
        <p:spPr bwMode="auto">
          <a:xfrm>
            <a:off x="9132888" y="5051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9525000" y="50498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8664575" y="50339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65" name="直接连接符 64"/>
          <p:cNvCxnSpPr>
            <a:cxnSpLocks noChangeShapeType="1"/>
          </p:cNvCxnSpPr>
          <p:nvPr/>
        </p:nvCxnSpPr>
        <p:spPr bwMode="auto">
          <a:xfrm flipV="1">
            <a:off x="8113713" y="5580063"/>
            <a:ext cx="2081212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1"/>
          <p:cNvSpPr txBox="1">
            <a:spLocks noChangeArrowheads="1"/>
          </p:cNvSpPr>
          <p:nvPr/>
        </p:nvSpPr>
        <p:spPr bwMode="auto">
          <a:xfrm>
            <a:off x="9593263" y="57086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5" grpId="0"/>
      <p:bldP spid="24" grpId="0"/>
      <p:bldP spid="29" grpId="0"/>
      <p:bldP spid="30" grpId="0"/>
      <p:bldP spid="31" grpId="0"/>
      <p:bldP spid="35" grpId="0"/>
      <p:bldP spid="40" grpId="0"/>
      <p:bldP spid="42" grpId="0"/>
      <p:bldP spid="52" grpId="0"/>
      <p:bldP spid="53" grpId="0"/>
      <p:bldP spid="54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28663" y="712788"/>
            <a:ext cx="1120457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>
                <a:latin typeface="微软雅黑" panose="020B0503020204020204" pitchFamily="34" charset="-122"/>
              </a:rPr>
              <a:t>世界上最大的鸟是鸵鸟，一个鸵鸟蛋约重</a:t>
            </a:r>
            <a:r>
              <a:rPr lang="en-US" altLang="zh-CN" sz="3200">
                <a:latin typeface="微软雅黑" panose="020B0503020204020204" pitchFamily="34" charset="-122"/>
              </a:rPr>
              <a:t>1.5</a:t>
            </a:r>
            <a:r>
              <a:rPr lang="zh-CN" altLang="en-US" sz="3200">
                <a:latin typeface="微软雅黑" panose="020B0503020204020204" pitchFamily="34" charset="-122"/>
              </a:rPr>
              <a:t>千克。一个鸡蛋一般只有</a:t>
            </a:r>
            <a:r>
              <a:rPr lang="en-US" altLang="zh-CN" sz="3200">
                <a:latin typeface="微软雅黑" panose="020B0503020204020204" pitchFamily="34" charset="-122"/>
              </a:rPr>
              <a:t>0.06</a:t>
            </a:r>
            <a:r>
              <a:rPr lang="zh-CN" altLang="en-US" sz="3200">
                <a:latin typeface="微软雅黑" panose="020B0503020204020204" pitchFamily="34" charset="-122"/>
              </a:rPr>
              <a:t>千克。一个鸵鸟蛋的质量大约是一个鸡蛋的多少倍？</a:t>
            </a:r>
          </a:p>
        </p:txBody>
      </p:sp>
      <p:pic>
        <p:nvPicPr>
          <p:cNvPr id="2150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2335" y="4645819"/>
            <a:ext cx="1541462" cy="1728784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28638" y="2989263"/>
            <a:ext cx="8007350" cy="3128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                     1.5÷0.06</a:t>
            </a:r>
          </a:p>
          <a:p>
            <a:pPr marL="0" indent="0" eaLnBrk="0" hangingPunct="0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                   =150÷6</a:t>
            </a:r>
          </a:p>
          <a:p>
            <a:pPr marL="0" indent="0" eaLnBrk="0" hangingPunct="0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                   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25</a:t>
            </a:r>
          </a:p>
          <a:p>
            <a:pPr marL="0" indent="0" eaLnBrk="0" hangingPunct="0">
              <a:spcBef>
                <a:spcPct val="20000"/>
              </a:spcBef>
              <a:defRPr/>
            </a:pPr>
            <a:endParaRPr lang="en-US" altLang="zh-CN" sz="28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 eaLnBrk="0" hangingPunct="0">
              <a:spcBef>
                <a:spcPct val="20000"/>
              </a:spcBef>
              <a:defRPr/>
            </a:pPr>
            <a:endParaRPr lang="en-US" altLang="zh-CN" sz="28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 eaLnBrk="0" hangingPunct="0">
              <a:spcBef>
                <a:spcPct val="20000"/>
              </a:spcBef>
              <a:defRPr/>
            </a:pPr>
            <a:r>
              <a:rPr lang="zh-CN" altLang="en-US" sz="2800" dirty="0">
                <a:latin typeface="+mn-ea"/>
                <a:ea typeface="+mn-ea"/>
              </a:rPr>
              <a:t>答：一个鸵鸟蛋的重量约大是一个鸡蛋的</a:t>
            </a:r>
            <a:r>
              <a:rPr lang="en-US" altLang="zh-CN" sz="2800" dirty="0">
                <a:latin typeface="+mn-ea"/>
                <a:ea typeface="+mn-ea"/>
              </a:rPr>
              <a:t>25</a:t>
            </a:r>
            <a:r>
              <a:rPr lang="zh-CN" altLang="en-US" sz="2800" dirty="0">
                <a:latin typeface="+mn-ea"/>
                <a:ea typeface="+mn-ea"/>
              </a:rPr>
              <a:t>倍。</a:t>
            </a:r>
          </a:p>
        </p:txBody>
      </p:sp>
      <p:sp>
        <p:nvSpPr>
          <p:cNvPr id="6" name="任意多边形 20"/>
          <p:cNvSpPr/>
          <p:nvPr/>
        </p:nvSpPr>
        <p:spPr>
          <a:xfrm>
            <a:off x="119063" y="712788"/>
            <a:ext cx="539750" cy="592137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0" hangingPunct="0">
              <a:defRPr/>
            </a:pPr>
            <a:r>
              <a:rPr lang="en-US" altLang="zh-CN" sz="2800" b="1" smtClean="0">
                <a:solidFill>
                  <a:srgbClr val="FFFFFF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7478713" y="31194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rot="16200000" flipH="1">
            <a:off x="6182520" y="3390106"/>
            <a:ext cx="214312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7897813" y="31305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935913" y="25733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V="1">
            <a:off x="7326313" y="4184650"/>
            <a:ext cx="2081212" cy="17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8326438" y="25733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3" name="弧形 12"/>
          <p:cNvSpPr/>
          <p:nvPr/>
        </p:nvSpPr>
        <p:spPr bwMode="auto">
          <a:xfrm>
            <a:off x="6611938" y="2987675"/>
            <a:ext cx="785812" cy="785813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5862638" y="30781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15373" name="直接连接符 41"/>
          <p:cNvCxnSpPr>
            <a:cxnSpLocks noChangeShapeType="1"/>
          </p:cNvCxnSpPr>
          <p:nvPr/>
        </p:nvCxnSpPr>
        <p:spPr bwMode="auto">
          <a:xfrm>
            <a:off x="7326313" y="3128963"/>
            <a:ext cx="150018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TextBox 1"/>
          <p:cNvSpPr txBox="1">
            <a:spLocks noChangeArrowheads="1"/>
          </p:cNvSpPr>
          <p:nvPr/>
        </p:nvSpPr>
        <p:spPr bwMode="auto">
          <a:xfrm>
            <a:off x="6072188" y="30892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5375" name="TextBox 1"/>
          <p:cNvSpPr txBox="1">
            <a:spLocks noChangeArrowheads="1"/>
          </p:cNvSpPr>
          <p:nvPr/>
        </p:nvSpPr>
        <p:spPr bwMode="auto">
          <a:xfrm>
            <a:off x="6300788" y="30892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7693025" y="31305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20" name="直接连接符 67"/>
          <p:cNvCxnSpPr>
            <a:cxnSpLocks noChangeShapeType="1"/>
          </p:cNvCxnSpPr>
          <p:nvPr/>
        </p:nvCxnSpPr>
        <p:spPr bwMode="auto">
          <a:xfrm rot="16200000" flipH="1">
            <a:off x="7793038" y="34115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8326438" y="313055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7488238" y="36274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7923213" y="36401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8332788" y="43037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15382" name="TextBox 1"/>
          <p:cNvSpPr txBox="1">
            <a:spLocks noChangeArrowheads="1"/>
          </p:cNvSpPr>
          <p:nvPr/>
        </p:nvSpPr>
        <p:spPr bwMode="auto">
          <a:xfrm>
            <a:off x="6696075" y="31099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7951788" y="43195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8334375" y="46609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7954963" y="46767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cxnSp>
        <p:nvCxnSpPr>
          <p:cNvPr id="30" name="直接连接符 29"/>
          <p:cNvCxnSpPr>
            <a:cxnSpLocks noChangeShapeType="1"/>
          </p:cNvCxnSpPr>
          <p:nvPr/>
        </p:nvCxnSpPr>
        <p:spPr bwMode="auto">
          <a:xfrm flipV="1">
            <a:off x="7178675" y="5195888"/>
            <a:ext cx="2081213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8337550" y="53578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0" grpId="0"/>
      <p:bldP spid="12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5775" y="1470025"/>
            <a:ext cx="11218863" cy="391795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1.探索一个数除以小数时，当被除数的小数位数少于除数位数时的计算方法，并运用新知识解决实际问题。</a:t>
            </a:r>
          </a:p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.提高学生的计算能力，让学生运用已有知识经验，分析、观察、比较、归纳，发展学生知识的迁移能力。</a:t>
            </a:r>
          </a:p>
          <a:p>
            <a:pPr fontAlgn="auto">
              <a:lnSpc>
                <a:spcPct val="150000"/>
              </a:lnSpc>
              <a:defRPr/>
            </a:pPr>
            <a:r>
              <a:rPr lang="zh-CN" altLang="en-US" sz="2800" noProof="1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800" noProof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.在与他人交流算法的过程中，让学生体验成功的快乐，激起学习的主动性和积极性，增强对数学学习的兴趣与信心。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233613" y="1976438"/>
            <a:ext cx="9209087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>
                <a:latin typeface="微软雅黑" panose="020B0503020204020204" pitchFamily="34" charset="-122"/>
              </a:rPr>
              <a:t>4.68 ÷ 1.2= （          ）     ÷12 </a:t>
            </a:r>
          </a:p>
          <a:p>
            <a:pPr>
              <a:lnSpc>
                <a:spcPct val="200000"/>
              </a:lnSpc>
            </a:pPr>
            <a:r>
              <a:rPr lang="zh-CN" altLang="en-US" sz="3200">
                <a:latin typeface="微软雅黑" panose="020B0503020204020204" pitchFamily="34" charset="-122"/>
              </a:rPr>
              <a:t>2.38 ÷ 0.34= </a:t>
            </a:r>
            <a:r>
              <a:rPr lang="zh-CN" altLang="en-US" sz="3200">
                <a:latin typeface="微软雅黑" panose="020B0503020204020204" pitchFamily="34" charset="-122"/>
                <a:sym typeface="微软雅黑" panose="020B0503020204020204" pitchFamily="34" charset="-122"/>
              </a:rPr>
              <a:t>（          ）</a:t>
            </a:r>
            <a:r>
              <a:rPr lang="zh-CN" altLang="en-US" sz="3200">
                <a:latin typeface="微软雅黑" panose="020B0503020204020204" pitchFamily="34" charset="-122"/>
              </a:rPr>
              <a:t> ÷</a:t>
            </a:r>
            <a:r>
              <a:rPr lang="zh-CN" altLang="en-US" sz="3200">
                <a:latin typeface="微软雅黑" panose="020B0503020204020204" pitchFamily="34" charset="-122"/>
                <a:sym typeface="微软雅黑" panose="020B0503020204020204" pitchFamily="34" charset="-122"/>
              </a:rPr>
              <a:t>（          ）</a:t>
            </a:r>
            <a:endParaRPr lang="zh-CN" altLang="en-US" sz="3200">
              <a:latin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>
                <a:latin typeface="微软雅黑" panose="020B0503020204020204" pitchFamily="34" charset="-122"/>
              </a:rPr>
              <a:t>5.24 ÷ 0.32= </a:t>
            </a:r>
            <a:r>
              <a:rPr lang="zh-CN" altLang="en-US" sz="3200">
                <a:latin typeface="微软雅黑" panose="020B0503020204020204" pitchFamily="34" charset="-122"/>
                <a:sym typeface="微软雅黑" panose="020B0503020204020204" pitchFamily="34" charset="-122"/>
              </a:rPr>
              <a:t>（          ）</a:t>
            </a:r>
            <a:r>
              <a:rPr lang="zh-CN" altLang="en-US" sz="3200">
                <a:latin typeface="微软雅黑" panose="020B0503020204020204" pitchFamily="34" charset="-122"/>
              </a:rPr>
              <a:t>÷32 </a:t>
            </a:r>
          </a:p>
          <a:p>
            <a:pPr>
              <a:lnSpc>
                <a:spcPct val="200000"/>
              </a:lnSpc>
            </a:pPr>
            <a:r>
              <a:rPr lang="zh-CN" altLang="en-US" sz="3200">
                <a:latin typeface="微软雅黑" panose="020B0503020204020204" pitchFamily="34" charset="-122"/>
              </a:rPr>
              <a:t>1.61 ÷ 0.46= </a:t>
            </a:r>
            <a:r>
              <a:rPr lang="zh-CN" altLang="en-US" sz="3200">
                <a:latin typeface="微软雅黑" panose="020B0503020204020204" pitchFamily="34" charset="-122"/>
                <a:sym typeface="微软雅黑" panose="020B0503020204020204" pitchFamily="34" charset="-122"/>
              </a:rPr>
              <a:t>（          ）</a:t>
            </a:r>
            <a:r>
              <a:rPr lang="zh-CN" altLang="en-US" sz="3200">
                <a:latin typeface="微软雅黑" panose="020B0503020204020204" pitchFamily="34" charset="-122"/>
              </a:rPr>
              <a:t>  ÷  </a:t>
            </a:r>
            <a:r>
              <a:rPr lang="zh-CN" altLang="en-US" sz="3200">
                <a:latin typeface="微软雅黑" panose="020B0503020204020204" pitchFamily="34" charset="-122"/>
                <a:sym typeface="微软雅黑" panose="020B0503020204020204" pitchFamily="34" charset="-122"/>
              </a:rPr>
              <a:t>（          ）</a:t>
            </a:r>
            <a:r>
              <a:rPr lang="zh-CN" altLang="en-US" sz="3200">
                <a:latin typeface="微软雅黑" panose="020B0503020204020204" pitchFamily="34" charset="-122"/>
              </a:rPr>
              <a:t> 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8027988" y="5275263"/>
            <a:ext cx="9096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46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303838" y="5275263"/>
            <a:ext cx="11985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161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303838" y="4292600"/>
            <a:ext cx="1198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524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027988" y="3309938"/>
            <a:ext cx="88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34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303838" y="3309938"/>
            <a:ext cx="1198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238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156200" y="2347913"/>
            <a:ext cx="11985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</a:rPr>
              <a:t>46.8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884238" y="614363"/>
            <a:ext cx="57912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>
                <a:latin typeface="微软雅黑" panose="020B0503020204020204" pitchFamily="34" charset="-122"/>
              </a:rPr>
              <a:t>在 （    ）里填上合适的数。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1050925" y="687388"/>
            <a:ext cx="8696325" cy="3279775"/>
            <a:chOff x="2101" y="2075"/>
            <a:chExt cx="13694" cy="5165"/>
          </a:xfrm>
        </p:grpSpPr>
        <p:grpSp>
          <p:nvGrpSpPr>
            <p:cNvPr id="6146" name="组合 7"/>
            <p:cNvGrpSpPr/>
            <p:nvPr/>
          </p:nvGrpSpPr>
          <p:grpSpPr bwMode="auto">
            <a:xfrm>
              <a:off x="2101" y="2075"/>
              <a:ext cx="998" cy="1032"/>
              <a:chOff x="357052" y="929118"/>
              <a:chExt cx="633787" cy="656007"/>
            </a:xfrm>
          </p:grpSpPr>
          <p:pic>
            <p:nvPicPr>
              <p:cNvPr id="6147" name="图片 5" descr="例题.pn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357052" y="929118"/>
                <a:ext cx="600165" cy="656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48" name="TextBox 8"/>
              <p:cNvSpPr txBox="1">
                <a:spLocks noChangeArrowheads="1"/>
              </p:cNvSpPr>
              <p:nvPr/>
            </p:nvSpPr>
            <p:spPr bwMode="auto">
              <a:xfrm>
                <a:off x="357446" y="1062347"/>
                <a:ext cx="633393" cy="522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>
                    <a:solidFill>
                      <a:srgbClr val="000000"/>
                    </a:solidFill>
                    <a:latin typeface="微软雅黑" panose="020B0503020204020204" pitchFamily="34" charset="-122"/>
                  </a:rPr>
                  <a:t>11</a:t>
                </a:r>
              </a:p>
            </p:txBody>
          </p:sp>
        </p:grpSp>
        <p:sp>
          <p:nvSpPr>
            <p:cNvPr id="6149" name="TextBox 1"/>
            <p:cNvSpPr txBox="1">
              <a:spLocks noChangeArrowheads="1"/>
            </p:cNvSpPr>
            <p:nvPr/>
          </p:nvSpPr>
          <p:spPr bwMode="auto">
            <a:xfrm>
              <a:off x="3503" y="2285"/>
              <a:ext cx="1147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妈妈购买萝卜，番茄的单价和总价格如下表：</a:t>
              </a:r>
            </a:p>
          </p:txBody>
        </p:sp>
        <p:pic>
          <p:nvPicPr>
            <p:cNvPr id="6150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0" y="3553"/>
              <a:ext cx="8490" cy="2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15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85" y="3553"/>
              <a:ext cx="4110" cy="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TextBox 1"/>
            <p:cNvSpPr txBox="1">
              <a:spLocks noChangeArrowheads="1"/>
            </p:cNvSpPr>
            <p:nvPr/>
          </p:nvSpPr>
          <p:spPr bwMode="auto">
            <a:xfrm>
              <a:off x="3713" y="6418"/>
              <a:ext cx="1147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妈妈买了多少千克萝卜？</a:t>
              </a:r>
            </a:p>
          </p:txBody>
        </p:sp>
      </p:grpSp>
      <p:grpSp>
        <p:nvGrpSpPr>
          <p:cNvPr id="5" name="组合 15"/>
          <p:cNvGrpSpPr/>
          <p:nvPr/>
        </p:nvGrpSpPr>
        <p:grpSpPr bwMode="auto">
          <a:xfrm>
            <a:off x="2592388" y="5613400"/>
            <a:ext cx="5364162" cy="576263"/>
            <a:chOff x="1428709" y="5211781"/>
            <a:chExt cx="4314031" cy="574869"/>
          </a:xfrm>
        </p:grpSpPr>
        <p:sp>
          <p:nvSpPr>
            <p:cNvPr id="6154" name="TextBox 1"/>
            <p:cNvSpPr txBox="1">
              <a:spLocks noChangeArrowheads="1"/>
            </p:cNvSpPr>
            <p:nvPr/>
          </p:nvSpPr>
          <p:spPr bwMode="auto">
            <a:xfrm>
              <a:off x="1428709" y="5211781"/>
              <a:ext cx="2500351" cy="52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1.5÷0.75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6155" name="直接连接符 18"/>
            <p:cNvCxnSpPr>
              <a:cxnSpLocks noChangeShapeType="1"/>
            </p:cNvCxnSpPr>
            <p:nvPr/>
          </p:nvCxnSpPr>
          <p:spPr bwMode="auto">
            <a:xfrm>
              <a:off x="3078197" y="5785062"/>
              <a:ext cx="1214451" cy="15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6" name="TextBox 1"/>
            <p:cNvSpPr txBox="1">
              <a:spLocks noChangeArrowheads="1"/>
            </p:cNvSpPr>
            <p:nvPr/>
          </p:nvSpPr>
          <p:spPr bwMode="auto">
            <a:xfrm>
              <a:off x="4099666" y="5214952"/>
              <a:ext cx="1643074" cy="52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4" name="文本框 3"/>
          <p:cNvSpPr>
            <a:spLocks noChangeArrowheads="1"/>
          </p:cNvSpPr>
          <p:nvPr/>
        </p:nvSpPr>
        <p:spPr bwMode="auto">
          <a:xfrm>
            <a:off x="1209675" y="4264025"/>
            <a:ext cx="9407525" cy="1055688"/>
          </a:xfrm>
          <a:prstGeom prst="roundRect">
            <a:avLst>
              <a:gd name="adj" fmla="val 16667"/>
            </a:avLst>
          </a:pr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noProof="1">
                <a:latin typeface="微软雅黑" panose="020B0503020204020204" pitchFamily="34" charset="-122"/>
              </a:rPr>
              <a:t>根据</a:t>
            </a:r>
            <a:r>
              <a:rPr lang="zh-CN" altLang="zh-CN" sz="2800" noProof="1">
                <a:latin typeface="微软雅黑" panose="020B0503020204020204" pitchFamily="34" charset="-122"/>
              </a:rPr>
              <a:t>“</a:t>
            </a:r>
            <a:r>
              <a:rPr lang="zh-CN" altLang="en-US" sz="2800" noProof="1">
                <a:latin typeface="微软雅黑" panose="020B0503020204020204" pitchFamily="34" charset="-122"/>
              </a:rPr>
              <a:t>数量</a:t>
            </a:r>
            <a:r>
              <a:rPr lang="zh-CN" altLang="zh-CN" sz="2800" noProof="1">
                <a:latin typeface="微软雅黑" panose="020B0503020204020204" pitchFamily="34" charset="-122"/>
              </a:rPr>
              <a:t>=</a:t>
            </a:r>
            <a:r>
              <a:rPr lang="zh-CN" altLang="en-US" sz="2800" noProof="1">
                <a:latin typeface="微软雅黑" panose="020B0503020204020204" pitchFamily="34" charset="-122"/>
              </a:rPr>
              <a:t>总价÷单价</a:t>
            </a:r>
            <a:r>
              <a:rPr lang="zh-CN" altLang="zh-CN" sz="2800" noProof="1">
                <a:latin typeface="微软雅黑" panose="020B0503020204020204" pitchFamily="34" charset="-122"/>
              </a:rPr>
              <a:t>”</a:t>
            </a:r>
            <a:r>
              <a:rPr lang="zh-CN" altLang="en-US" sz="2800" noProof="1">
                <a:latin typeface="微软雅黑" panose="020B0503020204020204" pitchFamily="34" charset="-122"/>
              </a:rPr>
              <a:t>，求妈妈买了多少千克萝卜，用</a:t>
            </a:r>
          </a:p>
          <a:p>
            <a:r>
              <a:rPr lang="zh-CN" altLang="en-US" sz="2800" noProof="1">
                <a:latin typeface="微软雅黑" panose="020B0503020204020204" pitchFamily="34" charset="-122"/>
              </a:rPr>
              <a:t>除法计算。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15"/>
          <p:cNvGrpSpPr/>
          <p:nvPr/>
        </p:nvGrpSpPr>
        <p:grpSpPr bwMode="auto">
          <a:xfrm>
            <a:off x="3843338" y="2087563"/>
            <a:ext cx="5364162" cy="525462"/>
            <a:chOff x="1428709" y="5211781"/>
            <a:chExt cx="4313985" cy="526666"/>
          </a:xfrm>
        </p:grpSpPr>
        <p:sp>
          <p:nvSpPr>
            <p:cNvPr id="7170" name="TextBox 1"/>
            <p:cNvSpPr txBox="1">
              <a:spLocks noChangeArrowheads="1"/>
            </p:cNvSpPr>
            <p:nvPr/>
          </p:nvSpPr>
          <p:spPr bwMode="auto">
            <a:xfrm>
              <a:off x="1428709" y="5211781"/>
              <a:ext cx="2500351" cy="523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1.5÷0.75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7171" name="直接连接符 21"/>
            <p:cNvCxnSpPr>
              <a:cxnSpLocks noChangeShapeType="1"/>
            </p:cNvCxnSpPr>
            <p:nvPr/>
          </p:nvCxnSpPr>
          <p:spPr bwMode="auto">
            <a:xfrm>
              <a:off x="3078163" y="5709262"/>
              <a:ext cx="1214451" cy="1589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2" name="TextBox 1"/>
            <p:cNvSpPr txBox="1">
              <a:spLocks noChangeArrowheads="1"/>
            </p:cNvSpPr>
            <p:nvPr/>
          </p:nvSpPr>
          <p:spPr bwMode="auto">
            <a:xfrm>
              <a:off x="4099620" y="5214952"/>
              <a:ext cx="1643074" cy="523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3190875" y="1117600"/>
            <a:ext cx="5791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rPr>
              <a:t>妈妈买了多少千克萝卜？</a:t>
            </a:r>
          </a:p>
        </p:txBody>
      </p:sp>
      <p:grpSp>
        <p:nvGrpSpPr>
          <p:cNvPr id="7174" name="组合 7"/>
          <p:cNvGrpSpPr/>
          <p:nvPr/>
        </p:nvGrpSpPr>
        <p:grpSpPr bwMode="auto">
          <a:xfrm>
            <a:off x="1576388" y="982663"/>
            <a:ext cx="669925" cy="655637"/>
            <a:chOff x="285689" y="928670"/>
            <a:chExt cx="671534" cy="655853"/>
          </a:xfrm>
        </p:grpSpPr>
        <p:pic>
          <p:nvPicPr>
            <p:cNvPr id="7175" name="图片 5" descr="例题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7158" y="928670"/>
              <a:ext cx="600065" cy="655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Box 8"/>
            <p:cNvSpPr txBox="1">
              <a:spLocks noChangeArrowheads="1"/>
            </p:cNvSpPr>
            <p:nvPr/>
          </p:nvSpPr>
          <p:spPr bwMode="auto">
            <a:xfrm>
              <a:off x="285689" y="1047737"/>
              <a:ext cx="633393" cy="52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11</a:t>
              </a:r>
            </a:p>
          </p:txBody>
        </p:sp>
      </p:grpSp>
      <p:sp>
        <p:nvSpPr>
          <p:cNvPr id="72" name="TextBox 1"/>
          <p:cNvSpPr txBox="1">
            <a:spLocks noChangeArrowheads="1"/>
          </p:cNvSpPr>
          <p:nvPr/>
        </p:nvSpPr>
        <p:spPr bwMode="auto">
          <a:xfrm>
            <a:off x="5746750" y="2087563"/>
            <a:ext cx="1500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73" name="TextBox 1"/>
          <p:cNvSpPr txBox="1">
            <a:spLocks noChangeArrowheads="1"/>
          </p:cNvSpPr>
          <p:nvPr/>
        </p:nvSpPr>
        <p:spPr bwMode="auto">
          <a:xfrm>
            <a:off x="7164388" y="2090738"/>
            <a:ext cx="1500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376F"/>
                </a:solidFill>
                <a:latin typeface="微软雅黑" panose="020B0503020204020204" pitchFamily="34" charset="-122"/>
              </a:rPr>
              <a:t>千克</a:t>
            </a:r>
          </a:p>
        </p:txBody>
      </p:sp>
      <p:cxnSp>
        <p:nvCxnSpPr>
          <p:cNvPr id="54" name="直接连接符 53"/>
          <p:cNvCxnSpPr>
            <a:cxnSpLocks noChangeShapeType="1"/>
          </p:cNvCxnSpPr>
          <p:nvPr/>
        </p:nvCxnSpPr>
        <p:spPr bwMode="auto">
          <a:xfrm rot="16200000" flipH="1">
            <a:off x="3418681" y="3372644"/>
            <a:ext cx="214313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直接连接符 60"/>
          <p:cNvCxnSpPr>
            <a:cxnSpLocks noChangeShapeType="1"/>
          </p:cNvCxnSpPr>
          <p:nvPr/>
        </p:nvCxnSpPr>
        <p:spPr bwMode="auto">
          <a:xfrm rot="16200000" flipH="1">
            <a:off x="4922838" y="3376613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1"/>
          <p:cNvSpPr txBox="1">
            <a:spLocks noChangeArrowheads="1"/>
          </p:cNvSpPr>
          <p:nvPr/>
        </p:nvSpPr>
        <p:spPr bwMode="auto">
          <a:xfrm>
            <a:off x="5461000" y="30622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80" name="TextBox 1"/>
          <p:cNvSpPr txBox="1">
            <a:spLocks noChangeArrowheads="1"/>
          </p:cNvSpPr>
          <p:nvPr/>
        </p:nvSpPr>
        <p:spPr bwMode="auto">
          <a:xfrm>
            <a:off x="5470525" y="249078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81" name="TextBox 1"/>
          <p:cNvSpPr txBox="1">
            <a:spLocks noChangeArrowheads="1"/>
          </p:cNvSpPr>
          <p:nvPr/>
        </p:nvSpPr>
        <p:spPr bwMode="auto">
          <a:xfrm>
            <a:off x="5043488" y="35591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82" name="TextBox 1"/>
          <p:cNvSpPr txBox="1">
            <a:spLocks noChangeArrowheads="1"/>
          </p:cNvSpPr>
          <p:nvPr/>
        </p:nvSpPr>
        <p:spPr bwMode="auto">
          <a:xfrm>
            <a:off x="4603750" y="35512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1</a:t>
            </a:r>
          </a:p>
        </p:txBody>
      </p:sp>
      <p:cxnSp>
        <p:nvCxnSpPr>
          <p:cNvPr id="83" name="直接连接符 82"/>
          <p:cNvCxnSpPr>
            <a:cxnSpLocks noChangeShapeType="1"/>
          </p:cNvCxnSpPr>
          <p:nvPr/>
        </p:nvCxnSpPr>
        <p:spPr bwMode="auto">
          <a:xfrm flipV="1">
            <a:off x="4460875" y="413385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TextBox 1"/>
          <p:cNvSpPr txBox="1">
            <a:spLocks noChangeArrowheads="1"/>
          </p:cNvSpPr>
          <p:nvPr/>
        </p:nvSpPr>
        <p:spPr bwMode="auto">
          <a:xfrm>
            <a:off x="5470525" y="406241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grpSp>
        <p:nvGrpSpPr>
          <p:cNvPr id="4" name="组合 92"/>
          <p:cNvGrpSpPr/>
          <p:nvPr/>
        </p:nvGrpSpPr>
        <p:grpSpPr bwMode="auto">
          <a:xfrm>
            <a:off x="3103563" y="2919413"/>
            <a:ext cx="2857500" cy="785812"/>
            <a:chOff x="1500166" y="3071829"/>
            <a:chExt cx="2857520" cy="785813"/>
          </a:xfrm>
        </p:grpSpPr>
        <p:sp>
          <p:nvSpPr>
            <p:cNvPr id="43" name="弧形 42"/>
            <p:cNvSpPr/>
            <p:nvPr/>
          </p:nvSpPr>
          <p:spPr bwMode="auto">
            <a:xfrm>
              <a:off x="2143107" y="3071829"/>
              <a:ext cx="785819" cy="785813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FF376F"/>
                </a:solidFill>
                <a:latin typeface="微软雅黑" panose="020B0503020204020204" pitchFamily="34" charset="-122"/>
                <a:cs typeface="+mn-ea"/>
              </a:endParaRPr>
            </a:p>
          </p:txBody>
        </p:sp>
        <p:sp>
          <p:nvSpPr>
            <p:cNvPr id="7189" name="TextBox 1"/>
            <p:cNvSpPr txBox="1">
              <a:spLocks noChangeArrowheads="1"/>
            </p:cNvSpPr>
            <p:nvPr/>
          </p:nvSpPr>
          <p:spPr bwMode="auto">
            <a:xfrm>
              <a:off x="3009901" y="3203592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7190" name="TextBox 1"/>
            <p:cNvSpPr txBox="1">
              <a:spLocks noChangeArrowheads="1"/>
            </p:cNvSpPr>
            <p:nvPr/>
          </p:nvSpPr>
          <p:spPr bwMode="auto">
            <a:xfrm>
              <a:off x="3438526" y="3203592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7191" name="TextBox 1"/>
            <p:cNvSpPr txBox="1">
              <a:spLocks noChangeArrowheads="1"/>
            </p:cNvSpPr>
            <p:nvPr/>
          </p:nvSpPr>
          <p:spPr bwMode="auto">
            <a:xfrm>
              <a:off x="1928791" y="3203592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7</a:t>
              </a:r>
            </a:p>
          </p:txBody>
        </p:sp>
        <p:cxnSp>
          <p:nvCxnSpPr>
            <p:cNvPr id="7192" name="直接连接符 46"/>
            <p:cNvCxnSpPr>
              <a:cxnSpLocks noChangeShapeType="1"/>
            </p:cNvCxnSpPr>
            <p:nvPr/>
          </p:nvCxnSpPr>
          <p:spPr bwMode="auto">
            <a:xfrm>
              <a:off x="2857487" y="3213116"/>
              <a:ext cx="1500199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3" name="TextBox 1"/>
            <p:cNvSpPr txBox="1">
              <a:spLocks noChangeArrowheads="1"/>
            </p:cNvSpPr>
            <p:nvPr/>
          </p:nvSpPr>
          <p:spPr bwMode="auto">
            <a:xfrm>
              <a:off x="1500166" y="3203592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7194" name="TextBox 1"/>
            <p:cNvSpPr txBox="1">
              <a:spLocks noChangeArrowheads="1"/>
            </p:cNvSpPr>
            <p:nvPr/>
          </p:nvSpPr>
          <p:spPr bwMode="auto">
            <a:xfrm>
              <a:off x="1743054" y="3214704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7195" name="TextBox 1"/>
            <p:cNvSpPr txBox="1">
              <a:spLocks noChangeArrowheads="1"/>
            </p:cNvSpPr>
            <p:nvPr/>
          </p:nvSpPr>
          <p:spPr bwMode="auto">
            <a:xfrm>
              <a:off x="3224214" y="3211529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7196" name="TextBox 1"/>
            <p:cNvSpPr txBox="1">
              <a:spLocks noChangeArrowheads="1"/>
            </p:cNvSpPr>
            <p:nvPr/>
          </p:nvSpPr>
          <p:spPr bwMode="auto">
            <a:xfrm>
              <a:off x="2366950" y="3214686"/>
              <a:ext cx="419100" cy="521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5</a:t>
              </a:r>
            </a:p>
          </p:txBody>
        </p:sp>
      </p:grpSp>
      <p:sp>
        <p:nvSpPr>
          <p:cNvPr id="94" name="TextBox 1"/>
          <p:cNvSpPr txBox="1">
            <a:spLocks noChangeArrowheads="1"/>
          </p:cNvSpPr>
          <p:nvPr/>
        </p:nvSpPr>
        <p:spPr bwMode="auto">
          <a:xfrm>
            <a:off x="6103938" y="3062288"/>
            <a:ext cx="1204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……</a:t>
            </a:r>
          </a:p>
        </p:txBody>
      </p:sp>
      <p:sp>
        <p:nvSpPr>
          <p:cNvPr id="95" name="矩形: 圆角 94"/>
          <p:cNvSpPr>
            <a:spLocks noChangeArrowheads="1"/>
          </p:cNvSpPr>
          <p:nvPr/>
        </p:nvSpPr>
        <p:spPr bwMode="auto">
          <a:xfrm>
            <a:off x="6878638" y="3051175"/>
            <a:ext cx="3498850" cy="2009775"/>
          </a:xfrm>
          <a:prstGeom prst="roundRect">
            <a:avLst>
              <a:gd name="adj" fmla="val 16667"/>
            </a:avLst>
          </a:prstGeom>
          <a:solidFill>
            <a:srgbClr val="A1C450"/>
          </a:solidFill>
          <a:ln w="9525">
            <a:solidFill>
              <a:srgbClr val="DEEBF7"/>
            </a:solidFill>
            <a:round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</a:rPr>
              <a:t>被除数</a:t>
            </a:r>
            <a:r>
              <a:rPr lang="en-US" altLang="zh-CN" sz="2800" dirty="0">
                <a:latin typeface="微软雅黑" panose="020B0503020204020204" pitchFamily="34" charset="-122"/>
              </a:rPr>
              <a:t>1.5</a:t>
            </a:r>
            <a:r>
              <a:rPr lang="zh-CN" altLang="en-US" sz="2800" dirty="0">
                <a:latin typeface="微软雅黑" panose="020B0503020204020204" pitchFamily="34" charset="-122"/>
              </a:rPr>
              <a:t>乘</a:t>
            </a:r>
            <a:r>
              <a:rPr lang="en-US" altLang="zh-CN" sz="2800" dirty="0">
                <a:latin typeface="微软雅黑" panose="020B0503020204020204" pitchFamily="34" charset="-122"/>
              </a:rPr>
              <a:t>100,</a:t>
            </a:r>
          </a:p>
          <a:p>
            <a:r>
              <a:rPr lang="zh-CN" altLang="en-US" sz="28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小数点向右移动两位</a:t>
            </a:r>
            <a:r>
              <a:rPr lang="zh-CN" altLang="en-US" sz="2800" dirty="0" smtClean="0">
                <a:latin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</a:rPr>
              <a:t>被</a:t>
            </a:r>
            <a:r>
              <a:rPr lang="zh-CN" altLang="en-US" sz="2800" dirty="0">
                <a:latin typeface="微软雅黑" panose="020B0503020204020204" pitchFamily="34" charset="-122"/>
              </a:rPr>
              <a:t>除数的位数不够</a:t>
            </a:r>
          </a:p>
        </p:txBody>
      </p:sp>
      <p:sp>
        <p:nvSpPr>
          <p:cNvPr id="96" name="矩形: 圆角 95"/>
          <p:cNvSpPr>
            <a:spLocks noChangeArrowheads="1"/>
          </p:cNvSpPr>
          <p:nvPr/>
        </p:nvSpPr>
        <p:spPr bwMode="auto">
          <a:xfrm>
            <a:off x="7870825" y="5607050"/>
            <a:ext cx="1514475" cy="579438"/>
          </a:xfrm>
          <a:prstGeom prst="roundRect">
            <a:avLst>
              <a:gd name="adj" fmla="val 16667"/>
            </a:avLst>
          </a:pr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</a:rPr>
              <a:t>用</a:t>
            </a:r>
            <a:r>
              <a:rPr lang="en-US" altLang="zh-CN" sz="2800">
                <a:latin typeface="微软雅黑" panose="020B0503020204020204" pitchFamily="34" charset="-122"/>
              </a:rPr>
              <a:t>0</a:t>
            </a:r>
            <a:r>
              <a:rPr lang="zh-CN" altLang="en-US" sz="2800">
                <a:latin typeface="微软雅黑" panose="020B0503020204020204" pitchFamily="34" charset="-122"/>
              </a:rPr>
              <a:t>补足</a:t>
            </a:r>
          </a:p>
        </p:txBody>
      </p:sp>
      <p:sp>
        <p:nvSpPr>
          <p:cNvPr id="97" name="下箭头 96"/>
          <p:cNvSpPr/>
          <p:nvPr/>
        </p:nvSpPr>
        <p:spPr>
          <a:xfrm>
            <a:off x="8609013" y="4906963"/>
            <a:ext cx="142875" cy="700087"/>
          </a:xfrm>
          <a:prstGeom prst="downArrow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FF376F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98" name="TextBox 1"/>
          <p:cNvSpPr txBox="1">
            <a:spLocks noChangeArrowheads="1"/>
          </p:cNvSpPr>
          <p:nvPr/>
        </p:nvSpPr>
        <p:spPr bwMode="auto">
          <a:xfrm>
            <a:off x="5470525" y="35591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99" name="TextBox 1"/>
          <p:cNvSpPr txBox="1">
            <a:spLocks noChangeArrowheads="1"/>
          </p:cNvSpPr>
          <p:nvPr/>
        </p:nvSpPr>
        <p:spPr bwMode="auto">
          <a:xfrm>
            <a:off x="3794125" y="4621213"/>
            <a:ext cx="25003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0.75×2</a:t>
            </a:r>
            <a:r>
              <a:rPr lang="zh-CN" altLang="en-US" sz="2800">
                <a:solidFill>
                  <a:srgbClr val="FF376F"/>
                </a:solidFill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00" name="TextBox 1"/>
          <p:cNvSpPr txBox="1">
            <a:spLocks noChangeArrowheads="1"/>
          </p:cNvSpPr>
          <p:nvPr/>
        </p:nvSpPr>
        <p:spPr bwMode="auto">
          <a:xfrm>
            <a:off x="5421313" y="4621213"/>
            <a:ext cx="1928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1.5</a:t>
            </a:r>
            <a:r>
              <a:rPr lang="zh-CN" altLang="en-US" sz="2800">
                <a:solidFill>
                  <a:srgbClr val="FF376F"/>
                </a:solidFill>
                <a:latin typeface="微软雅黑" panose="020B0503020204020204" pitchFamily="34" charset="-122"/>
              </a:rPr>
              <a:t>（元）</a:t>
            </a:r>
          </a:p>
        </p:txBody>
      </p:sp>
      <p:sp>
        <p:nvSpPr>
          <p:cNvPr id="101" name="TextBox 1"/>
          <p:cNvSpPr txBox="1">
            <a:spLocks noChangeArrowheads="1"/>
          </p:cNvSpPr>
          <p:nvPr/>
        </p:nvSpPr>
        <p:spPr bwMode="auto">
          <a:xfrm>
            <a:off x="2598738" y="5832475"/>
            <a:ext cx="5222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</a:rPr>
              <a:t>答：妈妈买了</a:t>
            </a:r>
            <a:r>
              <a:rPr lang="en-US" altLang="zh-CN" sz="2800">
                <a:latin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</a:rPr>
              <a:t>千克萝卜。</a:t>
            </a:r>
          </a:p>
        </p:txBody>
      </p:sp>
      <p:sp>
        <p:nvSpPr>
          <p:cNvPr id="5" name="文本框 4"/>
          <p:cNvSpPr>
            <a:spLocks noChangeArrowheads="1"/>
          </p:cNvSpPr>
          <p:nvPr/>
        </p:nvSpPr>
        <p:spPr bwMode="auto">
          <a:xfrm>
            <a:off x="520700" y="2112963"/>
            <a:ext cx="1689100" cy="3259137"/>
          </a:xfrm>
          <a:prstGeom prst="roundRect">
            <a:avLst>
              <a:gd name="adj" fmla="val 16667"/>
            </a:avLst>
          </a:pr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</a:rPr>
              <a:t>除数</a:t>
            </a:r>
            <a:r>
              <a:rPr lang="en-US" altLang="zh-CN" sz="2800" dirty="0">
                <a:latin typeface="微软雅黑" panose="020B0503020204020204" pitchFamily="34" charset="-122"/>
              </a:rPr>
              <a:t>0.75</a:t>
            </a:r>
            <a:r>
              <a:rPr lang="zh-CN" altLang="en-US" sz="2800" dirty="0">
                <a:latin typeface="微软雅黑" panose="020B0503020204020204" pitchFamily="34" charset="-122"/>
              </a:rPr>
              <a:t>乘</a:t>
            </a:r>
            <a:r>
              <a:rPr lang="en-US" altLang="zh-CN" sz="2800" dirty="0">
                <a:latin typeface="微软雅黑" panose="020B0503020204020204" pitchFamily="34" charset="-122"/>
              </a:rPr>
              <a:t>100</a:t>
            </a:r>
            <a:r>
              <a:rPr lang="zh-CN" altLang="en-US" sz="2800" dirty="0">
                <a:latin typeface="微软雅黑" panose="020B0503020204020204" pitchFamily="34" charset="-122"/>
              </a:rPr>
              <a:t>，小数点向右移动两位，变为</a:t>
            </a:r>
            <a:r>
              <a:rPr lang="en-US" altLang="zh-CN" sz="2800" dirty="0">
                <a:latin typeface="微软雅黑" panose="020B0503020204020204" pitchFamily="34" charset="-122"/>
              </a:rPr>
              <a:t>75</a:t>
            </a:r>
            <a:r>
              <a:rPr lang="zh-CN" altLang="en-US" sz="2800" dirty="0">
                <a:latin typeface="微软雅黑" panose="020B0503020204020204" pitchFamily="34" charset="-122"/>
              </a:rPr>
              <a:t>。</a:t>
            </a:r>
          </a:p>
        </p:txBody>
      </p:sp>
      <p:sp>
        <p:nvSpPr>
          <p:cNvPr id="6" name="燕尾形箭头 5"/>
          <p:cNvSpPr/>
          <p:nvPr/>
        </p:nvSpPr>
        <p:spPr>
          <a:xfrm>
            <a:off x="2455863" y="3113088"/>
            <a:ext cx="647700" cy="43815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7" grpId="0"/>
      <p:bldP spid="80" grpId="0"/>
      <p:bldP spid="81" grpId="0"/>
      <p:bldP spid="82" grpId="0"/>
      <p:bldP spid="85" grpId="0"/>
      <p:bldP spid="94" grpId="0"/>
      <p:bldP spid="95" grpId="0" bldLvl="0" animBg="1"/>
      <p:bldP spid="96" grpId="0" bldLvl="0" animBg="1"/>
      <p:bldP spid="97" grpId="0" bldLvl="0" animBg="1"/>
      <p:bldP spid="98" grpId="0"/>
      <p:bldP spid="99" grpId="0"/>
      <p:bldP spid="100" grpId="0"/>
      <p:bldP spid="101" grpId="0"/>
      <p:bldP spid="5" grpId="0" animBg="1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>
            <a:spLocks noChangeArrowheads="1"/>
          </p:cNvSpPr>
          <p:nvPr/>
        </p:nvSpPr>
        <p:spPr bwMode="auto">
          <a:xfrm>
            <a:off x="1392238" y="4322763"/>
            <a:ext cx="9407525" cy="1055687"/>
          </a:xfrm>
          <a:prstGeom prst="roundRect">
            <a:avLst>
              <a:gd name="adj" fmla="val 16667"/>
            </a:avLst>
          </a:pr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</a:rPr>
              <a:t>     </a:t>
            </a:r>
            <a:r>
              <a:rPr lang="zh-CN" altLang="en-US" sz="2800" dirty="0">
                <a:latin typeface="微软雅黑" panose="020B0503020204020204" pitchFamily="34" charset="-122"/>
              </a:rPr>
              <a:t>根据</a:t>
            </a:r>
            <a:r>
              <a:rPr lang="en-US" altLang="zh-CN" sz="2800" dirty="0">
                <a:latin typeface="微软雅黑" panose="020B0503020204020204" pitchFamily="34" charset="-122"/>
              </a:rPr>
              <a:t>“</a:t>
            </a:r>
            <a:r>
              <a:rPr lang="zh-CN" altLang="en-US" sz="2800" dirty="0">
                <a:latin typeface="微软雅黑" panose="020B0503020204020204" pitchFamily="34" charset="-122"/>
              </a:rPr>
              <a:t>数量</a:t>
            </a:r>
            <a:r>
              <a:rPr lang="en-US" altLang="zh-CN" sz="2800" dirty="0">
                <a:latin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</a:rPr>
              <a:t>总价÷单价</a:t>
            </a:r>
            <a:r>
              <a:rPr lang="en-US" altLang="zh-CN" sz="2800" dirty="0">
                <a:latin typeface="微软雅黑" panose="020B0503020204020204" pitchFamily="34" charset="-122"/>
              </a:rPr>
              <a:t>”</a:t>
            </a:r>
            <a:r>
              <a:rPr lang="zh-CN" altLang="en-US" sz="2800" dirty="0">
                <a:latin typeface="微软雅黑" panose="020B0503020204020204" pitchFamily="34" charset="-122"/>
              </a:rPr>
              <a:t>，求妈妈买了多少千克番茄，用除法计算。</a:t>
            </a:r>
          </a:p>
        </p:txBody>
      </p:sp>
      <p:grpSp>
        <p:nvGrpSpPr>
          <p:cNvPr id="2" name="组合 8"/>
          <p:cNvGrpSpPr/>
          <p:nvPr/>
        </p:nvGrpSpPr>
        <p:grpSpPr bwMode="auto">
          <a:xfrm>
            <a:off x="2828925" y="5762625"/>
            <a:ext cx="5207000" cy="522288"/>
            <a:chOff x="3513" y="7248"/>
            <a:chExt cx="8200" cy="822"/>
          </a:xfrm>
        </p:grpSpPr>
        <p:sp>
          <p:nvSpPr>
            <p:cNvPr id="8195" name="TextBox 1"/>
            <p:cNvSpPr txBox="1">
              <a:spLocks noChangeArrowheads="1"/>
            </p:cNvSpPr>
            <p:nvPr/>
          </p:nvSpPr>
          <p:spPr bwMode="auto">
            <a:xfrm>
              <a:off x="3513" y="7248"/>
              <a:ext cx="3708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6÷2.4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8196" name="直接连接符 18"/>
            <p:cNvCxnSpPr>
              <a:cxnSpLocks noChangeShapeType="1"/>
            </p:cNvCxnSpPr>
            <p:nvPr/>
          </p:nvCxnSpPr>
          <p:spPr bwMode="auto">
            <a:xfrm>
              <a:off x="5996" y="7869"/>
              <a:ext cx="2335" cy="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7" name="TextBox 1"/>
            <p:cNvSpPr txBox="1">
              <a:spLocks noChangeArrowheads="1"/>
            </p:cNvSpPr>
            <p:nvPr/>
          </p:nvSpPr>
          <p:spPr bwMode="auto">
            <a:xfrm>
              <a:off x="8555" y="7248"/>
              <a:ext cx="315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grpSp>
        <p:nvGrpSpPr>
          <p:cNvPr id="8198" name="组合 11"/>
          <p:cNvGrpSpPr/>
          <p:nvPr/>
        </p:nvGrpSpPr>
        <p:grpSpPr bwMode="auto">
          <a:xfrm>
            <a:off x="1658938" y="828675"/>
            <a:ext cx="8181975" cy="2624138"/>
            <a:chOff x="2910" y="2285"/>
            <a:chExt cx="12885" cy="4133"/>
          </a:xfrm>
        </p:grpSpPr>
        <p:sp>
          <p:nvSpPr>
            <p:cNvPr id="8199" name="TextBox 1"/>
            <p:cNvSpPr txBox="1">
              <a:spLocks noChangeArrowheads="1"/>
            </p:cNvSpPr>
            <p:nvPr/>
          </p:nvSpPr>
          <p:spPr bwMode="auto">
            <a:xfrm>
              <a:off x="3503" y="2285"/>
              <a:ext cx="1147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妈妈购买萝卜，番茄的单价和总价格如下表：</a:t>
              </a:r>
            </a:p>
          </p:txBody>
        </p:sp>
        <p:pic>
          <p:nvPicPr>
            <p:cNvPr id="8200" name="Picture 1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0" y="3553"/>
              <a:ext cx="8490" cy="2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1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85" y="3553"/>
              <a:ext cx="4110" cy="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圆角矩形标注 4"/>
          <p:cNvSpPr/>
          <p:nvPr/>
        </p:nvSpPr>
        <p:spPr bwMode="auto">
          <a:xfrm>
            <a:off x="2263775" y="3586163"/>
            <a:ext cx="4179888" cy="71120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r>
              <a:rPr lang="zh-CN" altLang="en-US" sz="2800" noProof="1">
                <a:solidFill>
                  <a:srgbClr val="000000"/>
                </a:solidFill>
                <a:latin typeface="微软雅黑" panose="020B0503020204020204" pitchFamily="34" charset="-122"/>
                <a:cs typeface="+mn-ea"/>
                <a:sym typeface="+mn-ea"/>
              </a:rPr>
              <a:t>妈妈买了多少千克番茄？</a:t>
            </a:r>
            <a:endParaRPr lang="zh-CN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15"/>
          <p:cNvGrpSpPr/>
          <p:nvPr/>
        </p:nvGrpSpPr>
        <p:grpSpPr bwMode="auto">
          <a:xfrm>
            <a:off x="2611438" y="1401763"/>
            <a:ext cx="4897437" cy="525462"/>
            <a:chOff x="2071660" y="5211781"/>
            <a:chExt cx="4643480" cy="524825"/>
          </a:xfrm>
        </p:grpSpPr>
        <p:sp>
          <p:nvSpPr>
            <p:cNvPr id="9218" name="TextBox 1"/>
            <p:cNvSpPr txBox="1">
              <a:spLocks noChangeArrowheads="1"/>
            </p:cNvSpPr>
            <p:nvPr/>
          </p:nvSpPr>
          <p:spPr bwMode="auto">
            <a:xfrm>
              <a:off x="2071660" y="5211781"/>
              <a:ext cx="2000264" cy="52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6÷2.4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9219" name="直接连接符 21"/>
            <p:cNvCxnSpPr>
              <a:cxnSpLocks noChangeShapeType="1"/>
            </p:cNvCxnSpPr>
            <p:nvPr/>
          </p:nvCxnSpPr>
          <p:spPr bwMode="auto">
            <a:xfrm>
              <a:off x="3439612" y="5709542"/>
              <a:ext cx="1214449" cy="15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0" name="TextBox 1"/>
            <p:cNvSpPr txBox="1">
              <a:spLocks noChangeArrowheads="1"/>
            </p:cNvSpPr>
            <p:nvPr/>
          </p:nvSpPr>
          <p:spPr bwMode="auto">
            <a:xfrm>
              <a:off x="5072066" y="5214952"/>
              <a:ext cx="1643074" cy="52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（      ）</a:t>
              </a:r>
            </a:p>
          </p:txBody>
        </p:sp>
      </p:grpSp>
      <p:grpSp>
        <p:nvGrpSpPr>
          <p:cNvPr id="4" name="组合 13"/>
          <p:cNvGrpSpPr/>
          <p:nvPr/>
        </p:nvGrpSpPr>
        <p:grpSpPr bwMode="auto">
          <a:xfrm>
            <a:off x="3182938" y="2463800"/>
            <a:ext cx="2428875" cy="785813"/>
            <a:chOff x="1928791" y="3071829"/>
            <a:chExt cx="2428895" cy="785813"/>
          </a:xfrm>
        </p:grpSpPr>
        <p:sp>
          <p:nvSpPr>
            <p:cNvPr id="15" name="弧形 14"/>
            <p:cNvSpPr/>
            <p:nvPr/>
          </p:nvSpPr>
          <p:spPr bwMode="auto">
            <a:xfrm>
              <a:off x="2143105" y="3071829"/>
              <a:ext cx="785819" cy="785813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FF376F"/>
                </a:solidFill>
                <a:latin typeface="微软雅黑" panose="020B0503020204020204" pitchFamily="34" charset="-122"/>
                <a:cs typeface="+mn-ea"/>
              </a:endParaRPr>
            </a:p>
          </p:txBody>
        </p:sp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3009901" y="3203592"/>
              <a:ext cx="419100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9224" name="TextBox 1"/>
            <p:cNvSpPr txBox="1">
              <a:spLocks noChangeArrowheads="1"/>
            </p:cNvSpPr>
            <p:nvPr/>
          </p:nvSpPr>
          <p:spPr bwMode="auto">
            <a:xfrm>
              <a:off x="1928791" y="3203592"/>
              <a:ext cx="419100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  <p:cxnSp>
          <p:nvCxnSpPr>
            <p:cNvPr id="9225" name="直接连接符 18"/>
            <p:cNvCxnSpPr>
              <a:cxnSpLocks noChangeShapeType="1"/>
            </p:cNvCxnSpPr>
            <p:nvPr/>
          </p:nvCxnSpPr>
          <p:spPr bwMode="auto">
            <a:xfrm>
              <a:off x="2857487" y="3213117"/>
              <a:ext cx="1500199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6" name="TextBox 1"/>
            <p:cNvSpPr txBox="1">
              <a:spLocks noChangeArrowheads="1"/>
            </p:cNvSpPr>
            <p:nvPr/>
          </p:nvSpPr>
          <p:spPr bwMode="auto">
            <a:xfrm>
              <a:off x="2152636" y="3214704"/>
              <a:ext cx="419100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9227" name="TextBox 1"/>
            <p:cNvSpPr txBox="1">
              <a:spLocks noChangeArrowheads="1"/>
            </p:cNvSpPr>
            <p:nvPr/>
          </p:nvSpPr>
          <p:spPr bwMode="auto">
            <a:xfrm>
              <a:off x="2366950" y="3214686"/>
              <a:ext cx="419100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FF376F"/>
                  </a:solidFill>
                  <a:latin typeface="微软雅黑" panose="020B0503020204020204" pitchFamily="34" charset="-122"/>
                </a:rPr>
                <a:t>4</a:t>
              </a:r>
            </a:p>
          </p:txBody>
        </p:sp>
      </p:grp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 rot="16200000" flipH="1">
            <a:off x="3506788" y="2925763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683125" y="26066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4692650" y="21113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30" name="直接连接符 29"/>
          <p:cNvCxnSpPr>
            <a:cxnSpLocks noChangeShapeType="1"/>
          </p:cNvCxnSpPr>
          <p:nvPr/>
        </p:nvCxnSpPr>
        <p:spPr bwMode="auto">
          <a:xfrm>
            <a:off x="4111625" y="3678238"/>
            <a:ext cx="1500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4683125" y="31067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4264025" y="31067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4692650" y="3602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273550" y="3602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5121275" y="3602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4906963" y="21113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5111750" y="211137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5</a:t>
            </a:r>
          </a:p>
        </p:txBody>
      </p: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4111625" y="4602163"/>
            <a:ext cx="1500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5121275" y="4035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4702175" y="4035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254500" y="4035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5121275" y="45307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376F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4030663" y="1377950"/>
            <a:ext cx="1500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rgbClr val="FF376F"/>
                </a:solidFill>
                <a:latin typeface="微软雅黑" panose="020B0503020204020204" pitchFamily="34" charset="-122"/>
              </a:rPr>
              <a:t>2.5</a:t>
            </a: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5776913" y="1404938"/>
            <a:ext cx="1500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376F"/>
                </a:solidFill>
                <a:latin typeface="微软雅黑" panose="020B0503020204020204" pitchFamily="34" charset="-122"/>
              </a:rPr>
              <a:t>千克</a:t>
            </a: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2611438" y="5535613"/>
            <a:ext cx="5302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</a:rPr>
              <a:t>答：妈妈买了</a:t>
            </a:r>
            <a:r>
              <a:rPr lang="en-US" altLang="zh-CN" sz="2800">
                <a:latin typeface="微软雅黑" panose="020B0503020204020204" pitchFamily="34" charset="-122"/>
              </a:rPr>
              <a:t>2.5</a:t>
            </a:r>
            <a:r>
              <a:rPr lang="zh-CN" altLang="en-US" sz="2800">
                <a:latin typeface="微软雅黑" panose="020B0503020204020204" pitchFamily="34" charset="-122"/>
              </a:rPr>
              <a:t>千克番茄。</a:t>
            </a:r>
          </a:p>
        </p:txBody>
      </p:sp>
      <p:sp>
        <p:nvSpPr>
          <p:cNvPr id="3" name="矩形 2"/>
          <p:cNvSpPr/>
          <p:nvPr/>
        </p:nvSpPr>
        <p:spPr>
          <a:xfrm>
            <a:off x="7745413" y="2451100"/>
            <a:ext cx="3448050" cy="1955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kern="100" dirty="0">
                <a:latin typeface="+mn-ea"/>
                <a:ea typeface="+mn-ea"/>
                <a:cs typeface="Times New Roman" panose="02020603050405020304" pitchFamily="18" charset="0"/>
              </a:rPr>
              <a:t>整数的小数点在个位的右下角，右移几位，就在末尾添上几个</a:t>
            </a:r>
            <a:r>
              <a:rPr lang="en-US" altLang="zh-CN" sz="2800" kern="100" dirty="0">
                <a:latin typeface="+mn-ea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zh-CN" sz="2800" kern="100" dirty="0">
                <a:latin typeface="+mn-ea"/>
                <a:ea typeface="+mn-ea"/>
                <a:cs typeface="Times New Roman" panose="02020603050405020304" pitchFamily="18" charset="0"/>
              </a:rPr>
              <a:t>。</a:t>
            </a:r>
            <a:endParaRPr lang="zh-CN" altLang="en-US" sz="2800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标注 1"/>
          <p:cNvSpPr/>
          <p:nvPr/>
        </p:nvSpPr>
        <p:spPr>
          <a:xfrm>
            <a:off x="1371600" y="930275"/>
            <a:ext cx="8847138" cy="4184650"/>
          </a:xfrm>
          <a:prstGeom prst="wedgeRoundRectCallout">
            <a:avLst>
              <a:gd name="adj1" fmla="val 54172"/>
              <a:gd name="adj2" fmla="val 33841"/>
              <a:gd name="adj3" fmla="val 16667"/>
            </a:avLst>
          </a:prstGeom>
          <a:solidFill>
            <a:srgbClr val="FDE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2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除数是小数的除法的计算方法：</a:t>
            </a:r>
            <a:endParaRPr lang="zh-CN" altLang="en-US" sz="3200" noProof="1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      先移动除数的小数点将除数化为整数；除数的小数点向右移动几位，被除数的小数点的同时也向右移动相同的位数</a:t>
            </a:r>
            <a:r>
              <a:rPr lang="en-US" altLang="zh-CN" sz="28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(</a:t>
            </a:r>
            <a:r>
              <a:rPr lang="zh-CN" altLang="zh-CN" sz="28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位数不够时，在被除数的末尾用</a:t>
            </a:r>
            <a:r>
              <a:rPr lang="en-US" altLang="zh-CN" sz="28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0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pitchFamily="34" charset="-122"/>
                <a:cs typeface="+mn-ea"/>
                <a:sym typeface="+mn-ea"/>
              </a:rPr>
              <a:t>补足），然后按照除数是整数的除法进行计算。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"/>
          <p:cNvSpPr txBox="1">
            <a:spLocks noChangeArrowheads="1"/>
          </p:cNvSpPr>
          <p:nvPr/>
        </p:nvSpPr>
        <p:spPr bwMode="auto">
          <a:xfrm>
            <a:off x="976313" y="798513"/>
            <a:ext cx="7786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</a:rPr>
              <a:t>先说说下面各题怎样移动小数点，再计算。</a:t>
            </a:r>
          </a:p>
        </p:txBody>
      </p:sp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486025" y="3019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cxnSp>
        <p:nvCxnSpPr>
          <p:cNvPr id="45" name="直接连接符 44"/>
          <p:cNvCxnSpPr>
            <a:cxnSpLocks noChangeShapeType="1"/>
          </p:cNvCxnSpPr>
          <p:nvPr/>
        </p:nvCxnSpPr>
        <p:spPr bwMode="auto">
          <a:xfrm rot="16200000" flipH="1">
            <a:off x="1300163" y="33353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2905125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2914650" y="2459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cxnSp>
        <p:nvCxnSpPr>
          <p:cNvPr id="50" name="直接连接符 49"/>
          <p:cNvCxnSpPr>
            <a:cxnSpLocks noChangeShapeType="1"/>
          </p:cNvCxnSpPr>
          <p:nvPr/>
        </p:nvCxnSpPr>
        <p:spPr bwMode="auto">
          <a:xfrm>
            <a:off x="2333625" y="410210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2905125" y="35306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2486025" y="35306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</a:p>
        </p:txBody>
      </p:sp>
      <p:sp>
        <p:nvSpPr>
          <p:cNvPr id="55" name="TextBox 1"/>
          <p:cNvSpPr txBox="1">
            <a:spLocks noChangeArrowheads="1"/>
          </p:cNvSpPr>
          <p:nvPr/>
        </p:nvSpPr>
        <p:spPr bwMode="auto">
          <a:xfrm>
            <a:off x="2914650" y="40259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3333750" y="2459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39" name="弧形 38"/>
          <p:cNvSpPr/>
          <p:nvPr/>
        </p:nvSpPr>
        <p:spPr bwMode="auto">
          <a:xfrm>
            <a:off x="1619250" y="2887663"/>
            <a:ext cx="785813" cy="785812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1276" name="TextBox 1"/>
          <p:cNvSpPr txBox="1">
            <a:spLocks noChangeArrowheads="1"/>
          </p:cNvSpPr>
          <p:nvPr/>
        </p:nvSpPr>
        <p:spPr bwMode="auto">
          <a:xfrm>
            <a:off x="976313" y="3019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11277" name="直接连接符 41"/>
          <p:cNvCxnSpPr>
            <a:cxnSpLocks noChangeShapeType="1"/>
          </p:cNvCxnSpPr>
          <p:nvPr/>
        </p:nvCxnSpPr>
        <p:spPr bwMode="auto">
          <a:xfrm>
            <a:off x="2333625" y="3028950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8" name="TextBox 1"/>
          <p:cNvSpPr txBox="1">
            <a:spLocks noChangeArrowheads="1"/>
          </p:cNvSpPr>
          <p:nvPr/>
        </p:nvSpPr>
        <p:spPr bwMode="auto">
          <a:xfrm>
            <a:off x="1200150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1279" name="TextBox 1"/>
          <p:cNvSpPr txBox="1">
            <a:spLocks noChangeArrowheads="1"/>
          </p:cNvSpPr>
          <p:nvPr/>
        </p:nvSpPr>
        <p:spPr bwMode="auto">
          <a:xfrm>
            <a:off x="1414463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11280" name="TextBox 1"/>
          <p:cNvSpPr txBox="1">
            <a:spLocks noChangeArrowheads="1"/>
          </p:cNvSpPr>
          <p:nvPr/>
        </p:nvSpPr>
        <p:spPr bwMode="auto">
          <a:xfrm>
            <a:off x="1843088" y="30273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sp>
        <p:nvSpPr>
          <p:cNvPr id="11281" name="TextBox 1"/>
          <p:cNvSpPr txBox="1">
            <a:spLocks noChangeArrowheads="1"/>
          </p:cNvSpPr>
          <p:nvPr/>
        </p:nvSpPr>
        <p:spPr bwMode="auto">
          <a:xfrm>
            <a:off x="2700338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cxnSp>
        <p:nvCxnSpPr>
          <p:cNvPr id="3" name="直接连接符 67"/>
          <p:cNvCxnSpPr>
            <a:cxnSpLocks noChangeShapeType="1"/>
          </p:cNvCxnSpPr>
          <p:nvPr/>
        </p:nvCxnSpPr>
        <p:spPr bwMode="auto">
          <a:xfrm rot="16200000" flipH="1">
            <a:off x="2801938" y="3313113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TextBox 1"/>
          <p:cNvSpPr txBox="1">
            <a:spLocks noChangeArrowheads="1"/>
          </p:cNvSpPr>
          <p:nvPr/>
        </p:nvSpPr>
        <p:spPr bwMode="auto">
          <a:xfrm>
            <a:off x="3333750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70" name="弧形 69"/>
          <p:cNvSpPr/>
          <p:nvPr/>
        </p:nvSpPr>
        <p:spPr bwMode="auto">
          <a:xfrm>
            <a:off x="5148263" y="2887663"/>
            <a:ext cx="785812" cy="785812"/>
          </a:xfrm>
          <a:prstGeom prst="arc">
            <a:avLst>
              <a:gd name="adj1" fmla="val 18945750"/>
              <a:gd name="adj2" fmla="val 2838931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cs typeface="+mn-ea"/>
            </a:endParaRPr>
          </a:p>
        </p:txBody>
      </p:sp>
      <p:sp>
        <p:nvSpPr>
          <p:cNvPr id="11285" name="TextBox 1"/>
          <p:cNvSpPr txBox="1">
            <a:spLocks noChangeArrowheads="1"/>
          </p:cNvSpPr>
          <p:nvPr/>
        </p:nvSpPr>
        <p:spPr bwMode="auto">
          <a:xfrm>
            <a:off x="6015038" y="3019425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cxnSp>
        <p:nvCxnSpPr>
          <p:cNvPr id="11286" name="直接连接符 72"/>
          <p:cNvCxnSpPr>
            <a:cxnSpLocks noChangeShapeType="1"/>
          </p:cNvCxnSpPr>
          <p:nvPr/>
        </p:nvCxnSpPr>
        <p:spPr bwMode="auto">
          <a:xfrm>
            <a:off x="5862638" y="3028950"/>
            <a:ext cx="1500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7" name="TextBox 1"/>
          <p:cNvSpPr txBox="1">
            <a:spLocks noChangeArrowheads="1"/>
          </p:cNvSpPr>
          <p:nvPr/>
        </p:nvSpPr>
        <p:spPr bwMode="auto">
          <a:xfrm>
            <a:off x="5157788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1288" name="TextBox 1"/>
          <p:cNvSpPr txBox="1">
            <a:spLocks noChangeArrowheads="1"/>
          </p:cNvSpPr>
          <p:nvPr/>
        </p:nvSpPr>
        <p:spPr bwMode="auto">
          <a:xfrm>
            <a:off x="4943475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6</a:t>
            </a:r>
          </a:p>
        </p:txBody>
      </p:sp>
      <p:cxnSp>
        <p:nvCxnSpPr>
          <p:cNvPr id="76" name="直接连接符 75"/>
          <p:cNvCxnSpPr>
            <a:cxnSpLocks noChangeShapeType="1"/>
          </p:cNvCxnSpPr>
          <p:nvPr/>
        </p:nvCxnSpPr>
        <p:spPr bwMode="auto">
          <a:xfrm rot="16200000" flipH="1">
            <a:off x="5272088" y="33353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0" name="TextBox 1"/>
          <p:cNvSpPr txBox="1">
            <a:spLocks noChangeArrowheads="1"/>
          </p:cNvSpPr>
          <p:nvPr/>
        </p:nvSpPr>
        <p:spPr bwMode="auto">
          <a:xfrm>
            <a:off x="6434138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cxnSp>
        <p:nvCxnSpPr>
          <p:cNvPr id="79" name="直接连接符 78"/>
          <p:cNvCxnSpPr>
            <a:cxnSpLocks noChangeShapeType="1"/>
          </p:cNvCxnSpPr>
          <p:nvPr/>
        </p:nvCxnSpPr>
        <p:spPr bwMode="auto">
          <a:xfrm>
            <a:off x="5862638" y="4102100"/>
            <a:ext cx="1500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TextBox 1"/>
          <p:cNvSpPr txBox="1">
            <a:spLocks noChangeArrowheads="1"/>
          </p:cNvSpPr>
          <p:nvPr/>
        </p:nvSpPr>
        <p:spPr bwMode="auto">
          <a:xfrm>
            <a:off x="6434138" y="35306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81" name="TextBox 1"/>
          <p:cNvSpPr txBox="1">
            <a:spLocks noChangeArrowheads="1"/>
          </p:cNvSpPr>
          <p:nvPr/>
        </p:nvSpPr>
        <p:spPr bwMode="auto">
          <a:xfrm>
            <a:off x="6015038" y="35306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82" name="TextBox 1"/>
          <p:cNvSpPr txBox="1">
            <a:spLocks noChangeArrowheads="1"/>
          </p:cNvSpPr>
          <p:nvPr/>
        </p:nvSpPr>
        <p:spPr bwMode="auto">
          <a:xfrm>
            <a:off x="6872288" y="40259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83" name="TextBox 1"/>
          <p:cNvSpPr txBox="1">
            <a:spLocks noChangeArrowheads="1"/>
          </p:cNvSpPr>
          <p:nvPr/>
        </p:nvSpPr>
        <p:spPr bwMode="auto">
          <a:xfrm>
            <a:off x="6872288" y="24590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11296" name="TextBox 1"/>
          <p:cNvSpPr txBox="1">
            <a:spLocks noChangeArrowheads="1"/>
          </p:cNvSpPr>
          <p:nvPr/>
        </p:nvSpPr>
        <p:spPr bwMode="auto">
          <a:xfrm>
            <a:off x="5372100" y="3027363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</a:rPr>
              <a:t>8</a:t>
            </a:r>
          </a:p>
        </p:txBody>
      </p:sp>
      <p:sp>
        <p:nvSpPr>
          <p:cNvPr id="87" name="TextBox 1"/>
          <p:cNvSpPr txBox="1">
            <a:spLocks noChangeArrowheads="1"/>
          </p:cNvSpPr>
          <p:nvPr/>
        </p:nvSpPr>
        <p:spPr bwMode="auto">
          <a:xfrm>
            <a:off x="6862763" y="3030538"/>
            <a:ext cx="419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88" name="TextBox 1"/>
          <p:cNvSpPr txBox="1">
            <a:spLocks noChangeArrowheads="1"/>
          </p:cNvSpPr>
          <p:nvPr/>
        </p:nvSpPr>
        <p:spPr bwMode="auto">
          <a:xfrm>
            <a:off x="6862763" y="3530600"/>
            <a:ext cx="419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 rot="16200000" flipH="1">
            <a:off x="8555038" y="3335338"/>
            <a:ext cx="212725" cy="142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10236200" y="2544763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9655175" y="4187825"/>
            <a:ext cx="1500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0226675" y="3616325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9807575" y="3616325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0236200" y="4111625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10655300" y="2544763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10228263" y="3027363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  <p:grpSp>
        <p:nvGrpSpPr>
          <p:cNvPr id="11307" name="组合 34"/>
          <p:cNvGrpSpPr/>
          <p:nvPr/>
        </p:nvGrpSpPr>
        <p:grpSpPr bwMode="auto">
          <a:xfrm>
            <a:off x="8267700" y="2895600"/>
            <a:ext cx="2887663" cy="785813"/>
            <a:chOff x="12974" y="4972"/>
            <a:chExt cx="4549" cy="1238"/>
          </a:xfrm>
        </p:grpSpPr>
        <p:sp>
          <p:nvSpPr>
            <p:cNvPr id="11308" name="TextBox 1"/>
            <p:cNvSpPr txBox="1">
              <a:spLocks noChangeArrowheads="1"/>
            </p:cNvSpPr>
            <p:nvPr/>
          </p:nvSpPr>
          <p:spPr bwMode="auto">
            <a:xfrm>
              <a:off x="12974" y="5194"/>
              <a:ext cx="6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0</a:t>
              </a:r>
              <a:endPara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4" name="弧形 13"/>
            <p:cNvSpPr/>
            <p:nvPr/>
          </p:nvSpPr>
          <p:spPr bwMode="auto">
            <a:xfrm>
              <a:off x="14034" y="4972"/>
              <a:ext cx="1238" cy="1238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11310" name="TextBox 1"/>
            <p:cNvSpPr txBox="1">
              <a:spLocks noChangeArrowheads="1"/>
            </p:cNvSpPr>
            <p:nvPr/>
          </p:nvSpPr>
          <p:spPr bwMode="auto">
            <a:xfrm>
              <a:off x="15400" y="5179"/>
              <a:ext cx="6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  <a:endPara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11311" name="直接连接符 16"/>
            <p:cNvCxnSpPr>
              <a:cxnSpLocks noChangeShapeType="1"/>
            </p:cNvCxnSpPr>
            <p:nvPr/>
          </p:nvCxnSpPr>
          <p:spPr bwMode="auto">
            <a:xfrm>
              <a:off x="15160" y="5194"/>
              <a:ext cx="2363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12" name="TextBox 1"/>
            <p:cNvSpPr txBox="1">
              <a:spLocks noChangeArrowheads="1"/>
            </p:cNvSpPr>
            <p:nvPr/>
          </p:nvSpPr>
          <p:spPr bwMode="auto">
            <a:xfrm>
              <a:off x="13375" y="5197"/>
              <a:ext cx="6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.</a:t>
              </a:r>
              <a:endPara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13" name="TextBox 1"/>
            <p:cNvSpPr txBox="1">
              <a:spLocks noChangeArrowheads="1"/>
            </p:cNvSpPr>
            <p:nvPr/>
          </p:nvSpPr>
          <p:spPr bwMode="auto">
            <a:xfrm>
              <a:off x="13712" y="5197"/>
              <a:ext cx="6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2</a:t>
              </a:r>
              <a:endPara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14" name="TextBox 1"/>
            <p:cNvSpPr txBox="1">
              <a:spLocks noChangeArrowheads="1"/>
            </p:cNvSpPr>
            <p:nvPr/>
          </p:nvSpPr>
          <p:spPr bwMode="auto">
            <a:xfrm>
              <a:off x="14387" y="5192"/>
              <a:ext cx="6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微软雅黑" panose="020B0503020204020204" pitchFamily="34" charset="-122"/>
                </a:rPr>
                <a:t>5</a:t>
              </a:r>
              <a:endParaRPr lang="zh-CN" altLang="en-US" sz="2800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10666413" y="3027363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54" grpId="0"/>
      <p:bldP spid="55" grpId="0"/>
      <p:bldP spid="59" grpId="0"/>
      <p:bldP spid="69" grpId="0"/>
      <p:bldP spid="80" grpId="0"/>
      <p:bldP spid="81" grpId="0"/>
      <p:bldP spid="82" grpId="0"/>
      <p:bldP spid="83" grpId="0"/>
      <p:bldP spid="87" grpId="0"/>
      <p:bldP spid="88" grpId="0"/>
      <p:bldP spid="22" grpId="0"/>
      <p:bldP spid="24" grpId="0"/>
      <p:bldP spid="25" grpId="0"/>
      <p:bldP spid="26" grpId="0"/>
      <p:bldP spid="27" grpId="0"/>
      <p:bldP spid="21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宽屏</PresentationFormat>
  <Paragraphs>242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微软雅黑</vt:lpstr>
      <vt:lpstr>宋体</vt:lpstr>
      <vt:lpstr>Arial</vt:lpstr>
      <vt:lpstr>Times New Roman</vt:lpstr>
      <vt:lpstr>等线</vt:lpstr>
      <vt:lpstr>Franklin Gothic Medium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2023-01-16T16:49:38Z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C5738DAA913B49308B3F6A363C8F4F88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