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2" r:id="rId3"/>
    <p:sldId id="272" r:id="rId4"/>
    <p:sldId id="258" r:id="rId5"/>
    <p:sldId id="259" r:id="rId6"/>
    <p:sldId id="274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660066"/>
    <a:srgbClr val="FF0000"/>
    <a:srgbClr val="FFFF99"/>
    <a:srgbClr val="0000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85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56B6A-97F0-47E5-A40E-B95016E44F7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3FA28-0E73-4517-8856-F0F3B52A89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3FA28-0E73-4517-8856-F0F3B52A893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43D27-DB99-4922-978B-6267B5491D5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blinds dir="vert"/>
    <p:sndAc>
      <p:stSnd>
        <p:snd r:embed="rId1" name="suctio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294AF-F4E3-41C7-8A1F-5313F7A6010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blinds dir="vert"/>
    <p:sndAc>
      <p:stSnd>
        <p:snd r:embed="rId1" name="suctio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A914D-D3E3-4CD5-B601-E0CACF6327D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blinds dir="vert"/>
    <p:sndAc>
      <p:stSnd>
        <p:snd r:embed="rId1" name="suctio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DE60B-6F50-4902-BF65-BD86B7229C3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blinds dir="vert"/>
    <p:sndAc>
      <p:stSnd>
        <p:snd r:embed="rId1" name="suctio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50B71-627E-44B5-8F82-63833D67448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blinds dir="vert"/>
    <p:sndAc>
      <p:stSnd>
        <p:snd r:embed="rId1" name="suctio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C19A6-5B1B-4FF4-8897-C4FCDBEA568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blinds dir="vert"/>
    <p:sndAc>
      <p:stSnd>
        <p:snd r:embed="rId1" name="suctio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7CFF2-1ED3-4260-839C-051EC804E15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blinds dir="vert"/>
    <p:sndAc>
      <p:stSnd>
        <p:snd r:embed="rId1" name="suctio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62840-5FC1-421F-BF44-F9091E2D934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blinds dir="vert"/>
    <p:sndAc>
      <p:stSnd>
        <p:snd r:embed="rId1" name="suctio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DFF55-5BF2-4E8E-92DE-853652E9FBC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blinds dir="vert"/>
    <p:sndAc>
      <p:stSnd>
        <p:snd r:embed="rId1" name="suctio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D2430-606B-44D2-9B80-A5779131546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blinds dir="vert"/>
    <p:sndAc>
      <p:stSnd>
        <p:snd r:embed="rId1" name="suctio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A43B4-E12D-4E16-9DEF-F43401439B3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blinds dir="vert"/>
    <p:sndAc>
      <p:stSnd>
        <p:snd r:embed="rId1" name="suctio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E59A55C-A3D9-4A21-A8E0-D67EAD5626D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  <p:sndAc>
      <p:stSnd>
        <p:snd r:embed="rId13" name="suction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2.jpeg"/><Relationship Id="rId7" Type="http://schemas.openxmlformats.org/officeDocument/2006/relationships/hyperlink" Target="U8&#35838;&#26412;&#24405;&#38899;/U8L48/U8L48listen.mp3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U8&#35838;&#26412;&#24405;&#38899;/U8L48/U8L48text.mp3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0" y="1412776"/>
            <a:ext cx="9144000" cy="2354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800" b="1" i="1" dirty="0" smtClean="0">
                <a:latin typeface="Times New Roman" panose="02020603050405020304" pitchFamily="18" charset="0"/>
              </a:rPr>
              <a:t>Lesson </a:t>
            </a:r>
            <a:r>
              <a:rPr lang="en-US" altLang="zh-CN" sz="4800" b="1" i="1" dirty="0">
                <a:latin typeface="Times New Roman" panose="02020603050405020304" pitchFamily="18" charset="0"/>
              </a:rPr>
              <a:t>48: </a:t>
            </a:r>
            <a:endParaRPr lang="en-US" altLang="zh-CN" sz="6600" b="1" i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zh-CN" sz="6600" b="1" i="1" dirty="0" smtClean="0">
                <a:latin typeface="Times New Roman" panose="02020603050405020304" pitchFamily="18" charset="0"/>
              </a:rPr>
              <a:t>Li </a:t>
            </a:r>
            <a:r>
              <a:rPr lang="en-US" altLang="zh-CN" sz="6600" b="1" i="1" dirty="0">
                <a:latin typeface="Times New Roman" panose="02020603050405020304" pitchFamily="18" charset="0"/>
              </a:rPr>
              <a:t>Ming’s Report!</a:t>
            </a:r>
            <a:endParaRPr lang="zh-CN" altLang="en-US" sz="6600" b="1" i="1" dirty="0"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68689" y="508484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 dir="vert"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104775"/>
            <a:ext cx="899477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3. This gives me some confidence to speak English.</a:t>
            </a:r>
          </a:p>
          <a:p>
            <a:pPr marL="609600" indent="-609600"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 这增加了我说英语的信心。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5734050" y="250825"/>
            <a:ext cx="3240088" cy="720725"/>
          </a:xfrm>
          <a:prstGeom prst="ellipse">
            <a:avLst/>
          </a:prstGeom>
          <a:noFill/>
          <a:ln w="38100">
            <a:solidFill>
              <a:srgbClr val="3399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3399FF"/>
              </a:solidFill>
            </a:endParaRPr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5292725" y="981075"/>
            <a:ext cx="1727200" cy="792163"/>
          </a:xfrm>
          <a:prstGeom prst="line">
            <a:avLst/>
          </a:prstGeom>
          <a:noFill/>
          <a:ln w="38100">
            <a:solidFill>
              <a:srgbClr val="3399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474663" y="1747838"/>
            <a:ext cx="8763000" cy="124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动词不定式短语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to speak English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作后置定语，修饰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confidence. confidence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意思是“信心；信任”。</a:t>
            </a:r>
          </a:p>
        </p:txBody>
      </p:sp>
      <p:sp>
        <p:nvSpPr>
          <p:cNvPr id="51208" name="Rectangle 3"/>
          <p:cNvSpPr>
            <a:spLocks noChangeArrowheads="1"/>
          </p:cNvSpPr>
          <p:nvPr/>
        </p:nvSpPr>
        <p:spPr bwMode="auto">
          <a:xfrm>
            <a:off x="460375" y="2874963"/>
            <a:ext cx="8886825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A hobby can help build your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confidence</a:t>
            </a:r>
            <a:r>
              <a:rPr lang="en-US" altLang="zh-CN" sz="3200" b="1" dirty="0">
                <a:latin typeface="Times New Roman" panose="02020603050405020304" pitchFamily="18" charset="0"/>
              </a:rPr>
              <a:t> and </a:t>
            </a:r>
          </a:p>
          <a:p>
            <a:pPr marL="609600" indent="-609600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make your life more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colourful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</a:p>
          <a:p>
            <a:pPr marL="609600" indent="-609600"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兴趣能够帮助建立你的信心，使你的生活更加丰</a:t>
            </a:r>
          </a:p>
          <a:p>
            <a:pPr marL="609600" indent="-609600"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富多彩。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  <p:bldP spid="51204" grpId="0" animBg="1"/>
      <p:bldP spid="51205" grpId="0" animBg="1"/>
      <p:bldP spid="51207" grpId="0"/>
      <p:bldP spid="512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61913" y="173038"/>
            <a:ext cx="51165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give sb. confidence to do </a:t>
            </a:r>
            <a:r>
              <a:rPr lang="en-US" altLang="zh-CN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5367338" y="361950"/>
            <a:ext cx="720725" cy="1223963"/>
          </a:xfrm>
          <a:prstGeom prst="curvedLeftArrow">
            <a:avLst>
              <a:gd name="adj1" fmla="val 33965"/>
              <a:gd name="adj2" fmla="val 67930"/>
              <a:gd name="adj3" fmla="val 33333"/>
            </a:avLst>
          </a:prstGeom>
          <a:solidFill>
            <a:srgbClr val="FF0000"/>
          </a:solidFill>
          <a:ln w="9525">
            <a:solidFill>
              <a:srgbClr val="FFFF99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68263" y="896938"/>
            <a:ext cx="38560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给某人做某事的信心</a:t>
            </a:r>
            <a:endParaRPr lang="en-US" altLang="zh-CN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61913" y="1449388"/>
            <a:ext cx="91678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Ms. Liu always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gives us confidence to speak English</a:t>
            </a:r>
            <a:r>
              <a:rPr lang="en-US" altLang="zh-CN" sz="3200" b="1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刘老师总是让我们有信心开口讲英语。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112713" y="2984500"/>
            <a:ext cx="8602662" cy="1476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confidence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的形容词形式为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confident,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意为“有</a:t>
            </a:r>
            <a:r>
              <a:rPr lang="zh-CN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信心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的”。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125413" y="4408488"/>
            <a:ext cx="86042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Now he feels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confident</a:t>
            </a:r>
            <a:r>
              <a:rPr lang="en-US" altLang="zh-CN" sz="3200" b="1">
                <a:latin typeface="Times New Roman" panose="02020603050405020304" pitchFamily="18" charset="0"/>
              </a:rPr>
              <a:t>.  </a:t>
            </a:r>
            <a:r>
              <a:rPr lang="zh-CN" altLang="en-US" sz="3200" b="1">
                <a:latin typeface="Times New Roman" panose="02020603050405020304" pitchFamily="18" charset="0"/>
              </a:rPr>
              <a:t>现在他感觉充满信心。</a:t>
            </a: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She is always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confident</a:t>
            </a:r>
            <a:r>
              <a:rPr lang="en-US" altLang="zh-CN" sz="3200" b="1">
                <a:latin typeface="Times New Roman" panose="02020603050405020304" pitchFamily="18" charset="0"/>
              </a:rPr>
              <a:t>. </a:t>
            </a:r>
            <a:r>
              <a:rPr lang="zh-CN" altLang="en-US" sz="3200" b="1">
                <a:latin typeface="Times New Roman" panose="02020603050405020304" pitchFamily="18" charset="0"/>
              </a:rPr>
              <a:t>她总是充满信心。</a:t>
            </a:r>
          </a:p>
        </p:txBody>
      </p:sp>
    </p:spTree>
  </p:cSld>
  <p:clrMapOvr>
    <a:masterClrMapping/>
  </p:clrMapOvr>
  <p:transition>
    <p:cover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  <p:bldP spid="52230" grpId="0" animBg="1"/>
      <p:bldP spid="52231" grpId="0"/>
      <p:bldP spid="52232" grpId="0"/>
      <p:bldP spid="52233" grpId="0"/>
      <p:bldP spid="522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27000" y="188913"/>
            <a:ext cx="8837613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4. I often make mistakes when I speak English, 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but I believe that practice makes perfect.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我说英语的时候经常犯错误，但是我相信熟能 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生巧。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54038" y="2955925"/>
            <a:ext cx="4325937" cy="668338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Practice makes perfect.</a:t>
            </a:r>
            <a:r>
              <a:rPr lang="zh-CN" altLang="en-US" sz="32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5551488" y="3005138"/>
            <a:ext cx="1000125" cy="579437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Times New Roman" panose="02020603050405020304" pitchFamily="18" charset="0"/>
              </a:rPr>
              <a:t>谚语</a:t>
            </a: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7240588" y="2997200"/>
            <a:ext cx="1816100" cy="57943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Times New Roman" panose="02020603050405020304" pitchFamily="18" charset="0"/>
              </a:rPr>
              <a:t>熟能生巧</a:t>
            </a:r>
          </a:p>
        </p:txBody>
      </p:sp>
      <p:sp>
        <p:nvSpPr>
          <p:cNvPr id="53258" name="AutoShape 10"/>
          <p:cNvSpPr>
            <a:spLocks noChangeArrowheads="1"/>
          </p:cNvSpPr>
          <p:nvPr/>
        </p:nvSpPr>
        <p:spPr bwMode="auto">
          <a:xfrm>
            <a:off x="4910138" y="3057525"/>
            <a:ext cx="639762" cy="50323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59" name="AutoShape 11"/>
          <p:cNvSpPr>
            <a:spLocks noChangeArrowheads="1"/>
          </p:cNvSpPr>
          <p:nvPr/>
        </p:nvSpPr>
        <p:spPr bwMode="auto">
          <a:xfrm>
            <a:off x="6588125" y="3068638"/>
            <a:ext cx="639763" cy="5032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53261" name="Picture 13" descr="u=3701470567,2202628527&amp;fm=23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" y="3933825"/>
            <a:ext cx="8502650" cy="257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r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  <p:bldP spid="2" grpId="0" animBg="1"/>
      <p:bldP spid="53255" grpId="0" animBg="1"/>
      <p:bldP spid="53257" grpId="0" animBg="1"/>
      <p:bldP spid="53258" grpId="0" animBg="1"/>
      <p:bldP spid="532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219075" y="277813"/>
            <a:ext cx="8685213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Read the lesson and number the following key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sentences in the correct order.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       My friends are important to me.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       I am not well organized. 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       I work hard at school.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       I am good at English. 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       I have many interests.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415925" y="2722563"/>
            <a:ext cx="4683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376238" y="2063750"/>
            <a:ext cx="498475" cy="4651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395288" y="2852738"/>
            <a:ext cx="498475" cy="4651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395288" y="3716338"/>
            <a:ext cx="498475" cy="4651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395288" y="4581525"/>
            <a:ext cx="498475" cy="4651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395288" y="5373688"/>
            <a:ext cx="498475" cy="4651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427038" y="3595688"/>
            <a:ext cx="468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417513" y="1931988"/>
            <a:ext cx="5032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407988" y="5237163"/>
            <a:ext cx="468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425450" y="4459288"/>
            <a:ext cx="4683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</p:spTree>
  </p:cSld>
  <p:clrMapOvr>
    <a:masterClrMapping/>
  </p:clrMapOvr>
  <p:transition>
    <p:cover dir="u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54277" grpId="0"/>
      <p:bldP spid="54278" grpId="0" animBg="1"/>
      <p:bldP spid="54279" grpId="0" animBg="1"/>
      <p:bldP spid="54280" grpId="0" animBg="1"/>
      <p:bldP spid="54281" grpId="0" animBg="1"/>
      <p:bldP spid="54282" grpId="0" animBg="1"/>
      <p:bldP spid="54284" grpId="0"/>
      <p:bldP spid="54285" grpId="0"/>
      <p:bldP spid="54286" grpId="0"/>
      <p:bldP spid="5428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53975" y="-30163"/>
            <a:ext cx="892175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Lucy, Nick and Bob are talking about themselves. Listen to the passages and match the people with the statements.</a:t>
            </a:r>
          </a:p>
        </p:txBody>
      </p:sp>
      <p:pic>
        <p:nvPicPr>
          <p:cNvPr id="55301" name="Picture 5" descr="u=2191047718,2077189047&amp;fm=23&amp;gp=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5888" y="3325813"/>
            <a:ext cx="2254250" cy="159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03" name="Picture 7" descr="u=2928848564,2501819949&amp;fm=23&amp;gp=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6688" y="1479550"/>
            <a:ext cx="2200275" cy="152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05" name="Picture 9" descr="u=1897505526,1236420918&amp;fm=21&amp;gp=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388" y="5084763"/>
            <a:ext cx="1800225" cy="16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173413" y="1392238"/>
            <a:ext cx="5872162" cy="1493837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I am very active at my school, so I make a lot of friends. We always study and play together. 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197225" y="2994025"/>
            <a:ext cx="5895975" cy="2320925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Sometimes I feel shy speaking in front of the class. I don’t have much confidence in myself. But I enjoy playing with my friends. My favourite sport is football.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194050" y="5508625"/>
            <a:ext cx="5872163" cy="1108075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I like listening to music because it </a:t>
            </a:r>
          </a:p>
          <a:p>
            <a:pPr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helps me calm down and feel good.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158750" y="1752600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chemeClr val="bg1"/>
                </a:solidFill>
              </a:rPr>
              <a:t>Nick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179388" y="357346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/>
              <a:t>Bob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219075" y="515778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/>
              <a:t>Lucy</a:t>
            </a:r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2339975" y="2133600"/>
            <a:ext cx="863600" cy="20875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 flipV="1">
            <a:off x="2411413" y="2133600"/>
            <a:ext cx="720725" cy="19431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>
            <a:off x="1979613" y="5949950"/>
            <a:ext cx="1223962" cy="1428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55315" name="Picture 19" descr="图片96">
            <a:hlinkClick r:id="rId7" action="ppaction://hlinkfile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96263" y="2108200"/>
            <a:ext cx="801687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d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  <p:bldP spid="49155" grpId="0" animBg="1"/>
      <p:bldP spid="2" grpId="0" animBg="1"/>
      <p:bldP spid="3" grpId="0" animBg="1"/>
      <p:bldP spid="55309" grpId="0"/>
      <p:bldP spid="55310" grpId="0"/>
      <p:bldP spid="55311" grpId="0"/>
      <p:bldP spid="55312" grpId="0" animBg="1"/>
      <p:bldP spid="55313" grpId="0" animBg="1"/>
      <p:bldP spid="553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179388" y="1897063"/>
            <a:ext cx="8693150" cy="631825"/>
          </a:xfrm>
          <a:prstGeom prst="roundRect">
            <a:avLst>
              <a:gd name="adj" fmla="val 16667"/>
            </a:avLst>
          </a:prstGeom>
          <a:solidFill>
            <a:srgbClr val="FBFDA1"/>
          </a:solidFill>
          <a:ln w="38100">
            <a:solidFill>
              <a:srgbClr val="99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63500" y="104775"/>
            <a:ext cx="9059863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Read Mike’s report and complete the passage with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the words in the box.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76213" y="2568575"/>
            <a:ext cx="891540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676400" indent="-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133600" indent="-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590800" indent="-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048000" indent="-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05200" indent="-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962400" indent="-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19600" indent="-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      Hello everyone! Let me __________myself. I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am Mike—a good person, an __________student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and a hard worker. I have many friends. We work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together and help each other. 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323850" y="1897063"/>
            <a:ext cx="84597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college   singer   excellent   introduce   ourselves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5160963" y="2720975"/>
            <a:ext cx="1871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introduce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5519738" y="3676650"/>
            <a:ext cx="1711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excellent</a:t>
            </a:r>
          </a:p>
        </p:txBody>
      </p:sp>
    </p:spTree>
  </p:cSld>
  <p:clrMapOvr>
    <a:masterClrMapping/>
  </p:clrMapOvr>
  <p:transition>
    <p:cover dir="lu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nimBg="1"/>
      <p:bldP spid="56324" grpId="0"/>
      <p:bldP spid="80900" grpId="0"/>
      <p:bldP spid="56326" grpId="0"/>
      <p:bldP spid="56327" grpId="0"/>
      <p:bldP spid="563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317500" y="1419225"/>
            <a:ext cx="8659813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We </a:t>
            </a:r>
            <a:r>
              <a:rPr kumimoji="1" lang="en-US" altLang="zh-CN" sz="3200" b="1" dirty="0" err="1">
                <a:latin typeface="Times New Roman" panose="02020603050405020304" pitchFamily="18" charset="0"/>
              </a:rPr>
              <a:t>make____________strong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! My dream is to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go to _____________someday, and I want to be a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______________in the future. I love to sing and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play hockey. I like myself. Thank you</a:t>
            </a:r>
            <a:r>
              <a:rPr kumimoji="1" lang="en-US" altLang="zh-CN" sz="3200" b="1" dirty="0" smtClean="0">
                <a:latin typeface="Times New Roman" panose="02020603050405020304" pitchFamily="18" charset="0"/>
              </a:rPr>
              <a:t>! </a:t>
            </a:r>
            <a:endParaRPr kumimoji="1"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2484438" y="1484313"/>
            <a:ext cx="18716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ourselves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971675" y="2514600"/>
            <a:ext cx="1411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college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1187450" y="3500438"/>
            <a:ext cx="14112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singer</a:t>
            </a:r>
          </a:p>
        </p:txBody>
      </p:sp>
    </p:spTree>
  </p:cSld>
  <p:clrMapOvr>
    <a:masterClrMapping/>
  </p:clrMapOvr>
  <p:transition>
    <p:cover dir="rd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0" grpId="0"/>
      <p:bldP spid="57351" grpId="0"/>
      <p:bldP spid="57352" grpId="0"/>
      <p:bldP spid="573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2" name="Picture 4" descr="9467743_100245428175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26538" cy="684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2328863" y="800100"/>
            <a:ext cx="49196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THINK ABOUT IT</a:t>
            </a:r>
          </a:p>
        </p:txBody>
      </p:sp>
    </p:spTree>
  </p:cSld>
  <p:clrMapOvr>
    <a:masterClrMapping/>
  </p:clrMapOvr>
  <p:transition>
    <p:blinds dir="vert"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  <p:bldP spid="6349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04775" y="1998663"/>
            <a:ext cx="9259888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 Do you like to talk about yourself to others? Why 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or why not?</a:t>
            </a:r>
          </a:p>
          <a:p>
            <a:pPr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 What do you do when you feel nervous?</a:t>
            </a:r>
          </a:p>
        </p:txBody>
      </p:sp>
    </p:spTree>
  </p:cSld>
  <p:clrMapOvr>
    <a:masterClrMapping/>
  </p:clrMapOvr>
  <p:transition>
    <p:cover dir="r"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144172" y="2996952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9223" name="Rectangle 3"/>
          <p:cNvSpPr>
            <a:spLocks noChangeArrowheads="1"/>
          </p:cNvSpPr>
          <p:nvPr/>
        </p:nvSpPr>
        <p:spPr bwMode="auto">
          <a:xfrm>
            <a:off x="174625" y="268288"/>
            <a:ext cx="8674100" cy="648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zh-CN" sz="3200" i="1" dirty="0">
                <a:latin typeface="Times New Roman" panose="02020603050405020304" pitchFamily="18" charset="0"/>
              </a:rPr>
              <a:t>    It is time for Li Ming to present his report. He </a:t>
            </a:r>
          </a:p>
          <a:p>
            <a:pPr>
              <a:spcBef>
                <a:spcPct val="30000"/>
              </a:spcBef>
            </a:pPr>
            <a:r>
              <a:rPr lang="en-US" altLang="zh-CN" sz="3200" i="1" dirty="0">
                <a:latin typeface="Times New Roman" panose="02020603050405020304" pitchFamily="18" charset="0"/>
              </a:rPr>
              <a:t>stands in front of the class. Here is his report to the </a:t>
            </a:r>
          </a:p>
          <a:p>
            <a:pPr>
              <a:spcBef>
                <a:spcPct val="30000"/>
              </a:spcBef>
            </a:pPr>
            <a:r>
              <a:rPr lang="en-US" altLang="zh-CN" sz="3200" i="1" dirty="0">
                <a:latin typeface="Times New Roman" panose="02020603050405020304" pitchFamily="18" charset="0"/>
              </a:rPr>
              <a:t>class.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My friends are very important to me. With   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friends, we make ourselves strong! Before class, 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I was nervous about this report. My friend 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Jenny gave me some good advice, and you all 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encouraged me. Now I feel more confident. You 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are all my friends. We work together. We help 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each other..</a:t>
            </a:r>
          </a:p>
        </p:txBody>
      </p:sp>
      <p:pic>
        <p:nvPicPr>
          <p:cNvPr id="9222" name="Picture 6" descr="图片96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12088" y="1412875"/>
            <a:ext cx="801687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u"/>
    <p:sndAc>
      <p:stSnd>
        <p:snd r:embed="rId3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323850" y="455613"/>
            <a:ext cx="8488363" cy="568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I work hard in school and I hope to go to </a:t>
            </a:r>
          </a:p>
          <a:p>
            <a:pPr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college someday. I’d like to be an English </a:t>
            </a:r>
          </a:p>
          <a:p>
            <a:pPr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teacher when I grow up.</a:t>
            </a:r>
          </a:p>
          <a:p>
            <a:pPr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I am very good at English. I write letters </a:t>
            </a:r>
          </a:p>
          <a:p>
            <a:pPr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and talk to my English friends. This gives me </a:t>
            </a:r>
          </a:p>
          <a:p>
            <a:pPr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some confidence to speak English. I often make </a:t>
            </a:r>
          </a:p>
          <a:p>
            <a:pPr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mistakes when I speak English, but I believe </a:t>
            </a:r>
          </a:p>
          <a:p>
            <a:pPr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that practice makes perfect. I practice English </a:t>
            </a:r>
          </a:p>
          <a:p>
            <a:pPr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a lot in class and after school.</a:t>
            </a:r>
          </a:p>
        </p:txBody>
      </p:sp>
    </p:spTree>
  </p:cSld>
  <p:clrMapOvr>
    <a:masterClrMapping/>
  </p:clrMapOvr>
  <p:transition>
    <p:cover dir="r"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3"/>
          <p:cNvSpPr>
            <a:spLocks noChangeArrowheads="1"/>
          </p:cNvSpPr>
          <p:nvPr/>
        </p:nvSpPr>
        <p:spPr bwMode="auto">
          <a:xfrm>
            <a:off x="217488" y="180975"/>
            <a:ext cx="8769350" cy="404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I love to sing. I also like to play ping-pong.  </a:t>
            </a:r>
          </a:p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Sometimes I lose, but usually I win. I am one of </a:t>
            </a:r>
          </a:p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the best players in the school.  </a:t>
            </a:r>
          </a:p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Sometimes I am not well organized. I will try </a:t>
            </a:r>
          </a:p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to improve. I believe I can do better.</a:t>
            </a:r>
          </a:p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Thank you!</a:t>
            </a:r>
          </a:p>
        </p:txBody>
      </p:sp>
      <p:pic>
        <p:nvPicPr>
          <p:cNvPr id="45065" name="Picture 9" descr="u=3817640770,4252421647&amp;fm=23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7675" y="3644900"/>
            <a:ext cx="3817938" cy="300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r"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52" name="Rectangle 3"/>
          <p:cNvSpPr>
            <a:spLocks noChangeArrowheads="1"/>
          </p:cNvSpPr>
          <p:nvPr/>
        </p:nvSpPr>
        <p:spPr bwMode="auto">
          <a:xfrm>
            <a:off x="96838" y="303213"/>
            <a:ext cx="899477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1. Before class, I was nervous about this report.</a:t>
            </a:r>
          </a:p>
          <a:p>
            <a:pPr marL="609600" indent="-609600"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 在上课前，我因为报告的事特别紧张。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48153" name="Rectangle 25"/>
          <p:cNvSpPr>
            <a:spLocks noChangeArrowheads="1"/>
          </p:cNvSpPr>
          <p:nvPr/>
        </p:nvSpPr>
        <p:spPr bwMode="auto">
          <a:xfrm>
            <a:off x="3128963" y="530225"/>
            <a:ext cx="3314700" cy="544513"/>
          </a:xfrm>
          <a:prstGeom prst="rect">
            <a:avLst/>
          </a:prstGeom>
          <a:noFill/>
          <a:ln w="38100">
            <a:solidFill>
              <a:srgbClr val="F03E3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676275" y="2135188"/>
            <a:ext cx="7672388" cy="1033462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be nervous about</a:t>
            </a:r>
            <a:r>
              <a:rPr lang="zh-CN" altLang="en-US" sz="2400" b="1" dirty="0">
                <a:latin typeface="Times New Roman" panose="02020603050405020304" pitchFamily="18" charset="0"/>
              </a:rPr>
              <a:t>表示“因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</a:rPr>
              <a:t>而紧张”，</a:t>
            </a:r>
            <a:r>
              <a:rPr lang="en-US" altLang="zh-CN" sz="2400" b="1" dirty="0">
                <a:latin typeface="Times New Roman" panose="02020603050405020304" pitchFamily="18" charset="0"/>
              </a:rPr>
              <a:t>about</a:t>
            </a:r>
            <a:r>
              <a:rPr lang="zh-CN" altLang="en-US" sz="2400" b="1" dirty="0">
                <a:latin typeface="Times New Roman" panose="02020603050405020304" pitchFamily="18" charset="0"/>
              </a:rPr>
              <a:t>是介词，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后接名词或者动名词。</a:t>
            </a:r>
          </a:p>
        </p:txBody>
      </p:sp>
      <p:sp>
        <p:nvSpPr>
          <p:cNvPr id="48155" name="Line 27"/>
          <p:cNvSpPr>
            <a:spLocks noChangeShapeType="1"/>
          </p:cNvSpPr>
          <p:nvPr/>
        </p:nvSpPr>
        <p:spPr bwMode="auto">
          <a:xfrm flipH="1">
            <a:off x="5083175" y="1068388"/>
            <a:ext cx="19050" cy="10541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56" name="Rectangle 3"/>
          <p:cNvSpPr>
            <a:spLocks noChangeArrowheads="1"/>
          </p:cNvSpPr>
          <p:nvPr/>
        </p:nvSpPr>
        <p:spPr bwMode="auto">
          <a:xfrm>
            <a:off x="558800" y="3132138"/>
            <a:ext cx="83693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50000"/>
              </a:lnSpc>
              <a:spcBef>
                <a:spcPct val="3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I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am nervous about</a:t>
            </a:r>
            <a:r>
              <a:rPr lang="en-US" altLang="zh-CN" sz="2800" b="1" dirty="0">
                <a:latin typeface="Times New Roman" panose="02020603050405020304" pitchFamily="18" charset="0"/>
              </a:rPr>
              <a:t> seeing her every time.</a:t>
            </a:r>
          </a:p>
          <a:p>
            <a:pPr marL="609600" indent="-609600">
              <a:lnSpc>
                <a:spcPct val="150000"/>
              </a:lnSpc>
              <a:spcBef>
                <a:spcPct val="3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每一次我一见到她就紧张。</a:t>
            </a:r>
          </a:p>
          <a:p>
            <a:pPr marL="609600" indent="-609600">
              <a:lnSpc>
                <a:spcPct val="150000"/>
              </a:lnSpc>
              <a:spcBef>
                <a:spcPct val="3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I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am a little nervous about</a:t>
            </a:r>
            <a:r>
              <a:rPr lang="en-US" altLang="zh-CN" sz="2800" b="1" dirty="0">
                <a:latin typeface="Times New Roman" panose="02020603050405020304" pitchFamily="18" charset="0"/>
              </a:rPr>
              <a:t> the English test next week.</a:t>
            </a:r>
          </a:p>
          <a:p>
            <a:pPr marL="609600" indent="-609600">
              <a:lnSpc>
                <a:spcPct val="150000"/>
              </a:lnSpc>
              <a:spcBef>
                <a:spcPct val="3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我对下周的英语测验有一点紧张。</a:t>
            </a:r>
          </a:p>
        </p:txBody>
      </p:sp>
    </p:spTree>
  </p:cSld>
  <p:clrMapOvr>
    <a:masterClrMapping/>
  </p:clrMapOvr>
  <p:transition>
    <p:blinds dir="vert"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2" grpId="0"/>
      <p:bldP spid="48153" grpId="0" animBg="1"/>
      <p:bldP spid="48154" grpId="0" animBg="1"/>
      <p:bldP spid="48155" grpId="0" animBg="1"/>
      <p:bldP spid="481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476250" y="955675"/>
            <a:ext cx="5480050" cy="1295400"/>
          </a:xfrm>
          <a:prstGeom prst="downArrowCallout">
            <a:avLst>
              <a:gd name="adj1" fmla="val 105760"/>
              <a:gd name="adj2" fmla="val 105760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477838" y="1008063"/>
            <a:ext cx="5564187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go to college/university </a:t>
            </a:r>
            <a:r>
              <a:rPr lang="zh-CN" altLang="en-US" sz="3200" b="1" dirty="0">
                <a:latin typeface="Times New Roman" panose="02020603050405020304" pitchFamily="18" charset="0"/>
              </a:rPr>
              <a:t>上大学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-12700" y="1136650"/>
            <a:ext cx="48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2.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381000" y="2208213"/>
            <a:ext cx="67119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不表示具体的大学，前面不用冠词。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46088" y="2911475"/>
            <a:ext cx="8723312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I work hard in school and I hope to 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go to college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someday.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我在学校努力学习，希望将来可以上大学。</a:t>
            </a:r>
          </a:p>
        </p:txBody>
      </p:sp>
    </p:spTree>
  </p:cSld>
  <p:clrMapOvr>
    <a:masterClrMapping/>
  </p:clrMapOvr>
  <p:transition>
    <p:comb dir="vert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  <p:bldP spid="63491" grpId="0"/>
      <p:bldP spid="49158" grpId="0"/>
      <p:bldP spid="49159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-65088" y="188913"/>
            <a:ext cx="5975351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go to school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上学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go to prison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坐牢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go to hospital </a:t>
            </a:r>
            <a:r>
              <a:rPr lang="zh-CN" altLang="en-US" sz="3200" b="1" dirty="0">
                <a:latin typeface="Times New Roman" panose="02020603050405020304" pitchFamily="18" charset="0"/>
              </a:rPr>
              <a:t>去医院看病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leave school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放学；辍学；毕业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be in hospital </a:t>
            </a:r>
            <a:r>
              <a:rPr lang="zh-CN" altLang="en-US" sz="3200" b="1" dirty="0">
                <a:latin typeface="Times New Roman" panose="02020603050405020304" pitchFamily="18" charset="0"/>
              </a:rPr>
              <a:t>住院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50181" name="AutoShape 5"/>
          <p:cNvSpPr/>
          <p:nvPr/>
        </p:nvSpPr>
        <p:spPr bwMode="auto">
          <a:xfrm>
            <a:off x="5867400" y="260350"/>
            <a:ext cx="258763" cy="4248150"/>
          </a:xfrm>
          <a:prstGeom prst="rightBrace">
            <a:avLst>
              <a:gd name="adj1" fmla="val 136810"/>
              <a:gd name="adj2" fmla="val 50000"/>
            </a:avLst>
          </a:prstGeom>
          <a:noFill/>
          <a:ln w="5715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00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122988" y="361950"/>
            <a:ext cx="2847975" cy="39433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不表示具体的大学，前面不用冠词。但当这些名词表示具体的事物时，前面要加冠词。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3500" y="4533900"/>
            <a:ext cx="8723313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I went to 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the hospital</a:t>
            </a:r>
            <a:r>
              <a:rPr lang="en-US" altLang="zh-CN" sz="3200" b="1" dirty="0">
                <a:latin typeface="Times New Roman" panose="02020603050405020304" pitchFamily="18" charset="0"/>
              </a:rPr>
              <a:t> to see a friend this morning.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我今天上午去医院看望了一个朋友。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50181" grpId="0" animBg="1"/>
      <p:bldP spid="2" grpId="0" animBg="1"/>
      <p:bldP spid="3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1013</Words>
  <Application>Microsoft Office PowerPoint</Application>
  <PresentationFormat>全屏显示(4:3)</PresentationFormat>
  <Paragraphs>124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2005-11-23T09:50:00Z</dcterms:created>
  <dcterms:modified xsi:type="dcterms:W3CDTF">2023-01-16T16:49:44Z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026DAECD366B44D9A9CF7D8B08AD7A4D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