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332" r:id="rId4"/>
    <p:sldId id="310" r:id="rId5"/>
    <p:sldId id="309" r:id="rId6"/>
    <p:sldId id="284" r:id="rId7"/>
    <p:sldId id="286" r:id="rId8"/>
    <p:sldId id="333" r:id="rId9"/>
    <p:sldId id="343" r:id="rId10"/>
    <p:sldId id="344" r:id="rId11"/>
    <p:sldId id="345" r:id="rId12"/>
    <p:sldId id="346" r:id="rId13"/>
    <p:sldId id="351" r:id="rId14"/>
    <p:sldId id="352" r:id="rId15"/>
    <p:sldId id="342" r:id="rId16"/>
    <p:sldId id="328" r:id="rId17"/>
    <p:sldId id="360" r:id="rId18"/>
    <p:sldId id="353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4" clrIdx="0"/>
  <p:cmAuthor id="2" name="Administra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file:///C:\Documents%20and%20Settings\Administrator\Application%20Data\Tencent\Users\425568035\QQ\WinTemp\RichOle\MRNKJZSSUVQJ91GE~HJA%7dH8.p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file:///C:\Documents%20and%20Settings\Administrator\Application%20Data\Tencent\Users\425568035\QQ\WinTemp\RichOle\309TKZI_9FZ~3E%604F1_4GED.png" TargetMode="Externa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4910" y="2375941"/>
            <a:ext cx="6096000" cy="38195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5" y="489775"/>
            <a:ext cx="5243277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第五单元  分米和毫米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0" y="1571316"/>
            <a:ext cx="12192000" cy="1172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5.1 </a:t>
            </a:r>
            <a:r>
              <a:rPr lang="zh-CN" alt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</a:t>
            </a:r>
            <a:r>
              <a:rPr lang="zh-CN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识分</a:t>
            </a:r>
            <a:r>
              <a:rPr lang="zh-CN" alt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zh-CN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和毫</a:t>
            </a:r>
            <a:r>
              <a:rPr lang="zh-CN" alt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1722" y="6195466"/>
            <a:ext cx="12195254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800" b="1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84857" y="1163638"/>
            <a:ext cx="101614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米＝（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）厘米。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填上合适的长度单位。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小明的身高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），她睡的床长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），用的铅笔长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00621" y="1302406"/>
            <a:ext cx="9059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  <a:endParaRPr lang="zh-CN" altLang="en-US" sz="2800" dirty="0"/>
          </a:p>
        </p:txBody>
      </p:sp>
      <p:grpSp>
        <p:nvGrpSpPr>
          <p:cNvPr id="2" name="组合 1"/>
          <p:cNvGrpSpPr/>
          <p:nvPr/>
        </p:nvGrpSpPr>
        <p:grpSpPr>
          <a:xfrm>
            <a:off x="1490452" y="2616051"/>
            <a:ext cx="7018461" cy="1127071"/>
            <a:chOff x="1490452" y="2616051"/>
            <a:chExt cx="7018461" cy="1127071"/>
          </a:xfrm>
        </p:grpSpPr>
        <p:sp>
          <p:nvSpPr>
            <p:cNvPr id="7" name="矩形 6"/>
            <p:cNvSpPr/>
            <p:nvPr/>
          </p:nvSpPr>
          <p:spPr>
            <a:xfrm>
              <a:off x="3859719" y="2641809"/>
              <a:ext cx="905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厘米</a:t>
              </a:r>
              <a:endParaRPr lang="zh-CN" altLang="en-US" sz="2800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7603003" y="2616051"/>
              <a:ext cx="905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米</a:t>
              </a:r>
              <a:endParaRPr lang="zh-CN" altLang="en-US" sz="2800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1490452" y="3219902"/>
              <a:ext cx="905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厘米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126622" y="3912399"/>
            <a:ext cx="104901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量纸片的厚度，用（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）作单位比较合适；量课桌的长度，用（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）做单位比较合适。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我们学过的长度单位有（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361871" y="4061852"/>
            <a:ext cx="4077849" cy="1141994"/>
            <a:chOff x="1361871" y="4061852"/>
            <a:chExt cx="4077849" cy="1141994"/>
          </a:xfrm>
        </p:grpSpPr>
        <p:sp>
          <p:nvSpPr>
            <p:cNvPr id="12" name="矩形 11"/>
            <p:cNvSpPr/>
            <p:nvPr/>
          </p:nvSpPr>
          <p:spPr>
            <a:xfrm>
              <a:off x="4533810" y="4061852"/>
              <a:ext cx="905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毫米</a:t>
              </a:r>
              <a:endParaRPr lang="zh-CN" altLang="en-US" sz="2800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61871" y="4680626"/>
              <a:ext cx="905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分米</a:t>
              </a:r>
              <a:endParaRPr lang="zh-CN" altLang="en-US" sz="2800" dirty="0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362743" y="5332442"/>
            <a:ext cx="5142031" cy="587047"/>
            <a:chOff x="5362743" y="5332442"/>
            <a:chExt cx="5142031" cy="587047"/>
          </a:xfrm>
        </p:grpSpPr>
        <p:sp>
          <p:nvSpPr>
            <p:cNvPr id="14" name="矩形 13"/>
            <p:cNvSpPr/>
            <p:nvPr/>
          </p:nvSpPr>
          <p:spPr>
            <a:xfrm>
              <a:off x="5362743" y="5332442"/>
              <a:ext cx="905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米</a:t>
              </a:r>
              <a:endParaRPr lang="zh-CN" altLang="en-US" sz="2800" dirty="0"/>
            </a:p>
          </p:txBody>
        </p:sp>
        <p:sp>
          <p:nvSpPr>
            <p:cNvPr id="15" name="矩形 14"/>
            <p:cNvSpPr/>
            <p:nvPr/>
          </p:nvSpPr>
          <p:spPr>
            <a:xfrm>
              <a:off x="6685460" y="5372013"/>
              <a:ext cx="905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分米</a:t>
              </a:r>
              <a:endParaRPr lang="zh-CN" altLang="en-US" sz="2800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8176775" y="5396269"/>
              <a:ext cx="905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厘米</a:t>
              </a:r>
              <a:endParaRPr lang="zh-CN" altLang="en-US" sz="2800" dirty="0"/>
            </a:p>
          </p:txBody>
        </p:sp>
        <p:sp>
          <p:nvSpPr>
            <p:cNvPr id="17" name="矩形 16"/>
            <p:cNvSpPr/>
            <p:nvPr/>
          </p:nvSpPr>
          <p:spPr>
            <a:xfrm>
              <a:off x="9598864" y="5359723"/>
              <a:ext cx="905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毫米</a:t>
              </a:r>
              <a:endParaRPr lang="zh-CN" altLang="en-US" sz="2800" dirty="0"/>
            </a:p>
          </p:txBody>
        </p:sp>
      </p:grpSp>
      <p:sp>
        <p:nvSpPr>
          <p:cNvPr id="20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72076" y="1163638"/>
            <a:ext cx="10490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填一填。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分米＝（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）厘米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米＝（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）分米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厘米＝（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）毫米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72076" y="2548633"/>
            <a:ext cx="903164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填上合适的单位名称。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支铅笔长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角硬币的厚度约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一根黄瓜长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一栋教学楼高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72076" y="4726545"/>
            <a:ext cx="2613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看图填一填。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679382" y="1952071"/>
            <a:ext cx="7388729" cy="559891"/>
            <a:chOff x="2679382" y="1952071"/>
            <a:chExt cx="7388729" cy="559891"/>
          </a:xfrm>
        </p:grpSpPr>
        <p:sp>
          <p:nvSpPr>
            <p:cNvPr id="8" name="矩形 7"/>
            <p:cNvSpPr/>
            <p:nvPr/>
          </p:nvSpPr>
          <p:spPr>
            <a:xfrm>
              <a:off x="2679382" y="1952071"/>
              <a:ext cx="905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</a:t>
              </a:r>
              <a:endParaRPr lang="zh-CN" altLang="en-US" sz="2800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5764182" y="1988742"/>
              <a:ext cx="905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</a:t>
              </a:r>
              <a:endParaRPr lang="zh-CN" altLang="en-US" sz="2800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9162201" y="1970570"/>
              <a:ext cx="905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</a:t>
              </a:r>
              <a:endParaRPr lang="zh-CN" altLang="en-US" sz="2800" dirty="0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340464" y="3319878"/>
            <a:ext cx="6366553" cy="1201158"/>
            <a:chOff x="3340464" y="3319878"/>
            <a:chExt cx="6366553" cy="1201158"/>
          </a:xfrm>
        </p:grpSpPr>
        <p:sp>
          <p:nvSpPr>
            <p:cNvPr id="11" name="矩形 10"/>
            <p:cNvSpPr/>
            <p:nvPr/>
          </p:nvSpPr>
          <p:spPr>
            <a:xfrm>
              <a:off x="3456374" y="3353429"/>
              <a:ext cx="905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厘米</a:t>
              </a:r>
              <a:endParaRPr lang="zh-CN" altLang="en-US" sz="2800" dirty="0"/>
            </a:p>
          </p:txBody>
        </p:sp>
        <p:sp>
          <p:nvSpPr>
            <p:cNvPr id="12" name="矩形 11"/>
            <p:cNvSpPr/>
            <p:nvPr/>
          </p:nvSpPr>
          <p:spPr>
            <a:xfrm>
              <a:off x="3340464" y="3997816"/>
              <a:ext cx="905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分米</a:t>
              </a:r>
              <a:endParaRPr lang="zh-CN" altLang="en-US" sz="2800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7706402" y="3990509"/>
              <a:ext cx="905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米</a:t>
              </a:r>
              <a:endParaRPr lang="zh-CN" altLang="en-US" sz="2800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8801107" y="3319878"/>
              <a:ext cx="905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毫米</a:t>
              </a:r>
              <a:endParaRPr lang="zh-CN" altLang="en-US" sz="2800" dirty="0"/>
            </a:p>
          </p:txBody>
        </p:sp>
      </p:grpSp>
      <p:sp>
        <p:nvSpPr>
          <p:cNvPr id="16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191966" y="4708594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55288" y="1439524"/>
            <a:ext cx="99715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①号线段长（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）毫米；②号线段长（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）厘米（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）毫米。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394820" y="1608801"/>
            <a:ext cx="8670506" cy="1215718"/>
            <a:chOff x="1901403" y="3891271"/>
            <a:chExt cx="8670506" cy="1215718"/>
          </a:xfrm>
        </p:grpSpPr>
        <p:sp>
          <p:nvSpPr>
            <p:cNvPr id="9" name="矩形 8"/>
            <p:cNvSpPr/>
            <p:nvPr/>
          </p:nvSpPr>
          <p:spPr>
            <a:xfrm>
              <a:off x="5634226" y="3891271"/>
              <a:ext cx="905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800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9665999" y="3891271"/>
              <a:ext cx="905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1901403" y="4583769"/>
              <a:ext cx="55846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800" dirty="0"/>
            </a:p>
          </p:txBody>
        </p:sp>
        <p:sp>
          <p:nvSpPr>
            <p:cNvPr id="12" name="矩形 11"/>
            <p:cNvSpPr/>
            <p:nvPr/>
          </p:nvSpPr>
          <p:spPr>
            <a:xfrm>
              <a:off x="3658410" y="3891271"/>
              <a:ext cx="905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800" dirty="0"/>
            </a:p>
          </p:txBody>
        </p:sp>
      </p:grpSp>
      <p:sp>
        <p:nvSpPr>
          <p:cNvPr id="14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1386726" y="3493248"/>
            <a:ext cx="6485714" cy="2314613"/>
            <a:chOff x="1965736" y="1234826"/>
            <a:chExt cx="6485714" cy="2314613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65736" y="2044677"/>
              <a:ext cx="6485714" cy="1504762"/>
            </a:xfrm>
            <a:prstGeom prst="rect">
              <a:avLst/>
            </a:prstGeom>
          </p:spPr>
        </p:pic>
        <p:sp>
          <p:nvSpPr>
            <p:cNvPr id="8" name="左中括号 7"/>
            <p:cNvSpPr/>
            <p:nvPr/>
          </p:nvSpPr>
          <p:spPr>
            <a:xfrm rot="5400000">
              <a:off x="3439863" y="817941"/>
              <a:ext cx="66130" cy="2387340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左中括号 17"/>
            <p:cNvSpPr/>
            <p:nvPr/>
          </p:nvSpPr>
          <p:spPr>
            <a:xfrm rot="5400000">
              <a:off x="4163733" y="-271738"/>
              <a:ext cx="92241" cy="3861192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3126001" y="1629626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①</a:t>
              </a:r>
              <a:endParaRPr lang="zh-CN" altLang="en-US" dirty="0"/>
            </a:p>
          </p:txBody>
        </p:sp>
        <p:sp>
          <p:nvSpPr>
            <p:cNvPr id="20" name="矩形 19"/>
            <p:cNvSpPr/>
            <p:nvPr/>
          </p:nvSpPr>
          <p:spPr>
            <a:xfrm>
              <a:off x="4002104" y="1234826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②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2400" y="1269892"/>
            <a:ext cx="512351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画一画。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）画一条长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分米的线段。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）画一条长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毫米的线段。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122400" y="3729342"/>
            <a:ext cx="9204821" cy="2773696"/>
            <a:chOff x="1122400" y="3729342"/>
            <a:chExt cx="9204821" cy="2773696"/>
          </a:xfrm>
        </p:grpSpPr>
        <p:grpSp>
          <p:nvGrpSpPr>
            <p:cNvPr id="13" name="组合 12"/>
            <p:cNvGrpSpPr/>
            <p:nvPr/>
          </p:nvGrpSpPr>
          <p:grpSpPr>
            <a:xfrm>
              <a:off x="1529296" y="3729342"/>
              <a:ext cx="8797925" cy="2773696"/>
              <a:chOff x="975395" y="2944747"/>
              <a:chExt cx="8797925" cy="2773696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975395" y="2944747"/>
                <a:ext cx="8797925" cy="2773696"/>
                <a:chOff x="988273" y="1399280"/>
                <a:chExt cx="8797925" cy="2773696"/>
              </a:xfrm>
            </p:grpSpPr>
            <p:pic>
              <p:nvPicPr>
                <p:cNvPr id="6" name="Picture 3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988273" y="2795026"/>
                  <a:ext cx="8797925" cy="13779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7" name="Group 5"/>
                <p:cNvGrpSpPr/>
                <p:nvPr/>
              </p:nvGrpSpPr>
              <p:grpSpPr bwMode="auto">
                <a:xfrm>
                  <a:off x="1125873" y="1399280"/>
                  <a:ext cx="6778625" cy="1085850"/>
                  <a:chOff x="-11" y="-38"/>
                  <a:chExt cx="4270" cy="684"/>
                </a:xfrm>
              </p:grpSpPr>
              <p:sp>
                <p:nvSpPr>
                  <p:cNvPr id="10" name="AutoShape 6"/>
                  <p:cNvSpPr/>
                  <p:nvPr/>
                </p:nvSpPr>
                <p:spPr bwMode="auto">
                  <a:xfrm rot="5400000">
                    <a:off x="1995" y="-1617"/>
                    <a:ext cx="257" cy="4270"/>
                  </a:xfrm>
                  <a:prstGeom prst="leftBrace">
                    <a:avLst>
                      <a:gd name="adj1" fmla="val 138457"/>
                      <a:gd name="adj2" fmla="val 50042"/>
                    </a:avLst>
                  </a:prstGeom>
                  <a:noFill/>
                  <a:ln w="63500">
                    <a:solidFill>
                      <a:srgbClr val="FF00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11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70" y="-38"/>
                    <a:ext cx="1090" cy="3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zh-CN" altLang="zh-CN" sz="2800" dirty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1</a:t>
                    </a:r>
                    <a:r>
                      <a:rPr lang="zh-CN" sz="2800" dirty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分米</a:t>
                    </a:r>
                  </a:p>
                </p:txBody>
              </p:sp>
            </p:grpSp>
            <p:sp>
              <p:nvSpPr>
                <p:cNvPr id="8" name="Line 8"/>
                <p:cNvSpPr>
                  <a:spLocks noChangeShapeType="1"/>
                </p:cNvSpPr>
                <p:nvPr/>
              </p:nvSpPr>
              <p:spPr bwMode="auto">
                <a:xfrm>
                  <a:off x="7916584" y="2795026"/>
                  <a:ext cx="0" cy="531812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" name="Line 8"/>
                <p:cNvSpPr>
                  <a:spLocks noChangeShapeType="1"/>
                </p:cNvSpPr>
                <p:nvPr/>
              </p:nvSpPr>
              <p:spPr bwMode="auto">
                <a:xfrm>
                  <a:off x="1125079" y="2795026"/>
                  <a:ext cx="0" cy="531812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cxnSp>
            <p:nvCxnSpPr>
              <p:cNvPr id="12" name="直接连接符 11"/>
              <p:cNvCxnSpPr/>
              <p:nvPr/>
            </p:nvCxnSpPr>
            <p:spPr>
              <a:xfrm>
                <a:off x="1112201" y="4185634"/>
                <a:ext cx="6791505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" name="矩形 13"/>
            <p:cNvSpPr/>
            <p:nvPr/>
          </p:nvSpPr>
          <p:spPr>
            <a:xfrm>
              <a:off x="1122400" y="3729342"/>
              <a:ext cx="295465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（</a:t>
              </a:r>
              <a:r>
                <a:rPr lang="en-US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）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6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998163" y="1506098"/>
            <a:ext cx="8797925" cy="2695908"/>
            <a:chOff x="975395" y="3022535"/>
            <a:chExt cx="8797925" cy="2695908"/>
          </a:xfrm>
        </p:grpSpPr>
        <p:grpSp>
          <p:nvGrpSpPr>
            <p:cNvPr id="5" name="组合 4"/>
            <p:cNvGrpSpPr/>
            <p:nvPr/>
          </p:nvGrpSpPr>
          <p:grpSpPr>
            <a:xfrm>
              <a:off x="975395" y="3022535"/>
              <a:ext cx="8797925" cy="2695908"/>
              <a:chOff x="988273" y="1477068"/>
              <a:chExt cx="8797925" cy="2695908"/>
            </a:xfrm>
          </p:grpSpPr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88273" y="2795026"/>
                <a:ext cx="8797925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8" name="Group 5"/>
              <p:cNvGrpSpPr/>
              <p:nvPr/>
            </p:nvGrpSpPr>
            <p:grpSpPr bwMode="auto">
              <a:xfrm>
                <a:off x="1124286" y="1477068"/>
                <a:ext cx="3081338" cy="1047750"/>
                <a:chOff x="-12" y="11"/>
                <a:chExt cx="1941" cy="660"/>
              </a:xfrm>
            </p:grpSpPr>
            <p:sp>
              <p:nvSpPr>
                <p:cNvPr id="11" name="AutoShape 6"/>
                <p:cNvSpPr/>
                <p:nvPr/>
              </p:nvSpPr>
              <p:spPr bwMode="auto">
                <a:xfrm rot="5400000">
                  <a:off x="830" y="-428"/>
                  <a:ext cx="257" cy="1941"/>
                </a:xfrm>
                <a:prstGeom prst="leftBrace">
                  <a:avLst>
                    <a:gd name="adj1" fmla="val 138457"/>
                    <a:gd name="adj2" fmla="val 50042"/>
                  </a:avLst>
                </a:prstGeom>
                <a:noFill/>
                <a:ln w="635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2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594" y="11"/>
                  <a:ext cx="1090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800" dirty="0" smtClean="0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45</a:t>
                  </a:r>
                  <a:r>
                    <a:rPr lang="zh-CN" altLang="en-US" sz="2800" dirty="0" smtClean="0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毫</a:t>
                  </a:r>
                  <a:r>
                    <a:rPr lang="zh-CN" sz="2800" dirty="0" smtClean="0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米</a:t>
                  </a:r>
                  <a:endParaRPr lang="zh-CN" sz="28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4194589" y="2795026"/>
                <a:ext cx="0" cy="531812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1125079" y="2795026"/>
                <a:ext cx="0" cy="531812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cxnSp>
          <p:nvCxnSpPr>
            <p:cNvPr id="6" name="直接连接符 5"/>
            <p:cNvCxnSpPr/>
            <p:nvPr/>
          </p:nvCxnSpPr>
          <p:spPr>
            <a:xfrm>
              <a:off x="1112201" y="4185634"/>
              <a:ext cx="308097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矩形 12"/>
          <p:cNvSpPr/>
          <p:nvPr/>
        </p:nvSpPr>
        <p:spPr>
          <a:xfrm>
            <a:off x="1782513" y="1500670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229002" y="1328988"/>
            <a:ext cx="8632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下面的哪种测量方法正确？在正确的下面打“√”。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Group 1299"/>
          <p:cNvGrpSpPr>
            <a:grpSpLocks noChangeAspect="1"/>
          </p:cNvGrpSpPr>
          <p:nvPr/>
        </p:nvGrpSpPr>
        <p:grpSpPr bwMode="auto">
          <a:xfrm>
            <a:off x="1229002" y="2305156"/>
            <a:ext cx="9996806" cy="858700"/>
            <a:chOff x="0" y="0"/>
            <a:chExt cx="8520" cy="948"/>
          </a:xfrm>
        </p:grpSpPr>
        <p:pic>
          <p:nvPicPr>
            <p:cNvPr id="8195" name="Picture 1300" descr="C:\Documents and Settings\Administrator\Application Data\Tencent\Users\425568035\QQ\WinTemp\RichOle\309TKZI_9FZ~3E`4F1_4GED.png"/>
            <p:cNvPicPr>
              <a:picLocks noChangeAspect="1" noChangeArrowheads="1"/>
            </p:cNvPicPr>
            <p:nvPr/>
          </p:nvPicPr>
          <p:blipFill>
            <a:blip r:embed="rId4" r:link="rId5"/>
            <a:srcRect/>
            <a:stretch>
              <a:fillRect/>
            </a:stretch>
          </p:blipFill>
          <p:spPr bwMode="auto">
            <a:xfrm>
              <a:off x="4320" y="33"/>
              <a:ext cx="4200" cy="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6" name="Picture 1301" descr="C:\Documents and Settings\Administrator\Application Data\Tencent\Users\425568035\QQ\WinTemp\RichOle\MRNKJZSSUVQJ91GE~HJA}H8.png"/>
            <p:cNvPicPr>
              <a:picLocks noChangeAspect="1" noChangeArrowheads="1"/>
            </p:cNvPicPr>
            <p:nvPr/>
          </p:nvPicPr>
          <p:blipFill>
            <a:blip r:embed="rId6" r:link="rId7"/>
            <a:srcRect/>
            <a:stretch>
              <a:fillRect/>
            </a:stretch>
          </p:blipFill>
          <p:spPr bwMode="auto">
            <a:xfrm>
              <a:off x="0" y="0"/>
              <a:ext cx="4125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文本框 3"/>
          <p:cNvSpPr txBox="1"/>
          <p:nvPr/>
        </p:nvSpPr>
        <p:spPr>
          <a:xfrm>
            <a:off x="2215172" y="3374471"/>
            <a:ext cx="7016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78794" y="4108306"/>
            <a:ext cx="10534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上面左图中的线段长（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）厘米（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）毫米，合（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）毫米。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在直尺上，数字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之间有（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）个小格，每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个小格代表（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）毫米，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个小格就是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 )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25537" y="3374471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986785" y="4247894"/>
            <a:ext cx="5161829" cy="563711"/>
            <a:chOff x="4986785" y="4247894"/>
            <a:chExt cx="5161829" cy="563711"/>
          </a:xfrm>
        </p:grpSpPr>
        <p:sp>
          <p:nvSpPr>
            <p:cNvPr id="13" name="矩形 12"/>
            <p:cNvSpPr/>
            <p:nvPr/>
          </p:nvSpPr>
          <p:spPr>
            <a:xfrm>
              <a:off x="4986785" y="4273656"/>
              <a:ext cx="55846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6944373" y="4247894"/>
              <a:ext cx="55846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endParaRPr lang="zh-CN" altLang="en-US" sz="2800" dirty="0"/>
            </a:p>
          </p:txBody>
        </p:sp>
        <p:sp>
          <p:nvSpPr>
            <p:cNvPr id="15" name="矩形 14"/>
            <p:cNvSpPr/>
            <p:nvPr/>
          </p:nvSpPr>
          <p:spPr>
            <a:xfrm>
              <a:off x="9590152" y="4288385"/>
              <a:ext cx="55846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37</a:t>
              </a:r>
              <a:endParaRPr lang="zh-CN" altLang="en-US" sz="2800" dirty="0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579473" y="4896734"/>
            <a:ext cx="4997563" cy="1180288"/>
            <a:chOff x="1579473" y="4896734"/>
            <a:chExt cx="4997563" cy="1180288"/>
          </a:xfrm>
        </p:grpSpPr>
        <p:sp>
          <p:nvSpPr>
            <p:cNvPr id="16" name="矩形 15"/>
            <p:cNvSpPr/>
            <p:nvPr/>
          </p:nvSpPr>
          <p:spPr>
            <a:xfrm>
              <a:off x="6018574" y="4896734"/>
              <a:ext cx="55846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</a:t>
              </a:r>
              <a:endParaRPr lang="zh-CN" altLang="en-US" sz="2800" dirty="0"/>
            </a:p>
          </p:txBody>
        </p:sp>
        <p:sp>
          <p:nvSpPr>
            <p:cNvPr id="17" name="矩形 16"/>
            <p:cNvSpPr/>
            <p:nvPr/>
          </p:nvSpPr>
          <p:spPr>
            <a:xfrm>
              <a:off x="1579473" y="5541826"/>
              <a:ext cx="55846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800" dirty="0"/>
            </a:p>
          </p:txBody>
        </p:sp>
        <p:sp>
          <p:nvSpPr>
            <p:cNvPr id="18" name="矩形 17"/>
            <p:cNvSpPr/>
            <p:nvPr/>
          </p:nvSpPr>
          <p:spPr>
            <a:xfrm>
              <a:off x="5789774" y="5553802"/>
              <a:ext cx="55846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1291771" y="1163638"/>
            <a:ext cx="10534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分米＝（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）厘米＝（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）毫米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画一画。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）画一条比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分米短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厘米的线段。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）画一条比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毫米的线段。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3423445" y="1303551"/>
            <a:ext cx="2818704" cy="536099"/>
            <a:chOff x="3423445" y="1303551"/>
            <a:chExt cx="2818704" cy="536099"/>
          </a:xfrm>
        </p:grpSpPr>
        <p:sp>
          <p:nvSpPr>
            <p:cNvPr id="14" name="矩形 13"/>
            <p:cNvSpPr/>
            <p:nvPr/>
          </p:nvSpPr>
          <p:spPr>
            <a:xfrm>
              <a:off x="3423445" y="1316430"/>
              <a:ext cx="55846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/>
            </a:p>
          </p:txBody>
        </p:sp>
        <p:sp>
          <p:nvSpPr>
            <p:cNvPr id="15" name="矩形 14"/>
            <p:cNvSpPr/>
            <p:nvPr/>
          </p:nvSpPr>
          <p:spPr>
            <a:xfrm>
              <a:off x="5683687" y="1303551"/>
              <a:ext cx="55846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081276" y="3879931"/>
            <a:ext cx="9204821" cy="2735059"/>
            <a:chOff x="1122400" y="3767979"/>
            <a:chExt cx="9204821" cy="2735059"/>
          </a:xfrm>
        </p:grpSpPr>
        <p:grpSp>
          <p:nvGrpSpPr>
            <p:cNvPr id="17" name="组合 16"/>
            <p:cNvGrpSpPr/>
            <p:nvPr/>
          </p:nvGrpSpPr>
          <p:grpSpPr>
            <a:xfrm>
              <a:off x="1529296" y="3807130"/>
              <a:ext cx="8797925" cy="2695908"/>
              <a:chOff x="975395" y="3022535"/>
              <a:chExt cx="8797925" cy="2695908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975395" y="3022535"/>
                <a:ext cx="8797925" cy="2695908"/>
                <a:chOff x="988273" y="1477068"/>
                <a:chExt cx="8797925" cy="2695908"/>
              </a:xfrm>
            </p:grpSpPr>
            <p:pic>
              <p:nvPicPr>
                <p:cNvPr id="22" name="Picture 3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988273" y="2795026"/>
                  <a:ext cx="8797925" cy="13779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23" name="Group 5"/>
                <p:cNvGrpSpPr/>
                <p:nvPr/>
              </p:nvGrpSpPr>
              <p:grpSpPr bwMode="auto">
                <a:xfrm>
                  <a:off x="1124285" y="1477068"/>
                  <a:ext cx="6411913" cy="1009650"/>
                  <a:chOff x="-12" y="11"/>
                  <a:chExt cx="4039" cy="636"/>
                </a:xfrm>
              </p:grpSpPr>
              <p:sp>
                <p:nvSpPr>
                  <p:cNvPr id="26" name="AutoShape 6"/>
                  <p:cNvSpPr/>
                  <p:nvPr/>
                </p:nvSpPr>
                <p:spPr bwMode="auto">
                  <a:xfrm rot="5400000">
                    <a:off x="1879" y="-1501"/>
                    <a:ext cx="257" cy="4039"/>
                  </a:xfrm>
                  <a:prstGeom prst="leftBrace">
                    <a:avLst>
                      <a:gd name="adj1" fmla="val 138457"/>
                      <a:gd name="adj2" fmla="val 50042"/>
                    </a:avLst>
                  </a:prstGeom>
                  <a:noFill/>
                  <a:ln w="63500">
                    <a:solidFill>
                      <a:srgbClr val="FF00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2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07" y="11"/>
                    <a:ext cx="914" cy="3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dirty="0" smtClean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94</a:t>
                    </a:r>
                    <a:r>
                      <a:rPr lang="zh-CN" altLang="en-US" sz="2800" dirty="0" smtClean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厘米</a:t>
                    </a:r>
                    <a:endParaRPr lang="zh-CN" sz="2800" dirty="0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sp>
              <p:nvSpPr>
                <p:cNvPr id="24" name="Line 8"/>
                <p:cNvSpPr>
                  <a:spLocks noChangeShapeType="1"/>
                </p:cNvSpPr>
                <p:nvPr/>
              </p:nvSpPr>
              <p:spPr bwMode="auto">
                <a:xfrm>
                  <a:off x="7542778" y="2795026"/>
                  <a:ext cx="0" cy="531812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" name="Line 8"/>
                <p:cNvSpPr>
                  <a:spLocks noChangeShapeType="1"/>
                </p:cNvSpPr>
                <p:nvPr/>
              </p:nvSpPr>
              <p:spPr bwMode="auto">
                <a:xfrm>
                  <a:off x="1125079" y="2795026"/>
                  <a:ext cx="0" cy="531812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cxnSp>
            <p:nvCxnSpPr>
              <p:cNvPr id="21" name="直接连接符 20"/>
              <p:cNvCxnSpPr/>
              <p:nvPr/>
            </p:nvCxnSpPr>
            <p:spPr>
              <a:xfrm>
                <a:off x="1112201" y="4185634"/>
                <a:ext cx="6411439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" name="矩形 17"/>
            <p:cNvSpPr/>
            <p:nvPr/>
          </p:nvSpPr>
          <p:spPr>
            <a:xfrm>
              <a:off x="1122400" y="3767979"/>
              <a:ext cx="295465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（</a:t>
              </a:r>
              <a:r>
                <a:rPr lang="en-US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）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1698667" y="1087908"/>
            <a:ext cx="8797925" cy="2751471"/>
            <a:chOff x="1529296" y="3751567"/>
            <a:chExt cx="8797925" cy="2751471"/>
          </a:xfrm>
        </p:grpSpPr>
        <p:grpSp>
          <p:nvGrpSpPr>
            <p:cNvPr id="6" name="组合 5"/>
            <p:cNvGrpSpPr/>
            <p:nvPr/>
          </p:nvGrpSpPr>
          <p:grpSpPr>
            <a:xfrm>
              <a:off x="1529296" y="3751567"/>
              <a:ext cx="8797925" cy="2751471"/>
              <a:chOff x="975395" y="2966972"/>
              <a:chExt cx="8797925" cy="2751471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975395" y="2966972"/>
                <a:ext cx="8797925" cy="2751471"/>
                <a:chOff x="988273" y="1421505"/>
                <a:chExt cx="8797925" cy="2751471"/>
              </a:xfrm>
            </p:grpSpPr>
            <p:pic>
              <p:nvPicPr>
                <p:cNvPr id="10" name="Picture 3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988273" y="2795026"/>
                  <a:ext cx="8797925" cy="13779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11" name="Group 5"/>
                <p:cNvGrpSpPr/>
                <p:nvPr/>
              </p:nvGrpSpPr>
              <p:grpSpPr bwMode="auto">
                <a:xfrm>
                  <a:off x="1124285" y="1421505"/>
                  <a:ext cx="3424238" cy="1065213"/>
                  <a:chOff x="-12" y="-24"/>
                  <a:chExt cx="2157" cy="671"/>
                </a:xfrm>
              </p:grpSpPr>
              <p:sp>
                <p:nvSpPr>
                  <p:cNvPr id="14" name="AutoShape 6"/>
                  <p:cNvSpPr/>
                  <p:nvPr/>
                </p:nvSpPr>
                <p:spPr bwMode="auto">
                  <a:xfrm rot="5400000">
                    <a:off x="938" y="-560"/>
                    <a:ext cx="257" cy="2157"/>
                  </a:xfrm>
                  <a:prstGeom prst="leftBrace">
                    <a:avLst>
                      <a:gd name="adj1" fmla="val 138457"/>
                      <a:gd name="adj2" fmla="val 50042"/>
                    </a:avLst>
                  </a:prstGeom>
                  <a:noFill/>
                  <a:ln w="63500">
                    <a:solidFill>
                      <a:srgbClr val="FF00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15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3" y="-24"/>
                    <a:ext cx="777" cy="3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dirty="0" smtClean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5</a:t>
                    </a:r>
                    <a:r>
                      <a:rPr lang="zh-CN" altLang="en-US" sz="2800" dirty="0" smtClean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rPr>
                      <a:t>厘米</a:t>
                    </a:r>
                    <a:endParaRPr lang="zh-CN" sz="2800" dirty="0">
                      <a:solidFill>
                        <a:srgbClr val="FF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endParaRPr>
                  </a:p>
                </p:txBody>
              </p:sp>
            </p:grpSp>
            <p:sp>
              <p:nvSpPr>
                <p:cNvPr id="12" name="Line 8"/>
                <p:cNvSpPr>
                  <a:spLocks noChangeShapeType="1"/>
                </p:cNvSpPr>
                <p:nvPr/>
              </p:nvSpPr>
              <p:spPr bwMode="auto">
                <a:xfrm>
                  <a:off x="4548523" y="2795026"/>
                  <a:ext cx="0" cy="531812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" name="Line 8"/>
                <p:cNvSpPr>
                  <a:spLocks noChangeShapeType="1"/>
                </p:cNvSpPr>
                <p:nvPr/>
              </p:nvSpPr>
              <p:spPr bwMode="auto">
                <a:xfrm>
                  <a:off x="1125079" y="2795026"/>
                  <a:ext cx="0" cy="531812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cxnSp>
            <p:nvCxnSpPr>
              <p:cNvPr id="9" name="直接连接符 8"/>
              <p:cNvCxnSpPr/>
              <p:nvPr/>
            </p:nvCxnSpPr>
            <p:spPr>
              <a:xfrm>
                <a:off x="1112201" y="4185634"/>
                <a:ext cx="3423539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" name="矩形 6"/>
            <p:cNvSpPr/>
            <p:nvPr/>
          </p:nvSpPr>
          <p:spPr>
            <a:xfrm>
              <a:off x="1732539" y="3832432"/>
              <a:ext cx="95410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（</a:t>
              </a:r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）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1137901" y="3994237"/>
            <a:ext cx="4520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先估一估，再量一量。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1479824" y="4733993"/>
          <a:ext cx="9235610" cy="188107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60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3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1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8534" marR="1385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估计</a:t>
                      </a:r>
                    </a:p>
                  </a:txBody>
                  <a:tcPr marL="138534" marR="1385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量一量</a:t>
                      </a:r>
                    </a:p>
                  </a:txBody>
                  <a:tcPr marL="138534" marR="13853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课桌的长</a:t>
                      </a:r>
                    </a:p>
                  </a:txBody>
                  <a:tcPr marL="138534" marR="1385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</a:t>
                      </a:r>
                      <a:r>
                        <a:rPr lang="en-US" sz="28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 </a:t>
                      </a:r>
                      <a:r>
                        <a:rPr lang="zh-CN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）分米</a:t>
                      </a:r>
                    </a:p>
                  </a:txBody>
                  <a:tcPr marL="138534" marR="1385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</a:t>
                      </a:r>
                      <a:r>
                        <a:rPr lang="en-US" sz="28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</a:t>
                      </a:r>
                      <a:r>
                        <a:rPr lang="zh-CN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）分米（</a:t>
                      </a:r>
                      <a:r>
                        <a:rPr lang="en-US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</a:t>
                      </a:r>
                      <a:r>
                        <a:rPr lang="zh-CN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）厘米</a:t>
                      </a:r>
                    </a:p>
                  </a:txBody>
                  <a:tcPr marL="138534" marR="13853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数学书的长</a:t>
                      </a:r>
                    </a:p>
                  </a:txBody>
                  <a:tcPr marL="138534" marR="1385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</a:t>
                      </a:r>
                      <a:r>
                        <a:rPr lang="en-US" sz="28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</a:t>
                      </a:r>
                      <a:r>
                        <a:rPr lang="zh-CN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）厘米</a:t>
                      </a:r>
                    </a:p>
                  </a:txBody>
                  <a:tcPr marL="138534" marR="1385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</a:t>
                      </a:r>
                      <a:r>
                        <a:rPr lang="zh-CN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）厘米（</a:t>
                      </a:r>
                      <a:r>
                        <a:rPr lang="en-US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</a:t>
                      </a:r>
                      <a:r>
                        <a:rPr lang="zh-CN" sz="2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）毫米</a:t>
                      </a:r>
                    </a:p>
                  </a:txBody>
                  <a:tcPr marL="138534" marR="13853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0" name="直接连接符 19"/>
          <p:cNvCxnSpPr/>
          <p:nvPr/>
        </p:nvCxnSpPr>
        <p:spPr>
          <a:xfrm>
            <a:off x="1479824" y="4738319"/>
            <a:ext cx="2021983" cy="399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291771" y="2411606"/>
            <a:ext cx="10234820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想一想，你身边哪些物体的长度大约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分米？请举例说明。（至少说出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种物体）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91771" y="4559121"/>
            <a:ext cx="7574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一本书厚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毫米，多少本这样的书厚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91771" y="1230739"/>
            <a:ext cx="9964364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学生根据自己课桌先估计后测量，体验该过程。答案不唯一。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226025" y="5209580"/>
            <a:ext cx="10095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10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本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讲评：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毫米＝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分米里面有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厘米，所以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本书厚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291771" y="3908973"/>
            <a:ext cx="8648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杯子高度、粉笔盒高度、圆形餐巾纸的直径等 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70059"/>
            <a:ext cx="3570049" cy="35700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AutoShape 27"/>
          <p:cNvSpPr>
            <a:spLocks noChangeArrowheads="1"/>
          </p:cNvSpPr>
          <p:nvPr/>
        </p:nvSpPr>
        <p:spPr bwMode="auto">
          <a:xfrm>
            <a:off x="1951509" y="1830668"/>
            <a:ext cx="2496247" cy="919401"/>
          </a:xfrm>
          <a:prstGeom prst="wedgeRoundRectCallout">
            <a:avLst>
              <a:gd name="adj1" fmla="val 2084"/>
              <a:gd name="adj2" fmla="val 79691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dirty="0" smtClean="0"/>
              <a:t>同学们的身高是怎样测量的呢？</a:t>
            </a:r>
            <a:endParaRPr lang="zh-CN" altLang="en-US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1709" y="2071776"/>
            <a:ext cx="2571429" cy="37904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8485" y="2188377"/>
            <a:ext cx="7896406" cy="373734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131112" y="1944717"/>
            <a:ext cx="3080866" cy="2918421"/>
          </a:xfrm>
          <a:prstGeom prst="rect">
            <a:avLst/>
          </a:prstGeom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8" name="AutoShape 27"/>
          <p:cNvSpPr>
            <a:spLocks noChangeArrowheads="1"/>
          </p:cNvSpPr>
          <p:nvPr/>
        </p:nvSpPr>
        <p:spPr bwMode="auto">
          <a:xfrm>
            <a:off x="7875608" y="1497543"/>
            <a:ext cx="1223492" cy="442674"/>
          </a:xfrm>
          <a:prstGeom prst="wedgeRoundRectCallout">
            <a:avLst>
              <a:gd name="adj1" fmla="val -54254"/>
              <a:gd name="adj2" fmla="val 112911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en-US" altLang="zh-CN" dirty="0" smtClean="0"/>
              <a:t>15</a:t>
            </a:r>
            <a:r>
              <a:rPr lang="zh-CN" altLang="en-US" dirty="0" smtClean="0"/>
              <a:t>厘米</a:t>
            </a:r>
            <a:endParaRPr lang="zh-CN" altLang="en-US" dirty="0"/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92574" y="1229618"/>
            <a:ext cx="2176584" cy="783193"/>
          </a:xfrm>
          <a:prstGeom prst="wedgeRoundRectCallout">
            <a:avLst>
              <a:gd name="adj1" fmla="val -48614"/>
              <a:gd name="adj2" fmla="val 81197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zh-CN" altLang="en-US" dirty="0"/>
              <a:t>三把不同长度的直尺。</a:t>
            </a: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8974289" y="2716781"/>
            <a:ext cx="1223492" cy="442674"/>
          </a:xfrm>
          <a:prstGeom prst="wedgeRoundRectCallout">
            <a:avLst>
              <a:gd name="adj1" fmla="val -54254"/>
              <a:gd name="adj2" fmla="val 112911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en-US" altLang="zh-CN" dirty="0" smtClean="0"/>
              <a:t>20</a:t>
            </a:r>
            <a:r>
              <a:rPr lang="zh-CN" altLang="en-US" dirty="0" smtClean="0"/>
              <a:t>厘米</a:t>
            </a:r>
            <a:endParaRPr lang="zh-CN" altLang="en-US" dirty="0"/>
          </a:p>
        </p:txBody>
      </p:sp>
      <p:sp>
        <p:nvSpPr>
          <p:cNvPr id="12" name="AutoShape 27"/>
          <p:cNvSpPr>
            <a:spLocks noChangeArrowheads="1"/>
          </p:cNvSpPr>
          <p:nvPr/>
        </p:nvSpPr>
        <p:spPr bwMode="auto">
          <a:xfrm>
            <a:off x="10514529" y="4352854"/>
            <a:ext cx="1223492" cy="442674"/>
          </a:xfrm>
          <a:prstGeom prst="wedgeRoundRectCallout">
            <a:avLst>
              <a:gd name="adj1" fmla="val -54254"/>
              <a:gd name="adj2" fmla="val 112911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en-US" altLang="zh-CN" dirty="0" smtClean="0"/>
              <a:t>30</a:t>
            </a:r>
            <a:r>
              <a:rPr lang="zh-CN" altLang="en-US" dirty="0" smtClean="0"/>
              <a:t>厘米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6764" y="2060933"/>
            <a:ext cx="8797925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5"/>
          <p:cNvGrpSpPr/>
          <p:nvPr/>
        </p:nvGrpSpPr>
        <p:grpSpPr bwMode="auto">
          <a:xfrm>
            <a:off x="1924364" y="1025550"/>
            <a:ext cx="6778625" cy="1004888"/>
            <a:chOff x="-11" y="189"/>
            <a:chExt cx="4270" cy="633"/>
          </a:xfrm>
        </p:grpSpPr>
        <p:sp>
          <p:nvSpPr>
            <p:cNvPr id="9" name="AutoShape 6"/>
            <p:cNvSpPr/>
            <p:nvPr/>
          </p:nvSpPr>
          <p:spPr bwMode="auto">
            <a:xfrm rot="5400000">
              <a:off x="1995" y="-1441"/>
              <a:ext cx="257" cy="4270"/>
            </a:xfrm>
            <a:prstGeom prst="leftBrace">
              <a:avLst>
                <a:gd name="adj1" fmla="val 138457"/>
                <a:gd name="adj2" fmla="val 50042"/>
              </a:avLst>
            </a:prstGeom>
            <a:noFill/>
            <a:ln w="63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751" y="189"/>
              <a:ext cx="109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分米</a:t>
              </a:r>
            </a:p>
          </p:txBody>
        </p:sp>
      </p:grp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8715075" y="2060933"/>
            <a:ext cx="0" cy="53181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1923570" y="2060933"/>
            <a:ext cx="0" cy="53181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1702418" y="4123132"/>
            <a:ext cx="2752198" cy="2372134"/>
            <a:chOff x="2012986" y="3711008"/>
            <a:chExt cx="2752198" cy="2372134"/>
          </a:xfrm>
        </p:grpSpPr>
        <p:grpSp>
          <p:nvGrpSpPr>
            <p:cNvPr id="16" name="组合 15"/>
            <p:cNvGrpSpPr/>
            <p:nvPr/>
          </p:nvGrpSpPr>
          <p:grpSpPr>
            <a:xfrm>
              <a:off x="2012986" y="4658524"/>
              <a:ext cx="2752198" cy="1424618"/>
              <a:chOff x="944039" y="3022905"/>
              <a:chExt cx="2752198" cy="1424618"/>
            </a:xfrm>
          </p:grpSpPr>
          <p:pic>
            <p:nvPicPr>
              <p:cNvPr id="17" name="Picture 3"/>
              <p:cNvPicPr>
                <a:picLocks noChangeAspect="1" noChangeArrowheads="1"/>
              </p:cNvPicPr>
              <p:nvPr/>
            </p:nvPicPr>
            <p:blipFill rotWithShape="1">
              <a:blip r:embed="rId3" cstate="email"/>
              <a:srcRect r="68717"/>
              <a:stretch>
                <a:fillRect/>
              </a:stretch>
            </p:blipFill>
            <p:spPr bwMode="auto">
              <a:xfrm>
                <a:off x="944039" y="3069573"/>
                <a:ext cx="2752198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Line 8"/>
              <p:cNvSpPr>
                <a:spLocks noChangeShapeType="1"/>
              </p:cNvSpPr>
              <p:nvPr/>
            </p:nvSpPr>
            <p:spPr bwMode="auto">
              <a:xfrm>
                <a:off x="1760482" y="3022905"/>
                <a:ext cx="0" cy="531812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" name="Line 8"/>
              <p:cNvSpPr>
                <a:spLocks noChangeShapeType="1"/>
              </p:cNvSpPr>
              <p:nvPr/>
            </p:nvSpPr>
            <p:spPr bwMode="auto">
              <a:xfrm>
                <a:off x="1099321" y="3056989"/>
                <a:ext cx="0" cy="531812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3" name="AutoShape 6"/>
            <p:cNvSpPr/>
            <p:nvPr/>
          </p:nvSpPr>
          <p:spPr bwMode="auto">
            <a:xfrm rot="5400000">
              <a:off x="2329420" y="4162149"/>
              <a:ext cx="313097" cy="661161"/>
            </a:xfrm>
            <a:prstGeom prst="leftBrace">
              <a:avLst>
                <a:gd name="adj1" fmla="val 138457"/>
                <a:gd name="adj2" fmla="val 50042"/>
              </a:avLst>
            </a:prstGeom>
            <a:noFill/>
            <a:ln w="63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" name="Text Box 7"/>
            <p:cNvSpPr txBox="1">
              <a:spLocks noChangeArrowheads="1"/>
            </p:cNvSpPr>
            <p:nvPr/>
          </p:nvSpPr>
          <p:spPr bwMode="auto">
            <a:xfrm>
              <a:off x="2012986" y="3711008"/>
              <a:ext cx="117575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厘</a:t>
              </a:r>
              <a:r>
                <a:rPr 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米</a:t>
              </a:r>
              <a:endParaRPr lang="zh-CN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0" name="Picture 3"/>
          <p:cNvPicPr>
            <a:picLocks noChangeAspect="1" noChangeArrowheads="1"/>
          </p:cNvPicPr>
          <p:nvPr/>
        </p:nvPicPr>
        <p:blipFill rotWithShape="1">
          <a:blip r:embed="rId3" cstate="email"/>
          <a:srcRect r="68717"/>
          <a:stretch>
            <a:fillRect/>
          </a:stretch>
        </p:blipFill>
        <p:spPr bwMode="auto">
          <a:xfrm>
            <a:off x="6843494" y="5121719"/>
            <a:ext cx="2752198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AutoShape 27"/>
          <p:cNvSpPr>
            <a:spLocks noChangeArrowheads="1"/>
          </p:cNvSpPr>
          <p:nvPr/>
        </p:nvSpPr>
        <p:spPr bwMode="auto">
          <a:xfrm>
            <a:off x="5363622" y="3714068"/>
            <a:ext cx="2176584" cy="1123712"/>
          </a:xfrm>
          <a:prstGeom prst="wedgeRoundRectCallout">
            <a:avLst>
              <a:gd name="adj1" fmla="val 25941"/>
              <a:gd name="adj2" fmla="val 69437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zh-CN" altLang="en-US" dirty="0"/>
              <a:t>直尺上</a:t>
            </a:r>
            <a:r>
              <a:rPr lang="en-US" altLang="zh-CN" dirty="0"/>
              <a:t>1</a:t>
            </a:r>
            <a:r>
              <a:rPr lang="zh-CN" altLang="en-US" dirty="0"/>
              <a:t>厘米中间每一小格的长度是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zh-CN" altLang="en-US" dirty="0">
                <a:solidFill>
                  <a:srgbClr val="FF0000"/>
                </a:solidFill>
              </a:rPr>
              <a:t>毫米</a:t>
            </a:r>
            <a:r>
              <a:rPr lang="zh-CN" altLang="en-US" dirty="0"/>
              <a:t>。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6952781" y="5122398"/>
            <a:ext cx="103187" cy="2936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2878174" y="807031"/>
            <a:ext cx="1450428" cy="783193"/>
          </a:xfrm>
          <a:prstGeom prst="wedgeRoundRectCallout">
            <a:avLst>
              <a:gd name="adj1" fmla="val 61637"/>
              <a:gd name="adj2" fmla="val 45034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/>
            <a:r>
              <a:rPr lang="zh-CN" altLang="zh-CN" dirty="0">
                <a:solidFill>
                  <a:srgbClr val="FF0000"/>
                </a:solidFill>
              </a:rPr>
              <a:t>1分米</a:t>
            </a:r>
            <a:r>
              <a:rPr lang="en-US" altLang="zh-CN" dirty="0">
                <a:solidFill>
                  <a:srgbClr val="FF0000"/>
                </a:solidFill>
              </a:rPr>
              <a:t>=</a:t>
            </a:r>
            <a:r>
              <a:rPr lang="zh-CN" altLang="zh-CN" dirty="0">
                <a:solidFill>
                  <a:srgbClr val="FF0000"/>
                </a:solidFill>
              </a:rPr>
              <a:t>10厘米</a:t>
            </a:r>
          </a:p>
        </p:txBody>
      </p:sp>
      <p:sp>
        <p:nvSpPr>
          <p:cNvPr id="26" name="AutoShape 27"/>
          <p:cNvSpPr>
            <a:spLocks noChangeArrowheads="1"/>
          </p:cNvSpPr>
          <p:nvPr/>
        </p:nvSpPr>
        <p:spPr bwMode="auto">
          <a:xfrm>
            <a:off x="3251873" y="4147647"/>
            <a:ext cx="1469666" cy="783193"/>
          </a:xfrm>
          <a:prstGeom prst="wedgeRoundRectCallout">
            <a:avLst>
              <a:gd name="adj1" fmla="val -66305"/>
              <a:gd name="adj2" fmla="val -7587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/>
            <a:r>
              <a:rPr lang="zh-CN" altLang="zh-CN" dirty="0">
                <a:solidFill>
                  <a:srgbClr val="FF0000"/>
                </a:solidFill>
              </a:rPr>
              <a:t>1</a:t>
            </a:r>
            <a:r>
              <a:rPr lang="zh-CN" altLang="en-US" dirty="0">
                <a:solidFill>
                  <a:srgbClr val="FF0000"/>
                </a:solidFill>
              </a:rPr>
              <a:t>厘</a:t>
            </a:r>
            <a:r>
              <a:rPr lang="zh-CN" altLang="zh-CN" dirty="0">
                <a:solidFill>
                  <a:srgbClr val="FF0000"/>
                </a:solidFill>
              </a:rPr>
              <a:t>米</a:t>
            </a:r>
            <a:r>
              <a:rPr lang="en-US" altLang="zh-CN" dirty="0">
                <a:solidFill>
                  <a:srgbClr val="FF0000"/>
                </a:solidFill>
              </a:rPr>
              <a:t>=</a:t>
            </a:r>
            <a:r>
              <a:rPr lang="zh-CN" altLang="zh-CN" dirty="0">
                <a:solidFill>
                  <a:srgbClr val="FF0000"/>
                </a:solidFill>
              </a:rPr>
              <a:t>10</a:t>
            </a:r>
            <a:r>
              <a:rPr lang="zh-CN" altLang="en-US" dirty="0">
                <a:solidFill>
                  <a:srgbClr val="FF0000"/>
                </a:solidFill>
              </a:rPr>
              <a:t>毫米</a:t>
            </a:r>
            <a:endParaRPr lang="zh-CN" altLang="zh-C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2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536700" y="1811370"/>
            <a:ext cx="7252617" cy="2756337"/>
          </a:xfrm>
          <a:prstGeom prst="roundRect">
            <a:avLst>
              <a:gd name="adj" fmla="val 745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</a:t>
            </a:r>
            <a:r>
              <a:rPr lang="zh-CN" altLang="zh-CN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是比厘米大的长度单位，用字母“</a:t>
            </a:r>
            <a:r>
              <a:rPr lang="en-US" altLang="zh-CN" sz="2400" dirty="0" err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dm</a:t>
            </a:r>
            <a:r>
              <a:rPr lang="zh-CN" altLang="zh-CN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zh-CN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</a:t>
            </a:r>
            <a:r>
              <a:rPr lang="zh-CN" altLang="en-US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zh-CN" altLang="zh-CN" sz="24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米＝</a:t>
            </a:r>
            <a:r>
              <a:rPr lang="en-US" altLang="zh-CN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</a:t>
            </a:r>
            <a:r>
              <a:rPr lang="en-US" altLang="zh-CN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1</a:t>
            </a:r>
            <a:r>
              <a:rPr lang="zh-CN" altLang="zh-CN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分米＝</a:t>
            </a:r>
            <a:r>
              <a:rPr lang="en-US" altLang="zh-CN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  <a:r>
              <a:rPr lang="zh-CN" altLang="zh-CN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</a:t>
            </a:r>
            <a:r>
              <a:rPr lang="en-US" altLang="zh-CN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zh-CN" altLang="zh-CN" sz="24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毫米</a:t>
            </a:r>
            <a:r>
              <a:rPr lang="zh-CN" altLang="zh-CN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是比厘米小的长度单位，用字母“</a:t>
            </a:r>
            <a:r>
              <a:rPr lang="en-US" altLang="zh-CN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mm</a:t>
            </a:r>
            <a:r>
              <a:rPr lang="zh-CN" altLang="zh-CN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zh-CN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</a:t>
            </a:r>
            <a:r>
              <a:rPr lang="zh-CN" altLang="en-US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2400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</a:t>
            </a:r>
            <a:r>
              <a:rPr lang="zh-CN" altLang="zh-CN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米＝</a:t>
            </a:r>
            <a:r>
              <a:rPr lang="en-US" altLang="zh-CN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毫</a:t>
            </a:r>
            <a:r>
              <a:rPr lang="zh-CN" altLang="zh-CN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r>
              <a:rPr lang="en-US" altLang="zh-CN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903617" y="3076108"/>
            <a:ext cx="3115203" cy="3317691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6" y="1380634"/>
            <a:ext cx="10418880" cy="5005647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348" y="3652443"/>
            <a:ext cx="8263042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知道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厘米＝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毫米，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分米＝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厘米，能感知、估计物体的长度，进一步发展估测意识。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5348" y="2300393"/>
            <a:ext cx="8263042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结合具体情境和实际测量活动，认识长度单位分米和毫米，初步建立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分米、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毫米的长度观念。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94186" y="1151936"/>
            <a:ext cx="9697792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认识分米，了解分米与厘米之间的进率：分米是比厘米大的长度单位，用字母“</a:t>
            </a:r>
            <a:r>
              <a:rPr lang="en-US" altLang="zh-CN" sz="2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dm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”表示，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94186" y="2414060"/>
            <a:ext cx="8254183" cy="1308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【例】填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上合适的长度单位。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一支铅笔长约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一张桌子高约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22954" y="3813144"/>
            <a:ext cx="96624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【讲解】一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支铅笔长约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分米，一张桌子高约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分米。这两题如果填厘米都太小了，填米太大了，与实际不符，分米是比厘米大，比米小的长度单位，填分米比较合适。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94186" y="5438731"/>
            <a:ext cx="9920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【方法小结】分米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是比厘米大的长度单位，用字母“</a:t>
            </a:r>
            <a:r>
              <a:rPr lang="en-US" altLang="zh-CN" sz="2400" dirty="0" err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dm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”表示，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889420" y="3244824"/>
            <a:ext cx="9059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</a:t>
            </a:r>
            <a:endParaRPr lang="zh-CN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8293995" y="3222274"/>
            <a:ext cx="9059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34240" y="1163638"/>
            <a:ext cx="7217040" cy="1308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举例说一说身边哪些物体的长度接近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34240" y="2597508"/>
            <a:ext cx="5570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杯子高度   粉笔盒高度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234240" y="3046076"/>
            <a:ext cx="99635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：认识毫米，了解毫米与厘米之间的进率：毫米是比厘米小的长度单位，用字母“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mm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”表示，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毫米。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111467" y="4481405"/>
            <a:ext cx="7007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【例】量一量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，一张银行卡的厚度是多少？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50103" y="5068056"/>
            <a:ext cx="10131789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张银行卡的厚度比较薄，用厘米作单位不合适，选用毫米作单位比较合适，毫米是比厘米小的长度单位，一张银行卡的厚度约是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毫米。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78535" y="1471906"/>
            <a:ext cx="101518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【方法小结】毫米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是比厘米小的长度单位，用字母“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mm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”表示，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毫米。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78535" y="2951864"/>
            <a:ext cx="715612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填上合适的长度单位。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银行卡厚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橡皮长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课桌长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铅笔长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142446" y="4398455"/>
            <a:ext cx="9059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毫米</a:t>
            </a:r>
            <a:endParaRPr lang="zh-CN" altLang="en-US" sz="2800" dirty="0"/>
          </a:p>
        </p:txBody>
      </p:sp>
      <p:sp>
        <p:nvSpPr>
          <p:cNvPr id="14" name="矩形 13"/>
          <p:cNvSpPr/>
          <p:nvPr/>
        </p:nvSpPr>
        <p:spPr>
          <a:xfrm>
            <a:off x="6645499" y="4368032"/>
            <a:ext cx="9059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  <a:endParaRPr lang="zh-CN" altLang="en-US" sz="2800" dirty="0"/>
          </a:p>
        </p:txBody>
      </p:sp>
      <p:sp>
        <p:nvSpPr>
          <p:cNvPr id="15" name="矩形 14"/>
          <p:cNvSpPr/>
          <p:nvPr/>
        </p:nvSpPr>
        <p:spPr>
          <a:xfrm>
            <a:off x="6735651" y="4994434"/>
            <a:ext cx="9059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  <a:endParaRPr lang="zh-CN" altLang="en-US" sz="2800" dirty="0"/>
          </a:p>
        </p:txBody>
      </p:sp>
      <p:sp>
        <p:nvSpPr>
          <p:cNvPr id="16" name="矩形 15"/>
          <p:cNvSpPr/>
          <p:nvPr/>
        </p:nvSpPr>
        <p:spPr>
          <a:xfrm>
            <a:off x="2834026" y="4973191"/>
            <a:ext cx="9059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1056</Words>
  <Application>Microsoft Office PowerPoint</Application>
  <PresentationFormat>宽屏</PresentationFormat>
  <Paragraphs>153</Paragraphs>
  <Slides>18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楷体</vt:lpstr>
      <vt:lpstr>楷体_GB2312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2023-01-16T16:50:13Z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6A50DF9B0DE54FDFA8D74CB27A49B003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