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8" r:id="rId5"/>
    <p:sldId id="260" r:id="rId6"/>
    <p:sldId id="282" r:id="rId7"/>
    <p:sldId id="274" r:id="rId8"/>
    <p:sldId id="280" r:id="rId9"/>
    <p:sldId id="285" r:id="rId10"/>
    <p:sldId id="262" r:id="rId11"/>
    <p:sldId id="283" r:id="rId12"/>
    <p:sldId id="264" r:id="rId13"/>
    <p:sldId id="271" r:id="rId14"/>
    <p:sldId id="273" r:id="rId15"/>
    <p:sldId id="276" r:id="rId16"/>
    <p:sldId id="277" r:id="rId17"/>
    <p:sldId id="278" r:id="rId18"/>
    <p:sldId id="281" r:id="rId19"/>
    <p:sldId id="269" r:id="rId20"/>
    <p:sldId id="266" r:id="rId2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4B"/>
    <a:srgbClr val="FFF901"/>
    <a:srgbClr val="FF0066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8735994-B815-4D1E-BDF9-DA62445CA44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6D684BC-0E38-4427-BCD3-5532873CD06E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35994-B815-4D1E-BDF9-DA62445CA449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09551" y="895350"/>
            <a:ext cx="8747125" cy="19389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U4  weekend</a:t>
            </a:r>
            <a:endParaRPr lang="en-US" altLang="zh-CN" sz="4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altLang="zh-CN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Sometimes </a:t>
            </a:r>
            <a:r>
              <a:rPr lang="en-US" altLang="zh-CN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do housework.</a:t>
            </a:r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3243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repeatCount="1000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visit grandpare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0"/>
            <a:ext cx="64008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667000" y="3347709"/>
            <a:ext cx="556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i="1" dirty="0">
                <a:solidFill>
                  <a:schemeClr val="hlink"/>
                </a:solidFill>
              </a:rPr>
              <a:t>    v</a:t>
            </a:r>
            <a:r>
              <a:rPr lang="en-US" altLang="zh-CN" sz="3600" b="1" i="1" dirty="0">
                <a:solidFill>
                  <a:srgbClr val="FF3300"/>
                </a:solidFill>
              </a:rPr>
              <a:t>i</a:t>
            </a:r>
            <a:r>
              <a:rPr lang="en-US" altLang="zh-CN" sz="3600" b="1" i="1" dirty="0">
                <a:solidFill>
                  <a:schemeClr val="hlink"/>
                </a:solidFill>
              </a:rPr>
              <a:t>s</a:t>
            </a:r>
            <a:r>
              <a:rPr lang="en-US" altLang="zh-CN" sz="3600" b="1" i="1" dirty="0">
                <a:solidFill>
                  <a:srgbClr val="FF3300"/>
                </a:solidFill>
              </a:rPr>
              <a:t>i</a:t>
            </a:r>
            <a:r>
              <a:rPr lang="en-US" altLang="zh-CN" sz="3600" b="1" i="1" dirty="0">
                <a:solidFill>
                  <a:schemeClr val="hlink"/>
                </a:solidFill>
              </a:rPr>
              <a:t>t </a:t>
            </a:r>
            <a:r>
              <a:rPr lang="en-US" altLang="zh-CN" sz="3600" b="1" i="1" u="sng" dirty="0">
                <a:solidFill>
                  <a:schemeClr val="hlink"/>
                </a:solidFill>
              </a:rPr>
              <a:t>grand</a:t>
            </a:r>
            <a:r>
              <a:rPr lang="en-US" altLang="zh-CN" sz="3600" b="1" i="1" dirty="0">
                <a:solidFill>
                  <a:schemeClr val="hlink"/>
                </a:solidFill>
              </a:rPr>
              <a:t>parents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362200" y="3943350"/>
            <a:ext cx="6172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dirty="0"/>
              <a:t>       </a:t>
            </a:r>
            <a:r>
              <a:rPr lang="en-US" altLang="zh-CN" sz="3600" dirty="0"/>
              <a:t>I often </a:t>
            </a:r>
            <a:r>
              <a:rPr lang="en-US" altLang="zh-CN" sz="3600" b="1" dirty="0"/>
              <a:t>visit grandparents</a:t>
            </a:r>
            <a:r>
              <a:rPr lang="en-US" altLang="zh-CN" sz="3600" dirty="0"/>
              <a:t> at the weekend.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927850" y="3086100"/>
            <a:ext cx="22365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/>
              <a:t>拜访祖父母</a:t>
            </a:r>
          </a:p>
        </p:txBody>
      </p:sp>
      <p:pic>
        <p:nvPicPr>
          <p:cNvPr id="12295" name="Picture 7" descr="grandparen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8650"/>
            <a:ext cx="2743200" cy="1535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0" y="2400300"/>
            <a:ext cx="25971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grandparent</a:t>
            </a:r>
            <a:r>
              <a:rPr lang="en-US" altLang="zh-CN" sz="3200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76350"/>
            <a:ext cx="86868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dirty="0"/>
              <a:t>What about Li Ming and Tom’s weekend?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68313" y="195263"/>
            <a:ext cx="84248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b="1" i="1" dirty="0" smtClean="0">
                <a:solidFill>
                  <a:srgbClr val="9933FF"/>
                </a:solidFill>
              </a:rPr>
              <a:t>Listen </a:t>
            </a:r>
            <a:r>
              <a:rPr lang="en-US" altLang="zh-CN" sz="4000" b="1" i="1" dirty="0">
                <a:solidFill>
                  <a:srgbClr val="9933FF"/>
                </a:solidFill>
              </a:rPr>
              <a:t>and answer</a:t>
            </a:r>
            <a:r>
              <a:rPr lang="en-US" altLang="zh-CN" sz="4000" b="1" i="1" dirty="0" smtClean="0">
                <a:solidFill>
                  <a:srgbClr val="9933FF"/>
                </a:solidFill>
              </a:rPr>
              <a:t>:</a:t>
            </a:r>
            <a:endParaRPr lang="en-US" altLang="zh-CN" sz="3600" b="1" i="1" dirty="0">
              <a:solidFill>
                <a:srgbClr val="FF0000"/>
              </a:solidFill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68370" y="1086475"/>
            <a:ext cx="809466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3300"/>
                </a:solidFill>
              </a:rPr>
              <a:t> </a:t>
            </a:r>
            <a:r>
              <a:rPr lang="en-US" altLang="zh-CN" sz="3200" b="1" dirty="0"/>
              <a:t>1. What does Li Ming do at the weekend?</a:t>
            </a:r>
          </a:p>
          <a:p>
            <a:pPr eaLnBrk="1" hangingPunct="1"/>
            <a:r>
              <a:rPr lang="en-US" altLang="zh-CN" sz="3200" b="1" dirty="0">
                <a:solidFill>
                  <a:srgbClr val="FF3300"/>
                </a:solidFill>
              </a:rPr>
              <a:t>     </a:t>
            </a:r>
          </a:p>
          <a:p>
            <a:pPr eaLnBrk="1" hangingPunct="1"/>
            <a:endParaRPr lang="en-US" altLang="zh-CN" sz="3200" b="1" dirty="0">
              <a:solidFill>
                <a:srgbClr val="FF3300"/>
              </a:solidFill>
            </a:endParaRPr>
          </a:p>
          <a:p>
            <a:pPr eaLnBrk="1" hangingPunct="1"/>
            <a:r>
              <a:rPr lang="en-US" altLang="zh-CN" sz="3200" b="1" dirty="0">
                <a:solidFill>
                  <a:srgbClr val="FF3300"/>
                </a:solidFill>
              </a:rPr>
              <a:t> </a:t>
            </a:r>
            <a:r>
              <a:rPr lang="en-US" altLang="zh-CN" sz="3200" b="1" dirty="0"/>
              <a:t>2. What does Tom do at the weekend ?</a:t>
            </a:r>
            <a:r>
              <a:rPr lang="en-US" altLang="zh-CN" sz="3200" b="1" dirty="0">
                <a:solidFill>
                  <a:srgbClr val="FF3300"/>
                </a:solidFill>
              </a:rPr>
              <a:t>                 </a:t>
            </a:r>
          </a:p>
          <a:p>
            <a:pPr eaLnBrk="1" hangingPunct="1"/>
            <a:r>
              <a:rPr lang="en-US" altLang="zh-CN" sz="3200" b="1" dirty="0">
                <a:solidFill>
                  <a:srgbClr val="FF3300"/>
                </a:solidFill>
              </a:rPr>
              <a:t>     </a:t>
            </a:r>
            <a:endParaRPr lang="en-US" altLang="zh-CN" sz="3200" b="1" u="sng" dirty="0">
              <a:solidFill>
                <a:srgbClr val="FF3300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03325" y="1860947"/>
            <a:ext cx="61991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He  </a:t>
            </a:r>
            <a:r>
              <a:rPr lang="en-US" altLang="zh-CN" sz="3600" b="1" dirty="0">
                <a:solidFill>
                  <a:srgbClr val="008000"/>
                </a:solidFill>
              </a:rPr>
              <a:t>often</a:t>
            </a:r>
            <a:r>
              <a:rPr lang="en-US" altLang="zh-CN" sz="3600" dirty="0"/>
              <a:t> visits their parents.</a:t>
            </a:r>
            <a:r>
              <a:rPr lang="en-US" altLang="zh-CN" dirty="0"/>
              <a:t> 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88985" y="3105150"/>
            <a:ext cx="78534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8000"/>
                </a:solidFill>
              </a:rPr>
              <a:t>Sometimes</a:t>
            </a:r>
            <a:r>
              <a:rPr lang="en-US" altLang="zh-CN" sz="3600" b="1" dirty="0"/>
              <a:t> </a:t>
            </a:r>
            <a:r>
              <a:rPr lang="en-US" altLang="zh-CN" sz="3600" dirty="0"/>
              <a:t>he does housework. </a:t>
            </a:r>
          </a:p>
          <a:p>
            <a:pPr eaLnBrk="1" hangingPunct="1"/>
            <a:r>
              <a:rPr lang="en-US" altLang="zh-CN" sz="3600" b="1" dirty="0" smtClean="0">
                <a:solidFill>
                  <a:srgbClr val="008000"/>
                </a:solidFill>
              </a:rPr>
              <a:t>Sometimes </a:t>
            </a:r>
            <a:r>
              <a:rPr lang="en-US" altLang="zh-CN" sz="3600" dirty="0"/>
              <a:t>he goes to the museum.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33550"/>
            <a:ext cx="8229600" cy="914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sz="5400" dirty="0" smtClean="0"/>
              <a:t>Listen </a:t>
            </a:r>
            <a:r>
              <a:rPr lang="en-US" altLang="zh-CN" sz="5400" dirty="0"/>
              <a:t>and repeat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03439" y="364332"/>
            <a:ext cx="2752677" cy="83099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dirty="0"/>
              <a:t>Role play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96850" y="1809750"/>
            <a:ext cx="89471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     3-4 students work in groups. One is Li Ming, one is Tom and anther is Miss Zhang.(</a:t>
            </a:r>
            <a:r>
              <a:rPr lang="zh-CN" altLang="en-US" sz="3600" dirty="0"/>
              <a:t>俩人可以饰演一角</a:t>
            </a:r>
            <a:r>
              <a:rPr lang="en-US" altLang="zh-CN" sz="3600" dirty="0" smtClean="0"/>
              <a:t>)</a:t>
            </a:r>
            <a:endParaRPr lang="en-US" altLang="zh-C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95289" y="0"/>
            <a:ext cx="4967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 dirty="0">
                <a:latin typeface="Times New Roman" panose="02020603050405020304" pitchFamily="18" charset="0"/>
              </a:rPr>
              <a:t>Dialogue(</a:t>
            </a:r>
            <a:r>
              <a:rPr kumimoji="1" lang="zh-CN" altLang="en-US" sz="3600" dirty="0">
                <a:latin typeface="Times New Roman" panose="02020603050405020304" pitchFamily="18" charset="0"/>
              </a:rPr>
              <a:t>对话</a:t>
            </a:r>
            <a:r>
              <a:rPr kumimoji="1" lang="en-US" altLang="zh-CN" sz="36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8601" y="519113"/>
            <a:ext cx="866457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A: Hello! What do you do at the weekend</a:t>
            </a:r>
            <a:r>
              <a:rPr lang="zh-CN" altLang="en-US" sz="3200" dirty="0"/>
              <a:t>？</a:t>
            </a:r>
          </a:p>
          <a:p>
            <a:pPr eaLnBrk="1" hangingPunct="1"/>
            <a:endParaRPr lang="zh-CN" altLang="en-US" sz="3200" dirty="0"/>
          </a:p>
          <a:p>
            <a:pPr eaLnBrk="1" hangingPunct="1"/>
            <a:r>
              <a:rPr lang="en-US" altLang="zh-CN" sz="3200" dirty="0"/>
              <a:t>B: I </a:t>
            </a:r>
            <a:r>
              <a:rPr lang="en-US" altLang="zh-CN" sz="3200" u="sng" dirty="0"/>
              <a:t>                                         </a:t>
            </a:r>
            <a:r>
              <a:rPr lang="en-US" altLang="zh-CN" sz="3200" dirty="0"/>
              <a:t>. </a:t>
            </a:r>
          </a:p>
          <a:p>
            <a:pPr eaLnBrk="1" hangingPunct="1"/>
            <a:r>
              <a:rPr lang="en-US" altLang="zh-CN" sz="3200" dirty="0"/>
              <a:t>What do you do at the </a:t>
            </a:r>
            <a:r>
              <a:rPr lang="en-US" altLang="zh-CN" sz="3200" dirty="0" smtClean="0"/>
              <a:t>weekend</a:t>
            </a:r>
            <a:r>
              <a:rPr lang="zh-CN" altLang="en-US" sz="3200" dirty="0" smtClean="0"/>
              <a:t>？</a:t>
            </a:r>
            <a:endParaRPr lang="zh-CN" altLang="en-US" sz="3200" u="sng" dirty="0"/>
          </a:p>
          <a:p>
            <a:pPr eaLnBrk="1" hangingPunct="1"/>
            <a:endParaRPr lang="zh-CN" altLang="en-US" sz="3200" dirty="0"/>
          </a:p>
          <a:p>
            <a:pPr eaLnBrk="1" hangingPunct="1"/>
            <a:r>
              <a:rPr lang="en-US" altLang="zh-CN" sz="3200" dirty="0"/>
              <a:t>A:</a:t>
            </a:r>
            <a:r>
              <a:rPr lang="en-US" altLang="zh-CN" dirty="0"/>
              <a:t> </a:t>
            </a:r>
            <a:r>
              <a:rPr lang="en-US" altLang="zh-CN" sz="3200" dirty="0"/>
              <a:t>Sometimes I </a:t>
            </a:r>
            <a:r>
              <a:rPr lang="en-US" altLang="zh-CN" sz="3200" u="sng" dirty="0"/>
              <a:t>                      </a:t>
            </a:r>
            <a:r>
              <a:rPr lang="en-US" altLang="zh-CN" sz="3200" dirty="0"/>
              <a:t>.</a:t>
            </a:r>
          </a:p>
          <a:p>
            <a:pPr eaLnBrk="1" hangingPunct="1"/>
            <a:r>
              <a:rPr lang="en-US" altLang="zh-CN" sz="3200" u="sng" dirty="0"/>
              <a:t> </a:t>
            </a:r>
          </a:p>
          <a:p>
            <a:pPr eaLnBrk="1" hangingPunct="1"/>
            <a:r>
              <a:rPr lang="en-US" altLang="zh-CN" sz="3200" u="sng" dirty="0"/>
              <a:t>                     </a:t>
            </a:r>
            <a:r>
              <a:rPr lang="en-US" altLang="zh-CN" sz="2800" dirty="0"/>
              <a:t> I </a:t>
            </a:r>
            <a:r>
              <a:rPr lang="en-US" altLang="zh-CN" sz="2800" u="sng" dirty="0"/>
              <a:t>                             </a:t>
            </a:r>
            <a:r>
              <a:rPr lang="en-US" altLang="zh-CN" sz="2800" dirty="0"/>
              <a:t>.</a:t>
            </a:r>
          </a:p>
        </p:txBody>
      </p:sp>
      <p:pic>
        <p:nvPicPr>
          <p:cNvPr id="16391" name="Picture 14" descr="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05600" y="1143000"/>
            <a:ext cx="2438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15" descr="0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0" y="2921794"/>
            <a:ext cx="3581400" cy="213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914400" y="1257300"/>
            <a:ext cx="48269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often go to the museum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124200" y="2793712"/>
            <a:ext cx="25955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play football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88925" y="3840956"/>
            <a:ext cx="24865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Sometimes</a:t>
            </a:r>
            <a:r>
              <a:rPr lang="en-US" altLang="zh-CN" sz="3200" u="sng" dirty="0"/>
              <a:t> 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032126" y="3783806"/>
            <a:ext cx="28039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go swimming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89" grpId="0"/>
      <p:bldP spid="28690" grpId="0"/>
      <p:bldP spid="286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95289" y="0"/>
            <a:ext cx="4967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zh-CN" sz="3600">
              <a:latin typeface="Times New Roman" panose="02020603050405020304" pitchFamily="18" charset="0"/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228601" y="519113"/>
            <a:ext cx="86645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A: Hello! What do you do at the weekend</a:t>
            </a:r>
            <a:r>
              <a:rPr lang="zh-CN" altLang="en-US" sz="3200" dirty="0"/>
              <a:t>？</a:t>
            </a:r>
          </a:p>
          <a:p>
            <a:pPr eaLnBrk="1" hangingPunct="1"/>
            <a:r>
              <a:rPr lang="en-US" altLang="zh-CN" sz="3200" dirty="0"/>
              <a:t>B: I </a:t>
            </a:r>
            <a:r>
              <a:rPr lang="en-US" altLang="zh-CN" sz="3200" u="sng" dirty="0"/>
              <a:t>            </a:t>
            </a:r>
            <a:r>
              <a:rPr lang="en-US" altLang="zh-CN" sz="3200" dirty="0"/>
              <a:t>watch TV. </a:t>
            </a:r>
          </a:p>
          <a:p>
            <a:pPr eaLnBrk="1" hangingPunct="1"/>
            <a:r>
              <a:rPr lang="en-US" altLang="zh-CN" sz="3200" dirty="0"/>
              <a:t>What do you do at the </a:t>
            </a:r>
            <a:r>
              <a:rPr lang="en-US" altLang="zh-CN" sz="3200" dirty="0" smtClean="0"/>
              <a:t>weekend</a:t>
            </a:r>
            <a:r>
              <a:rPr lang="zh-CN" altLang="en-US" sz="3200" dirty="0" smtClean="0"/>
              <a:t>？</a:t>
            </a:r>
            <a:endParaRPr lang="zh-CN" altLang="en-US" sz="3200" dirty="0"/>
          </a:p>
          <a:p>
            <a:pPr eaLnBrk="1" hangingPunct="1"/>
            <a:endParaRPr lang="zh-CN" altLang="en-US" sz="3200" dirty="0"/>
          </a:p>
          <a:p>
            <a:pPr eaLnBrk="1" hangingPunct="1"/>
            <a:r>
              <a:rPr lang="en-US" altLang="zh-CN" sz="3200" dirty="0"/>
              <a:t>A: </a:t>
            </a:r>
            <a:r>
              <a:rPr lang="en-US" altLang="zh-CN" sz="3200" u="sng" dirty="0"/>
              <a:t>                     </a:t>
            </a:r>
            <a:r>
              <a:rPr lang="en-US" altLang="zh-CN" sz="3200" dirty="0"/>
              <a:t>I </a:t>
            </a:r>
            <a:r>
              <a:rPr lang="en-US" altLang="zh-CN" sz="3200" u="sng" dirty="0"/>
              <a:t>                       </a:t>
            </a:r>
            <a:r>
              <a:rPr lang="en-US" altLang="zh-CN" sz="3200" dirty="0"/>
              <a:t>.</a:t>
            </a:r>
          </a:p>
          <a:p>
            <a:pPr eaLnBrk="1" hangingPunct="1"/>
            <a:r>
              <a:rPr lang="en-US" altLang="zh-CN" sz="3200" u="sng" dirty="0"/>
              <a:t>                     </a:t>
            </a:r>
            <a:r>
              <a:rPr lang="en-US" altLang="zh-CN" sz="3200" dirty="0"/>
              <a:t>I read books.</a:t>
            </a:r>
          </a:p>
        </p:txBody>
      </p:sp>
      <p:pic>
        <p:nvPicPr>
          <p:cNvPr id="17413" name="Picture 10" descr="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1" y="2800351"/>
            <a:ext cx="1698625" cy="129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3" descr="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54751" y="1169879"/>
            <a:ext cx="26670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4" descr="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3543300"/>
            <a:ext cx="1905000" cy="1341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762000" y="2377679"/>
            <a:ext cx="24865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Sometimes 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1219200" y="898923"/>
            <a:ext cx="11849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often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3429000" y="2377679"/>
            <a:ext cx="25955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play football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80999" y="2901375"/>
            <a:ext cx="23727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Sometimes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5" grpId="0"/>
      <p:bldP spid="30737" grpId="0"/>
      <p:bldP spid="30739" grpId="0"/>
      <p:bldP spid="307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228601" y="519113"/>
            <a:ext cx="86645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A: Hello! What do you do at the weekend</a:t>
            </a:r>
            <a:r>
              <a:rPr lang="zh-CN" altLang="en-US" sz="3200" dirty="0"/>
              <a:t>？</a:t>
            </a:r>
          </a:p>
          <a:p>
            <a:pPr eaLnBrk="1" hangingPunct="1"/>
            <a:r>
              <a:rPr lang="en-US" altLang="zh-CN" sz="3200" dirty="0"/>
              <a:t>B: I </a:t>
            </a:r>
            <a:r>
              <a:rPr lang="en-US" altLang="zh-CN" sz="3200" u="sng" dirty="0"/>
              <a:t>                                                </a:t>
            </a:r>
            <a:r>
              <a:rPr lang="en-US" altLang="zh-CN" sz="3200" dirty="0"/>
              <a:t>. </a:t>
            </a:r>
          </a:p>
          <a:p>
            <a:pPr eaLnBrk="1" hangingPunct="1"/>
            <a:r>
              <a:rPr lang="en-US" altLang="zh-CN" sz="3200" dirty="0"/>
              <a:t>What do you do at the weekend</a:t>
            </a:r>
            <a:r>
              <a:rPr lang="zh-CN" altLang="en-US" sz="3200" dirty="0" smtClean="0"/>
              <a:t>？</a:t>
            </a:r>
            <a:endParaRPr lang="zh-CN" altLang="en-US" sz="3200" dirty="0"/>
          </a:p>
          <a:p>
            <a:pPr eaLnBrk="1" hangingPunct="1"/>
            <a:endParaRPr lang="zh-CN" altLang="en-US" sz="3200" dirty="0"/>
          </a:p>
          <a:p>
            <a:pPr eaLnBrk="1" hangingPunct="1"/>
            <a:r>
              <a:rPr lang="en-US" altLang="zh-CN" sz="3200" dirty="0"/>
              <a:t>A: Sometimes I  </a:t>
            </a:r>
            <a:r>
              <a:rPr lang="en-US" altLang="zh-CN" sz="3200" u="sng" dirty="0"/>
              <a:t>                       </a:t>
            </a:r>
            <a:r>
              <a:rPr lang="en-US" altLang="zh-CN" sz="3200" dirty="0"/>
              <a:t>.</a:t>
            </a:r>
          </a:p>
          <a:p>
            <a:pPr eaLnBrk="1" hangingPunct="1"/>
            <a:r>
              <a:rPr lang="en-US" altLang="zh-CN" sz="3200" dirty="0"/>
              <a:t>Sometimes I </a:t>
            </a:r>
            <a:r>
              <a:rPr lang="en-US" altLang="zh-CN" sz="3200" u="sng" dirty="0"/>
              <a:t>                       </a:t>
            </a:r>
            <a:r>
              <a:rPr lang="en-US" altLang="zh-CN" sz="3200" dirty="0"/>
              <a:t>.</a:t>
            </a:r>
          </a:p>
        </p:txBody>
      </p:sp>
      <p:pic>
        <p:nvPicPr>
          <p:cNvPr id="18436" name="Picture 9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88176" y="3556396"/>
            <a:ext cx="1905000" cy="1341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12" descr="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18037" y="3638550"/>
            <a:ext cx="1916113" cy="136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3" descr="0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3175" y="1518225"/>
            <a:ext cx="2819400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066801" y="914400"/>
            <a:ext cx="55563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/>
              <a:t>often visit my grandparents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336925" y="2405568"/>
            <a:ext cx="23695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read books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2819400" y="2933700"/>
            <a:ext cx="19832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watch TV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0"/>
      <p:bldP spid="31759" grpId="0"/>
      <p:bldP spid="317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1" y="519113"/>
            <a:ext cx="88931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A: Hello! What do you do at the weekend</a:t>
            </a:r>
            <a:r>
              <a:rPr lang="zh-CN" altLang="en-US" sz="3200" dirty="0"/>
              <a:t>？</a:t>
            </a:r>
          </a:p>
          <a:p>
            <a:pPr eaLnBrk="1" hangingPunct="1"/>
            <a:r>
              <a:rPr lang="en-US" altLang="zh-CN" sz="3200" dirty="0"/>
              <a:t>B: I </a:t>
            </a:r>
            <a:r>
              <a:rPr lang="en-US" altLang="zh-CN" sz="3200" u="sng" dirty="0"/>
              <a:t>             </a:t>
            </a:r>
            <a:r>
              <a:rPr lang="en-US" altLang="zh-CN" sz="3200" dirty="0"/>
              <a:t> do housework. </a:t>
            </a:r>
          </a:p>
          <a:p>
            <a:pPr eaLnBrk="1" hangingPunct="1"/>
            <a:r>
              <a:rPr lang="en-US" altLang="zh-CN" sz="3200" dirty="0"/>
              <a:t>What do you do at the weekend</a:t>
            </a:r>
            <a:r>
              <a:rPr lang="zh-CN" altLang="en-US" sz="3200" dirty="0" smtClean="0"/>
              <a:t>？</a:t>
            </a:r>
            <a:endParaRPr lang="zh-CN" altLang="en-US" sz="3200" dirty="0"/>
          </a:p>
          <a:p>
            <a:pPr eaLnBrk="1" hangingPunct="1"/>
            <a:endParaRPr lang="zh-CN" altLang="en-US" sz="3200" dirty="0"/>
          </a:p>
          <a:p>
            <a:pPr eaLnBrk="1" hangingPunct="1"/>
            <a:r>
              <a:rPr lang="en-US" altLang="zh-CN" sz="3200" dirty="0"/>
              <a:t>A: Sometimes I </a:t>
            </a:r>
            <a:r>
              <a:rPr lang="en-US" altLang="zh-CN" sz="3200" u="sng" dirty="0"/>
              <a:t>                       </a:t>
            </a:r>
            <a:r>
              <a:rPr lang="en-US" altLang="zh-CN" sz="3200" dirty="0"/>
              <a:t>.</a:t>
            </a:r>
          </a:p>
          <a:p>
            <a:pPr eaLnBrk="1" hangingPunct="1"/>
            <a:r>
              <a:rPr lang="en-US" altLang="zh-CN" sz="3200" dirty="0"/>
              <a:t>Sometimes I </a:t>
            </a:r>
            <a:r>
              <a:rPr lang="en-US" altLang="zh-CN" sz="3200" u="sng" dirty="0"/>
              <a:t>                               </a:t>
            </a:r>
            <a:r>
              <a:rPr lang="en-US" altLang="zh-CN" sz="3200" dirty="0"/>
              <a:t>.</a:t>
            </a:r>
          </a:p>
        </p:txBody>
      </p:sp>
      <p:pic>
        <p:nvPicPr>
          <p:cNvPr id="19460" name="Picture 20" descr="play basketb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662362"/>
            <a:ext cx="24384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1" descr="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67538" y="3028950"/>
            <a:ext cx="1944688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12" descr="0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00800" y="1028701"/>
            <a:ext cx="2743200" cy="1784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838200" y="914400"/>
            <a:ext cx="11849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often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3032125" y="2250104"/>
            <a:ext cx="25955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play football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2574926" y="2856310"/>
            <a:ext cx="31197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play basketball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3" grpId="0"/>
      <p:bldP spid="35854" grpId="0"/>
      <p:bldP spid="358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04" name="Group 48"/>
          <p:cNvGraphicFramePr>
            <a:graphicFrameLocks noGrp="1"/>
          </p:cNvGraphicFramePr>
          <p:nvPr>
            <p:ph idx="4294967295"/>
          </p:nvPr>
        </p:nvGraphicFramePr>
        <p:xfrm>
          <a:off x="685800" y="1890713"/>
          <a:ext cx="8077200" cy="3106139"/>
        </p:xfrm>
        <a:graphic>
          <a:graphicData uri="http://schemas.openxmlformats.org/drawingml/2006/table">
            <a:tbl>
              <a:tblPr/>
              <a:tblGrid>
                <a:gridCol w="2198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Name</a:t>
                      </a: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 do you do at the weekend ?</a:t>
                      </a: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Danny </a:t>
                      </a: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 often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do housework/……..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Sometimes I</a:t>
                      </a: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go to the museum/….</a:t>
                      </a: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</a:t>
                      </a: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02" name="Text Box 20"/>
          <p:cNvSpPr txBox="1">
            <a:spLocks noChangeArrowheads="1"/>
          </p:cNvSpPr>
          <p:nvPr/>
        </p:nvSpPr>
        <p:spPr bwMode="auto">
          <a:xfrm>
            <a:off x="8583613" y="408860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>
              <a:latin typeface="Verdana" panose="020B0604030504040204" pitchFamily="34" charset="0"/>
            </a:endParaRPr>
          </a:p>
        </p:txBody>
      </p:sp>
      <p:sp>
        <p:nvSpPr>
          <p:cNvPr id="20503" name="Text Box 42"/>
          <p:cNvSpPr txBox="1">
            <a:spLocks noChangeArrowheads="1"/>
          </p:cNvSpPr>
          <p:nvPr/>
        </p:nvSpPr>
        <p:spPr bwMode="auto">
          <a:xfrm>
            <a:off x="152400" y="270570"/>
            <a:ext cx="8991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Make a survey:</a:t>
            </a:r>
          </a:p>
          <a:p>
            <a:pPr eaLnBrk="1" hangingPunct="1"/>
            <a:r>
              <a:rPr lang="en-US" altLang="zh-CN" sz="2800" dirty="0"/>
              <a:t>       One student asks. The other students </a:t>
            </a:r>
            <a:r>
              <a:rPr lang="en-US" altLang="zh-CN" sz="2800" dirty="0" smtClean="0"/>
              <a:t>answer </a:t>
            </a:r>
            <a:r>
              <a:rPr lang="en-US" altLang="zh-CN" sz="2800" dirty="0"/>
              <a:t>the question one by one.(</a:t>
            </a:r>
            <a:r>
              <a:rPr lang="zh-CN" altLang="en-US" sz="2800" dirty="0"/>
              <a:t>一学生问</a:t>
            </a:r>
            <a:r>
              <a:rPr lang="en-US" altLang="zh-CN" sz="2800" dirty="0" smtClean="0"/>
              <a:t>,</a:t>
            </a:r>
            <a:r>
              <a:rPr lang="zh-CN" altLang="en-US" sz="2800" dirty="0" smtClean="0"/>
              <a:t>其</a:t>
            </a:r>
            <a:r>
              <a:rPr lang="zh-CN" altLang="en-US" sz="2800" dirty="0"/>
              <a:t>他同学依次回答</a:t>
            </a:r>
            <a:r>
              <a:rPr lang="en-US" altLang="zh-CN" sz="2800" dirty="0"/>
              <a:t>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81150"/>
            <a:ext cx="8229600" cy="1295399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sz="8000" dirty="0"/>
              <a:t>  </a:t>
            </a:r>
            <a:r>
              <a:rPr lang="en-US" altLang="zh-CN" sz="8000" i="1" dirty="0"/>
              <a:t>Show time</a:t>
            </a:r>
            <a:r>
              <a:rPr lang="en-US" altLang="zh-CN" i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371600"/>
            <a:ext cx="8229600" cy="857250"/>
          </a:xfrm>
        </p:spPr>
        <p:txBody>
          <a:bodyPr/>
          <a:lstStyle/>
          <a:p>
            <a:r>
              <a:rPr lang="en-US" altLang="zh-CN" sz="7200">
                <a:latin typeface="Times New Roman" panose="02020603050405020304" pitchFamily="18" charset="0"/>
              </a:rPr>
              <a:t>Thank you!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203326" y="548878"/>
            <a:ext cx="29483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800" dirty="0"/>
              <a:t>Let’s sing</a:t>
            </a:r>
            <a:r>
              <a:rPr lang="en-US" altLang="zh-CN" sz="4800" dirty="0" smtClean="0"/>
              <a:t>.</a:t>
            </a:r>
            <a:endParaRPr lang="en-US" altLang="zh-CN" sz="4800" dirty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86000" y="1831122"/>
            <a:ext cx="49119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800" dirty="0">
                <a:solidFill>
                  <a:srgbClr val="008000"/>
                </a:solidFill>
              </a:rPr>
              <a:t>Days of the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28701"/>
            <a:ext cx="8229600" cy="339447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6000" dirty="0"/>
              <a:t>What day is today</a:t>
            </a:r>
            <a:r>
              <a:rPr lang="en-US" altLang="zh-CN" sz="6000" dirty="0" smtClean="0"/>
              <a:t>?</a:t>
            </a:r>
            <a:endParaRPr lang="en-US" altLang="zh-CN" sz="4800" dirty="0"/>
          </a:p>
          <a:p>
            <a:pPr>
              <a:buFontTx/>
              <a:buNone/>
            </a:pPr>
            <a:r>
              <a:rPr lang="en-US" altLang="zh-CN" sz="4800" dirty="0"/>
              <a:t>It’s </a:t>
            </a:r>
            <a:r>
              <a:rPr lang="en-US" altLang="zh-CN" sz="4800" b="1" i="1" dirty="0"/>
              <a:t>Wednesday</a:t>
            </a:r>
            <a:r>
              <a:rPr lang="en-US" altLang="zh-CN" sz="4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20060925112909550改后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3726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3371850"/>
            <a:ext cx="7391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0000FF"/>
                </a:solidFill>
                <a:latin typeface="Comic Sans MS" panose="030F0702030302020204" pitchFamily="66" charset="0"/>
              </a:rPr>
              <a:t>  week</a:t>
            </a:r>
            <a:r>
              <a:rPr lang="zh-CN" altLang="en-US" sz="4400" b="1">
                <a:solidFill>
                  <a:srgbClr val="0000FF"/>
                </a:solidFill>
                <a:latin typeface="Comic Sans MS" panose="030F0702030302020204" pitchFamily="66" charset="0"/>
              </a:rPr>
              <a:t>周</a:t>
            </a:r>
            <a:r>
              <a:rPr lang="zh-CN" altLang="en-US" sz="4400" b="1">
                <a:latin typeface="Comic Sans MS" panose="030F0702030302020204" pitchFamily="66" charset="0"/>
              </a:rPr>
              <a:t>           </a:t>
            </a:r>
            <a:r>
              <a:rPr lang="en-US" altLang="zh-CN" sz="4400" b="1">
                <a:solidFill>
                  <a:srgbClr val="0000FF"/>
                </a:solidFill>
                <a:latin typeface="Comic Sans MS" panose="030F0702030302020204" pitchFamily="66" charset="0"/>
              </a:rPr>
              <a:t>end</a:t>
            </a:r>
            <a:r>
              <a:rPr lang="zh-CN" altLang="en-US" sz="4400" b="1">
                <a:solidFill>
                  <a:srgbClr val="0000FF"/>
                </a:solidFill>
                <a:latin typeface="Comic Sans MS" panose="030F0702030302020204" pitchFamily="66" charset="0"/>
              </a:rPr>
              <a:t>结束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514350"/>
            <a:ext cx="89154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>
                <a:solidFill>
                  <a:srgbClr val="33CC33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4400" b="1">
                <a:solidFill>
                  <a:srgbClr val="008000"/>
                </a:solidFill>
                <a:latin typeface="Times New Roman" panose="02020603050405020304" pitchFamily="18" charset="0"/>
              </a:rPr>
              <a:t>Saturday and Sunday</a:t>
            </a:r>
          </a:p>
          <a:p>
            <a:pPr eaLnBrk="1" hangingPunct="1"/>
            <a:endParaRPr lang="en-US" altLang="zh-CN" sz="4400" b="1">
              <a:solidFill>
                <a:srgbClr val="008000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124200" y="1771650"/>
            <a:ext cx="5410200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rgbClr val="FF0000"/>
                </a:solidFill>
                <a:latin typeface="Comic Sans MS" panose="030F0702030302020204" pitchFamily="66" charset="0"/>
                <a:ea typeface="BatangChe" pitchFamily="49" charset="-127"/>
              </a:rPr>
              <a:t>weekend  </a:t>
            </a:r>
          </a:p>
          <a:p>
            <a:pPr eaLnBrk="1" hangingPunct="1"/>
            <a:r>
              <a:rPr lang="en-US" altLang="zh-CN" sz="5400" b="1">
                <a:solidFill>
                  <a:srgbClr val="FF0000"/>
                </a:solidFill>
                <a:latin typeface="Comic Sans MS" panose="030F0702030302020204" pitchFamily="66" charset="0"/>
                <a:ea typeface="BatangChe" pitchFamily="49" charset="-127"/>
              </a:rPr>
              <a:t>  </a:t>
            </a:r>
            <a:r>
              <a:rPr lang="zh-CN" altLang="en-US" sz="5400" b="1">
                <a:solidFill>
                  <a:srgbClr val="FF0000"/>
                </a:solidFill>
                <a:latin typeface="Comic Sans MS" panose="030F0702030302020204" pitchFamily="66" charset="0"/>
                <a:ea typeface="BatangChe" pitchFamily="49" charset="-127"/>
              </a:rPr>
              <a:t>周末</a:t>
            </a:r>
          </a:p>
          <a:p>
            <a:pPr eaLnBrk="1" hangingPunct="1"/>
            <a:endParaRPr lang="zh-CN" altLang="en-US" sz="5400" b="1">
              <a:solidFill>
                <a:srgbClr val="FF0000"/>
              </a:solidFill>
              <a:latin typeface="Comic Sans MS" panose="030F0702030302020204" pitchFamily="66" charset="0"/>
              <a:ea typeface="BatangChe" pitchFamily="49" charset="-127"/>
            </a:endParaRPr>
          </a:p>
          <a:p>
            <a:pPr eaLnBrk="1" hangingPunct="1"/>
            <a:endParaRPr lang="en-US" altLang="zh-CN" sz="3200" b="1">
              <a:ea typeface="BatangChe" pitchFamily="49" charset="-127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362200" y="1028700"/>
            <a:ext cx="863600" cy="81081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2438400" y="2457450"/>
            <a:ext cx="863600" cy="86439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5638800" y="1028700"/>
            <a:ext cx="793750" cy="81081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638800" y="2514600"/>
            <a:ext cx="863600" cy="81081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09600" y="1771650"/>
            <a:ext cx="7391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rgbClr val="FF9933"/>
                </a:solidFill>
                <a:latin typeface="Comic Sans MS" panose="030F0702030302020204" pitchFamily="66" charset="0"/>
              </a:rPr>
              <a:t>at the</a:t>
            </a:r>
            <a:r>
              <a:rPr lang="en-US" altLang="zh-CN" sz="4400" b="1">
                <a:solidFill>
                  <a:srgbClr val="D42294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066801" y="2343150"/>
            <a:ext cx="88036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solidFill>
                  <a:srgbClr val="FF9933"/>
                </a:solidFill>
                <a:latin typeface="Comic Sans MS" panose="030F0702030302020204" pitchFamily="66" charset="0"/>
              </a:rPr>
              <a:t>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 animBg="1"/>
      <p:bldP spid="10247" grpId="0" animBg="1"/>
      <p:bldP spid="10248" grpId="0" animBg="1"/>
      <p:bldP spid="10249" grpId="0" animBg="1"/>
      <p:bldP spid="10250" grpId="0"/>
      <p:bldP spid="102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895350"/>
            <a:ext cx="8763000" cy="339447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5400" i="1" dirty="0" smtClean="0"/>
              <a:t>Do </a:t>
            </a:r>
            <a:r>
              <a:rPr lang="en-US" altLang="zh-CN" sz="5400" i="1" dirty="0"/>
              <a:t>you want to know                              my weekend</a:t>
            </a:r>
            <a:r>
              <a:rPr lang="en-US" altLang="zh-CN" sz="5400" i="1" dirty="0" smtClean="0"/>
              <a:t>?</a:t>
            </a:r>
            <a:endParaRPr lang="en-US" altLang="zh-CN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5979"/>
            <a:ext cx="8686800" cy="857250"/>
          </a:xfrm>
        </p:spPr>
        <p:txBody>
          <a:bodyPr/>
          <a:lstStyle/>
          <a:p>
            <a:r>
              <a:rPr lang="en-US" altLang="zh-CN" sz="4000" b="1" dirty="0"/>
              <a:t>I </a:t>
            </a:r>
            <a:r>
              <a:rPr lang="en-US" altLang="zh-CN" sz="4000" b="1" dirty="0">
                <a:solidFill>
                  <a:srgbClr val="FF0000"/>
                </a:solidFill>
              </a:rPr>
              <a:t>often (</a:t>
            </a:r>
            <a:r>
              <a:rPr lang="zh-CN" altLang="en-US" sz="4000" b="1" dirty="0">
                <a:solidFill>
                  <a:srgbClr val="FF0000"/>
                </a:solidFill>
              </a:rPr>
              <a:t>经常</a:t>
            </a:r>
            <a:r>
              <a:rPr lang="en-US" altLang="zh-CN" sz="4000" b="1" dirty="0">
                <a:solidFill>
                  <a:srgbClr val="FF0000"/>
                </a:solidFill>
              </a:rPr>
              <a:t>) </a:t>
            </a:r>
            <a:r>
              <a:rPr lang="en-US" altLang="zh-CN" sz="4000" b="1" dirty="0"/>
              <a:t>buy(</a:t>
            </a:r>
            <a:r>
              <a:rPr lang="zh-CN" altLang="en-US" sz="4000" b="1" dirty="0"/>
              <a:t>买</a:t>
            </a:r>
            <a:r>
              <a:rPr lang="en-US" altLang="zh-CN" sz="4000" b="1" dirty="0"/>
              <a:t>) apples </a:t>
            </a:r>
            <a:br>
              <a:rPr lang="en-US" altLang="zh-CN" sz="4000" b="1" dirty="0"/>
            </a:br>
            <a:r>
              <a:rPr lang="en-US" altLang="zh-CN" sz="4000" b="1" dirty="0"/>
              <a:t>at the weekend.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8196" name="Picture 4" descr="20089995344351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1085850"/>
            <a:ext cx="3962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u=3179981382,664830835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76800" y="1028700"/>
            <a:ext cx="42672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6e3542abjw1e45ojxetnpj218g0p0wkq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67000" y="2903935"/>
            <a:ext cx="4800600" cy="223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752600" y="2286000"/>
            <a:ext cx="6571030" cy="92333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dirty="0"/>
              <a:t>What color are they?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5979"/>
            <a:ext cx="8686800" cy="857250"/>
          </a:xfrm>
        </p:spPr>
        <p:txBody>
          <a:bodyPr/>
          <a:lstStyle/>
          <a:p>
            <a:endParaRPr lang="zh-CN" altLang="zh-CN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9220" name="Picture 4" descr="20089995344351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400051"/>
            <a:ext cx="3581400" cy="147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u=3179981382,664830835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0" y="1200150"/>
            <a:ext cx="3810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6e3542abjw1e45ojxetnpj218g0p0wkq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257550"/>
            <a:ext cx="35052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0" y="2000250"/>
            <a:ext cx="5546711" cy="95410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Sometimes</a:t>
            </a:r>
            <a:r>
              <a:rPr lang="en-US" altLang="zh-CN" sz="2800"/>
              <a:t> (</a:t>
            </a:r>
            <a:r>
              <a:rPr lang="zh-CN" altLang="en-US" sz="2800"/>
              <a:t>有时</a:t>
            </a:r>
            <a:r>
              <a:rPr lang="en-US" altLang="zh-CN" sz="2800"/>
              <a:t>)I buy </a:t>
            </a:r>
          </a:p>
          <a:p>
            <a:pPr eaLnBrk="1" hangingPunct="1"/>
            <a:r>
              <a:rPr lang="en-US" altLang="zh-CN" sz="2800"/>
              <a:t>                                green apples.</a:t>
            </a:r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4329114" y="2971800"/>
            <a:ext cx="4860626" cy="800219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Sometimes</a:t>
            </a:r>
            <a:r>
              <a:rPr lang="en-US" altLang="zh-CN" sz="2800"/>
              <a:t> I buy red apples.</a:t>
            </a:r>
          </a:p>
          <a:p>
            <a:pPr eaLnBrk="1" hangingPunct="1"/>
            <a:endParaRPr lang="en-US" altLang="zh-CN"/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3594100" y="3771900"/>
            <a:ext cx="5339923" cy="954107"/>
          </a:xfrm>
          <a:prstGeom prst="rect">
            <a:avLst/>
          </a:prstGeom>
          <a:solidFill>
            <a:srgbClr val="FFFB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/>
              <a:t>Sometimes</a:t>
            </a:r>
            <a:r>
              <a:rPr lang="en-US" altLang="zh-CN" sz="2800"/>
              <a:t> I buy yellow apples.</a:t>
            </a:r>
          </a:p>
          <a:p>
            <a:pPr eaLnBrk="1" hangingPunct="1"/>
            <a:endParaRPr lang="en-US" altLang="zh-CN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126" name="Group 142"/>
          <p:cNvGraphicFramePr>
            <a:graphicFrameLocks noGrp="1"/>
          </p:cNvGraphicFramePr>
          <p:nvPr>
            <p:ph idx="4294967295"/>
          </p:nvPr>
        </p:nvGraphicFramePr>
        <p:xfrm>
          <a:off x="152401" y="514351"/>
          <a:ext cx="9764715" cy="2869406"/>
        </p:xfrm>
        <a:graphic>
          <a:graphicData uri="http://schemas.openxmlformats.org/drawingml/2006/table">
            <a:tbl>
              <a:tblPr/>
              <a:tblGrid>
                <a:gridCol w="1803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2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5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31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频率副词</a:t>
                      </a:r>
                    </a:p>
                  </a:txBody>
                  <a:tcPr marL="91437" marR="91437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often</a:t>
                      </a:r>
                    </a:p>
                  </a:txBody>
                  <a:tcPr marL="91437" marR="91437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apples</a:t>
                      </a: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apples</a:t>
                      </a: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apples</a:t>
                      </a: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apples</a:t>
                      </a: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apples</a:t>
                      </a: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6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sometimes</a:t>
                      </a:r>
                    </a:p>
                  </a:txBody>
                  <a:tcPr marL="91437" marR="91437" marT="34297" marB="342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apples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apples</a:t>
                      </a: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7" marR="91437" marT="34297" marB="342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全屏显示(16:9)</PresentationFormat>
  <Paragraphs>105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BatangChe</vt:lpstr>
      <vt:lpstr>黑体</vt:lpstr>
      <vt:lpstr>宋体</vt:lpstr>
      <vt:lpstr>微软雅黑</vt:lpstr>
      <vt:lpstr>Arial</vt:lpstr>
      <vt:lpstr>Comic Sans MS</vt:lpstr>
      <vt:lpstr>Times New Roman</vt:lpstr>
      <vt:lpstr>Verdana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I often (经常) buy(买) apples  at the weekend.</vt:lpstr>
      <vt:lpstr>PowerPoint 演示文稿</vt:lpstr>
      <vt:lpstr>PowerPoint 演示文稿</vt:lpstr>
      <vt:lpstr>PowerPoint 演示文稿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2014-03-13T12:24:00Z</dcterms:created>
  <dcterms:modified xsi:type="dcterms:W3CDTF">2023-01-16T16:50:20Z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8C7FF3D2F55B480EA999FFE440580ED9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