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519" r:id="rId2"/>
    <p:sldId id="470" r:id="rId3"/>
    <p:sldId id="520" r:id="rId4"/>
    <p:sldId id="494" r:id="rId5"/>
    <p:sldId id="521" r:id="rId6"/>
    <p:sldId id="522" r:id="rId7"/>
    <p:sldId id="523" r:id="rId8"/>
    <p:sldId id="524" r:id="rId9"/>
    <p:sldId id="511" r:id="rId10"/>
    <p:sldId id="525" r:id="rId11"/>
    <p:sldId id="527" r:id="rId12"/>
    <p:sldId id="530" r:id="rId13"/>
    <p:sldId id="531" r:id="rId14"/>
    <p:sldId id="532" r:id="rId15"/>
    <p:sldId id="533" r:id="rId16"/>
    <p:sldId id="534" r:id="rId17"/>
    <p:sldId id="504" r:id="rId18"/>
    <p:sldId id="513" r:id="rId19"/>
    <p:sldId id="526" r:id="rId20"/>
    <p:sldId id="528" r:id="rId21"/>
    <p:sldId id="476" r:id="rId22"/>
    <p:sldId id="508" r:id="rId23"/>
    <p:sldId id="502" r:id="rId24"/>
    <p:sldId id="509" r:id="rId25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umimoji="1" sz="28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sz="28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sz="28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sz="28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sz="28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umimoji="1" sz="28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umimoji="1" sz="28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umimoji="1" sz="28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umimoji="1" sz="28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FFCC"/>
    <a:srgbClr val="800000"/>
    <a:srgbClr val="FFFFFF"/>
    <a:srgbClr val="996633"/>
    <a:srgbClr val="FFFFCC"/>
    <a:srgbClr val="CCCC00"/>
    <a:srgbClr val="0066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20" autoAdjust="0"/>
    <p:restoredTop sz="94078" autoAdjust="0"/>
  </p:normalViewPr>
  <p:slideViewPr>
    <p:cSldViewPr>
      <p:cViewPr>
        <p:scale>
          <a:sx n="100" d="100"/>
          <a:sy n="100" d="100"/>
        </p:scale>
        <p:origin x="-300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7" d="100"/>
        <a:sy n="97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 eaLnBrk="1" hangingPunct="1">
              <a:defRPr kumimoji="1" sz="1200" b="0">
                <a:effectLst/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kumimoji="1" sz="1200" b="0">
                <a:effectLst/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45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2345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l" eaLnBrk="1" hangingPunct="1">
              <a:defRPr kumimoji="1" sz="1200" b="0">
                <a:effectLst/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345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kumimoji="1" sz="1200" b="0">
                <a:effectLst/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9E4C6E45-139E-44AD-AEEE-FBEA013A7268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4C6E45-139E-44AD-AEEE-FBEA013A7268}" type="slidenum">
              <a:rPr lang="en-US" altLang="zh-CN" smtClean="0"/>
              <a:t>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EC0A1-05E0-44F8-9BC4-CF6F4EAB1A0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2E37E9-C93B-4324-9C6B-DACBBCA0863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3965BB-E68D-4B0A-83D7-ED122F7941C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0252D-CAD5-4CB9-AE5B-4B81B177532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D0945-2451-4276-8DE6-E65A0029D86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5397F-C101-46F2-A229-96103C2834E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987D70-3E1F-44AB-8ADE-8F1A4EC227C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D29F7-C21C-4F54-B665-9DF42248A22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16DAA-67DB-4A8E-8C75-E2104CE7A74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EAF0F-9968-4EE2-932D-28E5F458ACD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A4C29-C6B6-43AE-B3AF-9129080A2F6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146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 eaLnBrk="1" hangingPunct="1">
              <a:defRPr kumimoji="1" sz="1400" b="0">
                <a:effectLst/>
                <a:latin typeface="+mn-lt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146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kumimoji="1" sz="1400" b="0">
                <a:effectLst/>
                <a:latin typeface="+mn-lt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146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kumimoji="1" sz="1400" b="0">
                <a:effectLst/>
                <a:latin typeface="+mn-lt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D4C2CD5A-85EA-46C9-9BC6-54B57D1BAA4F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GIF"/><Relationship Id="rId4" Type="http://schemas.openxmlformats.org/officeDocument/2006/relationships/slide" Target="slide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GIF"/><Relationship Id="rId4" Type="http://schemas.openxmlformats.org/officeDocument/2006/relationships/slide" Target="slide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7" Type="http://schemas.openxmlformats.org/officeDocument/2006/relationships/image" Target="../media/image9.GIF"/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GIF"/><Relationship Id="rId5" Type="http://schemas.openxmlformats.org/officeDocument/2006/relationships/slide" Target="slide11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4" name="Rectangle 82"/>
          <p:cNvSpPr>
            <a:spLocks noChangeArrowheads="1"/>
          </p:cNvSpPr>
          <p:nvPr/>
        </p:nvSpPr>
        <p:spPr bwMode="auto">
          <a:xfrm>
            <a:off x="1219671" y="1445895"/>
            <a:ext cx="6955751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6600" b="0" dirty="0" smtClean="0">
                <a:latin typeface="华康海报体W12(P)" pitchFamily="82" charset="-122"/>
                <a:ea typeface="华康海报体W12(P)" pitchFamily="82" charset="-122"/>
              </a:rPr>
              <a:t>平</a:t>
            </a:r>
            <a:r>
              <a:rPr lang="zh-CN" altLang="en-US" sz="6600" b="0" dirty="0">
                <a:latin typeface="华康海报体W12(P)" pitchFamily="82" charset="-122"/>
                <a:ea typeface="华康海报体W12(P)" pitchFamily="82" charset="-122"/>
              </a:rPr>
              <a:t>行四边形的性</a:t>
            </a:r>
            <a:r>
              <a:rPr lang="zh-CN" altLang="en-US" sz="6600" b="0" dirty="0" smtClean="0">
                <a:latin typeface="华康海报体W12(P)" pitchFamily="82" charset="-122"/>
                <a:ea typeface="华康海报体W12(P)" pitchFamily="82" charset="-122"/>
              </a:rPr>
              <a:t>质</a:t>
            </a:r>
            <a:endParaRPr lang="zh-CN" altLang="en-US" sz="6600" b="0" dirty="0">
              <a:latin typeface="华康海报体W12(P)" pitchFamily="82" charset="-122"/>
              <a:ea typeface="华康海报体W12(P)" pitchFamily="82" charset="-122"/>
            </a:endParaRPr>
          </a:p>
        </p:txBody>
      </p:sp>
      <p:sp>
        <p:nvSpPr>
          <p:cNvPr id="83" name="矩形 82"/>
          <p:cNvSpPr/>
          <p:nvPr/>
        </p:nvSpPr>
        <p:spPr>
          <a:xfrm>
            <a:off x="2824456" y="4797152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idx="1"/>
          </p:nvPr>
        </p:nvSpPr>
        <p:spPr>
          <a:xfrm>
            <a:off x="179388" y="981075"/>
            <a:ext cx="3744912" cy="935038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zh-CN" altLang="en-US" dirty="0" smtClean="0"/>
              <a:t>典型例析（二）</a:t>
            </a:r>
          </a:p>
        </p:txBody>
      </p:sp>
      <p:sp>
        <p:nvSpPr>
          <p:cNvPr id="12291" name="WordArt 3"/>
          <p:cNvSpPr>
            <a:spLocks noChangeArrowheads="1" noChangeShapeType="1" noTextEdit="1"/>
          </p:cNvSpPr>
          <p:nvPr/>
        </p:nvSpPr>
        <p:spPr bwMode="auto">
          <a:xfrm>
            <a:off x="0" y="188913"/>
            <a:ext cx="3240088" cy="733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zh-CN" altLang="en-US" sz="3600" kern="10" dirty="0">
                <a:ln w="12700">
                  <a:solidFill>
                    <a:srgbClr val="3333CC"/>
                  </a:solidFill>
                  <a:rou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性质应用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900113" y="2492375"/>
            <a:ext cx="24479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kumimoji="0" lang="zh-CN" altLang="en-US" b="0"/>
              <a:t>例：如图，在</a:t>
            </a:r>
          </a:p>
        </p:txBody>
      </p:sp>
      <p:sp>
        <p:nvSpPr>
          <p:cNvPr id="79877" name="Text Box 5"/>
          <p:cNvSpPr txBox="1">
            <a:spLocks noChangeArrowheads="1"/>
          </p:cNvSpPr>
          <p:nvPr/>
        </p:nvSpPr>
        <p:spPr bwMode="auto">
          <a:xfrm>
            <a:off x="503238" y="3573463"/>
            <a:ext cx="86407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kumimoji="0" lang="zh-CN" altLang="en-US" sz="2400" b="0" dirty="0"/>
              <a:t>若∠</a:t>
            </a:r>
            <a:r>
              <a:rPr kumimoji="0" lang="en-US" altLang="zh-CN" sz="2400" b="0" dirty="0"/>
              <a:t>A=130°</a:t>
            </a:r>
            <a:r>
              <a:rPr kumimoji="0" lang="zh-CN" altLang="en-US" sz="2400" b="0" dirty="0"/>
              <a:t>，则∠</a:t>
            </a:r>
            <a:r>
              <a:rPr kumimoji="0" lang="en-US" altLang="zh-CN" sz="2400" b="0" dirty="0"/>
              <a:t>B=______ </a:t>
            </a:r>
            <a:r>
              <a:rPr kumimoji="0" lang="zh-CN" altLang="en-US" sz="2400" b="0" dirty="0"/>
              <a:t>、∠</a:t>
            </a:r>
            <a:r>
              <a:rPr kumimoji="0" lang="en-US" altLang="zh-CN" sz="2400" b="0" dirty="0"/>
              <a:t>C=______ </a:t>
            </a:r>
            <a:r>
              <a:rPr kumimoji="0" lang="zh-CN" altLang="en-US" sz="2400" b="0" dirty="0"/>
              <a:t>、∠</a:t>
            </a:r>
            <a:r>
              <a:rPr kumimoji="0" lang="en-US" altLang="zh-CN" sz="2400" b="0" dirty="0"/>
              <a:t>D=______</a:t>
            </a:r>
          </a:p>
        </p:txBody>
      </p:sp>
      <p:grpSp>
        <p:nvGrpSpPr>
          <p:cNvPr id="12294" name="Group 6"/>
          <p:cNvGrpSpPr/>
          <p:nvPr/>
        </p:nvGrpSpPr>
        <p:grpSpPr bwMode="auto">
          <a:xfrm>
            <a:off x="3132138" y="2492375"/>
            <a:ext cx="2449512" cy="788988"/>
            <a:chOff x="2154" y="1525"/>
            <a:chExt cx="1543" cy="497"/>
          </a:xfrm>
        </p:grpSpPr>
        <p:sp>
          <p:nvSpPr>
            <p:cNvPr id="12314" name="AutoShape 7"/>
            <p:cNvSpPr>
              <a:spLocks noChangeArrowheads="1"/>
            </p:cNvSpPr>
            <p:nvPr/>
          </p:nvSpPr>
          <p:spPr bwMode="auto">
            <a:xfrm>
              <a:off x="2154" y="1636"/>
              <a:ext cx="272" cy="116"/>
            </a:xfrm>
            <a:prstGeom prst="parallelogram">
              <a:avLst>
                <a:gd name="adj" fmla="val 58621"/>
              </a:avLst>
            </a:prstGeom>
            <a:solidFill>
              <a:srgbClr val="FFFFFF"/>
            </a:solidFill>
            <a:ln w="9525" algn="ctr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315" name="Rectangle 8"/>
            <p:cNvSpPr>
              <a:spLocks noChangeArrowheads="1"/>
            </p:cNvSpPr>
            <p:nvPr/>
          </p:nvSpPr>
          <p:spPr bwMode="auto">
            <a:xfrm>
              <a:off x="2336" y="1525"/>
              <a:ext cx="1361" cy="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 algn="l" eaLnBrk="0" hangingPunct="0">
                <a:spcBef>
                  <a:spcPct val="20000"/>
                </a:spcBef>
              </a:pPr>
              <a:r>
                <a:rPr kumimoji="0" lang="en-US" altLang="zh-CN" b="0" dirty="0">
                  <a:latin typeface="Times New Roman" panose="02020603050405020304" pitchFamily="18" charset="0"/>
                </a:rPr>
                <a:t>ABCD</a:t>
              </a:r>
              <a:r>
                <a:rPr kumimoji="0" lang="zh-CN" altLang="en-US" b="0" dirty="0">
                  <a:latin typeface="Times New Roman" panose="02020603050405020304" pitchFamily="18" charset="0"/>
                </a:rPr>
                <a:t>中，</a:t>
              </a:r>
            </a:p>
          </p:txBody>
        </p:sp>
      </p:grpSp>
      <p:sp>
        <p:nvSpPr>
          <p:cNvPr id="79881" name="Text Box 9"/>
          <p:cNvSpPr txBox="1">
            <a:spLocks noChangeArrowheads="1"/>
          </p:cNvSpPr>
          <p:nvPr/>
        </p:nvSpPr>
        <p:spPr bwMode="auto">
          <a:xfrm>
            <a:off x="539750" y="2997200"/>
            <a:ext cx="26003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kumimoji="0" lang="en-US" altLang="zh-CN" sz="3200" b="0" dirty="0">
                <a:solidFill>
                  <a:schemeClr val="hlink"/>
                </a:solidFill>
              </a:rPr>
              <a:t>A:</a:t>
            </a:r>
            <a:r>
              <a:rPr kumimoji="0" lang="zh-CN" altLang="en-US" sz="3200" b="0" dirty="0">
                <a:solidFill>
                  <a:schemeClr val="hlink"/>
                </a:solidFill>
              </a:rPr>
              <a:t>基础知识：</a:t>
            </a:r>
          </a:p>
        </p:txBody>
      </p:sp>
      <p:sp>
        <p:nvSpPr>
          <p:cNvPr id="79882" name="Text Box 10"/>
          <p:cNvSpPr txBox="1">
            <a:spLocks noChangeArrowheads="1"/>
          </p:cNvSpPr>
          <p:nvPr/>
        </p:nvSpPr>
        <p:spPr bwMode="auto">
          <a:xfrm>
            <a:off x="611188" y="4076700"/>
            <a:ext cx="26003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kumimoji="0" lang="en-US" altLang="zh-CN" sz="3200" b="0" dirty="0">
                <a:solidFill>
                  <a:schemeClr val="hlink"/>
                </a:solidFill>
              </a:rPr>
              <a:t>B:</a:t>
            </a:r>
            <a:r>
              <a:rPr kumimoji="0" lang="zh-CN" altLang="en-US" sz="3200" b="0" dirty="0">
                <a:solidFill>
                  <a:schemeClr val="hlink"/>
                </a:solidFill>
              </a:rPr>
              <a:t>变式训练：</a:t>
            </a:r>
          </a:p>
        </p:txBody>
      </p:sp>
      <p:sp>
        <p:nvSpPr>
          <p:cNvPr id="79883" name="Text Box 11"/>
          <p:cNvSpPr txBox="1">
            <a:spLocks noChangeArrowheads="1"/>
          </p:cNvSpPr>
          <p:nvPr/>
        </p:nvSpPr>
        <p:spPr bwMode="auto">
          <a:xfrm>
            <a:off x="503238" y="4797425"/>
            <a:ext cx="86407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kumimoji="0" lang="en-US" altLang="zh-CN" sz="2400" b="0" dirty="0"/>
              <a:t>1</a:t>
            </a:r>
            <a:r>
              <a:rPr kumimoji="0" lang="zh-CN" altLang="en-US" sz="2400" b="0" dirty="0"/>
              <a:t>、若∠</a:t>
            </a:r>
            <a:r>
              <a:rPr kumimoji="0" lang="en-US" altLang="zh-CN" sz="2400" b="0" dirty="0"/>
              <a:t>A+ ∠C= 200°</a:t>
            </a:r>
            <a:r>
              <a:rPr kumimoji="0" lang="zh-CN" altLang="en-US" sz="2400" b="0" dirty="0"/>
              <a:t>，则∠</a:t>
            </a:r>
            <a:r>
              <a:rPr kumimoji="0" lang="en-US" altLang="zh-CN" sz="2400" b="0" dirty="0"/>
              <a:t>A=______ </a:t>
            </a:r>
            <a:r>
              <a:rPr kumimoji="0" lang="zh-CN" altLang="en-US" sz="2400" b="0" dirty="0"/>
              <a:t>、∠</a:t>
            </a:r>
            <a:r>
              <a:rPr kumimoji="0" lang="en-US" altLang="zh-CN" sz="2400" b="0" dirty="0"/>
              <a:t>B=______</a:t>
            </a:r>
          </a:p>
        </p:txBody>
      </p:sp>
      <p:sp>
        <p:nvSpPr>
          <p:cNvPr id="79884" name="Text Box 12"/>
          <p:cNvSpPr txBox="1">
            <a:spLocks noChangeArrowheads="1"/>
          </p:cNvSpPr>
          <p:nvPr/>
        </p:nvSpPr>
        <p:spPr bwMode="auto">
          <a:xfrm>
            <a:off x="503238" y="5805488"/>
            <a:ext cx="86407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kumimoji="0" lang="en-US" altLang="zh-CN" sz="2400" b="0" dirty="0"/>
              <a:t>2</a:t>
            </a:r>
            <a:r>
              <a:rPr kumimoji="0" lang="zh-CN" altLang="en-US" sz="2400" b="0" dirty="0"/>
              <a:t>、若∠</a:t>
            </a:r>
            <a:r>
              <a:rPr kumimoji="0" lang="en-US" altLang="zh-CN" sz="2400" b="0" dirty="0"/>
              <a:t>A:∠B= 5:4</a:t>
            </a:r>
            <a:r>
              <a:rPr kumimoji="0" lang="zh-CN" altLang="en-US" sz="2400" b="0" dirty="0"/>
              <a:t>，则∠</a:t>
            </a:r>
            <a:r>
              <a:rPr kumimoji="0" lang="en-US" altLang="zh-CN" sz="2400" b="0" dirty="0"/>
              <a:t>C=______ </a:t>
            </a:r>
            <a:r>
              <a:rPr kumimoji="0" lang="zh-CN" altLang="en-US" sz="2400" b="0" dirty="0"/>
              <a:t>、∠</a:t>
            </a:r>
            <a:r>
              <a:rPr kumimoji="0" lang="en-US" altLang="zh-CN" sz="2400" b="0" dirty="0"/>
              <a:t>D=______</a:t>
            </a:r>
          </a:p>
        </p:txBody>
      </p:sp>
      <p:grpSp>
        <p:nvGrpSpPr>
          <p:cNvPr id="12299" name="Group 13"/>
          <p:cNvGrpSpPr/>
          <p:nvPr/>
        </p:nvGrpSpPr>
        <p:grpSpPr bwMode="auto">
          <a:xfrm>
            <a:off x="5364163" y="1628775"/>
            <a:ext cx="3275012" cy="1793875"/>
            <a:chOff x="3379" y="1026"/>
            <a:chExt cx="2063" cy="1130"/>
          </a:xfrm>
        </p:grpSpPr>
        <p:sp>
          <p:nvSpPr>
            <p:cNvPr id="12309" name="AutoShape 14"/>
            <p:cNvSpPr>
              <a:spLocks noChangeArrowheads="1"/>
            </p:cNvSpPr>
            <p:nvPr/>
          </p:nvSpPr>
          <p:spPr bwMode="auto">
            <a:xfrm>
              <a:off x="3637" y="1252"/>
              <a:ext cx="1515" cy="693"/>
            </a:xfrm>
            <a:prstGeom prst="parallelogram">
              <a:avLst>
                <a:gd name="adj" fmla="val 54654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310" name="Text Box 15"/>
            <p:cNvSpPr txBox="1">
              <a:spLocks noChangeArrowheads="1"/>
            </p:cNvSpPr>
            <p:nvPr/>
          </p:nvSpPr>
          <p:spPr bwMode="auto">
            <a:xfrm>
              <a:off x="4802" y="1868"/>
              <a:ext cx="29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kumimoji="0" lang="en-US" altLang="zh-CN" sz="2400" b="0"/>
                <a:t>C</a:t>
              </a:r>
            </a:p>
          </p:txBody>
        </p:sp>
        <p:sp>
          <p:nvSpPr>
            <p:cNvPr id="12311" name="Text Box 16"/>
            <p:cNvSpPr txBox="1">
              <a:spLocks noChangeArrowheads="1"/>
            </p:cNvSpPr>
            <p:nvPr/>
          </p:nvSpPr>
          <p:spPr bwMode="auto">
            <a:xfrm>
              <a:off x="5152" y="1174"/>
              <a:ext cx="29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kumimoji="0" lang="en-US" altLang="zh-CN" sz="2400" b="0"/>
                <a:t>D</a:t>
              </a:r>
            </a:p>
          </p:txBody>
        </p:sp>
        <p:sp>
          <p:nvSpPr>
            <p:cNvPr id="12312" name="Text Box 17"/>
            <p:cNvSpPr txBox="1">
              <a:spLocks noChangeArrowheads="1"/>
            </p:cNvSpPr>
            <p:nvPr/>
          </p:nvSpPr>
          <p:spPr bwMode="auto">
            <a:xfrm>
              <a:off x="3787" y="1026"/>
              <a:ext cx="29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kumimoji="0" lang="en-US" altLang="zh-CN" sz="2400" b="0"/>
                <a:t>A</a:t>
              </a:r>
            </a:p>
          </p:txBody>
        </p:sp>
        <p:sp>
          <p:nvSpPr>
            <p:cNvPr id="12313" name="Text Box 18"/>
            <p:cNvSpPr txBox="1">
              <a:spLocks noChangeArrowheads="1"/>
            </p:cNvSpPr>
            <p:nvPr/>
          </p:nvSpPr>
          <p:spPr bwMode="auto">
            <a:xfrm>
              <a:off x="3379" y="1797"/>
              <a:ext cx="29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kumimoji="0" lang="en-US" altLang="zh-CN" sz="2400" b="0"/>
                <a:t>B</a:t>
              </a:r>
            </a:p>
          </p:txBody>
        </p:sp>
      </p:grpSp>
      <p:sp>
        <p:nvSpPr>
          <p:cNvPr id="79891" name="Text Box 19"/>
          <p:cNvSpPr txBox="1">
            <a:spLocks noChangeArrowheads="1"/>
          </p:cNvSpPr>
          <p:nvPr/>
        </p:nvSpPr>
        <p:spPr bwMode="auto">
          <a:xfrm>
            <a:off x="3851275" y="3500438"/>
            <a:ext cx="93821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kumimoji="0" lang="en-US" altLang="zh-CN">
                <a:solidFill>
                  <a:srgbClr val="FF0000"/>
                </a:solidFill>
              </a:rPr>
              <a:t>50°</a:t>
            </a:r>
          </a:p>
        </p:txBody>
      </p:sp>
      <p:sp>
        <p:nvSpPr>
          <p:cNvPr id="79892" name="Text Box 20"/>
          <p:cNvSpPr txBox="1">
            <a:spLocks noChangeArrowheads="1"/>
          </p:cNvSpPr>
          <p:nvPr/>
        </p:nvSpPr>
        <p:spPr bwMode="auto">
          <a:xfrm>
            <a:off x="5867400" y="3500438"/>
            <a:ext cx="11525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kumimoji="0" lang="en-US" altLang="zh-CN">
                <a:solidFill>
                  <a:srgbClr val="FF0000"/>
                </a:solidFill>
              </a:rPr>
              <a:t>130°</a:t>
            </a:r>
          </a:p>
        </p:txBody>
      </p:sp>
      <p:sp>
        <p:nvSpPr>
          <p:cNvPr id="79893" name="Text Box 21"/>
          <p:cNvSpPr txBox="1">
            <a:spLocks noChangeArrowheads="1"/>
          </p:cNvSpPr>
          <p:nvPr/>
        </p:nvSpPr>
        <p:spPr bwMode="auto">
          <a:xfrm>
            <a:off x="7956550" y="3429000"/>
            <a:ext cx="9382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kumimoji="0" lang="en-US" altLang="zh-CN">
                <a:solidFill>
                  <a:srgbClr val="FF0000"/>
                </a:solidFill>
              </a:rPr>
              <a:t>50°</a:t>
            </a:r>
          </a:p>
        </p:txBody>
      </p:sp>
      <p:sp>
        <p:nvSpPr>
          <p:cNvPr id="79894" name="Text Box 22"/>
          <p:cNvSpPr txBox="1">
            <a:spLocks noChangeArrowheads="1"/>
          </p:cNvSpPr>
          <p:nvPr/>
        </p:nvSpPr>
        <p:spPr bwMode="auto">
          <a:xfrm>
            <a:off x="5148263" y="4652963"/>
            <a:ext cx="11366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kumimoji="0" lang="en-US" altLang="zh-CN">
                <a:solidFill>
                  <a:srgbClr val="FF0000"/>
                </a:solidFill>
              </a:rPr>
              <a:t>100°</a:t>
            </a:r>
          </a:p>
        </p:txBody>
      </p:sp>
      <p:sp>
        <p:nvSpPr>
          <p:cNvPr id="79895" name="Text Box 23"/>
          <p:cNvSpPr txBox="1">
            <a:spLocks noChangeArrowheads="1"/>
          </p:cNvSpPr>
          <p:nvPr/>
        </p:nvSpPr>
        <p:spPr bwMode="auto">
          <a:xfrm>
            <a:off x="7235825" y="4652963"/>
            <a:ext cx="93821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kumimoji="0" lang="en-US" altLang="zh-CN">
                <a:solidFill>
                  <a:srgbClr val="FF0000"/>
                </a:solidFill>
              </a:rPr>
              <a:t>80°</a:t>
            </a:r>
          </a:p>
        </p:txBody>
      </p:sp>
      <p:sp>
        <p:nvSpPr>
          <p:cNvPr id="79896" name="Text Box 24"/>
          <p:cNvSpPr txBox="1">
            <a:spLocks noChangeArrowheads="1"/>
          </p:cNvSpPr>
          <p:nvPr/>
        </p:nvSpPr>
        <p:spPr bwMode="auto">
          <a:xfrm>
            <a:off x="4572000" y="5734050"/>
            <a:ext cx="11366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kumimoji="0" lang="en-US" altLang="zh-CN">
                <a:solidFill>
                  <a:srgbClr val="FF0000"/>
                </a:solidFill>
              </a:rPr>
              <a:t>100°</a:t>
            </a:r>
          </a:p>
        </p:txBody>
      </p:sp>
      <p:sp>
        <p:nvSpPr>
          <p:cNvPr id="79897" name="Text Box 25"/>
          <p:cNvSpPr txBox="1">
            <a:spLocks noChangeArrowheads="1"/>
          </p:cNvSpPr>
          <p:nvPr/>
        </p:nvSpPr>
        <p:spPr bwMode="auto">
          <a:xfrm>
            <a:off x="6732588" y="5734050"/>
            <a:ext cx="9382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kumimoji="0" lang="en-US" altLang="zh-CN">
                <a:solidFill>
                  <a:srgbClr val="FF0000"/>
                </a:solidFill>
              </a:rPr>
              <a:t>80°</a:t>
            </a:r>
          </a:p>
        </p:txBody>
      </p:sp>
      <p:sp>
        <p:nvSpPr>
          <p:cNvPr id="12307" name="AutoShape 2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337550" y="6451600"/>
            <a:ext cx="806450" cy="406400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dist"/>
            <a:r>
              <a:rPr kumimoji="0" lang="zh-CN" altLang="en-US" sz="1800" b="0">
                <a:hlinkClick r:id="rId3" action="ppaction://hlinksldjump"/>
              </a:rPr>
              <a:t>返回</a:t>
            </a:r>
            <a:endParaRPr kumimoji="0" lang="zh-CN" altLang="en-US" sz="1800" b="0"/>
          </a:p>
        </p:txBody>
      </p:sp>
      <p:pic>
        <p:nvPicPr>
          <p:cNvPr id="12308" name="Picture 135" descr="1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 rot="-508524">
            <a:off x="7235825" y="0"/>
            <a:ext cx="1677988" cy="167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8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8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79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9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9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79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9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9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79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9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9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98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98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79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9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9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98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98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7" grpId="0"/>
      <p:bldP spid="79881" grpId="0"/>
      <p:bldP spid="79882" grpId="0"/>
      <p:bldP spid="79883" grpId="0"/>
      <p:bldP spid="79884" grpId="0"/>
      <p:bldP spid="79891" grpId="0"/>
      <p:bldP spid="79892" grpId="0"/>
      <p:bldP spid="79893" grpId="0"/>
      <p:bldP spid="79894" grpId="0"/>
      <p:bldP spid="79895" grpId="0"/>
      <p:bldP spid="79896" grpId="0"/>
      <p:bldP spid="7989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7772400" cy="1143000"/>
          </a:xfrm>
        </p:spPr>
        <p:txBody>
          <a:bodyPr/>
          <a:lstStyle/>
          <a:p>
            <a:r>
              <a:rPr lang="zh-CN" altLang="en-US" b="1" smtClean="0">
                <a:solidFill>
                  <a:srgbClr val="FF0000"/>
                </a:solidFill>
              </a:rPr>
              <a:t>典型例析（三）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2205038"/>
            <a:ext cx="2454275" cy="693737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dirty="0" smtClean="0"/>
              <a:t>例：如图在</a:t>
            </a:r>
          </a:p>
        </p:txBody>
      </p:sp>
      <p:grpSp>
        <p:nvGrpSpPr>
          <p:cNvPr id="13316" name="Group 4"/>
          <p:cNvGrpSpPr/>
          <p:nvPr/>
        </p:nvGrpSpPr>
        <p:grpSpPr bwMode="auto">
          <a:xfrm>
            <a:off x="2484438" y="2205038"/>
            <a:ext cx="2160587" cy="576262"/>
            <a:chOff x="2154" y="1298"/>
            <a:chExt cx="1361" cy="363"/>
          </a:xfrm>
        </p:grpSpPr>
        <p:sp>
          <p:nvSpPr>
            <p:cNvPr id="13349" name="AutoShape 5"/>
            <p:cNvSpPr>
              <a:spLocks noChangeArrowheads="1"/>
            </p:cNvSpPr>
            <p:nvPr/>
          </p:nvSpPr>
          <p:spPr bwMode="auto">
            <a:xfrm>
              <a:off x="2154" y="1389"/>
              <a:ext cx="181" cy="136"/>
            </a:xfrm>
            <a:prstGeom prst="parallelogram">
              <a:avLst>
                <a:gd name="adj" fmla="val 33272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350" name="Rectangle 6"/>
            <p:cNvSpPr>
              <a:spLocks noChangeArrowheads="1"/>
            </p:cNvSpPr>
            <p:nvPr/>
          </p:nvSpPr>
          <p:spPr bwMode="auto">
            <a:xfrm>
              <a:off x="2290" y="1298"/>
              <a:ext cx="1225" cy="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 algn="l" eaLnBrk="0" hangingPunct="0">
                <a:spcBef>
                  <a:spcPct val="20000"/>
                </a:spcBef>
              </a:pPr>
              <a:r>
                <a:rPr kumimoji="0" lang="en-US" altLang="zh-CN" sz="3200" b="0">
                  <a:latin typeface="Times New Roman" panose="02020603050405020304" pitchFamily="18" charset="0"/>
                </a:rPr>
                <a:t>ABCD</a:t>
              </a:r>
              <a:r>
                <a:rPr kumimoji="0" lang="zh-CN" altLang="en-US" sz="3200" b="0">
                  <a:latin typeface="Times New Roman" panose="02020603050405020304" pitchFamily="18" charset="0"/>
                </a:rPr>
                <a:t>中</a:t>
              </a:r>
            </a:p>
          </p:txBody>
        </p:sp>
      </p:grpSp>
      <p:sp>
        <p:nvSpPr>
          <p:cNvPr id="83975" name="Rectangle 7"/>
          <p:cNvSpPr>
            <a:spLocks noChangeArrowheads="1"/>
          </p:cNvSpPr>
          <p:nvPr/>
        </p:nvSpPr>
        <p:spPr bwMode="auto">
          <a:xfrm>
            <a:off x="179388" y="1557338"/>
            <a:ext cx="2736850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 eaLnBrk="0" hangingPunct="0">
              <a:spcBef>
                <a:spcPct val="20000"/>
              </a:spcBef>
            </a:pPr>
            <a:r>
              <a:rPr kumimoji="0" lang="en-US" altLang="zh-CN" sz="3200" b="0">
                <a:solidFill>
                  <a:schemeClr val="hlink"/>
                </a:solidFill>
                <a:latin typeface="Times New Roman" panose="02020603050405020304" pitchFamily="18" charset="0"/>
              </a:rPr>
              <a:t>A</a:t>
            </a:r>
            <a:r>
              <a:rPr kumimoji="0" lang="zh-CN" altLang="en-US" sz="3200" b="0">
                <a:solidFill>
                  <a:schemeClr val="hlink"/>
                </a:solidFill>
                <a:latin typeface="Times New Roman" panose="02020603050405020304" pitchFamily="18" charset="0"/>
              </a:rPr>
              <a:t>基础知识：</a:t>
            </a:r>
          </a:p>
        </p:txBody>
      </p:sp>
      <p:sp>
        <p:nvSpPr>
          <p:cNvPr id="83976" name="Rectangle 8"/>
          <p:cNvSpPr>
            <a:spLocks noChangeArrowheads="1"/>
          </p:cNvSpPr>
          <p:nvPr/>
        </p:nvSpPr>
        <p:spPr bwMode="auto">
          <a:xfrm>
            <a:off x="323850" y="2852738"/>
            <a:ext cx="367347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 eaLnBrk="0" hangingPunct="0">
              <a:spcBef>
                <a:spcPct val="20000"/>
              </a:spcBef>
            </a:pPr>
            <a:r>
              <a:rPr kumimoji="0" lang="en-US" altLang="zh-CN" sz="2400" b="0" dirty="0">
                <a:latin typeface="Times New Roman" panose="02020603050405020304" pitchFamily="18" charset="0"/>
              </a:rPr>
              <a:t>1</a:t>
            </a:r>
            <a:r>
              <a:rPr kumimoji="0" lang="zh-CN" altLang="en-US" sz="2400" b="0" dirty="0">
                <a:latin typeface="Times New Roman" panose="02020603050405020304" pitchFamily="18" charset="0"/>
              </a:rPr>
              <a:t>、若</a:t>
            </a:r>
            <a:r>
              <a:rPr kumimoji="0" lang="en-US" altLang="zh-CN" sz="2400" b="0" dirty="0">
                <a:latin typeface="Times New Roman" panose="02020603050405020304" pitchFamily="18" charset="0"/>
              </a:rPr>
              <a:t>AB=1㎝</a:t>
            </a:r>
            <a:r>
              <a:rPr kumimoji="0" lang="zh-CN" altLang="en-US" sz="2400" b="0" dirty="0">
                <a:latin typeface="Times New Roman" panose="02020603050405020304" pitchFamily="18" charset="0"/>
              </a:rPr>
              <a:t>，</a:t>
            </a:r>
            <a:r>
              <a:rPr kumimoji="0" lang="en-US" altLang="zh-CN" sz="2400" b="0" dirty="0">
                <a:latin typeface="Times New Roman" panose="02020603050405020304" pitchFamily="18" charset="0"/>
              </a:rPr>
              <a:t>BC=2 ㎝</a:t>
            </a:r>
          </a:p>
        </p:txBody>
      </p:sp>
      <p:grpSp>
        <p:nvGrpSpPr>
          <p:cNvPr id="3" name="Group 9"/>
          <p:cNvGrpSpPr/>
          <p:nvPr/>
        </p:nvGrpSpPr>
        <p:grpSpPr bwMode="auto">
          <a:xfrm>
            <a:off x="3851275" y="2852738"/>
            <a:ext cx="4176713" cy="576262"/>
            <a:chOff x="385" y="2069"/>
            <a:chExt cx="3525" cy="363"/>
          </a:xfrm>
        </p:grpSpPr>
        <p:sp>
          <p:nvSpPr>
            <p:cNvPr id="13346" name="Text Box 10"/>
            <p:cNvSpPr txBox="1">
              <a:spLocks noChangeArrowheads="1"/>
            </p:cNvSpPr>
            <p:nvPr/>
          </p:nvSpPr>
          <p:spPr bwMode="auto">
            <a:xfrm>
              <a:off x="385" y="2069"/>
              <a:ext cx="41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/>
              <a:r>
                <a:rPr kumimoji="0" lang="zh-CN" altLang="en-US" sz="2400" b="0"/>
                <a:t>则</a:t>
              </a:r>
            </a:p>
          </p:txBody>
        </p:sp>
        <p:sp>
          <p:nvSpPr>
            <p:cNvPr id="13347" name="AutoShape 11"/>
            <p:cNvSpPr>
              <a:spLocks noChangeArrowheads="1"/>
            </p:cNvSpPr>
            <p:nvPr/>
          </p:nvSpPr>
          <p:spPr bwMode="auto">
            <a:xfrm>
              <a:off x="703" y="2160"/>
              <a:ext cx="272" cy="136"/>
            </a:xfrm>
            <a:prstGeom prst="parallelogram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348" name="Rectangle 12"/>
            <p:cNvSpPr>
              <a:spLocks noChangeArrowheads="1"/>
            </p:cNvSpPr>
            <p:nvPr/>
          </p:nvSpPr>
          <p:spPr bwMode="auto">
            <a:xfrm>
              <a:off x="930" y="2069"/>
              <a:ext cx="2980" cy="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 algn="l" eaLnBrk="0" hangingPunct="0">
                <a:spcBef>
                  <a:spcPct val="20000"/>
                </a:spcBef>
              </a:pPr>
              <a:r>
                <a:rPr kumimoji="0" lang="en-US" altLang="zh-CN" sz="2400" b="0">
                  <a:latin typeface="Times New Roman" panose="02020603050405020304" pitchFamily="18" charset="0"/>
                </a:rPr>
                <a:t>ABCD</a:t>
              </a:r>
              <a:r>
                <a:rPr kumimoji="0" lang="zh-CN" altLang="en-US" sz="2400" b="0">
                  <a:latin typeface="Times New Roman" panose="02020603050405020304" pitchFamily="18" charset="0"/>
                </a:rPr>
                <a:t>的周长</a:t>
              </a:r>
              <a:r>
                <a:rPr kumimoji="0" lang="en-US" altLang="zh-CN" sz="2400" b="0">
                  <a:latin typeface="Times New Roman" panose="02020603050405020304" pitchFamily="18" charset="0"/>
                </a:rPr>
                <a:t>=______</a:t>
              </a:r>
            </a:p>
          </p:txBody>
        </p:sp>
      </p:grpSp>
      <p:grpSp>
        <p:nvGrpSpPr>
          <p:cNvPr id="4" name="Group 13"/>
          <p:cNvGrpSpPr/>
          <p:nvPr/>
        </p:nvGrpSpPr>
        <p:grpSpPr bwMode="auto">
          <a:xfrm>
            <a:off x="250825" y="3429000"/>
            <a:ext cx="7956550" cy="647700"/>
            <a:chOff x="158" y="2160"/>
            <a:chExt cx="5012" cy="408"/>
          </a:xfrm>
        </p:grpSpPr>
        <p:sp>
          <p:nvSpPr>
            <p:cNvPr id="13341" name="Rectangle 14"/>
            <p:cNvSpPr>
              <a:spLocks noChangeArrowheads="1"/>
            </p:cNvSpPr>
            <p:nvPr/>
          </p:nvSpPr>
          <p:spPr bwMode="auto">
            <a:xfrm>
              <a:off x="158" y="2160"/>
              <a:ext cx="5012" cy="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 algn="l" eaLnBrk="0" hangingPunct="0">
                <a:spcBef>
                  <a:spcPct val="20000"/>
                </a:spcBef>
              </a:pPr>
              <a:r>
                <a:rPr kumimoji="0" lang="en-US" altLang="zh-CN" sz="2400" b="0">
                  <a:latin typeface="Times New Roman" panose="02020603050405020304" pitchFamily="18" charset="0"/>
                </a:rPr>
                <a:t>2</a:t>
              </a:r>
              <a:r>
                <a:rPr kumimoji="0" lang="zh-CN" altLang="en-US" sz="3200" b="0">
                  <a:latin typeface="Times New Roman" panose="02020603050405020304" pitchFamily="18" charset="0"/>
                </a:rPr>
                <a:t>、</a:t>
              </a:r>
              <a:r>
                <a:rPr kumimoji="0" lang="zh-CN" altLang="en-US" sz="2400" b="0">
                  <a:latin typeface="Times New Roman" panose="02020603050405020304" pitchFamily="18" charset="0"/>
                </a:rPr>
                <a:t>若</a:t>
              </a:r>
              <a:r>
                <a:rPr kumimoji="0" lang="en-US" altLang="zh-CN" sz="2400" b="0">
                  <a:latin typeface="Times New Roman" panose="02020603050405020304" pitchFamily="18" charset="0"/>
                </a:rPr>
                <a:t>AB=4㎝</a:t>
              </a:r>
              <a:r>
                <a:rPr kumimoji="0" lang="zh-CN" altLang="en-US" sz="3200" b="0">
                  <a:latin typeface="Times New Roman" panose="02020603050405020304" pitchFamily="18" charset="0"/>
                </a:rPr>
                <a:t>，                              </a:t>
              </a:r>
              <a:r>
                <a:rPr kumimoji="0" lang="en-US" altLang="zh-CN" sz="2400" b="0">
                  <a:latin typeface="Times New Roman" panose="02020603050405020304" pitchFamily="18" charset="0"/>
                </a:rPr>
                <a:t>BC=______</a:t>
              </a:r>
            </a:p>
          </p:txBody>
        </p:sp>
        <p:grpSp>
          <p:nvGrpSpPr>
            <p:cNvPr id="13342" name="Group 15"/>
            <p:cNvGrpSpPr/>
            <p:nvPr/>
          </p:nvGrpSpPr>
          <p:grpSpPr bwMode="auto">
            <a:xfrm>
              <a:off x="1565" y="2205"/>
              <a:ext cx="3170" cy="363"/>
              <a:chOff x="1519" y="2659"/>
              <a:chExt cx="3170" cy="363"/>
            </a:xfrm>
          </p:grpSpPr>
          <p:sp>
            <p:nvSpPr>
              <p:cNvPr id="13343" name="Text Box 16"/>
              <p:cNvSpPr txBox="1">
                <a:spLocks noChangeArrowheads="1"/>
              </p:cNvSpPr>
              <p:nvPr/>
            </p:nvSpPr>
            <p:spPr bwMode="auto">
              <a:xfrm>
                <a:off x="1837" y="2671"/>
                <a:ext cx="116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l" eaLnBrk="1" hangingPunct="1"/>
                <a:endParaRPr kumimoji="0" lang="zh-CN" altLang="en-US" b="0"/>
              </a:p>
            </p:txBody>
          </p:sp>
          <p:sp>
            <p:nvSpPr>
              <p:cNvPr id="13344" name="AutoShape 17"/>
              <p:cNvSpPr>
                <a:spLocks noChangeArrowheads="1"/>
              </p:cNvSpPr>
              <p:nvPr/>
            </p:nvSpPr>
            <p:spPr bwMode="auto">
              <a:xfrm>
                <a:off x="1519" y="2750"/>
                <a:ext cx="272" cy="136"/>
              </a:xfrm>
              <a:prstGeom prst="parallelogram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345" name="Rectangle 18"/>
              <p:cNvSpPr>
                <a:spLocks noChangeArrowheads="1"/>
              </p:cNvSpPr>
              <p:nvPr/>
            </p:nvSpPr>
            <p:spPr bwMode="auto">
              <a:xfrm>
                <a:off x="1709" y="2659"/>
                <a:ext cx="2980" cy="3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342900" indent="-342900" algn="l" eaLnBrk="0" hangingPunct="0">
                  <a:spcBef>
                    <a:spcPct val="20000"/>
                  </a:spcBef>
                </a:pPr>
                <a:r>
                  <a:rPr kumimoji="0" lang="en-US" altLang="zh-CN" sz="2400" b="0">
                    <a:latin typeface="Times New Roman" panose="02020603050405020304" pitchFamily="18" charset="0"/>
                  </a:rPr>
                  <a:t>ABCD</a:t>
                </a:r>
                <a:r>
                  <a:rPr kumimoji="0" lang="zh-CN" altLang="en-US" sz="2400" b="0">
                    <a:latin typeface="Times New Roman" panose="02020603050405020304" pitchFamily="18" charset="0"/>
                  </a:rPr>
                  <a:t>的周长为</a:t>
                </a:r>
                <a:r>
                  <a:rPr kumimoji="0" lang="en-US" altLang="zh-CN" sz="2400" b="0">
                    <a:latin typeface="Times New Roman" panose="02020603050405020304" pitchFamily="18" charset="0"/>
                  </a:rPr>
                  <a:t>18 ㎝</a:t>
                </a:r>
                <a:r>
                  <a:rPr kumimoji="0" lang="zh-CN" altLang="en-US" sz="2400" b="0">
                    <a:latin typeface="Times New Roman" panose="02020603050405020304" pitchFamily="18" charset="0"/>
                  </a:rPr>
                  <a:t>，</a:t>
                </a:r>
              </a:p>
            </p:txBody>
          </p:sp>
        </p:grpSp>
      </p:grpSp>
      <p:sp>
        <p:nvSpPr>
          <p:cNvPr id="83987" name="Rectangle 19"/>
          <p:cNvSpPr>
            <a:spLocks noChangeArrowheads="1"/>
          </p:cNvSpPr>
          <p:nvPr/>
        </p:nvSpPr>
        <p:spPr bwMode="auto">
          <a:xfrm>
            <a:off x="395288" y="3933825"/>
            <a:ext cx="2376487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 eaLnBrk="0" hangingPunct="0">
              <a:spcBef>
                <a:spcPct val="20000"/>
              </a:spcBef>
            </a:pPr>
            <a:r>
              <a:rPr kumimoji="0" lang="en-US" altLang="zh-CN" sz="3200" b="0">
                <a:solidFill>
                  <a:schemeClr val="hlink"/>
                </a:solidFill>
                <a:latin typeface="Times New Roman" panose="02020603050405020304" pitchFamily="18" charset="0"/>
              </a:rPr>
              <a:t>B</a:t>
            </a:r>
            <a:r>
              <a:rPr kumimoji="0" lang="zh-CN" altLang="en-US" sz="3200" b="0">
                <a:solidFill>
                  <a:schemeClr val="hlink"/>
                </a:solidFill>
                <a:latin typeface="Times New Roman" panose="02020603050405020304" pitchFamily="18" charset="0"/>
              </a:rPr>
              <a:t>变式训练：</a:t>
            </a:r>
          </a:p>
        </p:txBody>
      </p:sp>
      <p:sp>
        <p:nvSpPr>
          <p:cNvPr id="83988" name="Rectangle 20"/>
          <p:cNvSpPr>
            <a:spLocks noChangeArrowheads="1"/>
          </p:cNvSpPr>
          <p:nvPr/>
        </p:nvSpPr>
        <p:spPr bwMode="auto">
          <a:xfrm>
            <a:off x="250825" y="4437063"/>
            <a:ext cx="8172450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 eaLnBrk="0" hangingPunct="0">
              <a:spcBef>
                <a:spcPct val="20000"/>
              </a:spcBef>
            </a:pPr>
            <a:r>
              <a:rPr kumimoji="0" lang="en-US" altLang="zh-CN" sz="2400" b="0">
                <a:latin typeface="Times New Roman" panose="02020603050405020304" pitchFamily="18" charset="0"/>
              </a:rPr>
              <a:t>1</a:t>
            </a:r>
            <a:r>
              <a:rPr kumimoji="0" lang="zh-CN" altLang="en-US" sz="2400" b="0">
                <a:latin typeface="Times New Roman" panose="02020603050405020304" pitchFamily="18" charset="0"/>
              </a:rPr>
              <a:t>、若</a:t>
            </a:r>
            <a:r>
              <a:rPr kumimoji="0" lang="en-US" altLang="zh-CN" sz="2400" b="0">
                <a:latin typeface="Times New Roman" panose="02020603050405020304" pitchFamily="18" charset="0"/>
              </a:rPr>
              <a:t>AB</a:t>
            </a:r>
            <a:r>
              <a:rPr kumimoji="0" lang="zh-CN" altLang="en-US" sz="2400" b="0">
                <a:latin typeface="Times New Roman" panose="02020603050405020304" pitchFamily="18" charset="0"/>
              </a:rPr>
              <a:t>：</a:t>
            </a:r>
            <a:r>
              <a:rPr kumimoji="0" lang="en-US" altLang="zh-CN" sz="2400" b="0">
                <a:latin typeface="Times New Roman" panose="02020603050405020304" pitchFamily="18" charset="0"/>
              </a:rPr>
              <a:t>BC=3</a:t>
            </a:r>
            <a:r>
              <a:rPr kumimoji="0" lang="zh-CN" altLang="en-US" sz="2400" b="0">
                <a:latin typeface="Times New Roman" panose="02020603050405020304" pitchFamily="18" charset="0"/>
              </a:rPr>
              <a:t>：</a:t>
            </a:r>
            <a:r>
              <a:rPr kumimoji="0" lang="en-US" altLang="zh-CN" sz="2400" b="0">
                <a:latin typeface="Times New Roman" panose="02020603050405020304" pitchFamily="18" charset="0"/>
              </a:rPr>
              <a:t>4</a:t>
            </a:r>
            <a:r>
              <a:rPr kumimoji="0" lang="zh-CN" altLang="en-US" sz="2400" b="0">
                <a:latin typeface="Times New Roman" panose="02020603050405020304" pitchFamily="18" charset="0"/>
              </a:rPr>
              <a:t>，周长为</a:t>
            </a:r>
            <a:r>
              <a:rPr kumimoji="0" lang="en-US" altLang="zh-CN" sz="2400" b="0">
                <a:latin typeface="Times New Roman" panose="02020603050405020304" pitchFamily="18" charset="0"/>
              </a:rPr>
              <a:t>14㎝</a:t>
            </a:r>
            <a:r>
              <a:rPr kumimoji="0" lang="zh-CN" altLang="en-US" sz="2400" b="0">
                <a:latin typeface="Times New Roman" panose="02020603050405020304" pitchFamily="18" charset="0"/>
              </a:rPr>
              <a:t>，则</a:t>
            </a:r>
            <a:r>
              <a:rPr kumimoji="0" lang="en-US" altLang="zh-CN" sz="2400" b="0">
                <a:latin typeface="Times New Roman" panose="02020603050405020304" pitchFamily="18" charset="0"/>
              </a:rPr>
              <a:t>CD=——</a:t>
            </a:r>
            <a:r>
              <a:rPr kumimoji="0" lang="zh-CN" altLang="en-US" sz="2400" b="0">
                <a:latin typeface="Times New Roman" panose="02020603050405020304" pitchFamily="18" charset="0"/>
              </a:rPr>
              <a:t>，</a:t>
            </a:r>
            <a:r>
              <a:rPr kumimoji="0" lang="en-US" altLang="zh-CN" sz="2400" b="0">
                <a:latin typeface="Times New Roman" panose="02020603050405020304" pitchFamily="18" charset="0"/>
              </a:rPr>
              <a:t>DA=——</a:t>
            </a:r>
          </a:p>
        </p:txBody>
      </p:sp>
      <p:sp>
        <p:nvSpPr>
          <p:cNvPr id="83989" name="Rectangle 21"/>
          <p:cNvSpPr>
            <a:spLocks noChangeArrowheads="1"/>
          </p:cNvSpPr>
          <p:nvPr/>
        </p:nvSpPr>
        <p:spPr bwMode="auto">
          <a:xfrm>
            <a:off x="250825" y="4941888"/>
            <a:ext cx="85328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 eaLnBrk="0" hangingPunct="0">
              <a:spcBef>
                <a:spcPct val="20000"/>
              </a:spcBef>
            </a:pPr>
            <a:r>
              <a:rPr kumimoji="0" lang="en-US" altLang="zh-CN" sz="2400" b="0">
                <a:latin typeface="Times New Roman" panose="02020603050405020304" pitchFamily="18" charset="0"/>
              </a:rPr>
              <a:t>2</a:t>
            </a:r>
            <a:r>
              <a:rPr kumimoji="0" lang="zh-CN" altLang="en-US" sz="2400" b="0">
                <a:latin typeface="Times New Roman" panose="02020603050405020304" pitchFamily="18" charset="0"/>
              </a:rPr>
              <a:t>、若</a:t>
            </a:r>
            <a:r>
              <a:rPr kumimoji="0" lang="en-US" altLang="zh-CN" sz="2400" b="0">
                <a:latin typeface="Times New Roman" panose="02020603050405020304" pitchFamily="18" charset="0"/>
              </a:rPr>
              <a:t>AB</a:t>
            </a:r>
            <a:r>
              <a:rPr kumimoji="0" lang="zh-CN" altLang="en-US" sz="2400" b="0">
                <a:latin typeface="Times New Roman" panose="02020603050405020304" pitchFamily="18" charset="0"/>
              </a:rPr>
              <a:t>：</a:t>
            </a:r>
            <a:r>
              <a:rPr kumimoji="0" lang="en-US" altLang="zh-CN" sz="2400" b="0">
                <a:latin typeface="Times New Roman" panose="02020603050405020304" pitchFamily="18" charset="0"/>
              </a:rPr>
              <a:t>BC=3</a:t>
            </a:r>
            <a:r>
              <a:rPr kumimoji="0" lang="zh-CN" altLang="en-US" sz="2400" b="0">
                <a:latin typeface="Times New Roman" panose="02020603050405020304" pitchFamily="18" charset="0"/>
              </a:rPr>
              <a:t>：</a:t>
            </a:r>
            <a:r>
              <a:rPr kumimoji="0" lang="en-US" altLang="zh-CN" sz="2400" b="0">
                <a:latin typeface="Times New Roman" panose="02020603050405020304" pitchFamily="18" charset="0"/>
              </a:rPr>
              <a:t>4</a:t>
            </a:r>
            <a:r>
              <a:rPr kumimoji="0" lang="zh-CN" altLang="en-US" sz="2400" b="0">
                <a:latin typeface="Times New Roman" panose="02020603050405020304" pitchFamily="18" charset="0"/>
              </a:rPr>
              <a:t>，</a:t>
            </a:r>
            <a:r>
              <a:rPr kumimoji="0" lang="en-US" altLang="zh-CN" sz="2400" b="0">
                <a:latin typeface="Times New Roman" panose="02020603050405020304" pitchFamily="18" charset="0"/>
              </a:rPr>
              <a:t>AB=6 ㎝</a:t>
            </a:r>
            <a:r>
              <a:rPr kumimoji="0" lang="zh-CN" altLang="en-US" sz="2400" b="0">
                <a:latin typeface="Times New Roman" panose="02020603050405020304" pitchFamily="18" charset="0"/>
              </a:rPr>
              <a:t>，则</a:t>
            </a:r>
            <a:r>
              <a:rPr kumimoji="0" lang="en-US" altLang="zh-CN" sz="2400" b="0">
                <a:latin typeface="Times New Roman" panose="02020603050405020304" pitchFamily="18" charset="0"/>
              </a:rPr>
              <a:t>BC=____</a:t>
            </a:r>
            <a:r>
              <a:rPr kumimoji="0" lang="zh-CN" altLang="en-US" sz="2400" b="0">
                <a:latin typeface="Times New Roman" panose="02020603050405020304" pitchFamily="18" charset="0"/>
              </a:rPr>
              <a:t>，周长</a:t>
            </a:r>
            <a:r>
              <a:rPr kumimoji="0" lang="en-US" altLang="zh-CN" sz="2400" b="0">
                <a:latin typeface="Times New Roman" panose="02020603050405020304" pitchFamily="18" charset="0"/>
              </a:rPr>
              <a:t>=_____</a:t>
            </a:r>
          </a:p>
        </p:txBody>
      </p:sp>
      <p:sp>
        <p:nvSpPr>
          <p:cNvPr id="83990" name="Rectangle 22"/>
          <p:cNvSpPr>
            <a:spLocks noChangeArrowheads="1"/>
          </p:cNvSpPr>
          <p:nvPr/>
        </p:nvSpPr>
        <p:spPr bwMode="auto">
          <a:xfrm>
            <a:off x="323850" y="5516563"/>
            <a:ext cx="2376488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 eaLnBrk="0" hangingPunct="0">
              <a:spcBef>
                <a:spcPct val="20000"/>
              </a:spcBef>
            </a:pPr>
            <a:r>
              <a:rPr kumimoji="0" lang="en-US" altLang="zh-CN" sz="3200" b="0">
                <a:solidFill>
                  <a:schemeClr val="hlink"/>
                </a:solidFill>
                <a:latin typeface="Times New Roman" panose="02020603050405020304" pitchFamily="18" charset="0"/>
              </a:rPr>
              <a:t>C</a:t>
            </a:r>
            <a:r>
              <a:rPr kumimoji="0" lang="zh-CN" altLang="en-US" sz="3200" b="0">
                <a:solidFill>
                  <a:schemeClr val="hlink"/>
                </a:solidFill>
                <a:latin typeface="Times New Roman" panose="02020603050405020304" pitchFamily="18" charset="0"/>
              </a:rPr>
              <a:t>拓展延伸：</a:t>
            </a:r>
          </a:p>
        </p:txBody>
      </p:sp>
      <p:sp>
        <p:nvSpPr>
          <p:cNvPr id="83991" name="Rectangle 23"/>
          <p:cNvSpPr>
            <a:spLocks noChangeArrowheads="1"/>
          </p:cNvSpPr>
          <p:nvPr/>
        </p:nvSpPr>
        <p:spPr bwMode="auto">
          <a:xfrm>
            <a:off x="323850" y="5949950"/>
            <a:ext cx="817245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 eaLnBrk="0" hangingPunct="0">
              <a:spcBef>
                <a:spcPct val="20000"/>
              </a:spcBef>
            </a:pPr>
            <a:r>
              <a:rPr kumimoji="0" lang="zh-CN" altLang="en-US" sz="2400" b="0">
                <a:latin typeface="Times New Roman" panose="02020603050405020304" pitchFamily="18" charset="0"/>
              </a:rPr>
              <a:t>若</a:t>
            </a:r>
            <a:r>
              <a:rPr kumimoji="0" lang="en-US" altLang="zh-CN" sz="2400" b="0">
                <a:latin typeface="Times New Roman" panose="02020603050405020304" pitchFamily="18" charset="0"/>
              </a:rPr>
              <a:t>AB=x-4</a:t>
            </a:r>
            <a:r>
              <a:rPr kumimoji="0" lang="zh-CN" altLang="en-US" sz="2400" b="0">
                <a:latin typeface="Times New Roman" panose="02020603050405020304" pitchFamily="18" charset="0"/>
              </a:rPr>
              <a:t>，</a:t>
            </a:r>
            <a:r>
              <a:rPr kumimoji="0" lang="en-US" altLang="zh-CN" sz="2400" b="0">
                <a:latin typeface="Times New Roman" panose="02020603050405020304" pitchFamily="18" charset="0"/>
              </a:rPr>
              <a:t>BC=x+3</a:t>
            </a:r>
            <a:r>
              <a:rPr kumimoji="0" lang="zh-CN" altLang="en-US" sz="2400" b="0">
                <a:latin typeface="Times New Roman" panose="02020603050405020304" pitchFamily="18" charset="0"/>
              </a:rPr>
              <a:t>，</a:t>
            </a:r>
            <a:r>
              <a:rPr kumimoji="0" lang="en-US" altLang="zh-CN" sz="2400" b="0">
                <a:latin typeface="Times New Roman" panose="02020603050405020304" pitchFamily="18" charset="0"/>
              </a:rPr>
              <a:t>CD=6</a:t>
            </a:r>
            <a:r>
              <a:rPr kumimoji="0" lang="en-US" altLang="zh-CN" sz="3200" b="0">
                <a:latin typeface="Times New Roman" panose="02020603050405020304" pitchFamily="18" charset="0"/>
              </a:rPr>
              <a:t>㎝</a:t>
            </a:r>
            <a:r>
              <a:rPr kumimoji="0" lang="zh-CN" altLang="en-US" sz="3200" b="0">
                <a:latin typeface="Times New Roman" panose="02020603050405020304" pitchFamily="18" charset="0"/>
              </a:rPr>
              <a:t>，</a:t>
            </a:r>
            <a:r>
              <a:rPr kumimoji="0" lang="zh-CN" altLang="en-US" sz="2400" b="0">
                <a:latin typeface="Times New Roman" panose="02020603050405020304" pitchFamily="18" charset="0"/>
              </a:rPr>
              <a:t>则</a:t>
            </a:r>
            <a:r>
              <a:rPr kumimoji="0" lang="en-US" altLang="zh-CN" sz="2400" b="0">
                <a:latin typeface="Times New Roman" panose="02020603050405020304" pitchFamily="18" charset="0"/>
              </a:rPr>
              <a:t>AD=______</a:t>
            </a:r>
          </a:p>
        </p:txBody>
      </p:sp>
      <p:grpSp>
        <p:nvGrpSpPr>
          <p:cNvPr id="6" name="Group 24"/>
          <p:cNvGrpSpPr/>
          <p:nvPr/>
        </p:nvGrpSpPr>
        <p:grpSpPr bwMode="auto">
          <a:xfrm>
            <a:off x="4932363" y="1341438"/>
            <a:ext cx="3419475" cy="1565275"/>
            <a:chOff x="3606" y="663"/>
            <a:chExt cx="1677" cy="1282"/>
          </a:xfrm>
        </p:grpSpPr>
        <p:sp>
          <p:nvSpPr>
            <p:cNvPr id="13336" name="AutoShape 25"/>
            <p:cNvSpPr>
              <a:spLocks noChangeArrowheads="1"/>
            </p:cNvSpPr>
            <p:nvPr/>
          </p:nvSpPr>
          <p:spPr bwMode="auto">
            <a:xfrm>
              <a:off x="3878" y="845"/>
              <a:ext cx="1179" cy="816"/>
            </a:xfrm>
            <a:prstGeom prst="parallelogram">
              <a:avLst>
                <a:gd name="adj" fmla="val 36121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337" name="Text Box 26"/>
            <p:cNvSpPr txBox="1">
              <a:spLocks noChangeArrowheads="1"/>
            </p:cNvSpPr>
            <p:nvPr/>
          </p:nvSpPr>
          <p:spPr bwMode="auto">
            <a:xfrm>
              <a:off x="4785" y="1571"/>
              <a:ext cx="226" cy="3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kumimoji="0" lang="en-US" altLang="zh-CN" sz="2400" b="0"/>
                <a:t>C</a:t>
              </a:r>
            </a:p>
          </p:txBody>
        </p:sp>
        <p:sp>
          <p:nvSpPr>
            <p:cNvPr id="13338" name="Text Box 27"/>
            <p:cNvSpPr txBox="1">
              <a:spLocks noChangeArrowheads="1"/>
            </p:cNvSpPr>
            <p:nvPr/>
          </p:nvSpPr>
          <p:spPr bwMode="auto">
            <a:xfrm>
              <a:off x="5057" y="754"/>
              <a:ext cx="226" cy="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kumimoji="0" lang="en-US" altLang="zh-CN" sz="2400" b="0"/>
                <a:t>D</a:t>
              </a:r>
            </a:p>
          </p:txBody>
        </p:sp>
        <p:sp>
          <p:nvSpPr>
            <p:cNvPr id="13339" name="Text Box 28"/>
            <p:cNvSpPr txBox="1">
              <a:spLocks noChangeArrowheads="1"/>
            </p:cNvSpPr>
            <p:nvPr/>
          </p:nvSpPr>
          <p:spPr bwMode="auto">
            <a:xfrm>
              <a:off x="3923" y="663"/>
              <a:ext cx="226" cy="3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kumimoji="0" lang="en-US" altLang="zh-CN" sz="2400" b="0"/>
                <a:t>A</a:t>
              </a:r>
            </a:p>
          </p:txBody>
        </p:sp>
        <p:sp>
          <p:nvSpPr>
            <p:cNvPr id="13340" name="Text Box 29"/>
            <p:cNvSpPr txBox="1">
              <a:spLocks noChangeArrowheads="1"/>
            </p:cNvSpPr>
            <p:nvPr/>
          </p:nvSpPr>
          <p:spPr bwMode="auto">
            <a:xfrm>
              <a:off x="3606" y="1434"/>
              <a:ext cx="226" cy="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kumimoji="0" lang="en-US" altLang="zh-CN" sz="2400" b="0"/>
                <a:t>B</a:t>
              </a:r>
            </a:p>
          </p:txBody>
        </p:sp>
      </p:grpSp>
      <p:sp>
        <p:nvSpPr>
          <p:cNvPr id="83998" name="Text Box 30"/>
          <p:cNvSpPr txBox="1">
            <a:spLocks noChangeArrowheads="1"/>
          </p:cNvSpPr>
          <p:nvPr/>
        </p:nvSpPr>
        <p:spPr bwMode="auto">
          <a:xfrm>
            <a:off x="6711950" y="2605088"/>
            <a:ext cx="8572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kumimoji="0" lang="en-US" altLang="zh-CN" b="0">
                <a:solidFill>
                  <a:srgbClr val="FF0000"/>
                </a:solidFill>
              </a:rPr>
              <a:t>6cm</a:t>
            </a:r>
          </a:p>
        </p:txBody>
      </p:sp>
      <p:sp>
        <p:nvSpPr>
          <p:cNvPr id="83999" name="Text Box 31"/>
          <p:cNvSpPr txBox="1">
            <a:spLocks noChangeArrowheads="1"/>
          </p:cNvSpPr>
          <p:nvPr/>
        </p:nvSpPr>
        <p:spPr bwMode="auto">
          <a:xfrm>
            <a:off x="6804025" y="3429000"/>
            <a:ext cx="8572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kumimoji="0" lang="en-US" altLang="zh-CN" b="0">
                <a:solidFill>
                  <a:srgbClr val="FF0000"/>
                </a:solidFill>
              </a:rPr>
              <a:t>5cm</a:t>
            </a:r>
          </a:p>
        </p:txBody>
      </p:sp>
      <p:sp>
        <p:nvSpPr>
          <p:cNvPr id="84000" name="Text Box 32"/>
          <p:cNvSpPr txBox="1">
            <a:spLocks noChangeArrowheads="1"/>
          </p:cNvSpPr>
          <p:nvPr/>
        </p:nvSpPr>
        <p:spPr bwMode="auto">
          <a:xfrm>
            <a:off x="6084888" y="4149725"/>
            <a:ext cx="8572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kumimoji="0" lang="en-US" altLang="zh-CN" b="0">
                <a:solidFill>
                  <a:srgbClr val="FF0000"/>
                </a:solidFill>
              </a:rPr>
              <a:t>3cm</a:t>
            </a:r>
          </a:p>
        </p:txBody>
      </p:sp>
      <p:sp>
        <p:nvSpPr>
          <p:cNvPr id="84001" name="Text Box 33"/>
          <p:cNvSpPr txBox="1">
            <a:spLocks noChangeArrowheads="1"/>
          </p:cNvSpPr>
          <p:nvPr/>
        </p:nvSpPr>
        <p:spPr bwMode="auto">
          <a:xfrm>
            <a:off x="7596188" y="4076700"/>
            <a:ext cx="8572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kumimoji="0" lang="en-US" altLang="zh-CN" b="0">
                <a:solidFill>
                  <a:srgbClr val="FF0000"/>
                </a:solidFill>
              </a:rPr>
              <a:t>4cm</a:t>
            </a:r>
          </a:p>
        </p:txBody>
      </p:sp>
      <p:sp>
        <p:nvSpPr>
          <p:cNvPr id="84002" name="Text Box 34"/>
          <p:cNvSpPr txBox="1">
            <a:spLocks noChangeArrowheads="1"/>
          </p:cNvSpPr>
          <p:nvPr/>
        </p:nvSpPr>
        <p:spPr bwMode="auto">
          <a:xfrm>
            <a:off x="5724525" y="4868863"/>
            <a:ext cx="10795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kumimoji="0" lang="en-US" altLang="zh-CN" b="0">
                <a:solidFill>
                  <a:srgbClr val="FF0000"/>
                </a:solidFill>
              </a:rPr>
              <a:t>8cm</a:t>
            </a:r>
          </a:p>
        </p:txBody>
      </p:sp>
      <p:sp>
        <p:nvSpPr>
          <p:cNvPr id="84003" name="Text Box 35"/>
          <p:cNvSpPr txBox="1">
            <a:spLocks noChangeArrowheads="1"/>
          </p:cNvSpPr>
          <p:nvPr/>
        </p:nvSpPr>
        <p:spPr bwMode="auto">
          <a:xfrm>
            <a:off x="7451725" y="4797425"/>
            <a:ext cx="10556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kumimoji="0" lang="en-US" altLang="zh-CN" b="0">
                <a:solidFill>
                  <a:srgbClr val="FF0000"/>
                </a:solidFill>
              </a:rPr>
              <a:t>28cm</a:t>
            </a:r>
          </a:p>
        </p:txBody>
      </p:sp>
      <p:sp>
        <p:nvSpPr>
          <p:cNvPr id="84004" name="Text Box 36"/>
          <p:cNvSpPr txBox="1">
            <a:spLocks noChangeArrowheads="1"/>
          </p:cNvSpPr>
          <p:nvPr/>
        </p:nvSpPr>
        <p:spPr bwMode="auto">
          <a:xfrm>
            <a:off x="5940425" y="5876925"/>
            <a:ext cx="10556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kumimoji="0" lang="en-US" altLang="zh-CN" b="0">
                <a:solidFill>
                  <a:srgbClr val="FF0000"/>
                </a:solidFill>
              </a:rPr>
              <a:t>13cm</a:t>
            </a:r>
          </a:p>
        </p:txBody>
      </p:sp>
      <p:sp>
        <p:nvSpPr>
          <p:cNvPr id="13334" name="AutoShape 37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337550" y="6451600"/>
            <a:ext cx="806450" cy="406400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dist"/>
            <a:r>
              <a:rPr kumimoji="0" lang="zh-CN" altLang="en-US" sz="1800" b="0">
                <a:hlinkClick r:id="rId3" action="ppaction://hlinksldjump"/>
              </a:rPr>
              <a:t>返回</a:t>
            </a:r>
            <a:endParaRPr kumimoji="0" lang="zh-CN" altLang="en-US" sz="1800" b="0"/>
          </a:p>
        </p:txBody>
      </p:sp>
      <p:pic>
        <p:nvPicPr>
          <p:cNvPr id="13335" name="Picture 135" descr="1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 rot="-508524">
            <a:off x="7235825" y="0"/>
            <a:ext cx="1677988" cy="167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39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39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39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39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83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83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840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40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840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840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83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3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840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840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840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840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83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83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83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840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840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5" grpId="0"/>
      <p:bldP spid="83976" grpId="0"/>
      <p:bldP spid="83987" grpId="0"/>
      <p:bldP spid="83988" grpId="0"/>
      <p:bldP spid="83989" grpId="0"/>
      <p:bldP spid="83990" grpId="0"/>
      <p:bldP spid="83991" grpId="0"/>
      <p:bldP spid="83998" grpId="0"/>
      <p:bldP spid="83999" grpId="0"/>
      <p:bldP spid="84000" grpId="0"/>
      <p:bldP spid="84001" grpId="0"/>
      <p:bldP spid="84002" grpId="0"/>
      <p:bldP spid="84003" grpId="0"/>
      <p:bldP spid="8400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32004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kumimoji="0" lang="en-US" altLang="zh-CN" sz="2400" b="0">
                <a:latin typeface="Times New Roman" panose="02020603050405020304" pitchFamily="18" charset="0"/>
              </a:rPr>
              <a:t>′</a:t>
            </a:r>
            <a:endParaRPr lang="en-US" altLang="zh-CN" sz="2400" b="0">
              <a:latin typeface="Times New Roman" panose="02020603050405020304" pitchFamily="18" charset="0"/>
            </a:endParaRPr>
          </a:p>
        </p:txBody>
      </p:sp>
      <p:sp>
        <p:nvSpPr>
          <p:cNvPr id="89091" name="Rectangle 3"/>
          <p:cNvSpPr>
            <a:spLocks noGrp="1" noChangeArrowheads="1"/>
          </p:cNvSpPr>
          <p:nvPr/>
        </p:nvSpPr>
        <p:spPr bwMode="auto">
          <a:xfrm>
            <a:off x="179388" y="333375"/>
            <a:ext cx="8748712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algn="l" eaLnBrk="0" hangingPunct="0">
              <a:buClr>
                <a:schemeClr val="tx2"/>
              </a:buClr>
              <a:buSzPts val="3200"/>
              <a:buFont typeface="Wingdings" panose="05000000000000000000" pitchFamily="2" charset="2"/>
              <a:buNone/>
            </a:pPr>
            <a:r>
              <a:rPr kumimoji="0" lang="zh-CN" altLang="en-US" sz="3600" b="0">
                <a:latin typeface="隶书" panose="02010509060101010101" pitchFamily="49" charset="-122"/>
                <a:ea typeface="隶书" panose="02010509060101010101" pitchFamily="49" charset="-122"/>
              </a:rPr>
              <a:t>夹在两条平行线间的平行线段相等</a:t>
            </a:r>
            <a:r>
              <a:rPr kumimoji="0" lang="en-US" altLang="zh-CN" sz="3600" b="0">
                <a:latin typeface="隶书" panose="02010509060101010101" pitchFamily="49" charset="-122"/>
                <a:ea typeface="隶书" panose="02010509060101010101" pitchFamily="49" charset="-122"/>
              </a:rPr>
              <a:t>.</a:t>
            </a:r>
          </a:p>
        </p:txBody>
      </p:sp>
      <p:sp>
        <p:nvSpPr>
          <p:cNvPr id="89092" name="Rectangle 4"/>
          <p:cNvSpPr>
            <a:spLocks noGrp="1" noChangeArrowheads="1"/>
          </p:cNvSpPr>
          <p:nvPr/>
        </p:nvSpPr>
        <p:spPr bwMode="auto">
          <a:xfrm>
            <a:off x="827088" y="1125538"/>
            <a:ext cx="7543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algn="l" eaLnBrk="0" hangingPunct="0">
              <a:buClr>
                <a:schemeClr val="tx2"/>
              </a:buClr>
              <a:buSzPts val="2800"/>
              <a:buFont typeface="Wingdings" panose="05000000000000000000" pitchFamily="2" charset="2"/>
              <a:buNone/>
            </a:pPr>
            <a:r>
              <a:rPr kumimoji="0" lang="zh-CN" altLang="en-US" b="0">
                <a:latin typeface="隶书" panose="02010509060101010101" pitchFamily="49" charset="-122"/>
                <a:ea typeface="隶书" panose="02010509060101010101" pitchFamily="49" charset="-122"/>
              </a:rPr>
              <a:t>已知</a:t>
            </a:r>
            <a:r>
              <a:rPr kumimoji="0" lang="en-US" altLang="zh-CN" b="0">
                <a:latin typeface="隶书" panose="02010509060101010101" pitchFamily="49" charset="-122"/>
                <a:ea typeface="隶书" panose="02010509060101010101" pitchFamily="49" charset="-122"/>
              </a:rPr>
              <a:t>:</a:t>
            </a:r>
            <a:r>
              <a:rPr kumimoji="0" lang="zh-CN" altLang="en-US" b="0">
                <a:latin typeface="隶书" panose="02010509060101010101" pitchFamily="49" charset="-122"/>
                <a:ea typeface="隶书" panose="02010509060101010101" pitchFamily="49" charset="-122"/>
              </a:rPr>
              <a:t>如图</a:t>
            </a:r>
            <a:r>
              <a:rPr kumimoji="0" lang="en-US" altLang="zh-CN" b="0">
                <a:latin typeface="隶书" panose="02010509060101010101" pitchFamily="49" charset="-122"/>
                <a:ea typeface="隶书" panose="02010509060101010101" pitchFamily="49" charset="-122"/>
              </a:rPr>
              <a:t>,</a:t>
            </a:r>
            <a:r>
              <a:rPr kumimoji="0" lang="zh-CN" altLang="en-US" b="0">
                <a:latin typeface="隶书" panose="02010509060101010101" pitchFamily="49" charset="-122"/>
                <a:ea typeface="隶书" panose="02010509060101010101" pitchFamily="49" charset="-122"/>
              </a:rPr>
              <a:t>直线</a:t>
            </a:r>
            <a:r>
              <a:rPr kumimoji="0" lang="en-US" altLang="zh-CN" b="0">
                <a:latin typeface="隶书" panose="02010509060101010101" pitchFamily="49" charset="-122"/>
                <a:ea typeface="隶书" panose="02010509060101010101" pitchFamily="49" charset="-122"/>
              </a:rPr>
              <a:t>MN∥PQ,</a:t>
            </a:r>
            <a:r>
              <a:rPr kumimoji="0" lang="zh-CN" altLang="en-US" b="0">
                <a:latin typeface="隶书" panose="02010509060101010101" pitchFamily="49" charset="-122"/>
                <a:ea typeface="隶书" panose="02010509060101010101" pitchFamily="49" charset="-122"/>
              </a:rPr>
              <a:t>线段</a:t>
            </a:r>
            <a:r>
              <a:rPr kumimoji="0" lang="en-US" altLang="zh-CN" b="0">
                <a:latin typeface="隶书" panose="02010509060101010101" pitchFamily="49" charset="-122"/>
                <a:ea typeface="隶书" panose="02010509060101010101" pitchFamily="49" charset="-122"/>
              </a:rPr>
              <a:t>AB∥CD,</a:t>
            </a:r>
            <a:r>
              <a:rPr kumimoji="0" lang="zh-CN" altLang="en-US" b="0">
                <a:latin typeface="隶书" panose="02010509060101010101" pitchFamily="49" charset="-122"/>
                <a:ea typeface="隶书" panose="02010509060101010101" pitchFamily="49" charset="-122"/>
              </a:rPr>
              <a:t>且</a:t>
            </a:r>
            <a:r>
              <a:rPr kumimoji="0" lang="en-US" altLang="zh-CN" b="0">
                <a:latin typeface="隶书" panose="02010509060101010101" pitchFamily="49" charset="-122"/>
                <a:ea typeface="隶书" panose="02010509060101010101" pitchFamily="49" charset="-122"/>
              </a:rPr>
              <a:t>AB,CD</a:t>
            </a:r>
            <a:r>
              <a:rPr kumimoji="0" lang="zh-CN" altLang="en-US" b="0">
                <a:latin typeface="隶书" panose="02010509060101010101" pitchFamily="49" charset="-122"/>
                <a:ea typeface="隶书" panose="02010509060101010101" pitchFamily="49" charset="-122"/>
              </a:rPr>
              <a:t>与</a:t>
            </a:r>
            <a:r>
              <a:rPr kumimoji="0" lang="en-US" altLang="zh-CN" b="0">
                <a:latin typeface="隶书" panose="02010509060101010101" pitchFamily="49" charset="-122"/>
                <a:ea typeface="隶书" panose="02010509060101010101" pitchFamily="49" charset="-122"/>
              </a:rPr>
              <a:t>MN,PQ</a:t>
            </a:r>
            <a:r>
              <a:rPr kumimoji="0" lang="zh-CN" altLang="en-US" b="0">
                <a:latin typeface="隶书" panose="02010509060101010101" pitchFamily="49" charset="-122"/>
                <a:ea typeface="隶书" panose="02010509060101010101" pitchFamily="49" charset="-122"/>
              </a:rPr>
              <a:t>分别相交于点</a:t>
            </a:r>
            <a:r>
              <a:rPr kumimoji="0" lang="en-US" altLang="zh-CN" b="0">
                <a:latin typeface="隶书" panose="02010509060101010101" pitchFamily="49" charset="-122"/>
                <a:ea typeface="隶书" panose="02010509060101010101" pitchFamily="49" charset="-122"/>
              </a:rPr>
              <a:t>A,D,B,C.</a:t>
            </a:r>
          </a:p>
        </p:txBody>
      </p:sp>
      <p:sp>
        <p:nvSpPr>
          <p:cNvPr id="89093" name="Rectangle 5"/>
          <p:cNvSpPr>
            <a:spLocks noGrp="1" noChangeArrowheads="1"/>
          </p:cNvSpPr>
          <p:nvPr/>
        </p:nvSpPr>
        <p:spPr bwMode="auto">
          <a:xfrm>
            <a:off x="827088" y="2133600"/>
            <a:ext cx="25209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algn="l" eaLnBrk="0" hangingPunct="0">
              <a:buClr>
                <a:schemeClr val="tx2"/>
              </a:buClr>
              <a:buSzPts val="2800"/>
              <a:buFont typeface="Wingdings" panose="05000000000000000000" pitchFamily="2" charset="2"/>
              <a:buNone/>
            </a:pPr>
            <a:r>
              <a:rPr kumimoji="0" lang="zh-CN" altLang="en-US" b="0">
                <a:latin typeface="隶书" panose="02010509060101010101" pitchFamily="49" charset="-122"/>
                <a:ea typeface="隶书" panose="02010509060101010101" pitchFamily="49" charset="-122"/>
              </a:rPr>
              <a:t>求证</a:t>
            </a:r>
            <a:r>
              <a:rPr kumimoji="0" lang="en-US" altLang="zh-CN" b="0">
                <a:latin typeface="隶书" panose="02010509060101010101" pitchFamily="49" charset="-122"/>
                <a:ea typeface="隶书" panose="02010509060101010101" pitchFamily="49" charset="-122"/>
              </a:rPr>
              <a:t>:AB=CD.</a:t>
            </a:r>
          </a:p>
        </p:txBody>
      </p:sp>
      <p:sp>
        <p:nvSpPr>
          <p:cNvPr id="89094" name="Rectangle 6"/>
          <p:cNvSpPr>
            <a:spLocks noGrp="1" noChangeArrowheads="1"/>
          </p:cNvSpPr>
          <p:nvPr/>
        </p:nvSpPr>
        <p:spPr bwMode="auto">
          <a:xfrm>
            <a:off x="611188" y="2708275"/>
            <a:ext cx="46482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algn="l" eaLnBrk="0" hangingPunct="0">
              <a:buClr>
                <a:schemeClr val="tx2"/>
              </a:buClr>
              <a:buSzPts val="2800"/>
              <a:buFont typeface="Wingdings" panose="05000000000000000000" pitchFamily="2" charset="2"/>
              <a:buNone/>
            </a:pPr>
            <a:r>
              <a:rPr kumimoji="0" lang="zh-CN" altLang="en-US" b="0">
                <a:latin typeface="隶书" panose="02010509060101010101" pitchFamily="49" charset="-122"/>
                <a:ea typeface="隶书" panose="02010509060101010101" pitchFamily="49" charset="-122"/>
              </a:rPr>
              <a:t>分析</a:t>
            </a:r>
            <a:r>
              <a:rPr kumimoji="0" lang="en-US" altLang="zh-CN" b="0">
                <a:latin typeface="隶书" panose="02010509060101010101" pitchFamily="49" charset="-122"/>
                <a:ea typeface="隶书" panose="02010509060101010101" pitchFamily="49" charset="-122"/>
              </a:rPr>
              <a:t>:</a:t>
            </a:r>
            <a:r>
              <a:rPr kumimoji="0" lang="zh-CN" altLang="en-US" b="0">
                <a:latin typeface="隶书" panose="02010509060101010101" pitchFamily="49" charset="-122"/>
                <a:ea typeface="隶书" panose="02010509060101010101" pitchFamily="49" charset="-122"/>
              </a:rPr>
              <a:t>可利用平行四边形边的对边相等来证明</a:t>
            </a:r>
            <a:r>
              <a:rPr kumimoji="0" lang="en-US" altLang="zh-CN" b="0">
                <a:latin typeface="隶书" panose="02010509060101010101" pitchFamily="49" charset="-122"/>
                <a:ea typeface="隶书" panose="02010509060101010101" pitchFamily="49" charset="-122"/>
              </a:rPr>
              <a:t>.</a:t>
            </a:r>
          </a:p>
        </p:txBody>
      </p:sp>
      <p:sp>
        <p:nvSpPr>
          <p:cNvPr id="89095" name="Rectangle 7"/>
          <p:cNvSpPr>
            <a:spLocks noGrp="1" noChangeArrowheads="1"/>
          </p:cNvSpPr>
          <p:nvPr/>
        </p:nvSpPr>
        <p:spPr bwMode="auto">
          <a:xfrm>
            <a:off x="755650" y="3716338"/>
            <a:ext cx="1636713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algn="l" eaLnBrk="0" hangingPunct="0">
              <a:buClr>
                <a:schemeClr val="tx2"/>
              </a:buClr>
              <a:buSzPts val="3200"/>
              <a:buFont typeface="Wingdings" panose="05000000000000000000" pitchFamily="2" charset="2"/>
              <a:buNone/>
            </a:pPr>
            <a:r>
              <a:rPr kumimoji="0" lang="zh-CN" altLang="en-US" b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证明</a:t>
            </a:r>
            <a:r>
              <a:rPr kumimoji="0" lang="en-US" altLang="zh-CN" b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:</a:t>
            </a:r>
            <a:endParaRPr kumimoji="0" lang="en-US" altLang="zh-CN" b="0"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89096" name="Rectangle 8"/>
          <p:cNvSpPr>
            <a:spLocks noGrp="1" noChangeArrowheads="1"/>
          </p:cNvSpPr>
          <p:nvPr/>
        </p:nvSpPr>
        <p:spPr bwMode="auto">
          <a:xfrm>
            <a:off x="468313" y="4221163"/>
            <a:ext cx="33845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algn="l" eaLnBrk="0" hangingPunct="0">
              <a:buClr>
                <a:schemeClr val="tx2"/>
              </a:buClr>
              <a:buSzPts val="3200"/>
              <a:buFont typeface="Wingdings" panose="05000000000000000000" pitchFamily="2" charset="2"/>
              <a:buNone/>
            </a:pPr>
            <a:r>
              <a:rPr kumimoji="0" lang="zh-CN" altLang="en-US" b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∴</a:t>
            </a:r>
            <a:r>
              <a:rPr kumimoji="0" lang="en-US" altLang="zh-CN" b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MN∥PQ,AB∥CD.</a:t>
            </a:r>
          </a:p>
        </p:txBody>
      </p:sp>
      <p:sp>
        <p:nvSpPr>
          <p:cNvPr id="89097" name="Rectangle 9"/>
          <p:cNvSpPr>
            <a:spLocks noGrp="1" noChangeArrowheads="1"/>
          </p:cNvSpPr>
          <p:nvPr/>
        </p:nvSpPr>
        <p:spPr bwMode="auto">
          <a:xfrm>
            <a:off x="468313" y="4868863"/>
            <a:ext cx="47339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algn="l" eaLnBrk="0" hangingPunct="0">
              <a:buClr>
                <a:schemeClr val="tx2"/>
              </a:buClr>
              <a:buSzPts val="3200"/>
              <a:buFont typeface="Wingdings" panose="05000000000000000000" pitchFamily="2" charset="2"/>
              <a:buNone/>
            </a:pPr>
            <a:r>
              <a:rPr kumimoji="0" lang="zh-CN" altLang="en-US" b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∴四边形</a:t>
            </a:r>
            <a:r>
              <a:rPr kumimoji="0" lang="en-US" altLang="zh-CN" b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ABCD</a:t>
            </a:r>
            <a:r>
              <a:rPr kumimoji="0" lang="zh-CN" altLang="en-US" b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是平行四边形</a:t>
            </a:r>
            <a:r>
              <a:rPr kumimoji="0" lang="en-US" altLang="zh-CN" b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.</a:t>
            </a:r>
          </a:p>
        </p:txBody>
      </p:sp>
      <p:sp>
        <p:nvSpPr>
          <p:cNvPr id="89098" name="Rectangle 10"/>
          <p:cNvSpPr>
            <a:spLocks noGrp="1" noChangeArrowheads="1"/>
          </p:cNvSpPr>
          <p:nvPr/>
        </p:nvSpPr>
        <p:spPr bwMode="auto">
          <a:xfrm>
            <a:off x="611188" y="5661025"/>
            <a:ext cx="221297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algn="l" eaLnBrk="0" hangingPunct="0">
              <a:buClr>
                <a:schemeClr val="tx2"/>
              </a:buClr>
              <a:buSzPts val="3200"/>
              <a:buFont typeface="Wingdings" panose="05000000000000000000" pitchFamily="2" charset="2"/>
              <a:buNone/>
            </a:pPr>
            <a:r>
              <a:rPr kumimoji="0" lang="zh-CN" altLang="en-US" b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∴</a:t>
            </a:r>
            <a:r>
              <a:rPr kumimoji="0" lang="en-US" altLang="zh-CN" b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AB=CD.</a:t>
            </a:r>
          </a:p>
        </p:txBody>
      </p:sp>
      <p:grpSp>
        <p:nvGrpSpPr>
          <p:cNvPr id="2" name="Group 11"/>
          <p:cNvGrpSpPr/>
          <p:nvPr/>
        </p:nvGrpSpPr>
        <p:grpSpPr bwMode="auto">
          <a:xfrm>
            <a:off x="5715000" y="2362200"/>
            <a:ext cx="3124200" cy="1524000"/>
            <a:chOff x="3600" y="1152"/>
            <a:chExt cx="1968" cy="960"/>
          </a:xfrm>
        </p:grpSpPr>
        <p:sp>
          <p:nvSpPr>
            <p:cNvPr id="14348" name="Text Box 12"/>
            <p:cNvSpPr txBox="1">
              <a:spLocks noChangeArrowheads="1"/>
            </p:cNvSpPr>
            <p:nvPr/>
          </p:nvSpPr>
          <p:spPr bwMode="auto">
            <a:xfrm>
              <a:off x="3888" y="1824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/>
              <a:r>
                <a:rPr kumimoji="0" lang="en-US" altLang="zh-CN" sz="2400" b="0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14349" name="Text Box 13"/>
            <p:cNvSpPr txBox="1">
              <a:spLocks noChangeArrowheads="1"/>
            </p:cNvSpPr>
            <p:nvPr/>
          </p:nvSpPr>
          <p:spPr bwMode="auto">
            <a:xfrm>
              <a:off x="4992" y="1152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/>
              <a:r>
                <a:rPr kumimoji="0" lang="en-US" altLang="zh-CN" sz="2400" b="0">
                  <a:latin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14350" name="Text Box 14"/>
            <p:cNvSpPr txBox="1">
              <a:spLocks noChangeArrowheads="1"/>
            </p:cNvSpPr>
            <p:nvPr/>
          </p:nvSpPr>
          <p:spPr bwMode="auto">
            <a:xfrm>
              <a:off x="4704" y="1824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/>
              <a:r>
                <a:rPr kumimoji="0" lang="en-US" altLang="zh-CN" sz="2400" b="0"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14351" name="AutoShape 15"/>
            <p:cNvSpPr>
              <a:spLocks noChangeArrowheads="1"/>
            </p:cNvSpPr>
            <p:nvPr/>
          </p:nvSpPr>
          <p:spPr bwMode="auto">
            <a:xfrm>
              <a:off x="4005" y="1392"/>
              <a:ext cx="1083" cy="480"/>
            </a:xfrm>
            <a:prstGeom prst="parallelogram">
              <a:avLst>
                <a:gd name="adj" fmla="val 56406"/>
              </a:avLst>
            </a:prstGeom>
            <a:noFill/>
            <a:ln w="12700" cap="sq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352" name="Text Box 16"/>
            <p:cNvSpPr txBox="1">
              <a:spLocks noChangeArrowheads="1"/>
            </p:cNvSpPr>
            <p:nvPr/>
          </p:nvSpPr>
          <p:spPr bwMode="auto">
            <a:xfrm>
              <a:off x="4128" y="1152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/>
              <a:r>
                <a:rPr kumimoji="0" lang="en-US" altLang="zh-CN" sz="2400" b="0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4353" name="Text Box 17"/>
            <p:cNvSpPr txBox="1">
              <a:spLocks noChangeArrowheads="1"/>
            </p:cNvSpPr>
            <p:nvPr/>
          </p:nvSpPr>
          <p:spPr bwMode="auto">
            <a:xfrm>
              <a:off x="3744" y="1152"/>
              <a:ext cx="24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zh-CN" sz="2000" b="0">
                  <a:latin typeface="Times New Roman" panose="02020603050405020304" pitchFamily="18" charset="0"/>
                </a:rPr>
                <a:t>M</a:t>
              </a:r>
            </a:p>
          </p:txBody>
        </p:sp>
        <p:sp>
          <p:nvSpPr>
            <p:cNvPr id="14354" name="Line 18"/>
            <p:cNvSpPr>
              <a:spLocks noChangeShapeType="1"/>
            </p:cNvSpPr>
            <p:nvPr/>
          </p:nvSpPr>
          <p:spPr bwMode="auto">
            <a:xfrm>
              <a:off x="3744" y="1392"/>
              <a:ext cx="1698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4355" name="Line 19"/>
            <p:cNvSpPr>
              <a:spLocks noChangeShapeType="1"/>
            </p:cNvSpPr>
            <p:nvPr/>
          </p:nvSpPr>
          <p:spPr bwMode="auto">
            <a:xfrm>
              <a:off x="3648" y="1872"/>
              <a:ext cx="1728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4356" name="Text Box 20"/>
            <p:cNvSpPr txBox="1">
              <a:spLocks noChangeArrowheads="1"/>
            </p:cNvSpPr>
            <p:nvPr/>
          </p:nvSpPr>
          <p:spPr bwMode="auto">
            <a:xfrm>
              <a:off x="5328" y="1152"/>
              <a:ext cx="24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/>
              <a:r>
                <a:rPr kumimoji="0" lang="en-US" altLang="zh-CN" sz="2000" b="0">
                  <a:latin typeface="Times New Roman" panose="02020603050405020304" pitchFamily="18" charset="0"/>
                </a:rPr>
                <a:t>N</a:t>
              </a:r>
            </a:p>
          </p:txBody>
        </p:sp>
        <p:sp>
          <p:nvSpPr>
            <p:cNvPr id="14357" name="Text Box 21"/>
            <p:cNvSpPr txBox="1">
              <a:spLocks noChangeArrowheads="1"/>
            </p:cNvSpPr>
            <p:nvPr/>
          </p:nvSpPr>
          <p:spPr bwMode="auto">
            <a:xfrm>
              <a:off x="3600" y="1862"/>
              <a:ext cx="24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/>
              <a:r>
                <a:rPr kumimoji="0" lang="en-US" altLang="zh-CN" sz="2000" b="0">
                  <a:latin typeface="Times New Roman" panose="02020603050405020304" pitchFamily="18" charset="0"/>
                </a:rPr>
                <a:t>P</a:t>
              </a:r>
            </a:p>
          </p:txBody>
        </p:sp>
        <p:sp>
          <p:nvSpPr>
            <p:cNvPr id="14358" name="Text Box 22"/>
            <p:cNvSpPr txBox="1">
              <a:spLocks noChangeArrowheads="1"/>
            </p:cNvSpPr>
            <p:nvPr/>
          </p:nvSpPr>
          <p:spPr bwMode="auto">
            <a:xfrm>
              <a:off x="5184" y="1824"/>
              <a:ext cx="24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/>
              <a:r>
                <a:rPr kumimoji="0" lang="en-US" altLang="zh-CN" sz="2000" b="0">
                  <a:latin typeface="Times New Roman" panose="02020603050405020304" pitchFamily="18" charset="0"/>
                </a:rPr>
                <a:t>Q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9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9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9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9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9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9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9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9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1" grpId="0" autoUpdateAnimBg="0"/>
      <p:bldP spid="89092" grpId="0" autoUpdateAnimBg="0"/>
      <p:bldP spid="89093" grpId="0" autoUpdateAnimBg="0"/>
      <p:bldP spid="89094" grpId="0" autoUpdateAnimBg="0"/>
      <p:bldP spid="89095" grpId="0" autoUpdateAnimBg="0"/>
      <p:bldP spid="89096" grpId="0" autoUpdateAnimBg="0"/>
      <p:bldP spid="89097" grpId="0" autoUpdateAnimBg="0"/>
      <p:bldP spid="89098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323850" y="1628775"/>
            <a:ext cx="51816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kumimoji="0" lang="zh-CN" altLang="en-US" dirty="0"/>
              <a:t>已知直线</a:t>
            </a:r>
            <a:r>
              <a:rPr kumimoji="0" lang="en-US" altLang="zh-CN" dirty="0"/>
              <a:t>a //b,</a:t>
            </a:r>
            <a:r>
              <a:rPr kumimoji="0" lang="zh-CN" altLang="en-US" dirty="0"/>
              <a:t>过直线</a:t>
            </a:r>
            <a:r>
              <a:rPr kumimoji="0" lang="en-US" altLang="zh-CN" dirty="0"/>
              <a:t>a</a:t>
            </a:r>
            <a:r>
              <a:rPr kumimoji="0" lang="zh-CN" altLang="en-US" dirty="0"/>
              <a:t>上</a:t>
            </a:r>
          </a:p>
          <a:p>
            <a:pPr algn="l" eaLnBrk="1" hangingPunct="1"/>
            <a:r>
              <a:rPr kumimoji="0" lang="zh-CN" altLang="en-US" dirty="0"/>
              <a:t>任意两点，</a:t>
            </a:r>
            <a:r>
              <a:rPr kumimoji="0" lang="en-US" altLang="zh-CN" dirty="0"/>
              <a:t>A</a:t>
            </a:r>
            <a:r>
              <a:rPr kumimoji="0" lang="zh-CN" altLang="en-US" dirty="0"/>
              <a:t>、</a:t>
            </a:r>
            <a:r>
              <a:rPr kumimoji="0" lang="en-US" altLang="zh-CN" dirty="0"/>
              <a:t>B</a:t>
            </a:r>
            <a:r>
              <a:rPr kumimoji="0" lang="zh-CN" altLang="en-US" dirty="0"/>
              <a:t>分别向直线</a:t>
            </a:r>
            <a:r>
              <a:rPr kumimoji="0" lang="en-US" altLang="zh-CN" dirty="0"/>
              <a:t>b</a:t>
            </a:r>
          </a:p>
          <a:p>
            <a:pPr algn="l" eaLnBrk="1" hangingPunct="1"/>
            <a:r>
              <a:rPr kumimoji="0" lang="zh-CN" altLang="en-US" dirty="0"/>
              <a:t>作垂线，交直线</a:t>
            </a:r>
            <a:r>
              <a:rPr kumimoji="0" lang="en-US" altLang="zh-CN" dirty="0"/>
              <a:t>b</a:t>
            </a:r>
            <a:r>
              <a:rPr kumimoji="0" lang="zh-CN" altLang="en-US" dirty="0"/>
              <a:t>于点</a:t>
            </a:r>
            <a:r>
              <a:rPr kumimoji="0" lang="en-US" altLang="zh-CN" dirty="0"/>
              <a:t>C</a:t>
            </a:r>
            <a:r>
              <a:rPr kumimoji="0" lang="zh-CN" altLang="en-US" dirty="0"/>
              <a:t>、点</a:t>
            </a:r>
            <a:r>
              <a:rPr kumimoji="0" lang="en-US" altLang="zh-CN" dirty="0"/>
              <a:t>D</a:t>
            </a:r>
            <a:r>
              <a:rPr kumimoji="0" lang="zh-CN" altLang="en-US" dirty="0"/>
              <a:t>。</a:t>
            </a:r>
          </a:p>
          <a:p>
            <a:pPr algn="l" eaLnBrk="1" hangingPunct="1"/>
            <a:r>
              <a:rPr kumimoji="0" lang="zh-CN" altLang="en-US" dirty="0"/>
              <a:t>（</a:t>
            </a:r>
            <a:r>
              <a:rPr kumimoji="0" lang="zh-CN" altLang="en-US" dirty="0">
                <a:latin typeface="Times New Roman" panose="02020603050405020304" pitchFamily="18" charset="0"/>
              </a:rPr>
              <a:t>如右图）则</a:t>
            </a:r>
            <a:r>
              <a:rPr kumimoji="0" lang="en-US" altLang="zh-CN" dirty="0">
                <a:latin typeface="Times New Roman" panose="02020603050405020304" pitchFamily="18" charset="0"/>
              </a:rPr>
              <a:t>AC=BD</a:t>
            </a:r>
          </a:p>
        </p:txBody>
      </p:sp>
      <p:grpSp>
        <p:nvGrpSpPr>
          <p:cNvPr id="15363" name="Group 3"/>
          <p:cNvGrpSpPr/>
          <p:nvPr/>
        </p:nvGrpSpPr>
        <p:grpSpPr bwMode="auto">
          <a:xfrm>
            <a:off x="5486400" y="-33338"/>
            <a:ext cx="3505200" cy="2608263"/>
            <a:chOff x="3456" y="48"/>
            <a:chExt cx="2208" cy="1643"/>
          </a:xfrm>
        </p:grpSpPr>
        <p:grpSp>
          <p:nvGrpSpPr>
            <p:cNvPr id="15374" name="Group 4"/>
            <p:cNvGrpSpPr/>
            <p:nvPr/>
          </p:nvGrpSpPr>
          <p:grpSpPr bwMode="auto">
            <a:xfrm>
              <a:off x="3456" y="327"/>
              <a:ext cx="1920" cy="1069"/>
              <a:chOff x="4032" y="1680"/>
              <a:chExt cx="1584" cy="768"/>
            </a:xfrm>
          </p:grpSpPr>
          <p:sp>
            <p:nvSpPr>
              <p:cNvPr id="15381" name="Line 5"/>
              <p:cNvSpPr>
                <a:spLocks noChangeShapeType="1"/>
              </p:cNvSpPr>
              <p:nvPr/>
            </p:nvSpPr>
            <p:spPr bwMode="auto">
              <a:xfrm>
                <a:off x="4032" y="1680"/>
                <a:ext cx="1584" cy="0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382" name="Line 6"/>
              <p:cNvSpPr>
                <a:spLocks noChangeShapeType="1"/>
              </p:cNvSpPr>
              <p:nvPr/>
            </p:nvSpPr>
            <p:spPr bwMode="auto">
              <a:xfrm>
                <a:off x="4032" y="2448"/>
                <a:ext cx="1584" cy="0"/>
              </a:xfrm>
              <a:prstGeom prst="line">
                <a:avLst/>
              </a:prstGeom>
              <a:noFill/>
              <a:ln w="41275">
                <a:solidFill>
                  <a:schemeClr val="hlink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383" name="Line 7"/>
              <p:cNvSpPr>
                <a:spLocks noChangeShapeType="1"/>
              </p:cNvSpPr>
              <p:nvPr/>
            </p:nvSpPr>
            <p:spPr bwMode="auto">
              <a:xfrm>
                <a:off x="4464" y="1680"/>
                <a:ext cx="0" cy="768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384" name="Line 8"/>
              <p:cNvSpPr>
                <a:spLocks noChangeShapeType="1"/>
              </p:cNvSpPr>
              <p:nvPr/>
            </p:nvSpPr>
            <p:spPr bwMode="auto">
              <a:xfrm>
                <a:off x="5136" y="1680"/>
                <a:ext cx="0" cy="768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15385" name="Group 9"/>
              <p:cNvGrpSpPr/>
              <p:nvPr/>
            </p:nvGrpSpPr>
            <p:grpSpPr bwMode="auto">
              <a:xfrm flipV="1">
                <a:off x="4464" y="2304"/>
                <a:ext cx="144" cy="144"/>
                <a:chOff x="4368" y="3024"/>
                <a:chExt cx="96" cy="96"/>
              </a:xfrm>
            </p:grpSpPr>
            <p:sp>
              <p:nvSpPr>
                <p:cNvPr id="15389" name="Line 10"/>
                <p:cNvSpPr>
                  <a:spLocks noChangeShapeType="1"/>
                </p:cNvSpPr>
                <p:nvPr/>
              </p:nvSpPr>
              <p:spPr bwMode="auto">
                <a:xfrm>
                  <a:off x="4464" y="3024"/>
                  <a:ext cx="0" cy="96"/>
                </a:xfrm>
                <a:prstGeom prst="line">
                  <a:avLst/>
                </a:prstGeom>
                <a:noFill/>
                <a:ln w="41275">
                  <a:solidFill>
                    <a:schemeClr val="hlink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5390" name="Line 11"/>
                <p:cNvSpPr>
                  <a:spLocks noChangeShapeType="1"/>
                </p:cNvSpPr>
                <p:nvPr/>
              </p:nvSpPr>
              <p:spPr bwMode="auto">
                <a:xfrm flipH="1">
                  <a:off x="4368" y="3120"/>
                  <a:ext cx="96" cy="0"/>
                </a:xfrm>
                <a:prstGeom prst="line">
                  <a:avLst/>
                </a:prstGeom>
                <a:noFill/>
                <a:ln w="38100">
                  <a:solidFill>
                    <a:schemeClr val="hlink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5386" name="Group 12"/>
              <p:cNvGrpSpPr/>
              <p:nvPr/>
            </p:nvGrpSpPr>
            <p:grpSpPr bwMode="auto">
              <a:xfrm flipV="1">
                <a:off x="5136" y="2304"/>
                <a:ext cx="144" cy="144"/>
                <a:chOff x="4368" y="3024"/>
                <a:chExt cx="96" cy="96"/>
              </a:xfrm>
            </p:grpSpPr>
            <p:sp>
              <p:nvSpPr>
                <p:cNvPr id="15387" name="Line 13"/>
                <p:cNvSpPr>
                  <a:spLocks noChangeShapeType="1"/>
                </p:cNvSpPr>
                <p:nvPr/>
              </p:nvSpPr>
              <p:spPr bwMode="auto">
                <a:xfrm>
                  <a:off x="4464" y="3024"/>
                  <a:ext cx="0" cy="96"/>
                </a:xfrm>
                <a:prstGeom prst="line">
                  <a:avLst/>
                </a:prstGeom>
                <a:noFill/>
                <a:ln w="41275">
                  <a:solidFill>
                    <a:schemeClr val="hlink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5388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4368" y="3120"/>
                  <a:ext cx="96" cy="0"/>
                </a:xfrm>
                <a:prstGeom prst="line">
                  <a:avLst/>
                </a:prstGeom>
                <a:noFill/>
                <a:ln w="41275">
                  <a:solidFill>
                    <a:schemeClr val="hlink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15375" name="Text Box 15"/>
            <p:cNvSpPr txBox="1">
              <a:spLocks noChangeArrowheads="1"/>
            </p:cNvSpPr>
            <p:nvPr/>
          </p:nvSpPr>
          <p:spPr bwMode="auto">
            <a:xfrm>
              <a:off x="3840" y="48"/>
              <a:ext cx="32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kumimoji="0" lang="en-US" altLang="zh-CN"/>
                <a:t>A</a:t>
              </a:r>
            </a:p>
          </p:txBody>
        </p:sp>
        <p:sp>
          <p:nvSpPr>
            <p:cNvPr id="15376" name="Text Box 16"/>
            <p:cNvSpPr txBox="1">
              <a:spLocks noChangeArrowheads="1"/>
            </p:cNvSpPr>
            <p:nvPr/>
          </p:nvSpPr>
          <p:spPr bwMode="auto">
            <a:xfrm>
              <a:off x="3840" y="1364"/>
              <a:ext cx="32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kumimoji="0" lang="en-US" altLang="zh-CN"/>
                <a:t>C</a:t>
              </a:r>
            </a:p>
          </p:txBody>
        </p:sp>
        <p:sp>
          <p:nvSpPr>
            <p:cNvPr id="15377" name="Text Box 17"/>
            <p:cNvSpPr txBox="1">
              <a:spLocks noChangeArrowheads="1"/>
            </p:cNvSpPr>
            <p:nvPr/>
          </p:nvSpPr>
          <p:spPr bwMode="auto">
            <a:xfrm>
              <a:off x="4669" y="1364"/>
              <a:ext cx="32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kumimoji="0" lang="en-US" altLang="zh-CN"/>
                <a:t>D</a:t>
              </a:r>
            </a:p>
          </p:txBody>
        </p:sp>
        <p:sp>
          <p:nvSpPr>
            <p:cNvPr id="15378" name="Text Box 18"/>
            <p:cNvSpPr txBox="1">
              <a:spLocks noChangeArrowheads="1"/>
            </p:cNvSpPr>
            <p:nvPr/>
          </p:nvSpPr>
          <p:spPr bwMode="auto">
            <a:xfrm>
              <a:off x="4669" y="48"/>
              <a:ext cx="32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kumimoji="0" lang="en-US" altLang="zh-CN"/>
                <a:t>B</a:t>
              </a:r>
            </a:p>
          </p:txBody>
        </p:sp>
        <p:sp>
          <p:nvSpPr>
            <p:cNvPr id="15379" name="Text Box 19"/>
            <p:cNvSpPr txBox="1">
              <a:spLocks noChangeArrowheads="1"/>
            </p:cNvSpPr>
            <p:nvPr/>
          </p:nvSpPr>
          <p:spPr bwMode="auto">
            <a:xfrm>
              <a:off x="5341" y="108"/>
              <a:ext cx="323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kumimoji="0" lang="en-US" altLang="zh-CN" sz="3200"/>
                <a:t>a</a:t>
              </a:r>
            </a:p>
          </p:txBody>
        </p:sp>
        <p:sp>
          <p:nvSpPr>
            <p:cNvPr id="15380" name="Text Box 20"/>
            <p:cNvSpPr txBox="1">
              <a:spLocks noChangeArrowheads="1"/>
            </p:cNvSpPr>
            <p:nvPr/>
          </p:nvSpPr>
          <p:spPr bwMode="auto">
            <a:xfrm>
              <a:off x="5341" y="1210"/>
              <a:ext cx="323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kumimoji="0" lang="en-US" altLang="zh-CN" sz="3200"/>
                <a:t>b</a:t>
              </a:r>
            </a:p>
          </p:txBody>
        </p:sp>
      </p:grpSp>
      <p:grpSp>
        <p:nvGrpSpPr>
          <p:cNvPr id="6" name="Group 21"/>
          <p:cNvGrpSpPr/>
          <p:nvPr/>
        </p:nvGrpSpPr>
        <p:grpSpPr bwMode="auto">
          <a:xfrm>
            <a:off x="323850" y="3789363"/>
            <a:ext cx="8158163" cy="1600200"/>
            <a:chOff x="480" y="2784"/>
            <a:chExt cx="5139" cy="1008"/>
          </a:xfrm>
        </p:grpSpPr>
        <p:sp>
          <p:nvSpPr>
            <p:cNvPr id="15366" name="AutoShape 22"/>
            <p:cNvSpPr/>
            <p:nvPr/>
          </p:nvSpPr>
          <p:spPr bwMode="auto">
            <a:xfrm>
              <a:off x="1046" y="2901"/>
              <a:ext cx="144" cy="576"/>
            </a:xfrm>
            <a:prstGeom prst="leftBrace">
              <a:avLst>
                <a:gd name="adj1" fmla="val 3333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grpSp>
          <p:nvGrpSpPr>
            <p:cNvPr id="15367" name="Group 23"/>
            <p:cNvGrpSpPr/>
            <p:nvPr/>
          </p:nvGrpSpPr>
          <p:grpSpPr bwMode="auto">
            <a:xfrm>
              <a:off x="480" y="2784"/>
              <a:ext cx="5139" cy="1008"/>
              <a:chOff x="480" y="2784"/>
              <a:chExt cx="5139" cy="1008"/>
            </a:xfrm>
          </p:grpSpPr>
          <p:sp>
            <p:nvSpPr>
              <p:cNvPr id="15368" name="Text Box 24"/>
              <p:cNvSpPr txBox="1">
                <a:spLocks noChangeArrowheads="1"/>
              </p:cNvSpPr>
              <p:nvPr/>
            </p:nvSpPr>
            <p:spPr bwMode="auto">
              <a:xfrm>
                <a:off x="1132" y="2784"/>
                <a:ext cx="911" cy="8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kumimoji="0" lang="en-US" altLang="zh-CN" sz="32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楷体_GB2312" pitchFamily="49" charset="-122"/>
                  </a:rPr>
                  <a:t>a</a:t>
                </a:r>
                <a:r>
                  <a:rPr kumimoji="0" lang="en-US" altLang="zh-CN" sz="3200" dirty="0">
                    <a:solidFill>
                      <a:srgbClr val="0000FF"/>
                    </a:solidFill>
                    <a:latin typeface="Arial Black" panose="020B0A04020102020204" pitchFamily="34" charset="0"/>
                    <a:ea typeface="楷体_GB2312" pitchFamily="49" charset="-122"/>
                  </a:rPr>
                  <a:t>//</a:t>
                </a:r>
                <a:r>
                  <a:rPr kumimoji="0" lang="en-US" altLang="zh-CN" sz="32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楷体_GB2312" pitchFamily="49" charset="-122"/>
                  </a:rPr>
                  <a:t>b</a:t>
                </a:r>
              </a:p>
              <a:p>
                <a:pPr algn="l" eaLnBrk="1" hangingPunct="1">
                  <a:spcBef>
                    <a:spcPct val="50000"/>
                  </a:spcBef>
                </a:pPr>
                <a:r>
                  <a:rPr kumimoji="0" lang="en-US" altLang="zh-CN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楷体_GB2312" pitchFamily="49" charset="-122"/>
                  </a:rPr>
                  <a:t>AC</a:t>
                </a:r>
                <a:r>
                  <a:rPr kumimoji="0" lang="en-US" altLang="zh-CN" sz="3200" dirty="0">
                    <a:solidFill>
                      <a:srgbClr val="0000FF"/>
                    </a:solidFill>
                    <a:latin typeface="Arial Black" panose="020B0A04020102020204" pitchFamily="34" charset="0"/>
                    <a:ea typeface="楷体_GB2312" pitchFamily="49" charset="-122"/>
                  </a:rPr>
                  <a:t>//</a:t>
                </a:r>
                <a:r>
                  <a:rPr kumimoji="0" lang="en-US" altLang="zh-CN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楷体_GB2312" pitchFamily="49" charset="-122"/>
                  </a:rPr>
                  <a:t>BD</a:t>
                </a:r>
              </a:p>
            </p:txBody>
          </p:sp>
          <p:sp>
            <p:nvSpPr>
              <p:cNvPr id="15369" name="Text Box 25"/>
              <p:cNvSpPr txBox="1">
                <a:spLocks noChangeArrowheads="1"/>
              </p:cNvSpPr>
              <p:nvPr/>
            </p:nvSpPr>
            <p:spPr bwMode="auto">
              <a:xfrm>
                <a:off x="480" y="3023"/>
                <a:ext cx="678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kumimoji="0" lang="zh-CN" altLang="en-US">
                    <a:solidFill>
                      <a:srgbClr val="0000FF"/>
                    </a:solidFill>
                    <a:latin typeface="Times New Roman" panose="02020603050405020304" pitchFamily="18" charset="0"/>
                    <a:ea typeface="楷体_GB2312" pitchFamily="49" charset="-122"/>
                  </a:rPr>
                  <a:t>（</a:t>
                </a:r>
                <a:r>
                  <a:rPr kumimoji="0" lang="en-US" altLang="zh-CN">
                    <a:solidFill>
                      <a:srgbClr val="0000FF"/>
                    </a:solidFill>
                    <a:latin typeface="Times New Roman" panose="02020603050405020304" pitchFamily="18" charset="0"/>
                    <a:ea typeface="楷体_GB2312" pitchFamily="49" charset="-122"/>
                  </a:rPr>
                  <a:t>2</a:t>
                </a:r>
                <a:r>
                  <a:rPr kumimoji="0" lang="zh-CN" altLang="en-US">
                    <a:solidFill>
                      <a:srgbClr val="0000FF"/>
                    </a:solidFill>
                    <a:latin typeface="Times New Roman" panose="02020603050405020304" pitchFamily="18" charset="0"/>
                    <a:ea typeface="楷体_GB2312" pitchFamily="49" charset="-122"/>
                    <a:sym typeface="Wingdings" panose="05000000000000000000" pitchFamily="2" charset="2"/>
                  </a:rPr>
                  <a:t>）</a:t>
                </a:r>
                <a:endParaRPr kumimoji="0" lang="zh-CN" altLang="en-US">
                  <a:solidFill>
                    <a:srgbClr val="0000FF"/>
                  </a:solidFill>
                  <a:latin typeface="Times New Roman" panose="02020603050405020304" pitchFamily="18" charset="0"/>
                  <a:ea typeface="楷体_GB2312" pitchFamily="49" charset="-122"/>
                </a:endParaRPr>
              </a:p>
            </p:txBody>
          </p:sp>
          <p:sp>
            <p:nvSpPr>
              <p:cNvPr id="15370" name="Line 26"/>
              <p:cNvSpPr>
                <a:spLocks noChangeShapeType="1"/>
              </p:cNvSpPr>
              <p:nvPr/>
            </p:nvSpPr>
            <p:spPr bwMode="auto">
              <a:xfrm>
                <a:off x="2016" y="3179"/>
                <a:ext cx="336" cy="0"/>
              </a:xfrm>
              <a:prstGeom prst="line">
                <a:avLst/>
              </a:prstGeom>
              <a:noFill/>
              <a:ln w="44450">
                <a:solidFill>
                  <a:schemeClr val="tx1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>
                <a:spAutoFit/>
              </a:bodyPr>
              <a:lstStyle/>
              <a:p>
                <a:endParaRPr lang="zh-CN" altLang="en-US"/>
              </a:p>
            </p:txBody>
          </p:sp>
          <p:grpSp>
            <p:nvGrpSpPr>
              <p:cNvPr id="15371" name="Group 27"/>
              <p:cNvGrpSpPr/>
              <p:nvPr/>
            </p:nvGrpSpPr>
            <p:grpSpPr bwMode="auto">
              <a:xfrm>
                <a:off x="2400" y="2966"/>
                <a:ext cx="3219" cy="826"/>
                <a:chOff x="2400" y="2966"/>
                <a:chExt cx="3219" cy="826"/>
              </a:xfrm>
            </p:grpSpPr>
            <p:sp>
              <p:nvSpPr>
                <p:cNvPr id="15372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2400" y="2966"/>
                  <a:ext cx="3219" cy="8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kumimoji="1" sz="28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 kumimoji="1" sz="28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 kumimoji="1" sz="28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 kumimoji="1" sz="28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 kumimoji="1" sz="28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8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8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8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8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l" eaLnBrk="1" hangingPunct="1">
                    <a:spcBef>
                      <a:spcPct val="50000"/>
                    </a:spcBef>
                  </a:pPr>
                  <a:r>
                    <a:rPr kumimoji="0" lang="zh-CN" altLang="en-US" sz="3200">
                      <a:solidFill>
                        <a:srgbClr val="0000FF"/>
                      </a:solidFill>
                      <a:latin typeface="Times New Roman" panose="02020603050405020304" pitchFamily="18" charset="0"/>
                      <a:ea typeface="楷体_GB2312" pitchFamily="49" charset="-122"/>
                    </a:rPr>
                    <a:t>四边形</a:t>
                  </a:r>
                  <a:r>
                    <a:rPr kumimoji="0" lang="en-US" altLang="zh-CN" sz="3200">
                      <a:solidFill>
                        <a:srgbClr val="0000FF"/>
                      </a:solidFill>
                      <a:latin typeface="Times New Roman" panose="02020603050405020304" pitchFamily="18" charset="0"/>
                      <a:ea typeface="楷体_GB2312" pitchFamily="49" charset="-122"/>
                    </a:rPr>
                    <a:t>ACDB</a:t>
                  </a:r>
                  <a:r>
                    <a:rPr kumimoji="0" lang="zh-CN" altLang="en-US" sz="3200">
                      <a:solidFill>
                        <a:srgbClr val="0000FF"/>
                      </a:solidFill>
                      <a:latin typeface="Times New Roman" panose="02020603050405020304" pitchFamily="18" charset="0"/>
                      <a:ea typeface="楷体_GB2312" pitchFamily="49" charset="-122"/>
                    </a:rPr>
                    <a:t>是平行四边形 </a:t>
                  </a:r>
                </a:p>
                <a:p>
                  <a:pPr algn="l" eaLnBrk="1" hangingPunct="1">
                    <a:spcBef>
                      <a:spcPct val="50000"/>
                    </a:spcBef>
                  </a:pPr>
                  <a:r>
                    <a:rPr kumimoji="0" lang="zh-CN" altLang="en-US" sz="3200">
                      <a:solidFill>
                        <a:srgbClr val="0000FF"/>
                      </a:solidFill>
                      <a:latin typeface="Times New Roman" panose="02020603050405020304" pitchFamily="18" charset="0"/>
                      <a:ea typeface="楷体_GB2312" pitchFamily="49" charset="-122"/>
                    </a:rPr>
                    <a:t>            </a:t>
                  </a:r>
                  <a:r>
                    <a:rPr kumimoji="0" lang="en-US" altLang="zh-CN" sz="3200">
                      <a:solidFill>
                        <a:srgbClr val="0000FF"/>
                      </a:solidFill>
                      <a:latin typeface="Times New Roman" panose="02020603050405020304" pitchFamily="18" charset="0"/>
                      <a:ea typeface="楷体_GB2312" pitchFamily="49" charset="-122"/>
                    </a:rPr>
                    <a:t>AC</a:t>
                  </a:r>
                  <a:r>
                    <a:rPr kumimoji="0" lang="zh-CN" altLang="en-US" sz="3200">
                      <a:solidFill>
                        <a:srgbClr val="0000FF"/>
                      </a:solidFill>
                      <a:latin typeface="Times New Roman" panose="02020603050405020304" pitchFamily="18" charset="0"/>
                      <a:ea typeface="楷体_GB2312" pitchFamily="49" charset="-122"/>
                    </a:rPr>
                    <a:t>＝</a:t>
                  </a:r>
                  <a:r>
                    <a:rPr kumimoji="0" lang="en-US" altLang="zh-CN" sz="3200">
                      <a:solidFill>
                        <a:srgbClr val="0000FF"/>
                      </a:solidFill>
                      <a:latin typeface="Times New Roman" panose="02020603050405020304" pitchFamily="18" charset="0"/>
                      <a:ea typeface="楷体_GB2312" pitchFamily="49" charset="-122"/>
                    </a:rPr>
                    <a:t>BD</a:t>
                  </a:r>
                </a:p>
              </p:txBody>
            </p:sp>
            <p:sp>
              <p:nvSpPr>
                <p:cNvPr id="15373" name="Line 29"/>
                <p:cNvSpPr>
                  <a:spLocks noChangeShapeType="1"/>
                </p:cNvSpPr>
                <p:nvPr/>
              </p:nvSpPr>
              <p:spPr bwMode="auto">
                <a:xfrm>
                  <a:off x="2496" y="3552"/>
                  <a:ext cx="432" cy="0"/>
                </a:xfrm>
                <a:prstGeom prst="line">
                  <a:avLst/>
                </a:prstGeom>
                <a:noFill/>
                <a:ln w="44450">
                  <a:solidFill>
                    <a:schemeClr val="tx1"/>
                  </a:solidFill>
                  <a:rou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zh-CN" altLang="en-US"/>
                </a:p>
              </p:txBody>
            </p:sp>
          </p:grpSp>
        </p:grpSp>
      </p:grpSp>
      <p:sp>
        <p:nvSpPr>
          <p:cNvPr id="15365" name="Rectangle 30"/>
          <p:cNvSpPr>
            <a:spLocks noChangeArrowheads="1"/>
          </p:cNvSpPr>
          <p:nvPr/>
        </p:nvSpPr>
        <p:spPr bwMode="auto">
          <a:xfrm>
            <a:off x="250825" y="0"/>
            <a:ext cx="45720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kumimoji="0" lang="zh-CN" altLang="en-US" dirty="0">
                <a:solidFill>
                  <a:srgbClr val="0000FF"/>
                </a:solidFill>
              </a:rPr>
              <a:t>两条平行线中，其中一条</a:t>
            </a:r>
          </a:p>
          <a:p>
            <a:pPr algn="l"/>
            <a:r>
              <a:rPr kumimoji="0" lang="zh-CN" altLang="en-US" dirty="0">
                <a:solidFill>
                  <a:srgbClr val="0000FF"/>
                </a:solidFill>
              </a:rPr>
              <a:t>直线上任意一点到另一条直线的距离相等。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50800" y="365125"/>
            <a:ext cx="4445000" cy="7016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762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zh-CN" altLang="en-US" sz="4000">
                <a:solidFill>
                  <a:srgbClr val="009900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平行线之间的距离</a:t>
            </a:r>
            <a:r>
              <a:rPr kumimoji="0" lang="en-US" altLang="zh-CN" sz="4000">
                <a:solidFill>
                  <a:srgbClr val="009900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:</a:t>
            </a:r>
          </a:p>
        </p:txBody>
      </p:sp>
      <p:sp>
        <p:nvSpPr>
          <p:cNvPr id="91139" name="Text Box 3"/>
          <p:cNvSpPr txBox="1">
            <a:spLocks noChangeArrowheads="1"/>
          </p:cNvSpPr>
          <p:nvPr/>
        </p:nvSpPr>
        <p:spPr bwMode="auto">
          <a:xfrm>
            <a:off x="-36513" y="1295400"/>
            <a:ext cx="7885113" cy="277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0" lang="zh-CN" altLang="en-US" sz="3200" dirty="0">
                <a:solidFill>
                  <a:schemeClr val="accent2"/>
                </a:solidFill>
                <a:latin typeface="Times New Roman" panose="02020603050405020304" pitchFamily="18" charset="0"/>
                <a:ea typeface="楷体_GB2312" pitchFamily="49" charset="-122"/>
              </a:rPr>
              <a:t>        </a:t>
            </a:r>
            <a:r>
              <a:rPr kumimoji="0" lang="zh-CN" altLang="en-US" sz="3200" dirty="0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两条平行线中，其中一条</a:t>
            </a:r>
          </a:p>
          <a:p>
            <a:pPr algn="l" eaLnBrk="1" hangingPunct="1">
              <a:spcBef>
                <a:spcPct val="50000"/>
              </a:spcBef>
            </a:pPr>
            <a:r>
              <a:rPr kumimoji="0" lang="zh-CN" altLang="en-US" sz="3200" dirty="0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直线上任意一点到另一条直线</a:t>
            </a:r>
          </a:p>
          <a:p>
            <a:pPr algn="l" eaLnBrk="1" hangingPunct="1">
              <a:spcBef>
                <a:spcPct val="50000"/>
              </a:spcBef>
            </a:pPr>
            <a:r>
              <a:rPr kumimoji="0" lang="zh-CN" altLang="en-US" sz="3200" dirty="0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的距离，叫做这两条平行线之间的距离。</a:t>
            </a:r>
          </a:p>
          <a:p>
            <a:pPr algn="l" eaLnBrk="1" hangingPunct="1">
              <a:spcBef>
                <a:spcPct val="50000"/>
              </a:spcBef>
            </a:pPr>
            <a:r>
              <a:rPr kumimoji="0" lang="zh-CN" altLang="en-US" sz="3200" dirty="0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如：</a:t>
            </a:r>
            <a:r>
              <a:rPr kumimoji="0" lang="en-US" altLang="zh-CN" sz="3200" dirty="0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AC</a:t>
            </a:r>
            <a:r>
              <a:rPr kumimoji="0" lang="zh-CN" altLang="en-US" sz="3200" dirty="0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、</a:t>
            </a:r>
            <a:r>
              <a:rPr kumimoji="0" lang="en-US" altLang="zh-CN" sz="3200" dirty="0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BD</a:t>
            </a:r>
            <a:r>
              <a:rPr kumimoji="0" lang="zh-CN" altLang="en-US" sz="3200" dirty="0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均是平行线</a:t>
            </a:r>
            <a:r>
              <a:rPr kumimoji="0" lang="en-US" altLang="zh-CN" sz="3200" dirty="0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a</a:t>
            </a:r>
            <a:r>
              <a:rPr kumimoji="0" lang="zh-CN" altLang="en-US" sz="3200" dirty="0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与</a:t>
            </a:r>
            <a:r>
              <a:rPr kumimoji="0" lang="en-US" altLang="zh-CN" sz="3200" dirty="0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b</a:t>
            </a:r>
            <a:r>
              <a:rPr kumimoji="0" lang="zh-CN" altLang="en-US" sz="3200" dirty="0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之间的距离。</a:t>
            </a:r>
          </a:p>
        </p:txBody>
      </p:sp>
      <p:grpSp>
        <p:nvGrpSpPr>
          <p:cNvPr id="16388" name="Group 4"/>
          <p:cNvGrpSpPr/>
          <p:nvPr/>
        </p:nvGrpSpPr>
        <p:grpSpPr bwMode="auto">
          <a:xfrm>
            <a:off x="5486400" y="211138"/>
            <a:ext cx="3505200" cy="2608262"/>
            <a:chOff x="3456" y="48"/>
            <a:chExt cx="2208" cy="1643"/>
          </a:xfrm>
        </p:grpSpPr>
        <p:sp>
          <p:nvSpPr>
            <p:cNvPr id="16397" name="Line 5"/>
            <p:cNvSpPr>
              <a:spLocks noChangeShapeType="1"/>
            </p:cNvSpPr>
            <p:nvPr/>
          </p:nvSpPr>
          <p:spPr bwMode="auto">
            <a:xfrm>
              <a:off x="3456" y="327"/>
              <a:ext cx="1920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98" name="Line 6"/>
            <p:cNvSpPr>
              <a:spLocks noChangeShapeType="1"/>
            </p:cNvSpPr>
            <p:nvPr/>
          </p:nvSpPr>
          <p:spPr bwMode="auto">
            <a:xfrm>
              <a:off x="3456" y="1396"/>
              <a:ext cx="1920" cy="0"/>
            </a:xfrm>
            <a:prstGeom prst="line">
              <a:avLst/>
            </a:prstGeom>
            <a:noFill/>
            <a:ln w="41275">
              <a:solidFill>
                <a:schemeClr val="hlink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99" name="Line 7"/>
            <p:cNvSpPr>
              <a:spLocks noChangeShapeType="1"/>
            </p:cNvSpPr>
            <p:nvPr/>
          </p:nvSpPr>
          <p:spPr bwMode="auto">
            <a:xfrm>
              <a:off x="3696" y="327"/>
              <a:ext cx="0" cy="1069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00" name="Line 8"/>
            <p:cNvSpPr>
              <a:spLocks noChangeShapeType="1"/>
            </p:cNvSpPr>
            <p:nvPr/>
          </p:nvSpPr>
          <p:spPr bwMode="auto">
            <a:xfrm>
              <a:off x="4367" y="327"/>
              <a:ext cx="0" cy="1069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6401" name="Group 9"/>
            <p:cNvGrpSpPr/>
            <p:nvPr/>
          </p:nvGrpSpPr>
          <p:grpSpPr bwMode="auto">
            <a:xfrm flipV="1">
              <a:off x="3696" y="1196"/>
              <a:ext cx="174" cy="200"/>
              <a:chOff x="4368" y="3024"/>
              <a:chExt cx="96" cy="96"/>
            </a:xfrm>
          </p:grpSpPr>
          <p:sp>
            <p:nvSpPr>
              <p:cNvPr id="16411" name="Line 10"/>
              <p:cNvSpPr>
                <a:spLocks noChangeShapeType="1"/>
              </p:cNvSpPr>
              <p:nvPr/>
            </p:nvSpPr>
            <p:spPr bwMode="auto">
              <a:xfrm>
                <a:off x="4464" y="3024"/>
                <a:ext cx="0" cy="96"/>
              </a:xfrm>
              <a:prstGeom prst="line">
                <a:avLst/>
              </a:prstGeom>
              <a:noFill/>
              <a:ln w="41275">
                <a:solidFill>
                  <a:schemeClr val="hlink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412" name="Line 11"/>
              <p:cNvSpPr>
                <a:spLocks noChangeShapeType="1"/>
              </p:cNvSpPr>
              <p:nvPr/>
            </p:nvSpPr>
            <p:spPr bwMode="auto">
              <a:xfrm flipH="1">
                <a:off x="4368" y="3120"/>
                <a:ext cx="96" cy="0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6402" name="Group 12"/>
            <p:cNvGrpSpPr/>
            <p:nvPr/>
          </p:nvGrpSpPr>
          <p:grpSpPr bwMode="auto">
            <a:xfrm flipV="1">
              <a:off x="4367" y="1196"/>
              <a:ext cx="175" cy="200"/>
              <a:chOff x="4368" y="3024"/>
              <a:chExt cx="96" cy="96"/>
            </a:xfrm>
          </p:grpSpPr>
          <p:sp>
            <p:nvSpPr>
              <p:cNvPr id="16409" name="Line 13"/>
              <p:cNvSpPr>
                <a:spLocks noChangeShapeType="1"/>
              </p:cNvSpPr>
              <p:nvPr/>
            </p:nvSpPr>
            <p:spPr bwMode="auto">
              <a:xfrm>
                <a:off x="4464" y="3024"/>
                <a:ext cx="0" cy="96"/>
              </a:xfrm>
              <a:prstGeom prst="line">
                <a:avLst/>
              </a:prstGeom>
              <a:noFill/>
              <a:ln w="41275">
                <a:solidFill>
                  <a:schemeClr val="hlink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410" name="Line 14"/>
              <p:cNvSpPr>
                <a:spLocks noChangeShapeType="1"/>
              </p:cNvSpPr>
              <p:nvPr/>
            </p:nvSpPr>
            <p:spPr bwMode="auto">
              <a:xfrm flipH="1">
                <a:off x="4368" y="3120"/>
                <a:ext cx="96" cy="0"/>
              </a:xfrm>
              <a:prstGeom prst="line">
                <a:avLst/>
              </a:prstGeom>
              <a:noFill/>
              <a:ln w="41275">
                <a:solidFill>
                  <a:schemeClr val="hlink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6403" name="Text Box 15"/>
            <p:cNvSpPr txBox="1">
              <a:spLocks noChangeArrowheads="1"/>
            </p:cNvSpPr>
            <p:nvPr/>
          </p:nvSpPr>
          <p:spPr bwMode="auto">
            <a:xfrm>
              <a:off x="3542" y="48"/>
              <a:ext cx="32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kumimoji="0" lang="en-US" altLang="zh-CN"/>
                <a:t>A</a:t>
              </a:r>
            </a:p>
          </p:txBody>
        </p:sp>
        <p:sp>
          <p:nvSpPr>
            <p:cNvPr id="16404" name="Text Box 16"/>
            <p:cNvSpPr txBox="1">
              <a:spLocks noChangeArrowheads="1"/>
            </p:cNvSpPr>
            <p:nvPr/>
          </p:nvSpPr>
          <p:spPr bwMode="auto">
            <a:xfrm>
              <a:off x="3552" y="1364"/>
              <a:ext cx="32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kumimoji="0" lang="en-US" altLang="zh-CN"/>
                <a:t>C</a:t>
              </a:r>
            </a:p>
          </p:txBody>
        </p:sp>
        <p:sp>
          <p:nvSpPr>
            <p:cNvPr id="16405" name="Text Box 17"/>
            <p:cNvSpPr txBox="1">
              <a:spLocks noChangeArrowheads="1"/>
            </p:cNvSpPr>
            <p:nvPr/>
          </p:nvSpPr>
          <p:spPr bwMode="auto">
            <a:xfrm>
              <a:off x="4242" y="1364"/>
              <a:ext cx="32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kumimoji="0" lang="en-US" altLang="zh-CN"/>
                <a:t>D</a:t>
              </a:r>
            </a:p>
          </p:txBody>
        </p:sp>
        <p:sp>
          <p:nvSpPr>
            <p:cNvPr id="16406" name="Text Box 18"/>
            <p:cNvSpPr txBox="1">
              <a:spLocks noChangeArrowheads="1"/>
            </p:cNvSpPr>
            <p:nvPr/>
          </p:nvSpPr>
          <p:spPr bwMode="auto">
            <a:xfrm>
              <a:off x="4242" y="48"/>
              <a:ext cx="32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kumimoji="0" lang="en-US" altLang="zh-CN"/>
                <a:t>B</a:t>
              </a:r>
            </a:p>
          </p:txBody>
        </p:sp>
        <p:sp>
          <p:nvSpPr>
            <p:cNvPr id="16407" name="Text Box 19"/>
            <p:cNvSpPr txBox="1">
              <a:spLocks noChangeArrowheads="1"/>
            </p:cNvSpPr>
            <p:nvPr/>
          </p:nvSpPr>
          <p:spPr bwMode="auto">
            <a:xfrm>
              <a:off x="5341" y="108"/>
              <a:ext cx="323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kumimoji="0" lang="en-US" altLang="zh-CN" sz="3200"/>
                <a:t>a</a:t>
              </a:r>
            </a:p>
          </p:txBody>
        </p:sp>
        <p:sp>
          <p:nvSpPr>
            <p:cNvPr id="16408" name="Text Box 20"/>
            <p:cNvSpPr txBox="1">
              <a:spLocks noChangeArrowheads="1"/>
            </p:cNvSpPr>
            <p:nvPr/>
          </p:nvSpPr>
          <p:spPr bwMode="auto">
            <a:xfrm>
              <a:off x="5341" y="1210"/>
              <a:ext cx="323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kumimoji="0" lang="en-US" altLang="zh-CN" sz="3200"/>
                <a:t>b</a:t>
              </a:r>
            </a:p>
          </p:txBody>
        </p:sp>
      </p:grpSp>
      <p:grpSp>
        <p:nvGrpSpPr>
          <p:cNvPr id="5" name="Group 21"/>
          <p:cNvGrpSpPr/>
          <p:nvPr/>
        </p:nvGrpSpPr>
        <p:grpSpPr bwMode="auto">
          <a:xfrm>
            <a:off x="7869238" y="211138"/>
            <a:ext cx="512762" cy="2608262"/>
            <a:chOff x="4861" y="48"/>
            <a:chExt cx="323" cy="1643"/>
          </a:xfrm>
        </p:grpSpPr>
        <p:sp>
          <p:nvSpPr>
            <p:cNvPr id="16391" name="Line 22"/>
            <p:cNvSpPr>
              <a:spLocks noChangeShapeType="1"/>
            </p:cNvSpPr>
            <p:nvPr/>
          </p:nvSpPr>
          <p:spPr bwMode="auto">
            <a:xfrm>
              <a:off x="4986" y="327"/>
              <a:ext cx="0" cy="1069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6392" name="Group 23"/>
            <p:cNvGrpSpPr/>
            <p:nvPr/>
          </p:nvGrpSpPr>
          <p:grpSpPr bwMode="auto">
            <a:xfrm flipV="1">
              <a:off x="4986" y="1196"/>
              <a:ext cx="175" cy="200"/>
              <a:chOff x="4368" y="3024"/>
              <a:chExt cx="96" cy="96"/>
            </a:xfrm>
          </p:grpSpPr>
          <p:sp>
            <p:nvSpPr>
              <p:cNvPr id="16395" name="Line 24"/>
              <p:cNvSpPr>
                <a:spLocks noChangeShapeType="1"/>
              </p:cNvSpPr>
              <p:nvPr/>
            </p:nvSpPr>
            <p:spPr bwMode="auto">
              <a:xfrm>
                <a:off x="4464" y="3024"/>
                <a:ext cx="0" cy="96"/>
              </a:xfrm>
              <a:prstGeom prst="line">
                <a:avLst/>
              </a:prstGeom>
              <a:noFill/>
              <a:ln w="41275">
                <a:solidFill>
                  <a:schemeClr val="hlink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396" name="Line 25"/>
              <p:cNvSpPr>
                <a:spLocks noChangeShapeType="1"/>
              </p:cNvSpPr>
              <p:nvPr/>
            </p:nvSpPr>
            <p:spPr bwMode="auto">
              <a:xfrm flipH="1">
                <a:off x="4368" y="3120"/>
                <a:ext cx="96" cy="0"/>
              </a:xfrm>
              <a:prstGeom prst="line">
                <a:avLst/>
              </a:prstGeom>
              <a:noFill/>
              <a:ln w="41275">
                <a:solidFill>
                  <a:schemeClr val="hlink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6393" name="Text Box 26"/>
            <p:cNvSpPr txBox="1">
              <a:spLocks noChangeArrowheads="1"/>
            </p:cNvSpPr>
            <p:nvPr/>
          </p:nvSpPr>
          <p:spPr bwMode="auto">
            <a:xfrm>
              <a:off x="4861" y="1364"/>
              <a:ext cx="32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kumimoji="0" lang="en-US" altLang="zh-CN">
                  <a:solidFill>
                    <a:srgbClr val="FF0066"/>
                  </a:solidFill>
                </a:rPr>
                <a:t>F</a:t>
              </a:r>
            </a:p>
          </p:txBody>
        </p:sp>
        <p:sp>
          <p:nvSpPr>
            <p:cNvPr id="16394" name="Text Box 27"/>
            <p:cNvSpPr txBox="1">
              <a:spLocks noChangeArrowheads="1"/>
            </p:cNvSpPr>
            <p:nvPr/>
          </p:nvSpPr>
          <p:spPr bwMode="auto">
            <a:xfrm>
              <a:off x="4861" y="48"/>
              <a:ext cx="32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kumimoji="0" lang="en-US" altLang="zh-CN">
                  <a:solidFill>
                    <a:srgbClr val="FF0066"/>
                  </a:solidFill>
                </a:rPr>
                <a:t>E</a:t>
              </a:r>
            </a:p>
          </p:txBody>
        </p:sp>
      </p:grpSp>
      <p:sp>
        <p:nvSpPr>
          <p:cNvPr id="91164" name="WordArt 28"/>
          <p:cNvSpPr>
            <a:spLocks noChangeArrowheads="1" noChangeShapeType="1" noTextEdit="1"/>
          </p:cNvSpPr>
          <p:nvPr/>
        </p:nvSpPr>
        <p:spPr bwMode="auto">
          <a:xfrm>
            <a:off x="109537" y="4725144"/>
            <a:ext cx="8882064" cy="71901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zh-CN" altLang="en-US" sz="3600" kern="10" dirty="0">
                <a:ln w="12700">
                  <a:solidFill>
                    <a:srgbClr val="3333CC"/>
                  </a:solidFill>
                  <a:rou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夹在两平行线间的垂线段相等。即平行线间的距离处处相等。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1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1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91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91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8" grpId="0" animBg="1" autoUpdateAnimBg="0"/>
      <p:bldP spid="91139" grpId="0" autoUpdateAnimBg="0"/>
      <p:bldP spid="9116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2700338" y="549275"/>
            <a:ext cx="2667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0" lang="zh-CN" altLang="en-US" sz="3600">
                <a:solidFill>
                  <a:srgbClr val="0000FF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选择题：</a:t>
            </a:r>
            <a:endParaRPr kumimoji="0" lang="zh-CN" altLang="en-US" sz="4000">
              <a:solidFill>
                <a:srgbClr val="0000FF"/>
              </a:solidFill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381000" y="1379538"/>
            <a:ext cx="8763000" cy="3725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0" lang="zh-CN" altLang="en-US" dirty="0">
                <a:latin typeface="Times New Roman" panose="02020603050405020304" pitchFamily="18" charset="0"/>
                <a:ea typeface="楷体_GB2312" pitchFamily="49" charset="-122"/>
              </a:rPr>
              <a:t>（</a:t>
            </a:r>
            <a:r>
              <a:rPr kumimoji="0" lang="en-US" altLang="zh-CN" dirty="0">
                <a:latin typeface="Times New Roman" panose="02020603050405020304" pitchFamily="18" charset="0"/>
                <a:ea typeface="楷体_GB2312" pitchFamily="49" charset="-122"/>
              </a:rPr>
              <a:t>1</a:t>
            </a:r>
            <a:r>
              <a:rPr kumimoji="0" lang="zh-CN" altLang="en-US" dirty="0">
                <a:latin typeface="Times New Roman" panose="02020603050405020304" pitchFamily="18" charset="0"/>
                <a:ea typeface="楷体_GB2312" pitchFamily="49" charset="-122"/>
              </a:rPr>
              <a:t>）下列命题中，正确的个数是（        ）。</a:t>
            </a:r>
          </a:p>
          <a:p>
            <a:pPr algn="l" eaLnBrk="1" hangingPunct="1">
              <a:spcBef>
                <a:spcPct val="50000"/>
              </a:spcBef>
            </a:pPr>
            <a:r>
              <a:rPr kumimoji="0" lang="zh-CN" altLang="en-US" dirty="0">
                <a:latin typeface="Times New Roman" panose="02020603050405020304" pitchFamily="18" charset="0"/>
                <a:ea typeface="楷体_GB2312" pitchFamily="49" charset="-122"/>
              </a:rPr>
              <a:t>    ①一组对边平行的四边形叫做平行四边形</a:t>
            </a:r>
          </a:p>
          <a:p>
            <a:pPr algn="l" eaLnBrk="1" hangingPunct="1">
              <a:spcBef>
                <a:spcPct val="50000"/>
              </a:spcBef>
            </a:pPr>
            <a:r>
              <a:rPr kumimoji="0" lang="zh-CN" altLang="en-US" dirty="0">
                <a:latin typeface="Times New Roman" panose="02020603050405020304" pitchFamily="18" charset="0"/>
                <a:ea typeface="楷体_GB2312" pitchFamily="49" charset="-122"/>
              </a:rPr>
              <a:t>    ②平行四边形的对角相等，邻角互补；</a:t>
            </a:r>
          </a:p>
          <a:p>
            <a:pPr algn="l" eaLnBrk="1" hangingPunct="1">
              <a:spcBef>
                <a:spcPct val="50000"/>
              </a:spcBef>
            </a:pPr>
            <a:r>
              <a:rPr kumimoji="0" lang="zh-CN" altLang="en-US" dirty="0">
                <a:latin typeface="Times New Roman" panose="02020603050405020304" pitchFamily="18" charset="0"/>
                <a:ea typeface="楷体_GB2312" pitchFamily="49" charset="-122"/>
              </a:rPr>
              <a:t>    ③夹在两平行线之间的线段相等</a:t>
            </a:r>
          </a:p>
          <a:p>
            <a:pPr algn="l" eaLnBrk="1" hangingPunct="1">
              <a:spcBef>
                <a:spcPct val="50000"/>
              </a:spcBef>
            </a:pPr>
            <a:r>
              <a:rPr kumimoji="0" lang="zh-CN" altLang="en-US" dirty="0">
                <a:latin typeface="Times New Roman" panose="02020603050405020304" pitchFamily="18" charset="0"/>
                <a:ea typeface="楷体_GB2312" pitchFamily="49" charset="-122"/>
              </a:rPr>
              <a:t>    ④两条平行线之间的距离相等</a:t>
            </a:r>
          </a:p>
          <a:p>
            <a:pPr algn="l" eaLnBrk="1" hangingPunct="1">
              <a:spcBef>
                <a:spcPct val="50000"/>
              </a:spcBef>
            </a:pPr>
            <a:r>
              <a:rPr kumimoji="0" lang="zh-CN" altLang="en-US" dirty="0">
                <a:latin typeface="Times New Roman" panose="02020603050405020304" pitchFamily="18" charset="0"/>
                <a:ea typeface="楷体_GB2312" pitchFamily="49" charset="-122"/>
              </a:rPr>
              <a:t>   </a:t>
            </a:r>
            <a:r>
              <a:rPr kumimoji="0" lang="en-US" altLang="zh-CN" dirty="0">
                <a:latin typeface="Times New Roman" panose="02020603050405020304" pitchFamily="18" charset="0"/>
                <a:ea typeface="楷体_GB2312" pitchFamily="49" charset="-122"/>
              </a:rPr>
              <a:t>A</a:t>
            </a:r>
            <a:r>
              <a:rPr kumimoji="0" lang="zh-CN" altLang="en-US" dirty="0">
                <a:latin typeface="Times New Roman" panose="02020603050405020304" pitchFamily="18" charset="0"/>
                <a:ea typeface="楷体_GB2312" pitchFamily="49" charset="-122"/>
              </a:rPr>
              <a:t>、</a:t>
            </a:r>
            <a:r>
              <a:rPr kumimoji="0" lang="en-US" altLang="zh-CN" dirty="0">
                <a:latin typeface="Times New Roman" panose="02020603050405020304" pitchFamily="18" charset="0"/>
                <a:ea typeface="楷体_GB2312" pitchFamily="49" charset="-122"/>
              </a:rPr>
              <a:t>1</a:t>
            </a:r>
            <a:r>
              <a:rPr kumimoji="0" lang="zh-CN" altLang="en-US" dirty="0">
                <a:latin typeface="Times New Roman" panose="02020603050405020304" pitchFamily="18" charset="0"/>
                <a:ea typeface="楷体_GB2312" pitchFamily="49" charset="-122"/>
              </a:rPr>
              <a:t>个	</a:t>
            </a:r>
            <a:r>
              <a:rPr kumimoji="0" lang="en-US" altLang="zh-CN" dirty="0">
                <a:latin typeface="Times New Roman" panose="02020603050405020304" pitchFamily="18" charset="0"/>
                <a:ea typeface="楷体_GB2312" pitchFamily="49" charset="-122"/>
              </a:rPr>
              <a:t>B</a:t>
            </a:r>
            <a:r>
              <a:rPr kumimoji="0" lang="zh-CN" altLang="en-US" dirty="0">
                <a:latin typeface="Times New Roman" panose="02020603050405020304" pitchFamily="18" charset="0"/>
                <a:ea typeface="楷体_GB2312" pitchFamily="49" charset="-122"/>
              </a:rPr>
              <a:t>、</a:t>
            </a:r>
            <a:r>
              <a:rPr kumimoji="0" lang="en-US" altLang="zh-CN" dirty="0">
                <a:latin typeface="Times New Roman" panose="02020603050405020304" pitchFamily="18" charset="0"/>
                <a:ea typeface="楷体_GB2312" pitchFamily="49" charset="-122"/>
              </a:rPr>
              <a:t>2</a:t>
            </a:r>
            <a:r>
              <a:rPr kumimoji="0" lang="zh-CN" altLang="en-US" dirty="0">
                <a:latin typeface="Times New Roman" panose="02020603050405020304" pitchFamily="18" charset="0"/>
                <a:ea typeface="楷体_GB2312" pitchFamily="49" charset="-122"/>
              </a:rPr>
              <a:t>个	</a:t>
            </a:r>
            <a:r>
              <a:rPr kumimoji="0" lang="en-US" altLang="zh-CN" dirty="0">
                <a:latin typeface="Times New Roman" panose="02020603050405020304" pitchFamily="18" charset="0"/>
                <a:ea typeface="楷体_GB2312" pitchFamily="49" charset="-122"/>
              </a:rPr>
              <a:t>C</a:t>
            </a:r>
            <a:r>
              <a:rPr kumimoji="0" lang="zh-CN" altLang="en-US" dirty="0">
                <a:latin typeface="Times New Roman" panose="02020603050405020304" pitchFamily="18" charset="0"/>
                <a:ea typeface="楷体_GB2312" pitchFamily="49" charset="-122"/>
              </a:rPr>
              <a:t>、</a:t>
            </a:r>
            <a:r>
              <a:rPr kumimoji="0" lang="en-US" altLang="zh-CN" dirty="0">
                <a:latin typeface="Times New Roman" panose="02020603050405020304" pitchFamily="18" charset="0"/>
                <a:ea typeface="楷体_GB2312" pitchFamily="49" charset="-122"/>
              </a:rPr>
              <a:t>3</a:t>
            </a:r>
            <a:r>
              <a:rPr kumimoji="0" lang="zh-CN" altLang="en-US" dirty="0">
                <a:latin typeface="Times New Roman" panose="02020603050405020304" pitchFamily="18" charset="0"/>
                <a:ea typeface="楷体_GB2312" pitchFamily="49" charset="-122"/>
              </a:rPr>
              <a:t>个	</a:t>
            </a:r>
            <a:r>
              <a:rPr kumimoji="0" lang="en-US" altLang="zh-CN" dirty="0">
                <a:latin typeface="Times New Roman" panose="02020603050405020304" pitchFamily="18" charset="0"/>
                <a:ea typeface="楷体_GB2312" pitchFamily="49" charset="-122"/>
              </a:rPr>
              <a:t>D</a:t>
            </a:r>
            <a:r>
              <a:rPr kumimoji="0" lang="zh-CN" altLang="en-US" dirty="0">
                <a:latin typeface="Times New Roman" panose="02020603050405020304" pitchFamily="18" charset="0"/>
                <a:ea typeface="楷体_GB2312" pitchFamily="49" charset="-122"/>
              </a:rPr>
              <a:t>、</a:t>
            </a:r>
            <a:r>
              <a:rPr kumimoji="0" lang="en-US" altLang="zh-CN" dirty="0">
                <a:latin typeface="Times New Roman" panose="02020603050405020304" pitchFamily="18" charset="0"/>
                <a:ea typeface="楷体_GB2312" pitchFamily="49" charset="-122"/>
              </a:rPr>
              <a:t>4</a:t>
            </a:r>
            <a:r>
              <a:rPr kumimoji="0" lang="zh-CN" altLang="en-US" dirty="0">
                <a:latin typeface="Times New Roman" panose="02020603050405020304" pitchFamily="18" charset="0"/>
                <a:ea typeface="楷体_GB2312" pitchFamily="49" charset="-122"/>
              </a:rPr>
              <a:t>个</a:t>
            </a:r>
          </a:p>
        </p:txBody>
      </p:sp>
      <p:sp>
        <p:nvSpPr>
          <p:cNvPr id="92164" name="Text Box 4"/>
          <p:cNvSpPr txBox="1">
            <a:spLocks noChangeArrowheads="1"/>
          </p:cNvSpPr>
          <p:nvPr/>
        </p:nvSpPr>
        <p:spPr bwMode="auto">
          <a:xfrm>
            <a:off x="6096000" y="1339850"/>
            <a:ext cx="488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0" lang="en-US" altLang="zh-CN" sz="3600">
                <a:solidFill>
                  <a:schemeClr val="folHlink"/>
                </a:solidFill>
                <a:latin typeface="Times New Roman" panose="02020603050405020304" pitchFamily="18" charset="0"/>
                <a:ea typeface="楷体_GB2312" pitchFamily="49" charset="-122"/>
              </a:rPr>
              <a:t>B</a:t>
            </a:r>
          </a:p>
        </p:txBody>
      </p:sp>
      <p:sp>
        <p:nvSpPr>
          <p:cNvPr id="17413" name="WordArt 5"/>
          <p:cNvSpPr>
            <a:spLocks noChangeArrowheads="1" noChangeShapeType="1" noTextEdit="1"/>
          </p:cNvSpPr>
          <p:nvPr/>
        </p:nvSpPr>
        <p:spPr bwMode="auto">
          <a:xfrm>
            <a:off x="395288" y="260350"/>
            <a:ext cx="1828800" cy="8731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r>
              <a:rPr lang="zh-CN" altLang="en-US" sz="3600" kern="10"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华文行楷" panose="02010800040101010101" pitchFamily="2" charset="-122"/>
                <a:ea typeface="华文行楷" panose="02010800040101010101" pitchFamily="2" charset="-122"/>
              </a:rPr>
              <a:t>试一试：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4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667625" y="6092825"/>
            <a:ext cx="936625" cy="549275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431800" y="290513"/>
            <a:ext cx="7885113" cy="155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/>
            <a:r>
              <a:rPr kumimoji="0" lang="zh-CN" altLang="en-US" sz="3200"/>
              <a:t>如图，平行四边形</a:t>
            </a:r>
            <a:r>
              <a:rPr kumimoji="0" lang="en-US" altLang="zh-CN" sz="3200"/>
              <a:t>ABCD</a:t>
            </a:r>
            <a:r>
              <a:rPr kumimoji="0" lang="zh-CN" altLang="en-US" sz="3200"/>
              <a:t>中，点</a:t>
            </a:r>
            <a:r>
              <a:rPr kumimoji="0" lang="en-US" altLang="zh-CN" sz="3200"/>
              <a:t>E</a:t>
            </a:r>
            <a:r>
              <a:rPr kumimoji="0" lang="zh-CN" altLang="en-US" sz="3200"/>
              <a:t>、</a:t>
            </a:r>
            <a:r>
              <a:rPr kumimoji="0" lang="en-US" altLang="zh-CN" sz="3200"/>
              <a:t>F</a:t>
            </a:r>
            <a:r>
              <a:rPr kumimoji="0" lang="zh-CN" altLang="en-US" sz="3200"/>
              <a:t>在对角线</a:t>
            </a:r>
            <a:r>
              <a:rPr kumimoji="0" lang="en-US" altLang="zh-CN" sz="3200"/>
              <a:t>BD</a:t>
            </a:r>
            <a:r>
              <a:rPr kumimoji="0" lang="zh-CN" altLang="en-US" sz="3200"/>
              <a:t>上，且</a:t>
            </a:r>
            <a:r>
              <a:rPr kumimoji="0" lang="en-US" altLang="zh-CN" sz="3200"/>
              <a:t>AE</a:t>
            </a:r>
            <a:r>
              <a:rPr kumimoji="0" lang="en-US" altLang="zh-CN" sz="3200" i="1">
                <a:latin typeface="宋体" panose="02010600030101010101" pitchFamily="2" charset="-122"/>
                <a:cs typeface="Arial" panose="020B0604020202020204" pitchFamily="34" charset="0"/>
              </a:rPr>
              <a:t>|| </a:t>
            </a:r>
            <a:r>
              <a:rPr kumimoji="0" lang="en-US" altLang="zh-CN" sz="3200"/>
              <a:t>CF.</a:t>
            </a:r>
          </a:p>
          <a:p>
            <a:pPr algn="l"/>
            <a:r>
              <a:rPr kumimoji="0" lang="zh-CN" altLang="en-US" sz="3200"/>
              <a:t>求证：</a:t>
            </a:r>
            <a:r>
              <a:rPr kumimoji="0" lang="en-US" altLang="zh-CN" sz="3200"/>
              <a:t>AE</a:t>
            </a:r>
            <a:r>
              <a:rPr kumimoji="0" lang="zh-CN" altLang="en-US" sz="3200"/>
              <a:t>＝</a:t>
            </a:r>
            <a:r>
              <a:rPr kumimoji="0" lang="en-US" altLang="zh-CN" sz="3200"/>
              <a:t>CF </a:t>
            </a:r>
          </a:p>
        </p:txBody>
      </p:sp>
      <p:grpSp>
        <p:nvGrpSpPr>
          <p:cNvPr id="18436" name="Group 4"/>
          <p:cNvGrpSpPr/>
          <p:nvPr/>
        </p:nvGrpSpPr>
        <p:grpSpPr bwMode="auto">
          <a:xfrm>
            <a:off x="3492500" y="2781300"/>
            <a:ext cx="5111750" cy="2487613"/>
            <a:chOff x="2200" y="1752"/>
            <a:chExt cx="3220" cy="1567"/>
          </a:xfrm>
        </p:grpSpPr>
        <p:sp>
          <p:nvSpPr>
            <p:cNvPr id="18437" name="AutoShape 5"/>
            <p:cNvSpPr>
              <a:spLocks noChangeArrowheads="1"/>
            </p:cNvSpPr>
            <p:nvPr/>
          </p:nvSpPr>
          <p:spPr bwMode="auto">
            <a:xfrm>
              <a:off x="2413" y="1990"/>
              <a:ext cx="2707" cy="1020"/>
            </a:xfrm>
            <a:prstGeom prst="parallelogram">
              <a:avLst>
                <a:gd name="adj" fmla="val 66348"/>
              </a:avLst>
            </a:prstGeom>
            <a:noFill/>
            <a:ln w="9525">
              <a:solidFill>
                <a:srgbClr val="0000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38" name="Line 6"/>
            <p:cNvSpPr>
              <a:spLocks noChangeShapeType="1"/>
            </p:cNvSpPr>
            <p:nvPr/>
          </p:nvSpPr>
          <p:spPr bwMode="auto">
            <a:xfrm flipV="1">
              <a:off x="2413" y="1990"/>
              <a:ext cx="2707" cy="10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39" name="Freeform 7"/>
            <p:cNvSpPr/>
            <p:nvPr/>
          </p:nvSpPr>
          <p:spPr bwMode="auto">
            <a:xfrm>
              <a:off x="3092" y="1983"/>
              <a:ext cx="59" cy="745"/>
            </a:xfrm>
            <a:custGeom>
              <a:avLst/>
              <a:gdLst>
                <a:gd name="T0" fmla="*/ 0 w 59"/>
                <a:gd name="T1" fmla="*/ 0 h 745"/>
                <a:gd name="T2" fmla="*/ 59 w 59"/>
                <a:gd name="T3" fmla="*/ 745 h 745"/>
                <a:gd name="T4" fmla="*/ 0 60000 65536"/>
                <a:gd name="T5" fmla="*/ 0 60000 65536"/>
                <a:gd name="T6" fmla="*/ 0 w 59"/>
                <a:gd name="T7" fmla="*/ 0 h 745"/>
                <a:gd name="T8" fmla="*/ 59 w 59"/>
                <a:gd name="T9" fmla="*/ 745 h 74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9" h="745">
                  <a:moveTo>
                    <a:pt x="0" y="0"/>
                  </a:moveTo>
                  <a:lnTo>
                    <a:pt x="59" y="745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40" name="Text Box 8"/>
            <p:cNvSpPr txBox="1">
              <a:spLocks noChangeArrowheads="1"/>
            </p:cNvSpPr>
            <p:nvPr/>
          </p:nvSpPr>
          <p:spPr bwMode="auto">
            <a:xfrm>
              <a:off x="2806" y="1752"/>
              <a:ext cx="308" cy="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/>
              <a:r>
                <a:rPr kumimoji="0" lang="en-US" altLang="zh-CN" b="0">
                  <a:latin typeface="Times New Roman" panose="02020603050405020304" pitchFamily="18" charset="0"/>
                </a:rPr>
                <a:t>A</a:t>
              </a:r>
              <a:endParaRPr kumimoji="0" lang="en-US" altLang="zh-CN" b="0"/>
            </a:p>
          </p:txBody>
        </p:sp>
        <p:sp>
          <p:nvSpPr>
            <p:cNvPr id="18441" name="Text Box 9"/>
            <p:cNvSpPr txBox="1">
              <a:spLocks noChangeArrowheads="1"/>
            </p:cNvSpPr>
            <p:nvPr/>
          </p:nvSpPr>
          <p:spPr bwMode="auto">
            <a:xfrm>
              <a:off x="2200" y="2934"/>
              <a:ext cx="297" cy="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/>
              <a:r>
                <a:rPr kumimoji="0" lang="en-US" altLang="zh-CN" b="0">
                  <a:latin typeface="Times New Roman" panose="02020603050405020304" pitchFamily="18" charset="0"/>
                </a:rPr>
                <a:t>B</a:t>
              </a:r>
              <a:endParaRPr kumimoji="0" lang="en-US" altLang="zh-CN" b="0"/>
            </a:p>
          </p:txBody>
        </p:sp>
        <p:sp>
          <p:nvSpPr>
            <p:cNvPr id="18442" name="Text Box 10"/>
            <p:cNvSpPr txBox="1">
              <a:spLocks noChangeArrowheads="1"/>
            </p:cNvSpPr>
            <p:nvPr/>
          </p:nvSpPr>
          <p:spPr bwMode="auto">
            <a:xfrm>
              <a:off x="4396" y="2934"/>
              <a:ext cx="363" cy="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/>
              <a:r>
                <a:rPr kumimoji="0" lang="en-US" altLang="zh-CN" b="0">
                  <a:latin typeface="Times New Roman" panose="02020603050405020304" pitchFamily="18" charset="0"/>
                </a:rPr>
                <a:t>C</a:t>
              </a:r>
              <a:endParaRPr kumimoji="0" lang="en-US" altLang="zh-CN" b="0"/>
            </a:p>
          </p:txBody>
        </p:sp>
        <p:sp>
          <p:nvSpPr>
            <p:cNvPr id="18443" name="Text Box 11"/>
            <p:cNvSpPr txBox="1">
              <a:spLocks noChangeArrowheads="1"/>
            </p:cNvSpPr>
            <p:nvPr/>
          </p:nvSpPr>
          <p:spPr bwMode="auto">
            <a:xfrm>
              <a:off x="5114" y="1766"/>
              <a:ext cx="306" cy="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/>
              <a:r>
                <a:rPr kumimoji="0" lang="en-US" altLang="zh-CN" b="0">
                  <a:latin typeface="Times New Roman" panose="02020603050405020304" pitchFamily="18" charset="0"/>
                </a:rPr>
                <a:t>D</a:t>
              </a:r>
              <a:endParaRPr kumimoji="0" lang="en-US" altLang="zh-CN" b="0"/>
            </a:p>
          </p:txBody>
        </p:sp>
        <p:sp>
          <p:nvSpPr>
            <p:cNvPr id="18444" name="Text Box 12"/>
            <p:cNvSpPr txBox="1">
              <a:spLocks noChangeArrowheads="1"/>
            </p:cNvSpPr>
            <p:nvPr/>
          </p:nvSpPr>
          <p:spPr bwMode="auto">
            <a:xfrm>
              <a:off x="3144" y="2647"/>
              <a:ext cx="275" cy="3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/>
              <a:r>
                <a:rPr kumimoji="0" lang="en-US" altLang="zh-CN" b="0">
                  <a:latin typeface="Times New Roman" panose="02020603050405020304" pitchFamily="18" charset="0"/>
                </a:rPr>
                <a:t>E</a:t>
              </a:r>
              <a:endParaRPr kumimoji="0" lang="en-US" altLang="zh-CN" b="0"/>
            </a:p>
          </p:txBody>
        </p:sp>
        <p:sp>
          <p:nvSpPr>
            <p:cNvPr id="18445" name="Text Box 13"/>
            <p:cNvSpPr txBox="1">
              <a:spLocks noChangeArrowheads="1"/>
            </p:cNvSpPr>
            <p:nvPr/>
          </p:nvSpPr>
          <p:spPr bwMode="auto">
            <a:xfrm>
              <a:off x="4116" y="2039"/>
              <a:ext cx="296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/>
              <a:r>
                <a:rPr kumimoji="0" lang="en-US" altLang="zh-CN" b="0">
                  <a:latin typeface="Times New Roman" panose="02020603050405020304" pitchFamily="18" charset="0"/>
                </a:rPr>
                <a:t>F</a:t>
              </a:r>
              <a:endParaRPr kumimoji="0" lang="en-US" altLang="zh-CN" b="0"/>
            </a:p>
          </p:txBody>
        </p:sp>
        <p:sp>
          <p:nvSpPr>
            <p:cNvPr id="18446" name="Freeform 14"/>
            <p:cNvSpPr/>
            <p:nvPr/>
          </p:nvSpPr>
          <p:spPr bwMode="auto">
            <a:xfrm>
              <a:off x="4388" y="2262"/>
              <a:ext cx="53" cy="755"/>
            </a:xfrm>
            <a:custGeom>
              <a:avLst/>
              <a:gdLst>
                <a:gd name="T0" fmla="*/ 0 w 53"/>
                <a:gd name="T1" fmla="*/ 0 h 755"/>
                <a:gd name="T2" fmla="*/ 53 w 53"/>
                <a:gd name="T3" fmla="*/ 755 h 755"/>
                <a:gd name="T4" fmla="*/ 0 60000 65536"/>
                <a:gd name="T5" fmla="*/ 0 60000 65536"/>
                <a:gd name="T6" fmla="*/ 0 w 53"/>
                <a:gd name="T7" fmla="*/ 0 h 755"/>
                <a:gd name="T8" fmla="*/ 53 w 53"/>
                <a:gd name="T9" fmla="*/ 755 h 75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3" h="755">
                  <a:moveTo>
                    <a:pt x="0" y="0"/>
                  </a:moveTo>
                  <a:lnTo>
                    <a:pt x="53" y="755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7" name="Text Box 5"/>
          <p:cNvSpPr txBox="1">
            <a:spLocks noChangeArrowheads="1"/>
          </p:cNvSpPr>
          <p:nvPr/>
        </p:nvSpPr>
        <p:spPr bwMode="auto">
          <a:xfrm>
            <a:off x="1403350" y="4292600"/>
            <a:ext cx="6697663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90000"/>
              </a:lnSpc>
              <a:spcBef>
                <a:spcPct val="20000"/>
              </a:spcBef>
            </a:pPr>
            <a:r>
              <a:rPr lang="zh-CN" altLang="en-US" sz="3600" dirty="0">
                <a:latin typeface="Times New Roman" panose="02020603050405020304" pitchFamily="18" charset="0"/>
                <a:ea typeface="隶书" panose="02010509060101010101" pitchFamily="49" charset="-122"/>
              </a:rPr>
              <a:t>平行四边形的对边</a:t>
            </a:r>
            <a:r>
              <a:rPr lang="zh-CN" altLang="en-US" sz="3600" dirty="0">
                <a:solidFill>
                  <a:srgbClr val="FF00FF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平行且相等；</a:t>
            </a:r>
            <a:endParaRPr lang="zh-CN" altLang="en-US" sz="2400" b="0" dirty="0">
              <a:solidFill>
                <a:srgbClr val="FF00FF"/>
              </a:solidFill>
              <a:latin typeface="Times New Roman" panose="02020603050405020304" pitchFamily="18" charset="0"/>
              <a:ea typeface="隶书" panose="02010509060101010101" pitchFamily="49" charset="-122"/>
            </a:endParaRPr>
          </a:p>
        </p:txBody>
      </p:sp>
      <p:grpSp>
        <p:nvGrpSpPr>
          <p:cNvPr id="19459" name="Group 16"/>
          <p:cNvGrpSpPr/>
          <p:nvPr/>
        </p:nvGrpSpPr>
        <p:grpSpPr bwMode="auto">
          <a:xfrm>
            <a:off x="4211638" y="0"/>
            <a:ext cx="2819400" cy="2636838"/>
            <a:chOff x="2909" y="482"/>
            <a:chExt cx="1776" cy="1661"/>
          </a:xfrm>
        </p:grpSpPr>
        <p:grpSp>
          <p:nvGrpSpPr>
            <p:cNvPr id="19469" name="Group 17"/>
            <p:cNvGrpSpPr/>
            <p:nvPr/>
          </p:nvGrpSpPr>
          <p:grpSpPr bwMode="auto">
            <a:xfrm>
              <a:off x="2991" y="801"/>
              <a:ext cx="1612" cy="919"/>
              <a:chOff x="2991" y="801"/>
              <a:chExt cx="1612" cy="919"/>
            </a:xfrm>
          </p:grpSpPr>
          <p:grpSp>
            <p:nvGrpSpPr>
              <p:cNvPr id="19474" name="Group 18"/>
              <p:cNvGrpSpPr/>
              <p:nvPr/>
            </p:nvGrpSpPr>
            <p:grpSpPr bwMode="auto">
              <a:xfrm>
                <a:off x="2991" y="801"/>
                <a:ext cx="1612" cy="919"/>
                <a:chOff x="2991" y="801"/>
                <a:chExt cx="1612" cy="919"/>
              </a:xfrm>
            </p:grpSpPr>
            <p:sp>
              <p:nvSpPr>
                <p:cNvPr id="104457" name="Line 19"/>
                <p:cNvSpPr>
                  <a:spLocks noChangeShapeType="1"/>
                </p:cNvSpPr>
                <p:nvPr/>
              </p:nvSpPr>
              <p:spPr bwMode="auto">
                <a:xfrm>
                  <a:off x="2991" y="1719"/>
                  <a:ext cx="1404" cy="1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104458" name="Line 20"/>
                <p:cNvSpPr>
                  <a:spLocks noChangeShapeType="1"/>
                </p:cNvSpPr>
                <p:nvPr/>
              </p:nvSpPr>
              <p:spPr bwMode="auto">
                <a:xfrm>
                  <a:off x="3199" y="801"/>
                  <a:ext cx="1404" cy="1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104459" name="Line 21"/>
                <p:cNvSpPr>
                  <a:spLocks noChangeShapeType="1"/>
                </p:cNvSpPr>
                <p:nvPr/>
              </p:nvSpPr>
              <p:spPr bwMode="auto">
                <a:xfrm flipH="1">
                  <a:off x="2991" y="801"/>
                  <a:ext cx="208" cy="918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p:grpSp>
          <p:sp>
            <p:nvSpPr>
              <p:cNvPr id="104460" name="Line 22"/>
              <p:cNvSpPr>
                <a:spLocks noChangeShapeType="1"/>
              </p:cNvSpPr>
              <p:nvPr/>
            </p:nvSpPr>
            <p:spPr bwMode="auto">
              <a:xfrm flipH="1">
                <a:off x="4395" y="801"/>
                <a:ext cx="208" cy="91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19470" name="Rectangle 23"/>
            <p:cNvSpPr>
              <a:spLocks noChangeArrowheads="1"/>
            </p:cNvSpPr>
            <p:nvPr/>
          </p:nvSpPr>
          <p:spPr bwMode="auto">
            <a:xfrm>
              <a:off x="4477" y="482"/>
              <a:ext cx="208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kumimoji="0" lang="en-US" altLang="zh-CN" sz="3600">
                  <a:solidFill>
                    <a:srgbClr val="000000"/>
                  </a:solidFill>
                </a:rPr>
                <a:t>B</a:t>
              </a:r>
              <a:endParaRPr kumimoji="0" lang="en-US" altLang="zh-CN" sz="3600"/>
            </a:p>
          </p:txBody>
        </p:sp>
        <p:sp>
          <p:nvSpPr>
            <p:cNvPr id="19471" name="Rectangle 24"/>
            <p:cNvSpPr>
              <a:spLocks noChangeArrowheads="1"/>
            </p:cNvSpPr>
            <p:nvPr/>
          </p:nvSpPr>
          <p:spPr bwMode="auto">
            <a:xfrm>
              <a:off x="2909" y="1769"/>
              <a:ext cx="208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kumimoji="0" lang="en-US" altLang="zh-CN" sz="3600">
                  <a:solidFill>
                    <a:srgbClr val="000000"/>
                  </a:solidFill>
                </a:rPr>
                <a:t>D</a:t>
              </a:r>
              <a:endParaRPr kumimoji="0" lang="en-US" altLang="zh-CN" sz="3600"/>
            </a:p>
          </p:txBody>
        </p:sp>
        <p:sp>
          <p:nvSpPr>
            <p:cNvPr id="19472" name="Rectangle 25"/>
            <p:cNvSpPr>
              <a:spLocks noChangeArrowheads="1"/>
            </p:cNvSpPr>
            <p:nvPr/>
          </p:nvSpPr>
          <p:spPr bwMode="auto">
            <a:xfrm>
              <a:off x="4395" y="1797"/>
              <a:ext cx="208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kumimoji="0" lang="en-US" altLang="zh-CN" sz="3600">
                  <a:solidFill>
                    <a:srgbClr val="000000"/>
                  </a:solidFill>
                </a:rPr>
                <a:t>C</a:t>
              </a:r>
              <a:endParaRPr kumimoji="0" lang="en-US" altLang="zh-CN" sz="3600"/>
            </a:p>
          </p:txBody>
        </p:sp>
        <p:sp>
          <p:nvSpPr>
            <p:cNvPr id="19473" name="Rectangle 26"/>
            <p:cNvSpPr>
              <a:spLocks noChangeArrowheads="1"/>
            </p:cNvSpPr>
            <p:nvPr/>
          </p:nvSpPr>
          <p:spPr bwMode="auto">
            <a:xfrm>
              <a:off x="3058" y="482"/>
              <a:ext cx="230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l" eaLnBrk="0" hangingPunct="0"/>
              <a:r>
                <a:rPr kumimoji="0" lang="en-US" altLang="zh-CN" sz="3600">
                  <a:solidFill>
                    <a:srgbClr val="000000"/>
                  </a:solidFill>
                </a:rPr>
                <a:t>A</a:t>
              </a:r>
              <a:endParaRPr kumimoji="0" lang="en-US" altLang="zh-CN" sz="3600"/>
            </a:p>
          </p:txBody>
        </p:sp>
      </p:grpSp>
      <p:sp>
        <p:nvSpPr>
          <p:cNvPr id="85031" name="Rectangle 39"/>
          <p:cNvSpPr>
            <a:spLocks noChangeArrowheads="1"/>
          </p:cNvSpPr>
          <p:nvPr/>
        </p:nvSpPr>
        <p:spPr bwMode="auto">
          <a:xfrm>
            <a:off x="1511300" y="5084763"/>
            <a:ext cx="76327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zh-CN" altLang="en-US" sz="3600">
                <a:ea typeface="隶书" panose="02010509060101010101" pitchFamily="49" charset="-122"/>
              </a:rPr>
              <a:t>平行四边形的</a:t>
            </a:r>
            <a:r>
              <a:rPr lang="zh-CN" altLang="en-US" sz="3600">
                <a:solidFill>
                  <a:srgbClr val="FF00FF"/>
                </a:solidFill>
                <a:ea typeface="隶书" panose="02010509060101010101" pitchFamily="49" charset="-122"/>
              </a:rPr>
              <a:t>对角相等</a:t>
            </a:r>
            <a:r>
              <a:rPr lang="zh-CN" altLang="en-US" sz="3600">
                <a:solidFill>
                  <a:srgbClr val="FF00FF"/>
                </a:solidFill>
              </a:rPr>
              <a:t>；邻角互补。</a:t>
            </a:r>
          </a:p>
        </p:txBody>
      </p:sp>
      <p:sp>
        <p:nvSpPr>
          <p:cNvPr id="19461" name="Text Box 49"/>
          <p:cNvSpPr txBox="1">
            <a:spLocks noChangeArrowheads="1"/>
          </p:cNvSpPr>
          <p:nvPr/>
        </p:nvSpPr>
        <p:spPr bwMode="auto">
          <a:xfrm>
            <a:off x="2608263" y="17780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/>
            <a:endParaRPr kumimoji="0" lang="zh-CN" altLang="zh-CN" sz="1800" b="0"/>
          </a:p>
        </p:txBody>
      </p:sp>
      <p:sp>
        <p:nvSpPr>
          <p:cNvPr id="19462" name="AutoShape 50">
            <a:hlinkClick r:id="" action="ppaction://hlinkshowjump?jump=lastslide"/>
          </p:cNvPr>
          <p:cNvSpPr>
            <a:spLocks noChangeArrowheads="1"/>
          </p:cNvSpPr>
          <p:nvPr/>
        </p:nvSpPr>
        <p:spPr bwMode="auto">
          <a:xfrm>
            <a:off x="611188" y="5445125"/>
            <a:ext cx="215900" cy="71438"/>
          </a:xfrm>
          <a:prstGeom prst="homePlate">
            <a:avLst>
              <a:gd name="adj" fmla="val 75555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</a:ln>
        </p:spPr>
        <p:txBody>
          <a:bodyPr wrap="none" anchor="ctr">
            <a:spAutoFit/>
          </a:bodyPr>
          <a:lstStyle/>
          <a:p>
            <a:pPr algn="l" eaLnBrk="0" hangingPunct="0"/>
            <a:endParaRPr kumimoji="0" lang="zh-CN" altLang="en-US" sz="1800" b="0"/>
          </a:p>
        </p:txBody>
      </p:sp>
      <p:sp>
        <p:nvSpPr>
          <p:cNvPr id="19463" name="Text Box 54"/>
          <p:cNvSpPr txBox="1">
            <a:spLocks noChangeArrowheads="1"/>
          </p:cNvSpPr>
          <p:nvPr/>
        </p:nvSpPr>
        <p:spPr bwMode="auto">
          <a:xfrm>
            <a:off x="5795963" y="5876925"/>
            <a:ext cx="33480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>
              <a:spcBef>
                <a:spcPct val="50000"/>
              </a:spcBef>
            </a:pPr>
            <a:endParaRPr kumimoji="0" lang="zh-CN" altLang="zh-CN" sz="1800" b="0"/>
          </a:p>
        </p:txBody>
      </p:sp>
      <p:pic>
        <p:nvPicPr>
          <p:cNvPr id="19464" name="Picture 33" descr="12456_conew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180975" y="1628775"/>
            <a:ext cx="1223963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5" name="Picture 34" descr="未标题-1_conew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16013" y="0"/>
            <a:ext cx="2970212" cy="182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483" name="Picture 35" descr="7894_conew1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00113" y="1844675"/>
            <a:ext cx="1150937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484" name="TextBox 19"/>
          <p:cNvSpPr txBox="1">
            <a:spLocks noChangeArrowheads="1"/>
          </p:cNvSpPr>
          <p:nvPr/>
        </p:nvSpPr>
        <p:spPr bwMode="auto">
          <a:xfrm>
            <a:off x="971550" y="2420938"/>
            <a:ext cx="97170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/>
            <a:r>
              <a:rPr kumimoji="0" lang="zh-CN" altLang="en-US" sz="3200" dirty="0">
                <a:ea typeface="黑体" panose="02010609060101010101" pitchFamily="49" charset="-122"/>
              </a:rPr>
              <a:t>有两组对边</a:t>
            </a:r>
            <a:r>
              <a:rPr kumimoji="0" lang="zh-CN" altLang="en-US" sz="3200" dirty="0">
                <a:solidFill>
                  <a:srgbClr val="FF00FF"/>
                </a:solidFill>
                <a:ea typeface="黑体" panose="02010609060101010101" pitchFamily="49" charset="-122"/>
              </a:rPr>
              <a:t>分别平行</a:t>
            </a:r>
            <a:r>
              <a:rPr kumimoji="0" lang="zh-CN" altLang="en-US" sz="3200" dirty="0">
                <a:ea typeface="黑体" panose="02010609060101010101" pitchFamily="49" charset="-122"/>
              </a:rPr>
              <a:t>的四边形是平行四边形。</a:t>
            </a:r>
          </a:p>
        </p:txBody>
      </p:sp>
      <p:pic>
        <p:nvPicPr>
          <p:cNvPr id="104486" name="Picture 38" descr="7894_conew2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088" y="3573463"/>
            <a:ext cx="1439862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4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04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4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49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5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7" grpId="0" build="allAtOnce"/>
      <p:bldP spid="85031" grpId="0"/>
      <p:bldP spid="10448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0">
              <a:schemeClr val="accent1">
                <a:lumMod val="60000"/>
                <a:lumOff val="40000"/>
              </a:schemeClr>
            </a:gs>
            <a:gs pos="0">
              <a:schemeClr val="accent1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7" name="AutoShape 9"/>
          <p:cNvSpPr>
            <a:spLocks noChangeArrowheads="1"/>
          </p:cNvSpPr>
          <p:nvPr/>
        </p:nvSpPr>
        <p:spPr bwMode="auto">
          <a:xfrm>
            <a:off x="684213" y="5229225"/>
            <a:ext cx="457200" cy="228600"/>
          </a:xfrm>
          <a:prstGeom prst="parallelogram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eaLnBrk="0" hangingPunct="0">
              <a:defRPr/>
            </a:pPr>
            <a:endParaRPr lang="zh-CN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347" name="WordArt 11"/>
          <p:cNvSpPr>
            <a:spLocks noChangeArrowheads="1" noChangeShapeType="1" noTextEdit="1"/>
          </p:cNvSpPr>
          <p:nvPr/>
        </p:nvSpPr>
        <p:spPr bwMode="auto">
          <a:xfrm>
            <a:off x="6372225" y="1557338"/>
            <a:ext cx="4191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3600" kern="10">
                <a:ln w="9525">
                  <a:solidFill>
                    <a:srgbClr val="FF3300"/>
                  </a:solidFill>
                  <a:round/>
                </a:ln>
                <a:solidFill>
                  <a:srgbClr val="FF33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130°</a:t>
            </a:r>
            <a:endParaRPr lang="zh-CN" altLang="en-US" sz="3600" kern="10">
              <a:ln w="9525">
                <a:solidFill>
                  <a:srgbClr val="FF3300"/>
                </a:solidFill>
                <a:round/>
              </a:ln>
              <a:solidFill>
                <a:srgbClr val="FF3300"/>
              </a:solidFill>
              <a:effectLst>
                <a:outerShdw dist="38100" dir="2700000" algn="tl" rotWithShape="0">
                  <a:srgbClr val="000000">
                    <a:alpha val="43137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4348" name="WordArt 12"/>
          <p:cNvSpPr>
            <a:spLocks noChangeArrowheads="1" noChangeShapeType="1" noTextEdit="1"/>
          </p:cNvSpPr>
          <p:nvPr/>
        </p:nvSpPr>
        <p:spPr bwMode="auto">
          <a:xfrm>
            <a:off x="1331913" y="2133600"/>
            <a:ext cx="5334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3600" kern="10">
                <a:ln w="9525">
                  <a:solidFill>
                    <a:srgbClr val="FF3300"/>
                  </a:solidFill>
                  <a:round/>
                </a:ln>
                <a:solidFill>
                  <a:srgbClr val="FF33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50°</a:t>
            </a:r>
            <a:endParaRPr lang="zh-CN" altLang="en-US" sz="3600" kern="10">
              <a:ln w="9525">
                <a:solidFill>
                  <a:srgbClr val="FF3300"/>
                </a:solidFill>
                <a:round/>
              </a:ln>
              <a:solidFill>
                <a:srgbClr val="FF3300"/>
              </a:solidFill>
              <a:effectLst>
                <a:outerShdw dist="38100" dir="2700000" algn="tl" rotWithShape="0">
                  <a:srgbClr val="000000">
                    <a:alpha val="43137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4349" name="WordArt 13"/>
          <p:cNvSpPr>
            <a:spLocks noChangeArrowheads="1" noChangeShapeType="1" noTextEdit="1"/>
          </p:cNvSpPr>
          <p:nvPr/>
        </p:nvSpPr>
        <p:spPr bwMode="auto">
          <a:xfrm>
            <a:off x="2411413" y="2636838"/>
            <a:ext cx="652462" cy="3254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3600" kern="10">
                <a:ln w="9525">
                  <a:solidFill>
                    <a:srgbClr val="FF3300"/>
                  </a:solidFill>
                  <a:round/>
                </a:ln>
                <a:solidFill>
                  <a:srgbClr val="FF33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33cm</a:t>
            </a:r>
            <a:endParaRPr lang="zh-CN" altLang="en-US" sz="3600" kern="10">
              <a:ln w="9525">
                <a:solidFill>
                  <a:srgbClr val="FF3300"/>
                </a:solidFill>
                <a:round/>
              </a:ln>
              <a:solidFill>
                <a:srgbClr val="FF3300"/>
              </a:solidFill>
              <a:effectLst>
                <a:outerShdw dist="38100" dir="2700000" algn="tl" rotWithShape="0">
                  <a:srgbClr val="000000">
                    <a:alpha val="43137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4350" name="WordArt 14"/>
          <p:cNvSpPr>
            <a:spLocks noChangeArrowheads="1" noChangeShapeType="1" noTextEdit="1"/>
          </p:cNvSpPr>
          <p:nvPr/>
        </p:nvSpPr>
        <p:spPr bwMode="auto">
          <a:xfrm>
            <a:off x="4572000" y="2708275"/>
            <a:ext cx="6858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3600" kern="10">
                <a:ln w="9525">
                  <a:solidFill>
                    <a:srgbClr val="FF3300"/>
                  </a:solidFill>
                  <a:round/>
                </a:ln>
                <a:solidFill>
                  <a:srgbClr val="FF33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15cm</a:t>
            </a:r>
            <a:endParaRPr lang="zh-CN" altLang="en-US" sz="3600" kern="10">
              <a:ln w="9525">
                <a:solidFill>
                  <a:srgbClr val="FF3300"/>
                </a:solidFill>
                <a:round/>
              </a:ln>
              <a:solidFill>
                <a:srgbClr val="FF3300"/>
              </a:solidFill>
              <a:effectLst>
                <a:outerShdw dist="38100" dir="2700000" algn="tl" rotWithShape="0">
                  <a:srgbClr val="000000">
                    <a:alpha val="43137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4351" name="WordArt 15"/>
          <p:cNvSpPr>
            <a:spLocks noChangeArrowheads="1" noChangeShapeType="1" noTextEdit="1"/>
          </p:cNvSpPr>
          <p:nvPr/>
        </p:nvSpPr>
        <p:spPr bwMode="auto">
          <a:xfrm>
            <a:off x="6300788" y="3284538"/>
            <a:ext cx="4572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3600" kern="10">
                <a:ln w="9525">
                  <a:solidFill>
                    <a:srgbClr val="FF3300"/>
                  </a:solidFill>
                  <a:round/>
                </a:ln>
                <a:solidFill>
                  <a:srgbClr val="FF33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100°</a:t>
            </a:r>
            <a:endParaRPr lang="zh-CN" altLang="en-US" sz="3600" kern="10">
              <a:ln w="9525">
                <a:solidFill>
                  <a:srgbClr val="FF3300"/>
                </a:solidFill>
                <a:round/>
              </a:ln>
              <a:solidFill>
                <a:srgbClr val="FF3300"/>
              </a:solidFill>
              <a:effectLst>
                <a:outerShdw dist="38100" dir="2700000" algn="tl" rotWithShape="0">
                  <a:srgbClr val="000000">
                    <a:alpha val="43137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4352" name="WordArt 16"/>
          <p:cNvSpPr>
            <a:spLocks noChangeArrowheads="1" noChangeShapeType="1" noTextEdit="1"/>
          </p:cNvSpPr>
          <p:nvPr/>
        </p:nvSpPr>
        <p:spPr bwMode="auto">
          <a:xfrm>
            <a:off x="7956550" y="3284538"/>
            <a:ext cx="381000" cy="3095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3600" kern="10">
                <a:ln w="9525">
                  <a:solidFill>
                    <a:srgbClr val="FF3300"/>
                  </a:solidFill>
                  <a:round/>
                </a:ln>
                <a:solidFill>
                  <a:srgbClr val="FF33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80°</a:t>
            </a:r>
            <a:endParaRPr lang="zh-CN" altLang="en-US" sz="3600" kern="10">
              <a:ln w="9525">
                <a:solidFill>
                  <a:srgbClr val="FF3300"/>
                </a:solidFill>
                <a:round/>
              </a:ln>
              <a:solidFill>
                <a:srgbClr val="FF3300"/>
              </a:solidFill>
              <a:effectLst>
                <a:outerShdw dist="38100" dir="2700000" algn="tl" rotWithShape="0">
                  <a:srgbClr val="000000">
                    <a:alpha val="43137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4353" name="WordArt 17"/>
          <p:cNvSpPr>
            <a:spLocks noChangeArrowheads="1" noChangeShapeType="1" noTextEdit="1"/>
          </p:cNvSpPr>
          <p:nvPr/>
        </p:nvSpPr>
        <p:spPr bwMode="auto">
          <a:xfrm>
            <a:off x="1116013" y="4365625"/>
            <a:ext cx="719137" cy="358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3600" kern="10">
                <a:ln w="9525">
                  <a:solidFill>
                    <a:srgbClr val="FF3300"/>
                  </a:solidFill>
                  <a:round/>
                </a:ln>
                <a:solidFill>
                  <a:srgbClr val="FF33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10cm</a:t>
            </a:r>
            <a:endParaRPr lang="zh-CN" altLang="en-US" sz="3600" kern="10">
              <a:ln w="9525">
                <a:solidFill>
                  <a:srgbClr val="FF3300"/>
                </a:solidFill>
                <a:round/>
              </a:ln>
              <a:solidFill>
                <a:srgbClr val="FF3300"/>
              </a:solidFill>
              <a:effectLst>
                <a:outerShdw dist="38100" dir="2700000" algn="tl" rotWithShape="0">
                  <a:srgbClr val="000000">
                    <a:alpha val="43137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5084763"/>
            <a:ext cx="8928100" cy="1373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>
              <a:defRPr/>
            </a:pPr>
            <a:r>
              <a:rPr lang="en-US" altLang="zh-CN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4</a:t>
            </a:r>
            <a:r>
              <a:rPr lang="zh-CN" altLang="en-US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、    </a:t>
            </a:r>
            <a:r>
              <a:rPr lang="en-US" altLang="zh-CN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ABCD</a:t>
            </a:r>
            <a:r>
              <a:rPr lang="zh-CN" altLang="en-US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的周长为</a:t>
            </a:r>
            <a:r>
              <a:rPr lang="en-US" altLang="zh-CN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40cm</a:t>
            </a:r>
            <a:r>
              <a:rPr lang="zh-CN" altLang="en-US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，</a:t>
            </a:r>
            <a:r>
              <a:rPr lang="en-US" altLang="en-US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⊿</a:t>
            </a:r>
            <a:r>
              <a:rPr lang="en-US" altLang="zh-CN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ABC</a:t>
            </a:r>
            <a:r>
              <a:rPr lang="zh-CN" altLang="en-US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的周长为</a:t>
            </a:r>
            <a:r>
              <a:rPr lang="en-US" altLang="zh-CN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25cm</a:t>
            </a:r>
            <a:r>
              <a:rPr lang="zh-CN" altLang="en-US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，</a:t>
            </a:r>
            <a:endParaRPr lang="en-US" altLang="zh-CN"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defRPr/>
            </a:pPr>
            <a:r>
              <a:rPr lang="en-US" altLang="zh-CN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zh-CN" altLang="en-US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则对角 线</a:t>
            </a:r>
            <a:r>
              <a:rPr lang="en-US" altLang="zh-CN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</a:t>
            </a:r>
            <a:r>
              <a:rPr lang="zh-CN" altLang="en-US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长为（    </a:t>
            </a:r>
            <a:r>
              <a:rPr lang="zh-CN" altLang="en-US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zh-CN" altLang="en-US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）</a:t>
            </a:r>
          </a:p>
          <a:p>
            <a:pPr algn="l">
              <a:defRPr/>
            </a:pPr>
            <a:r>
              <a:rPr lang="en-US" altLang="zh-CN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           A</a:t>
            </a:r>
            <a:r>
              <a:rPr lang="zh-CN" altLang="en-US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、</a:t>
            </a:r>
            <a:r>
              <a:rPr lang="en-US" altLang="zh-CN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5cm      B</a:t>
            </a:r>
            <a:r>
              <a:rPr lang="zh-CN" altLang="en-US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、</a:t>
            </a:r>
            <a:r>
              <a:rPr lang="en-US" altLang="zh-CN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15cm     C</a:t>
            </a:r>
            <a:r>
              <a:rPr lang="zh-CN" altLang="en-US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、</a:t>
            </a:r>
            <a:r>
              <a:rPr lang="en-US" altLang="zh-CN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6cm      D</a:t>
            </a:r>
            <a:r>
              <a:rPr lang="zh-CN" altLang="en-US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、 </a:t>
            </a:r>
            <a:r>
              <a:rPr lang="en-US" altLang="zh-CN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16cm</a:t>
            </a:r>
          </a:p>
        </p:txBody>
      </p:sp>
      <p:grpSp>
        <p:nvGrpSpPr>
          <p:cNvPr id="20491" name="Group 20"/>
          <p:cNvGrpSpPr/>
          <p:nvPr/>
        </p:nvGrpSpPr>
        <p:grpSpPr bwMode="auto">
          <a:xfrm>
            <a:off x="0" y="1341438"/>
            <a:ext cx="9144000" cy="3463925"/>
            <a:chOff x="0" y="890"/>
            <a:chExt cx="5760" cy="2182"/>
          </a:xfrm>
        </p:grpSpPr>
        <p:sp>
          <p:nvSpPr>
            <p:cNvPr id="38915" name="Text Box 6"/>
            <p:cNvSpPr txBox="1">
              <a:spLocks noChangeArrowheads="1"/>
            </p:cNvSpPr>
            <p:nvPr/>
          </p:nvSpPr>
          <p:spPr bwMode="auto">
            <a:xfrm>
              <a:off x="0" y="890"/>
              <a:ext cx="5760" cy="218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l" eaLnBrk="0" hangingPunct="0">
                <a:lnSpc>
                  <a:spcPct val="130000"/>
                </a:lnSpc>
                <a:defRPr/>
              </a:pPr>
              <a:r>
                <a:rPr lang="en-US" altLang="zh-CN" sz="3000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anose="020B0604020202020204" pitchFamily="34" charset="0"/>
                </a:rPr>
                <a:t>1</a:t>
              </a:r>
              <a:r>
                <a:rPr lang="zh-CN" altLang="en-US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anose="020B0604020202020204" pitchFamily="34" charset="0"/>
                </a:rPr>
                <a:t>、     </a:t>
              </a:r>
              <a:r>
                <a:rPr lang="en-US" altLang="zh-CN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anose="020B0604020202020204" pitchFamily="34" charset="0"/>
                </a:rPr>
                <a:t>ABCD</a:t>
              </a:r>
              <a:r>
                <a:rPr lang="zh-CN" altLang="en-US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anose="020B0604020202020204" pitchFamily="34" charset="0"/>
                </a:rPr>
                <a:t>中， ∠</a:t>
              </a:r>
              <a:r>
                <a:rPr lang="en-US" altLang="zh-CN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anose="020B0604020202020204" pitchFamily="34" charset="0"/>
                </a:rPr>
                <a:t>A=50°</a:t>
              </a:r>
              <a:r>
                <a:rPr lang="zh-CN" altLang="en-US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anose="020B0604020202020204" pitchFamily="34" charset="0"/>
                </a:rPr>
                <a:t>，则∠</a:t>
              </a:r>
              <a:r>
                <a:rPr lang="en-US" altLang="zh-CN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anose="020B0604020202020204" pitchFamily="34" charset="0"/>
                </a:rPr>
                <a:t>B=____</a:t>
              </a:r>
              <a:r>
                <a:rPr lang="en-US" altLang="zh-CN" u="sng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anose="020B0604020202020204" pitchFamily="34" charset="0"/>
                </a:rPr>
                <a:t>                </a:t>
              </a:r>
              <a:r>
                <a:rPr lang="zh-CN" altLang="en-US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anose="020B0604020202020204" pitchFamily="34" charset="0"/>
                </a:rPr>
                <a:t>∠</a:t>
              </a:r>
              <a:r>
                <a:rPr lang="en-US" altLang="zh-CN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anose="020B0604020202020204" pitchFamily="34" charset="0"/>
                </a:rPr>
                <a:t>C=</a:t>
              </a:r>
              <a:r>
                <a:rPr lang="en-US" altLang="zh-CN" u="sng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anose="020B0604020202020204" pitchFamily="34" charset="0"/>
                </a:rPr>
                <a:t>           </a:t>
              </a:r>
              <a:r>
                <a:rPr lang="zh-CN" altLang="en-US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anose="020B0604020202020204" pitchFamily="34" charset="0"/>
                </a:rPr>
                <a:t>，若</a:t>
              </a:r>
              <a:r>
                <a:rPr lang="en-US" altLang="zh-CN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anose="020B0604020202020204" pitchFamily="34" charset="0"/>
                </a:rPr>
                <a:t>AD+BC=30cm</a:t>
              </a:r>
              <a:r>
                <a:rPr lang="zh-CN" altLang="en-US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anose="020B0604020202020204" pitchFamily="34" charset="0"/>
                </a:rPr>
                <a:t>，       </a:t>
              </a:r>
              <a:r>
                <a:rPr lang="en-US" altLang="zh-CN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anose="020B0604020202020204" pitchFamily="34" charset="0"/>
                </a:rPr>
                <a:t>ABCD</a:t>
              </a:r>
              <a:r>
                <a:rPr lang="zh-CN" altLang="en-US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anose="020B0604020202020204" pitchFamily="34" charset="0"/>
                </a:rPr>
                <a:t>的周长是</a:t>
              </a:r>
              <a:r>
                <a:rPr lang="en-US" altLang="zh-CN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anose="020B0604020202020204" pitchFamily="34" charset="0"/>
                </a:rPr>
                <a:t>96cm,</a:t>
              </a:r>
              <a:r>
                <a:rPr lang="zh-CN" altLang="en-US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anose="020B0604020202020204" pitchFamily="34" charset="0"/>
                </a:rPr>
                <a:t>则</a:t>
              </a:r>
              <a:r>
                <a:rPr lang="en-US" altLang="zh-CN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anose="020B0604020202020204" pitchFamily="34" charset="0"/>
                </a:rPr>
                <a:t>AB=</a:t>
              </a:r>
              <a:r>
                <a:rPr lang="en-US" altLang="zh-CN" u="sng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anose="020B0604020202020204" pitchFamily="34" charset="0"/>
                </a:rPr>
                <a:t>             </a:t>
              </a:r>
              <a:r>
                <a:rPr lang="en-US" altLang="zh-CN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anose="020B0604020202020204" pitchFamily="34" charset="0"/>
                </a:rPr>
                <a:t>,BC= _____   .</a:t>
              </a:r>
            </a:p>
            <a:p>
              <a:pPr algn="l" eaLnBrk="0" hangingPunct="0">
                <a:lnSpc>
                  <a:spcPct val="130000"/>
                </a:lnSpc>
                <a:defRPr/>
              </a:pPr>
              <a:r>
                <a:rPr lang="en-US" altLang="zh-CN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anose="020B0604020202020204" pitchFamily="34" charset="0"/>
                </a:rPr>
                <a:t>2</a:t>
              </a:r>
              <a:r>
                <a:rPr lang="zh-CN" altLang="en-US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anose="020B0604020202020204" pitchFamily="34" charset="0"/>
                </a:rPr>
                <a:t>、   </a:t>
              </a:r>
              <a:r>
                <a:rPr lang="en-US" altLang="zh-CN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anose="020B0604020202020204" pitchFamily="34" charset="0"/>
                </a:rPr>
                <a:t>ABCD,</a:t>
              </a:r>
              <a:r>
                <a:rPr lang="zh-CN" altLang="en-US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anose="020B0604020202020204" pitchFamily="34" charset="0"/>
                </a:rPr>
                <a:t>若∠</a:t>
              </a:r>
              <a:r>
                <a:rPr lang="en-US" altLang="zh-CN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anose="020B0604020202020204" pitchFamily="34" charset="0"/>
                </a:rPr>
                <a:t>A:∠B=5:4</a:t>
              </a:r>
              <a:r>
                <a:rPr lang="zh-CN" altLang="en-US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anose="020B0604020202020204" pitchFamily="34" charset="0"/>
                </a:rPr>
                <a:t>，则∠</a:t>
              </a:r>
              <a:r>
                <a:rPr lang="en-US" altLang="zh-CN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anose="020B0604020202020204" pitchFamily="34" charset="0"/>
                </a:rPr>
                <a:t>C= ___,</a:t>
              </a:r>
              <a:r>
                <a:rPr lang="zh-CN" altLang="en-US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anose="020B0604020202020204" pitchFamily="34" charset="0"/>
                </a:rPr>
                <a:t>∠</a:t>
              </a:r>
              <a:r>
                <a:rPr lang="en-US" altLang="zh-CN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anose="020B0604020202020204" pitchFamily="34" charset="0"/>
                </a:rPr>
                <a:t>D=</a:t>
              </a:r>
              <a:r>
                <a:rPr lang="en-US" altLang="zh-CN" u="sng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anose="020B0604020202020204" pitchFamily="34" charset="0"/>
                </a:rPr>
                <a:t>         </a:t>
              </a:r>
              <a:r>
                <a:rPr lang="zh-CN" altLang="en-US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anose="020B0604020202020204" pitchFamily="34" charset="0"/>
                </a:rPr>
                <a:t>。</a:t>
              </a:r>
            </a:p>
            <a:p>
              <a:pPr algn="l" eaLnBrk="0" hangingPunct="0">
                <a:lnSpc>
                  <a:spcPct val="130000"/>
                </a:lnSpc>
                <a:defRPr/>
              </a:pPr>
              <a:r>
                <a:rPr lang="en-US" altLang="zh-CN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anose="020B0604020202020204" pitchFamily="34" charset="0"/>
                </a:rPr>
                <a:t>3</a:t>
              </a:r>
              <a:r>
                <a:rPr lang="zh-CN" altLang="en-US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anose="020B0604020202020204" pitchFamily="34" charset="0"/>
                </a:rPr>
                <a:t>、   </a:t>
              </a:r>
              <a:r>
                <a:rPr lang="en-US" altLang="zh-CN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anose="020B0604020202020204" pitchFamily="34" charset="0"/>
                </a:rPr>
                <a:t>ABCD</a:t>
              </a:r>
              <a:r>
                <a:rPr lang="zh-CN" altLang="en-US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anose="020B0604020202020204" pitchFamily="34" charset="0"/>
                </a:rPr>
                <a:t>中， </a:t>
              </a:r>
              <a:r>
                <a:rPr lang="en-US" altLang="zh-CN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anose="020B0604020202020204" pitchFamily="34" charset="0"/>
                </a:rPr>
                <a:t>AB</a:t>
              </a:r>
              <a:r>
                <a:rPr lang="zh-CN" altLang="en-US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anose="020B0604020202020204" pitchFamily="34" charset="0"/>
                </a:rPr>
                <a:t>－ </a:t>
              </a:r>
              <a:r>
                <a:rPr lang="en-US" altLang="zh-CN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anose="020B0604020202020204" pitchFamily="34" charset="0"/>
                </a:rPr>
                <a:t>CB=4cm</a:t>
              </a:r>
              <a:r>
                <a:rPr lang="zh-CN" altLang="en-US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anose="020B0604020202020204" pitchFamily="34" charset="0"/>
                </a:rPr>
                <a:t>，周长为</a:t>
              </a:r>
              <a:r>
                <a:rPr lang="en-US" altLang="zh-CN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anose="020B0604020202020204" pitchFamily="34" charset="0"/>
                </a:rPr>
                <a:t>32cm     </a:t>
              </a:r>
              <a:r>
                <a:rPr lang="zh-CN" altLang="en-US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anose="020B0604020202020204" pitchFamily="34" charset="0"/>
                </a:rPr>
                <a:t>则</a:t>
              </a:r>
              <a:r>
                <a:rPr lang="en-US" altLang="zh-CN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anose="020B0604020202020204" pitchFamily="34" charset="0"/>
                </a:rPr>
                <a:t>AB=</a:t>
              </a:r>
              <a:r>
                <a:rPr lang="en-US" altLang="zh-CN" u="sng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anose="020B0604020202020204" pitchFamily="34" charset="0"/>
                </a:rPr>
                <a:t>           </a:t>
              </a:r>
              <a:r>
                <a:rPr lang="zh-CN" altLang="en-US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anose="020B0604020202020204" pitchFamily="34" charset="0"/>
                </a:rPr>
                <a:t>。</a:t>
              </a:r>
            </a:p>
          </p:txBody>
        </p:sp>
        <p:sp>
          <p:nvSpPr>
            <p:cNvPr id="38916" name="AutoShape 8"/>
            <p:cNvSpPr>
              <a:spLocks noChangeArrowheads="1"/>
            </p:cNvSpPr>
            <p:nvPr/>
          </p:nvSpPr>
          <p:spPr bwMode="auto">
            <a:xfrm>
              <a:off x="340" y="2115"/>
              <a:ext cx="272" cy="136"/>
            </a:xfrm>
            <a:prstGeom prst="parallelogram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" name="AutoShape 9"/>
            <p:cNvSpPr>
              <a:spLocks noChangeArrowheads="1"/>
            </p:cNvSpPr>
            <p:nvPr/>
          </p:nvSpPr>
          <p:spPr bwMode="auto">
            <a:xfrm>
              <a:off x="385" y="1071"/>
              <a:ext cx="338" cy="149"/>
            </a:xfrm>
            <a:prstGeom prst="parallelogram">
              <a:avLst>
                <a:gd name="adj" fmla="val 50001"/>
              </a:avLst>
            </a:prstGeom>
            <a:noFill/>
            <a:ln w="38100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" name="AutoShape 9"/>
            <p:cNvSpPr>
              <a:spLocks noChangeArrowheads="1"/>
            </p:cNvSpPr>
            <p:nvPr/>
          </p:nvSpPr>
          <p:spPr bwMode="auto">
            <a:xfrm>
              <a:off x="249" y="2432"/>
              <a:ext cx="288" cy="144"/>
            </a:xfrm>
            <a:prstGeom prst="parallelogram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35" name="AutoShape 8"/>
          <p:cNvSpPr>
            <a:spLocks noChangeArrowheads="1"/>
          </p:cNvSpPr>
          <p:nvPr/>
        </p:nvSpPr>
        <p:spPr bwMode="auto">
          <a:xfrm>
            <a:off x="5651500" y="2276475"/>
            <a:ext cx="457200" cy="228600"/>
          </a:xfrm>
          <a:prstGeom prst="parallelogram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eaLnBrk="0" hangingPunct="0">
              <a:defRPr/>
            </a:pPr>
            <a:endParaRPr lang="zh-CN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500563" y="5445125"/>
            <a:ext cx="647700" cy="5794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32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A </a:t>
            </a:r>
            <a:endParaRPr lang="zh-CN" altLang="en-US" sz="320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pic>
        <p:nvPicPr>
          <p:cNvPr id="20494" name="Picture 22" descr="259_conew1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825" y="0"/>
            <a:ext cx="2108200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5" name="Picture 23" descr="C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1162977">
            <a:off x="2051050" y="0"/>
            <a:ext cx="1485900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7" grpId="0" animBg="1"/>
      <p:bldP spid="14348" grpId="0" animBg="1"/>
      <p:bldP spid="14349" grpId="0" animBg="1"/>
      <p:bldP spid="14350" grpId="0" animBg="1"/>
      <p:bldP spid="14351" grpId="0" animBg="1"/>
      <p:bldP spid="14352" grpId="0" animBg="1"/>
      <p:bldP spid="14353" grpId="0" animBg="1"/>
      <p:bldP spid="4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827088" y="1557338"/>
            <a:ext cx="26225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kumimoji="0" lang="en-US" altLang="zh-CN" sz="3200" b="0">
                <a:solidFill>
                  <a:schemeClr val="hlink"/>
                </a:solidFill>
              </a:rPr>
              <a:t>C:</a:t>
            </a:r>
            <a:r>
              <a:rPr kumimoji="0" lang="zh-CN" altLang="en-US" sz="3200" b="0">
                <a:solidFill>
                  <a:schemeClr val="hlink"/>
                </a:solidFill>
              </a:rPr>
              <a:t>拓展延伸：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684213" y="620713"/>
            <a:ext cx="24479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kumimoji="0" lang="zh-CN" altLang="en-US" b="0"/>
              <a:t>例：如图，在</a:t>
            </a:r>
          </a:p>
        </p:txBody>
      </p:sp>
      <p:grpSp>
        <p:nvGrpSpPr>
          <p:cNvPr id="21508" name="Group 4"/>
          <p:cNvGrpSpPr/>
          <p:nvPr/>
        </p:nvGrpSpPr>
        <p:grpSpPr bwMode="auto">
          <a:xfrm>
            <a:off x="2987675" y="620713"/>
            <a:ext cx="2449513" cy="788987"/>
            <a:chOff x="2154" y="1525"/>
            <a:chExt cx="1543" cy="497"/>
          </a:xfrm>
        </p:grpSpPr>
        <p:sp>
          <p:nvSpPr>
            <p:cNvPr id="21541" name="AutoShape 5"/>
            <p:cNvSpPr>
              <a:spLocks noChangeArrowheads="1"/>
            </p:cNvSpPr>
            <p:nvPr/>
          </p:nvSpPr>
          <p:spPr bwMode="auto">
            <a:xfrm>
              <a:off x="2154" y="1636"/>
              <a:ext cx="272" cy="116"/>
            </a:xfrm>
            <a:prstGeom prst="parallelogram">
              <a:avLst>
                <a:gd name="adj" fmla="val 58621"/>
              </a:avLst>
            </a:prstGeom>
            <a:solidFill>
              <a:srgbClr val="FFFFFF"/>
            </a:solidFill>
            <a:ln w="9525" algn="ctr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542" name="Rectangle 6"/>
            <p:cNvSpPr>
              <a:spLocks noChangeArrowheads="1"/>
            </p:cNvSpPr>
            <p:nvPr/>
          </p:nvSpPr>
          <p:spPr bwMode="auto">
            <a:xfrm>
              <a:off x="2336" y="1525"/>
              <a:ext cx="1361" cy="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 algn="l" eaLnBrk="0" hangingPunct="0">
                <a:spcBef>
                  <a:spcPct val="20000"/>
                </a:spcBef>
              </a:pPr>
              <a:r>
                <a:rPr kumimoji="0" lang="en-US" altLang="zh-CN" b="0">
                  <a:latin typeface="Times New Roman" panose="02020603050405020304" pitchFamily="18" charset="0"/>
                </a:rPr>
                <a:t>ABCD</a:t>
              </a:r>
              <a:r>
                <a:rPr kumimoji="0" lang="zh-CN" altLang="en-US" b="0">
                  <a:latin typeface="Times New Roman" panose="02020603050405020304" pitchFamily="18" charset="0"/>
                </a:rPr>
                <a:t>中，</a:t>
              </a:r>
            </a:p>
          </p:txBody>
        </p:sp>
      </p:grpSp>
      <p:sp>
        <p:nvSpPr>
          <p:cNvPr id="21509" name="Text Box 7"/>
          <p:cNvSpPr txBox="1">
            <a:spLocks noChangeArrowheads="1"/>
          </p:cNvSpPr>
          <p:nvPr/>
        </p:nvSpPr>
        <p:spPr bwMode="auto">
          <a:xfrm>
            <a:off x="611188" y="2492375"/>
            <a:ext cx="74168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kumimoji="0" lang="en-US" altLang="zh-CN" sz="2400" b="0"/>
              <a:t>1</a:t>
            </a:r>
            <a:r>
              <a:rPr kumimoji="0" lang="zh-CN" altLang="en-US" sz="2400" b="0"/>
              <a:t>、∠</a:t>
            </a:r>
            <a:r>
              <a:rPr kumimoji="0" lang="en-US" altLang="zh-CN" sz="2400" b="0"/>
              <a:t>A:∠B: ∠C :∠D</a:t>
            </a:r>
            <a:r>
              <a:rPr kumimoji="0" lang="zh-CN" altLang="en-US" sz="2400" b="0"/>
              <a:t>的度数可能是</a:t>
            </a:r>
            <a:r>
              <a:rPr kumimoji="0" lang="en-US" altLang="zh-CN" sz="2400" b="0"/>
              <a:t>(       ) </a:t>
            </a:r>
          </a:p>
          <a:p>
            <a:pPr algn="l" eaLnBrk="1" hangingPunct="1"/>
            <a:r>
              <a:rPr kumimoji="0" lang="en-US" altLang="zh-CN" sz="2400" b="0"/>
              <a:t>A</a:t>
            </a:r>
            <a:r>
              <a:rPr kumimoji="0" lang="zh-CN" altLang="en-US" sz="2400" b="0"/>
              <a:t>、</a:t>
            </a:r>
            <a:r>
              <a:rPr kumimoji="0" lang="en-US" altLang="zh-CN" sz="2400" b="0"/>
              <a:t>1:2:3:4   B</a:t>
            </a:r>
            <a:r>
              <a:rPr kumimoji="0" lang="zh-CN" altLang="en-US" sz="2400" b="0"/>
              <a:t>、</a:t>
            </a:r>
            <a:r>
              <a:rPr kumimoji="0" lang="en-US" altLang="zh-CN" sz="2400" b="0"/>
              <a:t>3:2:3:2   C</a:t>
            </a:r>
            <a:r>
              <a:rPr kumimoji="0" lang="zh-CN" altLang="en-US" sz="2400" b="0"/>
              <a:t>、</a:t>
            </a:r>
            <a:r>
              <a:rPr kumimoji="0" lang="en-US" altLang="zh-CN" sz="2400" b="0"/>
              <a:t>2:3:3:2      D</a:t>
            </a:r>
            <a:r>
              <a:rPr kumimoji="0" lang="zh-CN" altLang="en-US" sz="2400" b="0"/>
              <a:t>、</a:t>
            </a:r>
            <a:r>
              <a:rPr kumimoji="0" lang="en-US" altLang="zh-CN" sz="2400" b="0"/>
              <a:t>2:2:3:3</a:t>
            </a:r>
          </a:p>
          <a:p>
            <a:pPr algn="l" eaLnBrk="1" hangingPunct="1"/>
            <a:endParaRPr kumimoji="0" lang="zh-CN" altLang="en-US" sz="2400" b="0"/>
          </a:p>
        </p:txBody>
      </p:sp>
      <p:grpSp>
        <p:nvGrpSpPr>
          <p:cNvPr id="21510" name="Group 8"/>
          <p:cNvGrpSpPr/>
          <p:nvPr/>
        </p:nvGrpSpPr>
        <p:grpSpPr bwMode="auto">
          <a:xfrm>
            <a:off x="5003800" y="549275"/>
            <a:ext cx="3275013" cy="1793875"/>
            <a:chOff x="3379" y="1026"/>
            <a:chExt cx="2063" cy="1130"/>
          </a:xfrm>
        </p:grpSpPr>
        <p:sp>
          <p:nvSpPr>
            <p:cNvPr id="21536" name="AutoShape 9"/>
            <p:cNvSpPr>
              <a:spLocks noChangeArrowheads="1"/>
            </p:cNvSpPr>
            <p:nvPr/>
          </p:nvSpPr>
          <p:spPr bwMode="auto">
            <a:xfrm>
              <a:off x="3637" y="1252"/>
              <a:ext cx="1515" cy="693"/>
            </a:xfrm>
            <a:prstGeom prst="parallelogram">
              <a:avLst>
                <a:gd name="adj" fmla="val 54654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537" name="Text Box 10"/>
            <p:cNvSpPr txBox="1">
              <a:spLocks noChangeArrowheads="1"/>
            </p:cNvSpPr>
            <p:nvPr/>
          </p:nvSpPr>
          <p:spPr bwMode="auto">
            <a:xfrm>
              <a:off x="4802" y="1868"/>
              <a:ext cx="29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kumimoji="0" lang="en-US" altLang="zh-CN" sz="2400" b="0"/>
                <a:t>C</a:t>
              </a:r>
            </a:p>
          </p:txBody>
        </p:sp>
        <p:sp>
          <p:nvSpPr>
            <p:cNvPr id="21538" name="Text Box 11"/>
            <p:cNvSpPr txBox="1">
              <a:spLocks noChangeArrowheads="1"/>
            </p:cNvSpPr>
            <p:nvPr/>
          </p:nvSpPr>
          <p:spPr bwMode="auto">
            <a:xfrm>
              <a:off x="5152" y="1174"/>
              <a:ext cx="29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kumimoji="0" lang="en-US" altLang="zh-CN" sz="2400" b="0"/>
                <a:t>D</a:t>
              </a:r>
            </a:p>
          </p:txBody>
        </p:sp>
        <p:sp>
          <p:nvSpPr>
            <p:cNvPr id="21539" name="Text Box 12"/>
            <p:cNvSpPr txBox="1">
              <a:spLocks noChangeArrowheads="1"/>
            </p:cNvSpPr>
            <p:nvPr/>
          </p:nvSpPr>
          <p:spPr bwMode="auto">
            <a:xfrm>
              <a:off x="3787" y="1026"/>
              <a:ext cx="29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kumimoji="0" lang="en-US" altLang="zh-CN" sz="2400" b="0"/>
                <a:t>A</a:t>
              </a:r>
            </a:p>
          </p:txBody>
        </p:sp>
        <p:sp>
          <p:nvSpPr>
            <p:cNvPr id="21540" name="Text Box 13"/>
            <p:cNvSpPr txBox="1">
              <a:spLocks noChangeArrowheads="1"/>
            </p:cNvSpPr>
            <p:nvPr/>
          </p:nvSpPr>
          <p:spPr bwMode="auto">
            <a:xfrm>
              <a:off x="3379" y="1797"/>
              <a:ext cx="29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kumimoji="0" lang="en-US" altLang="zh-CN" sz="2400" b="0"/>
                <a:t>B</a:t>
              </a:r>
            </a:p>
          </p:txBody>
        </p:sp>
      </p:grpSp>
      <p:sp>
        <p:nvSpPr>
          <p:cNvPr id="81934" name="Line 14"/>
          <p:cNvSpPr>
            <a:spLocks noChangeShapeType="1"/>
          </p:cNvSpPr>
          <p:nvPr/>
        </p:nvSpPr>
        <p:spPr bwMode="auto">
          <a:xfrm>
            <a:off x="6011863" y="908050"/>
            <a:ext cx="1223962" cy="10795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1935" name="Text Box 15"/>
          <p:cNvSpPr txBox="1">
            <a:spLocks noChangeArrowheads="1"/>
          </p:cNvSpPr>
          <p:nvPr/>
        </p:nvSpPr>
        <p:spPr bwMode="auto">
          <a:xfrm>
            <a:off x="611188" y="3429000"/>
            <a:ext cx="9144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kumimoji="0" lang="en-US" altLang="zh-CN" sz="2400" b="0"/>
              <a:t>2</a:t>
            </a:r>
            <a:r>
              <a:rPr kumimoji="0" lang="zh-CN" altLang="en-US" sz="2400" b="0"/>
              <a:t>、连接</a:t>
            </a:r>
            <a:r>
              <a:rPr kumimoji="0" lang="en-US" altLang="zh-CN" sz="2400" b="0"/>
              <a:t>AC,</a:t>
            </a:r>
            <a:r>
              <a:rPr kumimoji="0" lang="zh-CN" altLang="en-US" sz="2400" b="0"/>
              <a:t>若∠</a:t>
            </a:r>
            <a:r>
              <a:rPr kumimoji="0" lang="en-US" altLang="zh-CN" sz="2400" b="0"/>
              <a:t>D=80°, ∠DAC=40°</a:t>
            </a:r>
            <a:r>
              <a:rPr kumimoji="0" lang="zh-CN" altLang="en-US" sz="2400" b="0"/>
              <a:t>则</a:t>
            </a:r>
            <a:r>
              <a:rPr kumimoji="0" lang="en-US" altLang="zh-CN" sz="2400" b="0"/>
              <a:t>, ∠B=___ </a:t>
            </a:r>
          </a:p>
          <a:p>
            <a:pPr algn="l" eaLnBrk="1" hangingPunct="1"/>
            <a:r>
              <a:rPr kumimoji="0" lang="en-US" altLang="zh-CN" sz="2400" b="0"/>
              <a:t>           ∠BAC=____,</a:t>
            </a:r>
          </a:p>
        </p:txBody>
      </p:sp>
      <p:grpSp>
        <p:nvGrpSpPr>
          <p:cNvPr id="4" name="Group 16"/>
          <p:cNvGrpSpPr/>
          <p:nvPr/>
        </p:nvGrpSpPr>
        <p:grpSpPr bwMode="auto">
          <a:xfrm>
            <a:off x="611188" y="4508500"/>
            <a:ext cx="7812087" cy="2041525"/>
            <a:chOff x="385" y="2840"/>
            <a:chExt cx="4921" cy="1286"/>
          </a:xfrm>
        </p:grpSpPr>
        <p:sp>
          <p:nvSpPr>
            <p:cNvPr id="21520" name="Text Box 17"/>
            <p:cNvSpPr txBox="1">
              <a:spLocks noChangeArrowheads="1"/>
            </p:cNvSpPr>
            <p:nvPr/>
          </p:nvSpPr>
          <p:spPr bwMode="auto">
            <a:xfrm>
              <a:off x="385" y="2840"/>
              <a:ext cx="3221" cy="7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/>
              <a:r>
                <a:rPr kumimoji="0" lang="en-US" altLang="zh-CN" sz="2400" b="0"/>
                <a:t>3</a:t>
              </a:r>
              <a:r>
                <a:rPr kumimoji="0" lang="zh-CN" altLang="en-US" sz="2400" b="0"/>
                <a:t>、若</a:t>
              </a:r>
              <a:r>
                <a:rPr kumimoji="0" lang="en-US" altLang="zh-CN" sz="2400" b="0"/>
                <a:t>AE</a:t>
              </a:r>
              <a:r>
                <a:rPr kumimoji="0" lang="zh-CN" altLang="en-US" sz="2400" b="0"/>
                <a:t>、</a:t>
              </a:r>
              <a:r>
                <a:rPr kumimoji="0" lang="en-US" altLang="zh-CN" sz="2400" b="0"/>
                <a:t>AF</a:t>
              </a:r>
              <a:r>
                <a:rPr kumimoji="0" lang="zh-CN" altLang="en-US" sz="2400" b="0"/>
                <a:t>为高，且∠</a:t>
              </a:r>
              <a:r>
                <a:rPr kumimoji="0" lang="en-US" altLang="zh-CN" sz="2400" b="0"/>
                <a:t>EAF=60°</a:t>
              </a:r>
            </a:p>
            <a:p>
              <a:pPr algn="l" eaLnBrk="1" hangingPunct="1"/>
              <a:endParaRPr kumimoji="0" lang="en-US" altLang="zh-CN" sz="2400" b="0"/>
            </a:p>
            <a:p>
              <a:pPr algn="l" eaLnBrk="1" hangingPunct="1"/>
              <a:r>
                <a:rPr kumimoji="0" lang="zh-CN" altLang="en-US" sz="2400" b="0"/>
                <a:t>则∠</a:t>
              </a:r>
              <a:r>
                <a:rPr kumimoji="0" lang="en-US" altLang="zh-CN" sz="2400" b="0"/>
                <a:t>C =  ——</a:t>
              </a:r>
              <a:r>
                <a:rPr kumimoji="0" lang="zh-CN" altLang="en-US" sz="1800" b="0"/>
                <a:t>，</a:t>
              </a:r>
              <a:r>
                <a:rPr kumimoji="0" lang="zh-CN" altLang="en-US" sz="2400" b="0"/>
                <a:t>∠</a:t>
              </a:r>
              <a:r>
                <a:rPr kumimoji="0" lang="en-US" altLang="zh-CN" sz="2400" b="0"/>
                <a:t>B=——.</a:t>
              </a:r>
            </a:p>
          </p:txBody>
        </p:sp>
        <p:grpSp>
          <p:nvGrpSpPr>
            <p:cNvPr id="21521" name="Group 18"/>
            <p:cNvGrpSpPr/>
            <p:nvPr/>
          </p:nvGrpSpPr>
          <p:grpSpPr bwMode="auto">
            <a:xfrm>
              <a:off x="3243" y="2976"/>
              <a:ext cx="2063" cy="1150"/>
              <a:chOff x="3515" y="3022"/>
              <a:chExt cx="2063" cy="1150"/>
            </a:xfrm>
          </p:grpSpPr>
          <p:grpSp>
            <p:nvGrpSpPr>
              <p:cNvPr id="21522" name="Group 19"/>
              <p:cNvGrpSpPr/>
              <p:nvPr/>
            </p:nvGrpSpPr>
            <p:grpSpPr bwMode="auto">
              <a:xfrm>
                <a:off x="3515" y="3022"/>
                <a:ext cx="2063" cy="1130"/>
                <a:chOff x="3379" y="1026"/>
                <a:chExt cx="2063" cy="1130"/>
              </a:xfrm>
            </p:grpSpPr>
            <p:sp>
              <p:nvSpPr>
                <p:cNvPr id="21531" name="AutoShape 20"/>
                <p:cNvSpPr>
                  <a:spLocks noChangeArrowheads="1"/>
                </p:cNvSpPr>
                <p:nvPr/>
              </p:nvSpPr>
              <p:spPr bwMode="auto">
                <a:xfrm>
                  <a:off x="3637" y="1252"/>
                  <a:ext cx="1515" cy="693"/>
                </a:xfrm>
                <a:prstGeom prst="parallelogram">
                  <a:avLst>
                    <a:gd name="adj" fmla="val 54654"/>
                  </a:avLst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21532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4802" y="1868"/>
                  <a:ext cx="29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kumimoji="1" sz="28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 kumimoji="1" sz="28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 kumimoji="1" sz="28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 kumimoji="1" sz="28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 kumimoji="1" sz="28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8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8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8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8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l" eaLnBrk="1" hangingPunct="1">
                    <a:spcBef>
                      <a:spcPct val="50000"/>
                    </a:spcBef>
                  </a:pPr>
                  <a:r>
                    <a:rPr kumimoji="0" lang="en-US" altLang="zh-CN" sz="2400" b="0"/>
                    <a:t>C</a:t>
                  </a:r>
                </a:p>
              </p:txBody>
            </p:sp>
            <p:sp>
              <p:nvSpPr>
                <p:cNvPr id="21533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5152" y="1174"/>
                  <a:ext cx="290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kumimoji="1" sz="28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 kumimoji="1" sz="28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 kumimoji="1" sz="28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 kumimoji="1" sz="28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 kumimoji="1" sz="28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8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8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8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8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l" eaLnBrk="1" hangingPunct="1">
                    <a:spcBef>
                      <a:spcPct val="50000"/>
                    </a:spcBef>
                  </a:pPr>
                  <a:r>
                    <a:rPr kumimoji="0" lang="en-US" altLang="zh-CN" sz="2400" b="0"/>
                    <a:t>D</a:t>
                  </a:r>
                </a:p>
              </p:txBody>
            </p:sp>
            <p:sp>
              <p:nvSpPr>
                <p:cNvPr id="21534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3787" y="1026"/>
                  <a:ext cx="290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kumimoji="1" sz="28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 kumimoji="1" sz="28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 kumimoji="1" sz="28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 kumimoji="1" sz="28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 kumimoji="1" sz="28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8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8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8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8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l" eaLnBrk="1" hangingPunct="1">
                    <a:spcBef>
                      <a:spcPct val="50000"/>
                    </a:spcBef>
                  </a:pPr>
                  <a:r>
                    <a:rPr kumimoji="0" lang="en-US" altLang="zh-CN" sz="2400" b="0"/>
                    <a:t>A</a:t>
                  </a:r>
                </a:p>
              </p:txBody>
            </p:sp>
            <p:sp>
              <p:nvSpPr>
                <p:cNvPr id="21535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3379" y="1797"/>
                  <a:ext cx="290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kumimoji="1" sz="28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 kumimoji="1" sz="28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 kumimoji="1" sz="28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 kumimoji="1" sz="28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 kumimoji="1" sz="28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8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8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8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8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l" eaLnBrk="1" hangingPunct="1">
                    <a:spcBef>
                      <a:spcPct val="50000"/>
                    </a:spcBef>
                  </a:pPr>
                  <a:r>
                    <a:rPr kumimoji="0" lang="en-US" altLang="zh-CN" sz="2400" b="0"/>
                    <a:t>B</a:t>
                  </a:r>
                </a:p>
              </p:txBody>
            </p:sp>
          </p:grpSp>
          <p:sp>
            <p:nvSpPr>
              <p:cNvPr id="21523" name="Line 25"/>
              <p:cNvSpPr>
                <a:spLocks noChangeShapeType="1"/>
              </p:cNvSpPr>
              <p:nvPr/>
            </p:nvSpPr>
            <p:spPr bwMode="auto">
              <a:xfrm>
                <a:off x="4150" y="3262"/>
                <a:ext cx="0" cy="6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524" name="Line 26"/>
              <p:cNvSpPr>
                <a:spLocks noChangeShapeType="1"/>
              </p:cNvSpPr>
              <p:nvPr/>
            </p:nvSpPr>
            <p:spPr bwMode="auto">
              <a:xfrm>
                <a:off x="4150" y="3262"/>
                <a:ext cx="861" cy="49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525" name="Line 27"/>
              <p:cNvSpPr>
                <a:spLocks noChangeShapeType="1"/>
              </p:cNvSpPr>
              <p:nvPr/>
            </p:nvSpPr>
            <p:spPr bwMode="auto">
              <a:xfrm>
                <a:off x="4150" y="3852"/>
                <a:ext cx="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526" name="Line 28"/>
              <p:cNvSpPr>
                <a:spLocks noChangeShapeType="1"/>
              </p:cNvSpPr>
              <p:nvPr/>
            </p:nvSpPr>
            <p:spPr bwMode="auto">
              <a:xfrm>
                <a:off x="4240" y="3852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527" name="Line 29"/>
              <p:cNvSpPr>
                <a:spLocks noChangeShapeType="1"/>
              </p:cNvSpPr>
              <p:nvPr/>
            </p:nvSpPr>
            <p:spPr bwMode="auto">
              <a:xfrm flipH="1">
                <a:off x="4921" y="3625"/>
                <a:ext cx="45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528" name="Line 30"/>
              <p:cNvSpPr>
                <a:spLocks noChangeShapeType="1"/>
              </p:cNvSpPr>
              <p:nvPr/>
            </p:nvSpPr>
            <p:spPr bwMode="auto">
              <a:xfrm>
                <a:off x="4966" y="3625"/>
                <a:ext cx="91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529" name="Text Box 31"/>
              <p:cNvSpPr txBox="1">
                <a:spLocks noChangeArrowheads="1"/>
              </p:cNvSpPr>
              <p:nvPr/>
            </p:nvSpPr>
            <p:spPr bwMode="auto">
              <a:xfrm>
                <a:off x="3923" y="3884"/>
                <a:ext cx="24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l" eaLnBrk="1" hangingPunct="1"/>
                <a:r>
                  <a:rPr kumimoji="0" lang="en-US" altLang="zh-CN" sz="2400" b="0"/>
                  <a:t>E</a:t>
                </a:r>
              </a:p>
            </p:txBody>
          </p:sp>
          <p:sp>
            <p:nvSpPr>
              <p:cNvPr id="21530" name="Text Box 32"/>
              <p:cNvSpPr txBox="1">
                <a:spLocks noChangeArrowheads="1"/>
              </p:cNvSpPr>
              <p:nvPr/>
            </p:nvSpPr>
            <p:spPr bwMode="auto">
              <a:xfrm>
                <a:off x="5102" y="3625"/>
                <a:ext cx="23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l" eaLnBrk="1" hangingPunct="1"/>
                <a:r>
                  <a:rPr kumimoji="0" lang="en-US" altLang="zh-CN" sz="2400" b="0"/>
                  <a:t>F</a:t>
                </a:r>
              </a:p>
            </p:txBody>
          </p:sp>
        </p:grpSp>
      </p:grpSp>
      <p:sp>
        <p:nvSpPr>
          <p:cNvPr id="81953" name="Text Box 33"/>
          <p:cNvSpPr txBox="1">
            <a:spLocks noChangeArrowheads="1"/>
          </p:cNvSpPr>
          <p:nvPr/>
        </p:nvSpPr>
        <p:spPr bwMode="auto">
          <a:xfrm>
            <a:off x="5703888" y="2389188"/>
            <a:ext cx="4413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kumimoji="0" lang="en-US" altLang="zh-CN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81954" name="Text Box 34"/>
          <p:cNvSpPr txBox="1">
            <a:spLocks noChangeArrowheads="1"/>
          </p:cNvSpPr>
          <p:nvPr/>
        </p:nvSpPr>
        <p:spPr bwMode="auto">
          <a:xfrm>
            <a:off x="7092950" y="3284538"/>
            <a:ext cx="93821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kumimoji="0" lang="en-US" altLang="zh-CN">
                <a:solidFill>
                  <a:srgbClr val="FF0000"/>
                </a:solidFill>
              </a:rPr>
              <a:t>80°</a:t>
            </a:r>
          </a:p>
        </p:txBody>
      </p:sp>
      <p:sp>
        <p:nvSpPr>
          <p:cNvPr id="81955" name="Text Box 35"/>
          <p:cNvSpPr txBox="1">
            <a:spLocks noChangeArrowheads="1"/>
          </p:cNvSpPr>
          <p:nvPr/>
        </p:nvSpPr>
        <p:spPr bwMode="auto">
          <a:xfrm>
            <a:off x="2771775" y="3716338"/>
            <a:ext cx="93821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kumimoji="0" lang="en-US" altLang="zh-CN">
                <a:solidFill>
                  <a:srgbClr val="FF0000"/>
                </a:solidFill>
              </a:rPr>
              <a:t>60°</a:t>
            </a:r>
          </a:p>
        </p:txBody>
      </p:sp>
      <p:sp>
        <p:nvSpPr>
          <p:cNvPr id="81956" name="Text Box 36"/>
          <p:cNvSpPr txBox="1">
            <a:spLocks noChangeArrowheads="1"/>
          </p:cNvSpPr>
          <p:nvPr/>
        </p:nvSpPr>
        <p:spPr bwMode="auto">
          <a:xfrm>
            <a:off x="1835150" y="4941888"/>
            <a:ext cx="11350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kumimoji="0" lang="en-US" altLang="zh-CN">
                <a:solidFill>
                  <a:srgbClr val="FF0000"/>
                </a:solidFill>
              </a:rPr>
              <a:t>120°</a:t>
            </a:r>
          </a:p>
        </p:txBody>
      </p:sp>
      <p:sp>
        <p:nvSpPr>
          <p:cNvPr id="81957" name="Text Box 37"/>
          <p:cNvSpPr txBox="1">
            <a:spLocks noChangeArrowheads="1"/>
          </p:cNvSpPr>
          <p:nvPr/>
        </p:nvSpPr>
        <p:spPr bwMode="auto">
          <a:xfrm>
            <a:off x="3708400" y="5013325"/>
            <a:ext cx="9382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kumimoji="0" lang="en-US" altLang="zh-CN">
                <a:solidFill>
                  <a:srgbClr val="FF0000"/>
                </a:solidFill>
              </a:rPr>
              <a:t>60°</a:t>
            </a:r>
          </a:p>
        </p:txBody>
      </p:sp>
      <p:sp>
        <p:nvSpPr>
          <p:cNvPr id="21519" name="AutoShape 3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337550" y="6451600"/>
            <a:ext cx="806450" cy="406400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dist"/>
            <a:r>
              <a:rPr kumimoji="0" lang="zh-CN" altLang="en-US" sz="1800" b="0">
                <a:hlinkClick r:id="rId3" action="ppaction://hlinksldjump"/>
              </a:rPr>
              <a:t>返回</a:t>
            </a:r>
            <a:endParaRPr kumimoji="0" lang="zh-CN" altLang="en-US" sz="1800" b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1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81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1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1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19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19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19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19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19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19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34" grpId="0" animBg="1"/>
      <p:bldP spid="81935" grpId="0"/>
      <p:bldP spid="81953" grpId="0"/>
      <p:bldP spid="81954" grpId="0"/>
      <p:bldP spid="81955" grpId="0"/>
      <p:bldP spid="81956" grpId="0"/>
      <p:bldP spid="8195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179388" y="4005263"/>
            <a:ext cx="2735262" cy="466725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2400">
                <a:ea typeface="黑体" panose="02010609060101010101" pitchFamily="49" charset="-122"/>
              </a:rPr>
              <a:t>两组对边都不平行</a:t>
            </a:r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3059113" y="3716338"/>
            <a:ext cx="2362200" cy="1014412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2400">
                <a:ea typeface="黑体" panose="02010609060101010101" pitchFamily="49" charset="-122"/>
              </a:rPr>
              <a:t>一组对边平行，</a:t>
            </a:r>
          </a:p>
          <a:p>
            <a:pPr algn="l" eaLnBrk="1" hangingPunct="1">
              <a:spcBef>
                <a:spcPct val="50000"/>
              </a:spcBef>
            </a:pPr>
            <a:r>
              <a:rPr lang="zh-CN" altLang="en-US" sz="2400">
                <a:ea typeface="黑体" panose="02010609060101010101" pitchFamily="49" charset="-122"/>
              </a:rPr>
              <a:t>一组对边不平行</a:t>
            </a:r>
          </a:p>
        </p:txBody>
      </p:sp>
      <p:sp>
        <p:nvSpPr>
          <p:cNvPr id="30733" name="AutoShape 13"/>
          <p:cNvSpPr>
            <a:spLocks noChangeArrowheads="1"/>
          </p:cNvSpPr>
          <p:nvPr/>
        </p:nvSpPr>
        <p:spPr bwMode="auto">
          <a:xfrm>
            <a:off x="971550" y="3284538"/>
            <a:ext cx="381000" cy="533400"/>
          </a:xfrm>
          <a:prstGeom prst="downArrow">
            <a:avLst>
              <a:gd name="adj1" fmla="val 50000"/>
              <a:gd name="adj2" fmla="val 35000"/>
            </a:avLst>
          </a:prstGeom>
          <a:gradFill rotWithShape="0">
            <a:gsLst>
              <a:gs pos="0">
                <a:schemeClr val="tx2"/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</a:ln>
        </p:spPr>
        <p:txBody>
          <a:bodyPr vert="eaVert" wrap="none" anchor="ctr"/>
          <a:lstStyle/>
          <a:p>
            <a:pPr algn="l" eaLnBrk="0" hangingPunct="0"/>
            <a:endParaRPr kumimoji="0" lang="zh-CN" altLang="en-US" sz="1800" b="0"/>
          </a:p>
        </p:txBody>
      </p:sp>
      <p:sp>
        <p:nvSpPr>
          <p:cNvPr id="30734" name="AutoShape 14"/>
          <p:cNvSpPr>
            <a:spLocks noChangeArrowheads="1"/>
          </p:cNvSpPr>
          <p:nvPr/>
        </p:nvSpPr>
        <p:spPr bwMode="auto">
          <a:xfrm>
            <a:off x="3779838" y="3141663"/>
            <a:ext cx="381000" cy="533400"/>
          </a:xfrm>
          <a:prstGeom prst="downArrow">
            <a:avLst>
              <a:gd name="adj1" fmla="val 50000"/>
              <a:gd name="adj2" fmla="val 35000"/>
            </a:avLst>
          </a:prstGeom>
          <a:gradFill rotWithShape="0">
            <a:gsLst>
              <a:gs pos="0">
                <a:schemeClr val="tx2"/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</a:ln>
        </p:spPr>
        <p:txBody>
          <a:bodyPr vert="eaVert" wrap="none" anchor="ctr"/>
          <a:lstStyle/>
          <a:p>
            <a:pPr algn="l" eaLnBrk="0" hangingPunct="0"/>
            <a:endParaRPr kumimoji="0" lang="zh-CN" altLang="en-US" sz="1800" b="0"/>
          </a:p>
        </p:txBody>
      </p:sp>
      <p:sp>
        <p:nvSpPr>
          <p:cNvPr id="30735" name="AutoShape 15"/>
          <p:cNvSpPr>
            <a:spLocks noChangeArrowheads="1"/>
          </p:cNvSpPr>
          <p:nvPr/>
        </p:nvSpPr>
        <p:spPr bwMode="auto">
          <a:xfrm>
            <a:off x="7524750" y="3357563"/>
            <a:ext cx="381000" cy="533400"/>
          </a:xfrm>
          <a:prstGeom prst="downArrow">
            <a:avLst>
              <a:gd name="adj1" fmla="val 50000"/>
              <a:gd name="adj2" fmla="val 35000"/>
            </a:avLst>
          </a:prstGeom>
          <a:gradFill rotWithShape="0">
            <a:gsLst>
              <a:gs pos="0">
                <a:schemeClr val="tx2"/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</a:ln>
        </p:spPr>
        <p:txBody>
          <a:bodyPr vert="eaVert" wrap="none" anchor="ctr"/>
          <a:lstStyle/>
          <a:p>
            <a:pPr algn="l" eaLnBrk="0" hangingPunct="0"/>
            <a:endParaRPr kumimoji="0" lang="zh-CN" altLang="en-US" sz="1800" b="0"/>
          </a:p>
        </p:txBody>
      </p:sp>
      <p:grpSp>
        <p:nvGrpSpPr>
          <p:cNvPr id="2" name="Group 41"/>
          <p:cNvGrpSpPr/>
          <p:nvPr/>
        </p:nvGrpSpPr>
        <p:grpSpPr bwMode="auto">
          <a:xfrm>
            <a:off x="5038725" y="4005263"/>
            <a:ext cx="3997325" cy="1906587"/>
            <a:chOff x="3174" y="2523"/>
            <a:chExt cx="2518" cy="1201"/>
          </a:xfrm>
        </p:grpSpPr>
        <p:sp>
          <p:nvSpPr>
            <p:cNvPr id="4114" name="Text Box 9"/>
            <p:cNvSpPr txBox="1">
              <a:spLocks noChangeArrowheads="1"/>
            </p:cNvSpPr>
            <p:nvPr/>
          </p:nvSpPr>
          <p:spPr bwMode="auto">
            <a:xfrm>
              <a:off x="4649" y="2523"/>
              <a:ext cx="1043" cy="524"/>
            </a:xfrm>
            <a:prstGeom prst="rect">
              <a:avLst/>
            </a:prstGeom>
            <a:noFill/>
            <a:ln w="9525">
              <a:solidFill>
                <a:srgbClr val="A5002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zh-CN" altLang="en-US" sz="2400">
                  <a:ea typeface="黑体" panose="02010609060101010101" pitchFamily="49" charset="-122"/>
                </a:rPr>
                <a:t>两组对边分别平行</a:t>
              </a:r>
            </a:p>
          </p:txBody>
        </p:sp>
        <p:sp>
          <p:nvSpPr>
            <p:cNvPr id="4115" name="Text Box 12"/>
            <p:cNvSpPr txBox="1">
              <a:spLocks noChangeArrowheads="1"/>
            </p:cNvSpPr>
            <p:nvPr/>
          </p:nvSpPr>
          <p:spPr bwMode="auto">
            <a:xfrm>
              <a:off x="4649" y="3430"/>
              <a:ext cx="850" cy="294"/>
            </a:xfrm>
            <a:prstGeom prst="rect">
              <a:avLst/>
            </a:prstGeom>
            <a:noFill/>
            <a:ln w="9525">
              <a:solidFill>
                <a:srgbClr val="A5002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zh-CN" altLang="en-US" sz="2400">
                  <a:ea typeface="黑体" panose="02010609060101010101" pitchFamily="49" charset="-122"/>
                </a:rPr>
                <a:t>四边形</a:t>
              </a:r>
            </a:p>
          </p:txBody>
        </p:sp>
        <p:sp>
          <p:nvSpPr>
            <p:cNvPr id="4116" name="AutoShape 16"/>
            <p:cNvSpPr/>
            <p:nvPr/>
          </p:nvSpPr>
          <p:spPr bwMode="auto">
            <a:xfrm>
              <a:off x="4497" y="2706"/>
              <a:ext cx="115" cy="922"/>
            </a:xfrm>
            <a:prstGeom prst="leftBrace">
              <a:avLst>
                <a:gd name="adj1" fmla="val 90827"/>
                <a:gd name="adj2" fmla="val 51431"/>
              </a:avLst>
            </a:prstGeom>
            <a:noFill/>
            <a:ln w="25400">
              <a:solidFill>
                <a:srgbClr val="A5002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l" eaLnBrk="0" hangingPunct="0"/>
              <a:endParaRPr kumimoji="0" lang="zh-CN" altLang="en-US" sz="2400" b="0"/>
            </a:p>
          </p:txBody>
        </p:sp>
        <p:sp>
          <p:nvSpPr>
            <p:cNvPr id="4117" name="Text Box 17"/>
            <p:cNvSpPr txBox="1">
              <a:spLocks noChangeArrowheads="1"/>
            </p:cNvSpPr>
            <p:nvPr/>
          </p:nvSpPr>
          <p:spPr bwMode="auto">
            <a:xfrm>
              <a:off x="3174" y="3075"/>
              <a:ext cx="1323" cy="294"/>
            </a:xfrm>
            <a:prstGeom prst="rect">
              <a:avLst/>
            </a:prstGeom>
            <a:noFill/>
            <a:ln w="9525">
              <a:solidFill>
                <a:srgbClr val="A5002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zh-CN" altLang="en-US" sz="2400">
                  <a:solidFill>
                    <a:srgbClr val="0000CC"/>
                  </a:solidFill>
                  <a:ea typeface="黑体" panose="02010609060101010101" pitchFamily="49" charset="-122"/>
                </a:rPr>
                <a:t>平行四边形</a:t>
              </a:r>
              <a:endParaRPr lang="zh-CN" altLang="en-US" sz="2400">
                <a:ea typeface="黑体" panose="02010609060101010101" pitchFamily="49" charset="-122"/>
              </a:endParaRPr>
            </a:p>
          </p:txBody>
        </p:sp>
      </p:grpSp>
      <p:sp>
        <p:nvSpPr>
          <p:cNvPr id="2064" name="TextBox 19"/>
          <p:cNvSpPr txBox="1">
            <a:spLocks noChangeArrowheads="1"/>
          </p:cNvSpPr>
          <p:nvPr/>
        </p:nvSpPr>
        <p:spPr bwMode="auto">
          <a:xfrm>
            <a:off x="0" y="6092825"/>
            <a:ext cx="97170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/>
            <a:r>
              <a:rPr kumimoji="0" lang="zh-CN" altLang="en-US" sz="3200" dirty="0">
                <a:solidFill>
                  <a:srgbClr val="FF0000"/>
                </a:solidFill>
                <a:ea typeface="黑体" panose="02010609060101010101" pitchFamily="49" charset="-122"/>
              </a:rPr>
              <a:t>两组对边分别平行的四边形叫做平行四边形。</a:t>
            </a:r>
          </a:p>
        </p:txBody>
      </p:sp>
      <p:sp>
        <p:nvSpPr>
          <p:cNvPr id="4105" name="Rectangle 21"/>
          <p:cNvSpPr>
            <a:spLocks noChangeArrowheads="1"/>
          </p:cNvSpPr>
          <p:nvPr/>
        </p:nvSpPr>
        <p:spPr bwMode="auto">
          <a:xfrm>
            <a:off x="179388" y="1268413"/>
            <a:ext cx="643413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kumimoji="0" lang="zh-CN" altLang="en-US" sz="2400">
                <a:latin typeface="宋体" panose="02010600030101010101" pitchFamily="2" charset="-122"/>
              </a:rPr>
              <a:t>观察图形，说出下列图形边的位置有什么特征？</a:t>
            </a:r>
            <a:endParaRPr kumimoji="0" lang="zh-CN" altLang="en-US" sz="2400" b="0"/>
          </a:p>
        </p:txBody>
      </p:sp>
      <p:grpSp>
        <p:nvGrpSpPr>
          <p:cNvPr id="4106" name="Group 34"/>
          <p:cNvGrpSpPr/>
          <p:nvPr/>
        </p:nvGrpSpPr>
        <p:grpSpPr bwMode="auto">
          <a:xfrm>
            <a:off x="468313" y="1989138"/>
            <a:ext cx="1584325" cy="936625"/>
            <a:chOff x="3923" y="572"/>
            <a:chExt cx="998" cy="590"/>
          </a:xfrm>
        </p:grpSpPr>
        <p:sp>
          <p:nvSpPr>
            <p:cNvPr id="2078" name="Line 30"/>
            <p:cNvSpPr>
              <a:spLocks noChangeShapeType="1"/>
            </p:cNvSpPr>
            <p:nvPr/>
          </p:nvSpPr>
          <p:spPr bwMode="auto">
            <a:xfrm>
              <a:off x="3923" y="572"/>
              <a:ext cx="227" cy="45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</a:ln>
            <a:effectLst/>
          </p:spPr>
          <p:txBody>
            <a:bodyPr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79" name="Line 31"/>
            <p:cNvSpPr>
              <a:spLocks noChangeShapeType="1"/>
            </p:cNvSpPr>
            <p:nvPr/>
          </p:nvSpPr>
          <p:spPr bwMode="auto">
            <a:xfrm flipV="1">
              <a:off x="3923" y="572"/>
              <a:ext cx="998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</a:ln>
            <a:effectLst/>
          </p:spPr>
          <p:txBody>
            <a:bodyPr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80" name="Line 32"/>
            <p:cNvSpPr>
              <a:spLocks noChangeShapeType="1"/>
            </p:cNvSpPr>
            <p:nvPr/>
          </p:nvSpPr>
          <p:spPr bwMode="auto">
            <a:xfrm flipH="1">
              <a:off x="4694" y="572"/>
              <a:ext cx="227" cy="59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</a:ln>
            <a:effectLst/>
          </p:spPr>
          <p:txBody>
            <a:bodyPr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81" name="Line 33"/>
            <p:cNvSpPr>
              <a:spLocks noChangeShapeType="1"/>
            </p:cNvSpPr>
            <p:nvPr/>
          </p:nvSpPr>
          <p:spPr bwMode="auto">
            <a:xfrm>
              <a:off x="4150" y="1026"/>
              <a:ext cx="544" cy="13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</a:ln>
            <a:effectLst/>
          </p:spPr>
          <p:txBody>
            <a:bodyPr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083" name="AutoShape 35"/>
          <p:cNvSpPr>
            <a:spLocks noChangeArrowheads="1"/>
          </p:cNvSpPr>
          <p:nvPr/>
        </p:nvSpPr>
        <p:spPr bwMode="auto">
          <a:xfrm rot="10800000">
            <a:off x="3203575" y="2060575"/>
            <a:ext cx="1728788" cy="936625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miter lim="800000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84" name="AutoShape 36"/>
          <p:cNvSpPr>
            <a:spLocks noChangeArrowheads="1"/>
          </p:cNvSpPr>
          <p:nvPr/>
        </p:nvSpPr>
        <p:spPr bwMode="auto">
          <a:xfrm>
            <a:off x="6588125" y="2060575"/>
            <a:ext cx="2303463" cy="1081088"/>
          </a:xfrm>
          <a:prstGeom prst="parallelogram">
            <a:avLst>
              <a:gd name="adj" fmla="val 53267"/>
            </a:avLst>
          </a:prstGeom>
          <a:noFill/>
          <a:ln w="38100">
            <a:solidFill>
              <a:srgbClr val="FF0000"/>
            </a:solidFill>
            <a:miter lim="800000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109" name="Picture 40" descr="4521_conew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260350"/>
            <a:ext cx="341947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7" grpId="0" animBg="1" autoUpdateAnimBg="0"/>
      <p:bldP spid="30728" grpId="0" animBg="1" autoUpdateAnimBg="0"/>
      <p:bldP spid="30733" grpId="0" animBg="1"/>
      <p:bldP spid="30734" grpId="0" animBg="1"/>
      <p:bldP spid="30735" grpId="0" animBg="1"/>
      <p:bldP spid="206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idx="1"/>
          </p:nvPr>
        </p:nvSpPr>
        <p:spPr>
          <a:xfrm>
            <a:off x="1104900" y="2662238"/>
            <a:ext cx="5643563" cy="98425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CN" sz="2800" b="1" smtClean="0"/>
              <a:t>AB=5</a:t>
            </a:r>
            <a:r>
              <a:rPr lang="zh-CN" altLang="en-US" sz="2800" b="1" smtClean="0"/>
              <a:t>，</a:t>
            </a:r>
            <a:r>
              <a:rPr lang="en-US" altLang="zh-CN" sz="2800" b="1" smtClean="0"/>
              <a:t>BC=9</a:t>
            </a:r>
            <a:r>
              <a:rPr lang="zh-CN" altLang="en-US" sz="2800" b="1" smtClean="0"/>
              <a:t>，</a:t>
            </a:r>
            <a:r>
              <a:rPr lang="en-US" altLang="zh-CN" sz="2800" b="1" smtClean="0"/>
              <a:t>BE</a:t>
            </a:r>
            <a:r>
              <a:rPr lang="zh-CN" altLang="en-US" sz="2800" b="1" smtClean="0"/>
              <a:t>平分∠</a:t>
            </a:r>
            <a:r>
              <a:rPr lang="en-US" altLang="zh-CN" sz="2800" b="1" smtClean="0"/>
              <a:t>ABC</a:t>
            </a:r>
            <a:r>
              <a:rPr lang="zh-CN" altLang="en-US" sz="2800" b="1" smtClean="0"/>
              <a:t>，</a:t>
            </a:r>
          </a:p>
          <a:p>
            <a:pPr>
              <a:buFontTx/>
              <a:buNone/>
            </a:pPr>
            <a:endParaRPr lang="zh-CN" altLang="en-US" sz="2800" b="1" smtClean="0"/>
          </a:p>
        </p:txBody>
      </p:sp>
      <p:sp>
        <p:nvSpPr>
          <p:cNvPr id="86020" name="Text Box 4"/>
          <p:cNvSpPr txBox="1">
            <a:spLocks noChangeArrowheads="1"/>
          </p:cNvSpPr>
          <p:nvPr/>
        </p:nvSpPr>
        <p:spPr bwMode="auto">
          <a:xfrm>
            <a:off x="2411413" y="3429000"/>
            <a:ext cx="5032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0" lang="en-US" altLang="zh-CN" sz="3200">
                <a:solidFill>
                  <a:srgbClr val="FF0000"/>
                </a:solidFill>
              </a:rPr>
              <a:t>4</a:t>
            </a:r>
          </a:p>
        </p:txBody>
      </p:sp>
      <p:grpSp>
        <p:nvGrpSpPr>
          <p:cNvPr id="22532" name="Group 5"/>
          <p:cNvGrpSpPr/>
          <p:nvPr/>
        </p:nvGrpSpPr>
        <p:grpSpPr bwMode="auto">
          <a:xfrm>
            <a:off x="2268538" y="1628775"/>
            <a:ext cx="2520950" cy="646113"/>
            <a:chOff x="1837" y="1253"/>
            <a:chExt cx="1588" cy="407"/>
          </a:xfrm>
        </p:grpSpPr>
        <p:sp>
          <p:nvSpPr>
            <p:cNvPr id="22550" name="AutoShape 6"/>
            <p:cNvSpPr>
              <a:spLocks noChangeArrowheads="1"/>
            </p:cNvSpPr>
            <p:nvPr/>
          </p:nvSpPr>
          <p:spPr bwMode="auto">
            <a:xfrm>
              <a:off x="1837" y="1344"/>
              <a:ext cx="318" cy="136"/>
            </a:xfrm>
            <a:prstGeom prst="parallelogram">
              <a:avLst>
                <a:gd name="adj" fmla="val 58456"/>
              </a:avLst>
            </a:prstGeom>
            <a:solidFill>
              <a:srgbClr val="FFFFFF"/>
            </a:solidFill>
            <a:ln w="9525" algn="ctr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551" name="Rectangle 7"/>
            <p:cNvSpPr>
              <a:spLocks noChangeArrowheads="1"/>
            </p:cNvSpPr>
            <p:nvPr/>
          </p:nvSpPr>
          <p:spPr bwMode="auto">
            <a:xfrm>
              <a:off x="2064" y="1253"/>
              <a:ext cx="1361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 algn="l" eaLnBrk="0" hangingPunct="0">
                <a:spcBef>
                  <a:spcPct val="20000"/>
                </a:spcBef>
              </a:pPr>
              <a:r>
                <a:rPr kumimoji="0" lang="en-US" altLang="zh-CN" b="0">
                  <a:latin typeface="Times New Roman" panose="02020603050405020304" pitchFamily="18" charset="0"/>
                </a:rPr>
                <a:t>ABCD</a:t>
              </a:r>
              <a:r>
                <a:rPr kumimoji="0" lang="zh-CN" altLang="en-US" b="0">
                  <a:latin typeface="Times New Roman" panose="02020603050405020304" pitchFamily="18" charset="0"/>
                </a:rPr>
                <a:t>中，</a:t>
              </a:r>
            </a:p>
          </p:txBody>
        </p:sp>
      </p:grpSp>
      <p:sp>
        <p:nvSpPr>
          <p:cNvPr id="22533" name="Text Box 8"/>
          <p:cNvSpPr txBox="1">
            <a:spLocks noChangeArrowheads="1"/>
          </p:cNvSpPr>
          <p:nvPr/>
        </p:nvSpPr>
        <p:spPr bwMode="auto">
          <a:xfrm>
            <a:off x="468313" y="1628775"/>
            <a:ext cx="18716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0" lang="en-US" altLang="zh-CN" b="0"/>
              <a:t>5</a:t>
            </a:r>
            <a:r>
              <a:rPr kumimoji="0" lang="zh-CN" altLang="en-US" b="0"/>
              <a:t>、如图，</a:t>
            </a:r>
          </a:p>
        </p:txBody>
      </p:sp>
      <p:sp>
        <p:nvSpPr>
          <p:cNvPr id="22534" name="Text Box 9"/>
          <p:cNvSpPr txBox="1">
            <a:spLocks noChangeArrowheads="1"/>
          </p:cNvSpPr>
          <p:nvPr/>
        </p:nvSpPr>
        <p:spPr bwMode="auto">
          <a:xfrm>
            <a:off x="827088" y="3644900"/>
            <a:ext cx="32400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0" lang="zh-CN" altLang="en-US" b="0"/>
              <a:t>则</a:t>
            </a:r>
            <a:r>
              <a:rPr kumimoji="0" lang="en-US" altLang="zh-CN" b="0"/>
              <a:t>DE= _________</a:t>
            </a:r>
          </a:p>
        </p:txBody>
      </p:sp>
      <p:grpSp>
        <p:nvGrpSpPr>
          <p:cNvPr id="22535" name="Group 10"/>
          <p:cNvGrpSpPr/>
          <p:nvPr/>
        </p:nvGrpSpPr>
        <p:grpSpPr bwMode="auto">
          <a:xfrm>
            <a:off x="3492500" y="3141663"/>
            <a:ext cx="4572000" cy="2376487"/>
            <a:chOff x="2880" y="1979"/>
            <a:chExt cx="2880" cy="1497"/>
          </a:xfrm>
        </p:grpSpPr>
        <p:sp>
          <p:nvSpPr>
            <p:cNvPr id="22543" name="AutoShape 11"/>
            <p:cNvSpPr>
              <a:spLocks noChangeArrowheads="1"/>
            </p:cNvSpPr>
            <p:nvPr/>
          </p:nvSpPr>
          <p:spPr bwMode="auto">
            <a:xfrm>
              <a:off x="3243" y="2432"/>
              <a:ext cx="2132" cy="681"/>
            </a:xfrm>
            <a:prstGeom prst="parallelogram">
              <a:avLst>
                <a:gd name="adj" fmla="val 782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kumimoji="0" lang="zh-CN" altLang="en-US" sz="1800" b="0" u="sng"/>
            </a:p>
          </p:txBody>
        </p:sp>
        <p:sp>
          <p:nvSpPr>
            <p:cNvPr id="22544" name="Rectangle 12"/>
            <p:cNvSpPr>
              <a:spLocks noChangeArrowheads="1"/>
            </p:cNvSpPr>
            <p:nvPr/>
          </p:nvSpPr>
          <p:spPr bwMode="auto">
            <a:xfrm>
              <a:off x="3560" y="2024"/>
              <a:ext cx="273" cy="4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b"/>
            <a:lstStyle/>
            <a:p>
              <a:pPr eaLnBrk="0" hangingPunct="0"/>
              <a:r>
                <a:rPr kumimoji="0" lang="en-US" altLang="zh-CN" sz="4400" b="0">
                  <a:solidFill>
                    <a:schemeClr val="tx2"/>
                  </a:solidFill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22545" name="Rectangle 13"/>
            <p:cNvSpPr>
              <a:spLocks noChangeArrowheads="1"/>
            </p:cNvSpPr>
            <p:nvPr/>
          </p:nvSpPr>
          <p:spPr bwMode="auto">
            <a:xfrm>
              <a:off x="5397" y="2160"/>
              <a:ext cx="363" cy="4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b"/>
            <a:lstStyle/>
            <a:p>
              <a:pPr eaLnBrk="0" hangingPunct="0"/>
              <a:r>
                <a:rPr kumimoji="0" lang="en-US" altLang="zh-CN" sz="4400" b="0">
                  <a:solidFill>
                    <a:schemeClr val="tx2"/>
                  </a:solidFill>
                  <a:latin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22546" name="Rectangle 14"/>
            <p:cNvSpPr>
              <a:spLocks noChangeArrowheads="1"/>
            </p:cNvSpPr>
            <p:nvPr/>
          </p:nvSpPr>
          <p:spPr bwMode="auto">
            <a:xfrm>
              <a:off x="4740" y="3022"/>
              <a:ext cx="363" cy="4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b"/>
            <a:lstStyle/>
            <a:p>
              <a:pPr eaLnBrk="0" hangingPunct="0"/>
              <a:r>
                <a:rPr kumimoji="0" lang="en-US" altLang="zh-CN" sz="4400" b="0">
                  <a:solidFill>
                    <a:schemeClr val="tx2"/>
                  </a:solidFill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22547" name="Rectangle 15"/>
            <p:cNvSpPr>
              <a:spLocks noChangeArrowheads="1"/>
            </p:cNvSpPr>
            <p:nvPr/>
          </p:nvSpPr>
          <p:spPr bwMode="auto">
            <a:xfrm>
              <a:off x="2880" y="2931"/>
              <a:ext cx="363" cy="4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b"/>
            <a:lstStyle/>
            <a:p>
              <a:pPr eaLnBrk="0" hangingPunct="0"/>
              <a:r>
                <a:rPr kumimoji="0" lang="en-US" altLang="zh-CN" sz="4400" b="0">
                  <a:solidFill>
                    <a:schemeClr val="tx2"/>
                  </a:solidFill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22548" name="Rectangle 16"/>
            <p:cNvSpPr>
              <a:spLocks noChangeArrowheads="1"/>
            </p:cNvSpPr>
            <p:nvPr/>
          </p:nvSpPr>
          <p:spPr bwMode="auto">
            <a:xfrm>
              <a:off x="4377" y="1979"/>
              <a:ext cx="363" cy="4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b"/>
            <a:lstStyle/>
            <a:p>
              <a:pPr eaLnBrk="0" hangingPunct="0"/>
              <a:r>
                <a:rPr kumimoji="0" lang="en-US" altLang="zh-CN" sz="4400" b="0">
                  <a:solidFill>
                    <a:schemeClr val="tx2"/>
                  </a:solidFill>
                  <a:latin typeface="Times New Roman" panose="02020603050405020304" pitchFamily="18" charset="0"/>
                </a:rPr>
                <a:t>E</a:t>
              </a:r>
            </a:p>
          </p:txBody>
        </p:sp>
        <p:sp>
          <p:nvSpPr>
            <p:cNvPr id="22549" name="Line 17"/>
            <p:cNvSpPr>
              <a:spLocks noChangeShapeType="1"/>
            </p:cNvSpPr>
            <p:nvPr/>
          </p:nvSpPr>
          <p:spPr bwMode="auto">
            <a:xfrm flipH="1">
              <a:off x="3243" y="2432"/>
              <a:ext cx="1361" cy="6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zh-CN" altLang="en-US"/>
            </a:p>
          </p:txBody>
        </p:sp>
      </p:grpSp>
      <p:sp>
        <p:nvSpPr>
          <p:cNvPr id="22536" name="Arc 18"/>
          <p:cNvSpPr/>
          <p:nvPr/>
        </p:nvSpPr>
        <p:spPr bwMode="auto">
          <a:xfrm>
            <a:off x="4427538" y="4797425"/>
            <a:ext cx="73025" cy="144463"/>
          </a:xfrm>
          <a:custGeom>
            <a:avLst/>
            <a:gdLst>
              <a:gd name="T0" fmla="*/ 0 w 21600"/>
              <a:gd name="T1" fmla="*/ 0 h 21600"/>
              <a:gd name="T2" fmla="*/ 246882 w 21600"/>
              <a:gd name="T3" fmla="*/ 966183 h 21600"/>
              <a:gd name="T4" fmla="*/ 0 w 21600"/>
              <a:gd name="T5" fmla="*/ 966183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2537" name="Arc 19"/>
          <p:cNvSpPr/>
          <p:nvPr/>
        </p:nvSpPr>
        <p:spPr bwMode="auto">
          <a:xfrm>
            <a:off x="4356100" y="4508500"/>
            <a:ext cx="144463" cy="215900"/>
          </a:xfrm>
          <a:custGeom>
            <a:avLst/>
            <a:gdLst>
              <a:gd name="T0" fmla="*/ 0 w 21600"/>
              <a:gd name="T1" fmla="*/ 0 h 21600"/>
              <a:gd name="T2" fmla="*/ 966183 w 21600"/>
              <a:gd name="T3" fmla="*/ 2158000 h 21600"/>
              <a:gd name="T4" fmla="*/ 0 w 21600"/>
              <a:gd name="T5" fmla="*/ 21580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2538" name="Arc 20"/>
          <p:cNvSpPr/>
          <p:nvPr/>
        </p:nvSpPr>
        <p:spPr bwMode="auto">
          <a:xfrm flipH="1">
            <a:off x="5651500" y="3860800"/>
            <a:ext cx="360363" cy="288925"/>
          </a:xfrm>
          <a:custGeom>
            <a:avLst/>
            <a:gdLst>
              <a:gd name="T0" fmla="*/ 3129085 w 21600"/>
              <a:gd name="T1" fmla="*/ 0 h 29522"/>
              <a:gd name="T2" fmla="*/ 5161233 w 21600"/>
              <a:gd name="T3" fmla="*/ 2827643 h 29522"/>
              <a:gd name="T4" fmla="*/ 0 w 21600"/>
              <a:gd name="T5" fmla="*/ 1766580 h 29522"/>
              <a:gd name="T6" fmla="*/ 0 60000 65536"/>
              <a:gd name="T7" fmla="*/ 0 60000 65536"/>
              <a:gd name="T8" fmla="*/ 0 60000 65536"/>
              <a:gd name="T9" fmla="*/ 0 w 21600"/>
              <a:gd name="T10" fmla="*/ 0 h 29522"/>
              <a:gd name="T11" fmla="*/ 21600 w 21600"/>
              <a:gd name="T12" fmla="*/ 29522 h 2952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9522" fill="none" extrusionOk="0">
                <a:moveTo>
                  <a:pt x="11241" y="0"/>
                </a:moveTo>
                <a:cubicBezTo>
                  <a:pt x="17674" y="3921"/>
                  <a:pt x="21600" y="10910"/>
                  <a:pt x="21600" y="18444"/>
                </a:cubicBezTo>
                <a:cubicBezTo>
                  <a:pt x="21600" y="22344"/>
                  <a:pt x="20543" y="26173"/>
                  <a:pt x="18542" y="29521"/>
                </a:cubicBezTo>
              </a:path>
              <a:path w="21600" h="29522" stroke="0" extrusionOk="0">
                <a:moveTo>
                  <a:pt x="11241" y="0"/>
                </a:moveTo>
                <a:cubicBezTo>
                  <a:pt x="17674" y="3921"/>
                  <a:pt x="21600" y="10910"/>
                  <a:pt x="21600" y="18444"/>
                </a:cubicBezTo>
                <a:cubicBezTo>
                  <a:pt x="21600" y="22344"/>
                  <a:pt x="20543" y="26173"/>
                  <a:pt x="18542" y="29521"/>
                </a:cubicBezTo>
                <a:lnTo>
                  <a:pt x="0" y="18444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zh-CN" altLang="en-US"/>
          </a:p>
        </p:txBody>
      </p:sp>
      <p:sp>
        <p:nvSpPr>
          <p:cNvPr id="22539" name="Text Box 21"/>
          <p:cNvSpPr txBox="1">
            <a:spLocks noChangeArrowheads="1"/>
          </p:cNvSpPr>
          <p:nvPr/>
        </p:nvSpPr>
        <p:spPr bwMode="auto">
          <a:xfrm>
            <a:off x="4500563" y="465296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kumimoji="0" lang="en-US" altLang="zh-CN" sz="1800" b="0"/>
              <a:t>1</a:t>
            </a:r>
          </a:p>
        </p:txBody>
      </p:sp>
      <p:sp>
        <p:nvSpPr>
          <p:cNvPr id="22540" name="Text Box 22"/>
          <p:cNvSpPr txBox="1">
            <a:spLocks noChangeArrowheads="1"/>
          </p:cNvSpPr>
          <p:nvPr/>
        </p:nvSpPr>
        <p:spPr bwMode="auto">
          <a:xfrm>
            <a:off x="4427538" y="436562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kumimoji="0" lang="en-US" altLang="zh-CN" sz="1800" b="0"/>
              <a:t>2</a:t>
            </a:r>
          </a:p>
        </p:txBody>
      </p:sp>
      <p:sp>
        <p:nvSpPr>
          <p:cNvPr id="22541" name="Text Box 23"/>
          <p:cNvSpPr txBox="1">
            <a:spLocks noChangeArrowheads="1"/>
          </p:cNvSpPr>
          <p:nvPr/>
        </p:nvSpPr>
        <p:spPr bwMode="auto">
          <a:xfrm>
            <a:off x="5292725" y="378936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kumimoji="0" lang="en-US" altLang="zh-CN" sz="1800" b="0"/>
              <a:t>3</a:t>
            </a:r>
          </a:p>
        </p:txBody>
      </p:sp>
      <p:sp>
        <p:nvSpPr>
          <p:cNvPr id="22542" name="AutoShape 2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337550" y="6451600"/>
            <a:ext cx="806450" cy="406400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dist"/>
            <a:r>
              <a:rPr kumimoji="0" lang="zh-CN" altLang="en-US" sz="1800" b="0">
                <a:hlinkClick r:id="rId3" action="ppaction://hlinksldjump"/>
              </a:rPr>
              <a:t>返回</a:t>
            </a:r>
            <a:endParaRPr kumimoji="0" lang="zh-CN" altLang="en-US" sz="1800" b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FFFF"/>
            </a:gs>
            <a:gs pos="50000">
              <a:schemeClr val="bg1"/>
            </a:gs>
            <a:gs pos="100000">
              <a:srgbClr val="00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12"/>
          <p:cNvSpPr txBox="1">
            <a:spLocks noChangeArrowheads="1"/>
          </p:cNvSpPr>
          <p:nvPr/>
        </p:nvSpPr>
        <p:spPr bwMode="auto">
          <a:xfrm>
            <a:off x="179388" y="2133600"/>
            <a:ext cx="76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>
              <a:spcBef>
                <a:spcPct val="50000"/>
              </a:spcBef>
            </a:pPr>
            <a:r>
              <a:rPr kumimoji="0" lang="zh-CN" altLang="en-US" sz="3200"/>
              <a:t>解</a:t>
            </a:r>
            <a:r>
              <a:rPr kumimoji="0" lang="en-US" altLang="zh-CN" sz="3200"/>
              <a:t>:</a:t>
            </a:r>
            <a:endParaRPr kumimoji="0" lang="zh-CN" altLang="en-US" sz="3200"/>
          </a:p>
        </p:txBody>
      </p:sp>
      <p:grpSp>
        <p:nvGrpSpPr>
          <p:cNvPr id="2" name="Group 45"/>
          <p:cNvGrpSpPr/>
          <p:nvPr/>
        </p:nvGrpSpPr>
        <p:grpSpPr bwMode="auto">
          <a:xfrm>
            <a:off x="900113" y="2492375"/>
            <a:ext cx="8243887" cy="1671638"/>
            <a:chOff x="567" y="1570"/>
            <a:chExt cx="5193" cy="1053"/>
          </a:xfrm>
        </p:grpSpPr>
        <p:grpSp>
          <p:nvGrpSpPr>
            <p:cNvPr id="23578" name="Group 43"/>
            <p:cNvGrpSpPr/>
            <p:nvPr/>
          </p:nvGrpSpPr>
          <p:grpSpPr bwMode="auto">
            <a:xfrm>
              <a:off x="567" y="1570"/>
              <a:ext cx="3178" cy="690"/>
              <a:chOff x="567" y="1570"/>
              <a:chExt cx="3178" cy="690"/>
            </a:xfrm>
          </p:grpSpPr>
          <p:sp>
            <p:nvSpPr>
              <p:cNvPr id="23580" name="Text Box 13"/>
              <p:cNvSpPr txBox="1">
                <a:spLocks noChangeArrowheads="1"/>
              </p:cNvSpPr>
              <p:nvPr/>
            </p:nvSpPr>
            <p:spPr bwMode="auto">
              <a:xfrm>
                <a:off x="567" y="1570"/>
                <a:ext cx="3178" cy="3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l">
                  <a:spcBef>
                    <a:spcPct val="50000"/>
                  </a:spcBef>
                </a:pPr>
                <a:r>
                  <a:rPr kumimoji="0" lang="en-US" altLang="zh-CN">
                    <a:solidFill>
                      <a:srgbClr val="000000"/>
                    </a:solidFill>
                    <a:ea typeface="楷体_GB2312" pitchFamily="49" charset="-122"/>
                  </a:rPr>
                  <a:t>∵</a:t>
                </a:r>
                <a:r>
                  <a:rPr kumimoji="0" lang="zh-CN" altLang="en-US">
                    <a:solidFill>
                      <a:srgbClr val="000000"/>
                    </a:solidFill>
                    <a:ea typeface="楷体_GB2312" pitchFamily="49" charset="-122"/>
                  </a:rPr>
                  <a:t>四边形</a:t>
                </a:r>
                <a:r>
                  <a:rPr kumimoji="0" lang="en-US" altLang="zh-CN">
                    <a:solidFill>
                      <a:srgbClr val="000000"/>
                    </a:solidFill>
                    <a:ea typeface="楷体_GB2312" pitchFamily="49" charset="-122"/>
                  </a:rPr>
                  <a:t>ABCD</a:t>
                </a:r>
                <a:r>
                  <a:rPr kumimoji="0" lang="zh-CN" altLang="en-US">
                    <a:solidFill>
                      <a:srgbClr val="000000"/>
                    </a:solidFill>
                    <a:ea typeface="楷体_GB2312" pitchFamily="49" charset="-122"/>
                  </a:rPr>
                  <a:t>是平行四边形</a:t>
                </a:r>
              </a:p>
            </p:txBody>
          </p:sp>
          <p:sp>
            <p:nvSpPr>
              <p:cNvPr id="23581" name="Text Box 14"/>
              <p:cNvSpPr txBox="1">
                <a:spLocks noChangeArrowheads="1"/>
              </p:cNvSpPr>
              <p:nvPr/>
            </p:nvSpPr>
            <p:spPr bwMode="auto">
              <a:xfrm>
                <a:off x="793" y="1933"/>
                <a:ext cx="2270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l">
                  <a:spcBef>
                    <a:spcPct val="50000"/>
                  </a:spcBef>
                </a:pPr>
                <a:r>
                  <a:rPr kumimoji="0" lang="zh-CN" altLang="en-US">
                    <a:solidFill>
                      <a:srgbClr val="000000"/>
                    </a:solidFill>
                    <a:ea typeface="楷体_GB2312" pitchFamily="49" charset="-122"/>
                  </a:rPr>
                  <a:t>且∠</a:t>
                </a:r>
                <a:r>
                  <a:rPr kumimoji="0" lang="en-US" altLang="zh-CN">
                    <a:solidFill>
                      <a:srgbClr val="000000"/>
                    </a:solidFill>
                    <a:ea typeface="楷体_GB2312" pitchFamily="49" charset="-122"/>
                  </a:rPr>
                  <a:t>A=52</a:t>
                </a:r>
                <a:r>
                  <a:rPr kumimoji="0" lang="en-US" altLang="zh-CN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°</a:t>
                </a:r>
                <a:r>
                  <a:rPr kumimoji="0" lang="zh-CN" altLang="en-US">
                    <a:solidFill>
                      <a:srgbClr val="000000"/>
                    </a:solidFill>
                    <a:ea typeface="楷体_GB2312" pitchFamily="49" charset="-122"/>
                  </a:rPr>
                  <a:t>（已知</a:t>
                </a:r>
                <a:r>
                  <a:rPr kumimoji="0" lang="en-US" altLang="zh-CN">
                    <a:solidFill>
                      <a:srgbClr val="000000"/>
                    </a:solidFill>
                    <a:ea typeface="楷体_GB2312" pitchFamily="49" charset="-122"/>
                  </a:rPr>
                  <a:t>)</a:t>
                </a:r>
                <a:endParaRPr kumimoji="0" lang="zh-CN" altLang="en-US">
                  <a:solidFill>
                    <a:srgbClr val="000000"/>
                  </a:solidFill>
                  <a:ea typeface="楷体_GB2312" pitchFamily="49" charset="-122"/>
                </a:endParaRPr>
              </a:p>
            </p:txBody>
          </p:sp>
        </p:grpSp>
        <p:sp>
          <p:nvSpPr>
            <p:cNvPr id="23579" name="Text Box 15"/>
            <p:cNvSpPr txBox="1">
              <a:spLocks noChangeArrowheads="1"/>
            </p:cNvSpPr>
            <p:nvPr/>
          </p:nvSpPr>
          <p:spPr bwMode="auto">
            <a:xfrm>
              <a:off x="614" y="2296"/>
              <a:ext cx="514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kumimoji="0" lang="en-US" altLang="zh-CN" b="0">
                  <a:solidFill>
                    <a:srgbClr val="000000"/>
                  </a:solidFill>
                  <a:ea typeface="楷体_GB2312" pitchFamily="49" charset="-122"/>
                </a:rPr>
                <a:t>∴ </a:t>
              </a:r>
              <a:r>
                <a:rPr kumimoji="0" lang="en-US" altLang="zh-CN">
                  <a:solidFill>
                    <a:srgbClr val="000000"/>
                  </a:solidFill>
                  <a:ea typeface="楷体_GB2312" pitchFamily="49" charset="-122"/>
                </a:rPr>
                <a:t>∠A=∠C=52</a:t>
              </a:r>
              <a:r>
                <a:rPr kumimoji="0" lang="en-US" altLang="zh-CN">
                  <a:solidFill>
                    <a:srgbClr val="000000"/>
                  </a:solidFill>
                  <a:cs typeface="Times New Roman" panose="02020603050405020304" pitchFamily="18" charset="0"/>
                </a:rPr>
                <a:t>°</a:t>
              </a:r>
              <a:r>
                <a:rPr kumimoji="0" lang="zh-CN" altLang="en-US" sz="2400">
                  <a:solidFill>
                    <a:srgbClr val="000000"/>
                  </a:solidFill>
                  <a:ea typeface="楷体_GB2312" pitchFamily="49" charset="-122"/>
                </a:rPr>
                <a:t>（</a:t>
              </a:r>
              <a:r>
                <a:rPr kumimoji="0" lang="zh-CN" altLang="en-US" sz="2400">
                  <a:solidFill>
                    <a:srgbClr val="FF3300"/>
                  </a:solidFill>
                  <a:ea typeface="楷体_GB2312" pitchFamily="49" charset="-122"/>
                </a:rPr>
                <a:t>平行四边形的对角相等</a:t>
              </a:r>
              <a:r>
                <a:rPr kumimoji="0" lang="zh-CN" altLang="en-US" sz="2400">
                  <a:solidFill>
                    <a:srgbClr val="000000"/>
                  </a:solidFill>
                  <a:ea typeface="楷体_GB2312" pitchFamily="49" charset="-122"/>
                </a:rPr>
                <a:t>）</a:t>
              </a:r>
            </a:p>
          </p:txBody>
        </p:sp>
      </p:grpSp>
      <p:grpSp>
        <p:nvGrpSpPr>
          <p:cNvPr id="7" name="Group 44"/>
          <p:cNvGrpSpPr/>
          <p:nvPr/>
        </p:nvGrpSpPr>
        <p:grpSpPr bwMode="auto">
          <a:xfrm>
            <a:off x="611188" y="4149725"/>
            <a:ext cx="9074150" cy="2019300"/>
            <a:chOff x="385" y="2614"/>
            <a:chExt cx="5716" cy="1272"/>
          </a:xfrm>
        </p:grpSpPr>
        <p:sp>
          <p:nvSpPr>
            <p:cNvPr id="3" name="Text Box 16"/>
            <p:cNvSpPr txBox="1">
              <a:spLocks noChangeArrowheads="1"/>
            </p:cNvSpPr>
            <p:nvPr/>
          </p:nvSpPr>
          <p:spPr bwMode="auto">
            <a:xfrm>
              <a:off x="385" y="2614"/>
              <a:ext cx="460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kumimoji="0" lang="zh-CN" altLang="en-US">
                  <a:solidFill>
                    <a:srgbClr val="000000"/>
                  </a:solidFill>
                  <a:ea typeface="楷体_GB2312" pitchFamily="49" charset="-122"/>
                </a:rPr>
                <a:t>又∵</a:t>
              </a:r>
              <a:r>
                <a:rPr kumimoji="0" lang="en-US" altLang="zh-CN">
                  <a:solidFill>
                    <a:srgbClr val="000000"/>
                  </a:solidFill>
                  <a:ea typeface="楷体_GB2312" pitchFamily="49" charset="-122"/>
                </a:rPr>
                <a:t>AD∥BC</a:t>
              </a:r>
              <a:r>
                <a:rPr kumimoji="0" lang="zh-CN" altLang="en-US">
                  <a:solidFill>
                    <a:srgbClr val="000000"/>
                  </a:solidFill>
                  <a:ea typeface="楷体_GB2312" pitchFamily="49" charset="-122"/>
                </a:rPr>
                <a:t>（</a:t>
              </a:r>
              <a:r>
                <a:rPr kumimoji="0" lang="zh-CN" altLang="en-US">
                  <a:solidFill>
                    <a:srgbClr val="FF0000"/>
                  </a:solidFill>
                  <a:ea typeface="楷体_GB2312" pitchFamily="49" charset="-122"/>
                </a:rPr>
                <a:t>平行四边形的对边平行</a:t>
              </a:r>
              <a:r>
                <a:rPr kumimoji="0" lang="zh-CN" altLang="en-US">
                  <a:solidFill>
                    <a:srgbClr val="000000"/>
                  </a:solidFill>
                  <a:ea typeface="楷体_GB2312" pitchFamily="49" charset="-122"/>
                </a:rPr>
                <a:t>）</a:t>
              </a:r>
              <a:endParaRPr kumimoji="0" lang="zh-CN" altLang="en-US" sz="1800" b="0"/>
            </a:p>
          </p:txBody>
        </p:sp>
        <p:sp>
          <p:nvSpPr>
            <p:cNvPr id="23576" name="Text Box 17"/>
            <p:cNvSpPr txBox="1">
              <a:spLocks noChangeArrowheads="1"/>
            </p:cNvSpPr>
            <p:nvPr/>
          </p:nvSpPr>
          <p:spPr bwMode="auto">
            <a:xfrm>
              <a:off x="612" y="3113"/>
              <a:ext cx="480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kumimoji="0" lang="en-US" altLang="zh-CN">
                  <a:solidFill>
                    <a:srgbClr val="000000"/>
                  </a:solidFill>
                  <a:ea typeface="楷体_GB2312" pitchFamily="49" charset="-122"/>
                </a:rPr>
                <a:t>∴∠A+∠B=180</a:t>
              </a:r>
              <a:r>
                <a:rPr kumimoji="0" lang="en-US" altLang="zh-CN">
                  <a:solidFill>
                    <a:srgbClr val="000000"/>
                  </a:solidFill>
                  <a:cs typeface="Times New Roman" panose="02020603050405020304" pitchFamily="18" charset="0"/>
                </a:rPr>
                <a:t>°</a:t>
              </a:r>
              <a:r>
                <a:rPr kumimoji="0" lang="zh-CN" altLang="en-US">
                  <a:solidFill>
                    <a:srgbClr val="000000"/>
                  </a:solidFill>
                  <a:ea typeface="楷体_GB2312" pitchFamily="49" charset="-122"/>
                </a:rPr>
                <a:t>（</a:t>
              </a:r>
              <a:r>
                <a:rPr kumimoji="0" lang="zh-CN" altLang="en-US" sz="2400">
                  <a:solidFill>
                    <a:srgbClr val="000000"/>
                  </a:solidFill>
                  <a:ea typeface="楷体_GB2312" pitchFamily="49" charset="-122"/>
                </a:rPr>
                <a:t>两直线平行，同旁内角互补）</a:t>
              </a:r>
            </a:p>
          </p:txBody>
        </p:sp>
        <p:sp>
          <p:nvSpPr>
            <p:cNvPr id="23577" name="Text Box 18"/>
            <p:cNvSpPr txBox="1">
              <a:spLocks noChangeArrowheads="1"/>
            </p:cNvSpPr>
            <p:nvPr/>
          </p:nvSpPr>
          <p:spPr bwMode="auto">
            <a:xfrm>
              <a:off x="612" y="3521"/>
              <a:ext cx="5489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kumimoji="0" lang="en-US" altLang="zh-CN">
                  <a:solidFill>
                    <a:srgbClr val="000000"/>
                  </a:solidFill>
                  <a:ea typeface="楷体_GB2312" pitchFamily="49" charset="-122"/>
                </a:rPr>
                <a:t>∴∠B=∠D=</a:t>
              </a:r>
              <a:r>
                <a:rPr kumimoji="0" lang="en-US" altLang="zh-CN" sz="1800" b="0"/>
                <a:t> </a:t>
              </a:r>
              <a:r>
                <a:rPr kumimoji="0" lang="en-US" altLang="zh-CN">
                  <a:solidFill>
                    <a:srgbClr val="000000"/>
                  </a:solidFill>
                  <a:ea typeface="楷体_GB2312" pitchFamily="49" charset="-122"/>
                </a:rPr>
                <a:t>180 </a:t>
              </a:r>
              <a:r>
                <a:rPr kumimoji="0" lang="en-US" altLang="zh-CN" b="0">
                  <a:solidFill>
                    <a:srgbClr val="000000"/>
                  </a:solidFill>
                  <a:cs typeface="Times New Roman" panose="02020603050405020304" pitchFamily="18" charset="0"/>
                </a:rPr>
                <a:t>°</a:t>
              </a:r>
              <a:r>
                <a:rPr kumimoji="0" lang="zh-CN" altLang="en-US">
                  <a:solidFill>
                    <a:srgbClr val="000000"/>
                  </a:solidFill>
                  <a:ea typeface="楷体_GB2312" pitchFamily="49" charset="-122"/>
                </a:rPr>
                <a:t>－∠</a:t>
              </a:r>
              <a:r>
                <a:rPr kumimoji="0" lang="en-US" altLang="zh-CN">
                  <a:solidFill>
                    <a:srgbClr val="000000"/>
                  </a:solidFill>
                  <a:ea typeface="楷体_GB2312" pitchFamily="49" charset="-122"/>
                </a:rPr>
                <a:t>A= 180</a:t>
              </a:r>
              <a:r>
                <a:rPr kumimoji="0" lang="en-US" altLang="zh-CN">
                  <a:solidFill>
                    <a:srgbClr val="000000"/>
                  </a:solidFill>
                  <a:cs typeface="Times New Roman" panose="02020603050405020304" pitchFamily="18" charset="0"/>
                </a:rPr>
                <a:t>º</a:t>
              </a:r>
              <a:r>
                <a:rPr kumimoji="0" lang="zh-CN" altLang="en-US" sz="3200">
                  <a:solidFill>
                    <a:srgbClr val="000000"/>
                  </a:solidFill>
                  <a:ea typeface="楷体_GB2312" pitchFamily="49" charset="-122"/>
                </a:rPr>
                <a:t>－</a:t>
              </a:r>
              <a:r>
                <a:rPr kumimoji="0" lang="en-US" altLang="zh-CN" sz="3200">
                  <a:solidFill>
                    <a:srgbClr val="000000"/>
                  </a:solidFill>
                  <a:ea typeface="楷体_GB2312" pitchFamily="49" charset="-122"/>
                </a:rPr>
                <a:t> 52</a:t>
              </a:r>
              <a:r>
                <a:rPr kumimoji="0" lang="en-US" altLang="zh-CN" sz="3200">
                  <a:solidFill>
                    <a:srgbClr val="000000"/>
                  </a:solidFill>
                  <a:cs typeface="Times New Roman" panose="02020603050405020304" pitchFamily="18" charset="0"/>
                </a:rPr>
                <a:t>°</a:t>
              </a:r>
              <a:r>
                <a:rPr kumimoji="0" lang="en-US" altLang="zh-CN" sz="3200">
                  <a:solidFill>
                    <a:srgbClr val="000000"/>
                  </a:solidFill>
                  <a:ea typeface="楷体_GB2312" pitchFamily="49" charset="-122"/>
                </a:rPr>
                <a:t>=128 </a:t>
              </a:r>
              <a:r>
                <a:rPr kumimoji="0" lang="en-US" altLang="zh-CN" sz="3200">
                  <a:solidFill>
                    <a:srgbClr val="000000"/>
                  </a:solidFill>
                  <a:cs typeface="Times New Roman" panose="02020603050405020304" pitchFamily="18" charset="0"/>
                </a:rPr>
                <a:t>°</a:t>
              </a:r>
              <a:endParaRPr kumimoji="0" lang="en-US" altLang="zh-CN" sz="3200" b="0"/>
            </a:p>
          </p:txBody>
        </p:sp>
      </p:grpSp>
      <p:grpSp>
        <p:nvGrpSpPr>
          <p:cNvPr id="23557" name="Group 39"/>
          <p:cNvGrpSpPr/>
          <p:nvPr/>
        </p:nvGrpSpPr>
        <p:grpSpPr bwMode="auto">
          <a:xfrm>
            <a:off x="971550" y="836613"/>
            <a:ext cx="8172450" cy="1190625"/>
            <a:chOff x="612" y="527"/>
            <a:chExt cx="5148" cy="750"/>
          </a:xfrm>
        </p:grpSpPr>
        <p:sp>
          <p:nvSpPr>
            <p:cNvPr id="5" name="Text Box 21"/>
            <p:cNvSpPr txBox="1">
              <a:spLocks noChangeArrowheads="1"/>
            </p:cNvSpPr>
            <p:nvPr/>
          </p:nvSpPr>
          <p:spPr bwMode="auto">
            <a:xfrm>
              <a:off x="612" y="527"/>
              <a:ext cx="5148" cy="75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50000"/>
                </a:spcBef>
                <a:defRPr/>
              </a:pPr>
              <a:r>
                <a:rPr kumimoji="0" lang="zh-CN" altLang="en-US" sz="3600" dirty="0">
                  <a:solidFill>
                    <a:srgbClr val="000000"/>
                  </a:solidFill>
                  <a:ea typeface="楷体_GB2312" pitchFamily="49" charset="-122"/>
                </a:rPr>
                <a:t>   在    </a:t>
              </a:r>
              <a:r>
                <a:rPr kumimoji="0" lang="en-US" altLang="zh-CN" sz="3600" dirty="0">
                  <a:solidFill>
                    <a:srgbClr val="000000"/>
                  </a:solidFill>
                  <a:ea typeface="楷体_GB2312" pitchFamily="49" charset="-122"/>
                </a:rPr>
                <a:t>ABCD</a:t>
              </a:r>
              <a:r>
                <a:rPr kumimoji="0" lang="zh-CN" altLang="en-US" sz="3600" dirty="0">
                  <a:solidFill>
                    <a:srgbClr val="000000"/>
                  </a:solidFill>
                  <a:ea typeface="楷体_GB2312" pitchFamily="49" charset="-122"/>
                </a:rPr>
                <a:t>中</a:t>
              </a:r>
              <a:r>
                <a:rPr kumimoji="0" lang="en-US" altLang="zh-CN" sz="3600" dirty="0">
                  <a:solidFill>
                    <a:srgbClr val="000000"/>
                  </a:solidFill>
                  <a:ea typeface="楷体_GB2312" pitchFamily="49" charset="-122"/>
                </a:rPr>
                <a:t>,</a:t>
              </a:r>
              <a:r>
                <a:rPr kumimoji="0" lang="zh-CN" altLang="en-US" sz="3600" dirty="0">
                  <a:solidFill>
                    <a:srgbClr val="000000"/>
                  </a:solidFill>
                  <a:ea typeface="楷体_GB2312" pitchFamily="49" charset="-122"/>
                </a:rPr>
                <a:t>已知∠</a:t>
              </a:r>
              <a:r>
                <a:rPr kumimoji="0" lang="en-US" altLang="zh-CN" sz="3600" dirty="0">
                  <a:solidFill>
                    <a:srgbClr val="000000"/>
                  </a:solidFill>
                  <a:ea typeface="楷体_GB2312" pitchFamily="49" charset="-122"/>
                </a:rPr>
                <a:t>A=52 </a:t>
              </a:r>
              <a:r>
                <a:rPr kumimoji="0" lang="en-US" altLang="zh-CN" dirty="0">
                  <a:solidFill>
                    <a:srgbClr val="000000"/>
                  </a:solidFill>
                </a:rPr>
                <a:t>°</a:t>
              </a:r>
              <a:r>
                <a:rPr kumimoji="0" lang="en-US" altLang="zh-CN" dirty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 </a:t>
              </a:r>
              <a:r>
                <a:rPr kumimoji="0" lang="zh-CN" altLang="en-US" dirty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，</a:t>
              </a:r>
              <a:r>
                <a:rPr kumimoji="0" lang="zh-CN" altLang="en-US" sz="3600" dirty="0">
                  <a:solidFill>
                    <a:srgbClr val="000000"/>
                  </a:solidFill>
                  <a:ea typeface="楷体_GB2312" pitchFamily="49" charset="-122"/>
                </a:rPr>
                <a:t>求其余三个角的度数。</a:t>
              </a:r>
            </a:p>
          </p:txBody>
        </p:sp>
        <p:sp>
          <p:nvSpPr>
            <p:cNvPr id="4" name="AutoShape 22"/>
            <p:cNvSpPr>
              <a:spLocks noChangeArrowheads="1"/>
            </p:cNvSpPr>
            <p:nvPr/>
          </p:nvSpPr>
          <p:spPr bwMode="auto">
            <a:xfrm>
              <a:off x="1202" y="663"/>
              <a:ext cx="338" cy="136"/>
            </a:xfrm>
            <a:prstGeom prst="parallelogram">
              <a:avLst>
                <a:gd name="adj" fmla="val 45403"/>
              </a:avLst>
            </a:prstGeom>
            <a:noFill/>
            <a:ln w="3810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l" eaLnBrk="0" hangingPunct="0"/>
              <a:endParaRPr kumimoji="0" lang="zh-CN" altLang="en-US" sz="1800" b="0"/>
            </a:p>
          </p:txBody>
        </p:sp>
      </p:grpSp>
      <p:grpSp>
        <p:nvGrpSpPr>
          <p:cNvPr id="23558" name="Group 40"/>
          <p:cNvGrpSpPr/>
          <p:nvPr/>
        </p:nvGrpSpPr>
        <p:grpSpPr bwMode="auto">
          <a:xfrm>
            <a:off x="5724525" y="2060575"/>
            <a:ext cx="3240088" cy="1336675"/>
            <a:chOff x="3606" y="1298"/>
            <a:chExt cx="2041" cy="842"/>
          </a:xfrm>
        </p:grpSpPr>
        <p:grpSp>
          <p:nvGrpSpPr>
            <p:cNvPr id="23561" name="Group 2"/>
            <p:cNvGrpSpPr/>
            <p:nvPr/>
          </p:nvGrpSpPr>
          <p:grpSpPr bwMode="auto">
            <a:xfrm>
              <a:off x="3606" y="1298"/>
              <a:ext cx="2041" cy="842"/>
              <a:chOff x="3312" y="1872"/>
              <a:chExt cx="1920" cy="662"/>
            </a:xfrm>
          </p:grpSpPr>
          <p:grpSp>
            <p:nvGrpSpPr>
              <p:cNvPr id="23564" name="Group 3"/>
              <p:cNvGrpSpPr/>
              <p:nvPr/>
            </p:nvGrpSpPr>
            <p:grpSpPr bwMode="auto">
              <a:xfrm>
                <a:off x="3504" y="2016"/>
                <a:ext cx="1536" cy="480"/>
                <a:chOff x="3504" y="2016"/>
                <a:chExt cx="1536" cy="480"/>
              </a:xfrm>
            </p:grpSpPr>
            <p:sp>
              <p:nvSpPr>
                <p:cNvPr id="23572" name="Line 4"/>
                <p:cNvSpPr>
                  <a:spLocks noChangeShapeType="1"/>
                </p:cNvSpPr>
                <p:nvPr/>
              </p:nvSpPr>
              <p:spPr bwMode="auto">
                <a:xfrm>
                  <a:off x="3504" y="2016"/>
                  <a:ext cx="1056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</a:ln>
              </p:spPr>
              <p:txBody>
                <a:bodyPr wrap="none"/>
                <a:lstStyle/>
                <a:p>
                  <a:pPr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23573" name="Line 5"/>
                <p:cNvSpPr>
                  <a:spLocks noChangeShapeType="1"/>
                </p:cNvSpPr>
                <p:nvPr/>
              </p:nvSpPr>
              <p:spPr bwMode="auto">
                <a:xfrm>
                  <a:off x="4560" y="2016"/>
                  <a:ext cx="480" cy="48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</a:ln>
              </p:spPr>
              <p:txBody>
                <a:bodyPr wrap="none"/>
                <a:lstStyle/>
                <a:p>
                  <a:pPr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23574" name="Line 6"/>
                <p:cNvSpPr>
                  <a:spLocks noChangeShapeType="1"/>
                </p:cNvSpPr>
                <p:nvPr/>
              </p:nvSpPr>
              <p:spPr bwMode="auto">
                <a:xfrm>
                  <a:off x="3984" y="2496"/>
                  <a:ext cx="1056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</a:ln>
              </p:spPr>
              <p:txBody>
                <a:bodyPr wrap="none"/>
                <a:lstStyle/>
                <a:p>
                  <a:pPr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23575" name="Line 7"/>
                <p:cNvSpPr>
                  <a:spLocks noChangeShapeType="1"/>
                </p:cNvSpPr>
                <p:nvPr/>
              </p:nvSpPr>
              <p:spPr bwMode="auto">
                <a:xfrm>
                  <a:off x="3504" y="2016"/>
                  <a:ext cx="480" cy="48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miter lim="800000"/>
                </a:ln>
              </p:spPr>
              <p:txBody>
                <a:bodyPr wrap="none"/>
                <a:lstStyle/>
                <a:p>
                  <a:pPr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p:grpSp>
          <p:sp>
            <p:nvSpPr>
              <p:cNvPr id="23565" name="Text Box 8"/>
              <p:cNvSpPr txBox="1">
                <a:spLocks noChangeArrowheads="1"/>
              </p:cNvSpPr>
              <p:nvPr/>
            </p:nvSpPr>
            <p:spPr bwMode="auto">
              <a:xfrm>
                <a:off x="3312" y="1872"/>
                <a:ext cx="192" cy="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l">
                  <a:spcBef>
                    <a:spcPct val="50000"/>
                  </a:spcBef>
                </a:pPr>
                <a:r>
                  <a:rPr kumimoji="0" lang="en-US" altLang="zh-CN" sz="1800" b="0">
                    <a:solidFill>
                      <a:srgbClr val="000000"/>
                    </a:solidFill>
                  </a:rPr>
                  <a:t>A</a:t>
                </a:r>
              </a:p>
            </p:txBody>
          </p:sp>
          <p:sp>
            <p:nvSpPr>
              <p:cNvPr id="23566" name="Text Box 9"/>
              <p:cNvSpPr txBox="1">
                <a:spLocks noChangeArrowheads="1"/>
              </p:cNvSpPr>
              <p:nvPr/>
            </p:nvSpPr>
            <p:spPr bwMode="auto">
              <a:xfrm>
                <a:off x="3744" y="2352"/>
                <a:ext cx="240" cy="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l">
                  <a:spcBef>
                    <a:spcPct val="50000"/>
                  </a:spcBef>
                </a:pPr>
                <a:r>
                  <a:rPr kumimoji="0" lang="en-US" altLang="zh-CN" sz="1800" b="0">
                    <a:solidFill>
                      <a:srgbClr val="000000"/>
                    </a:solidFill>
                  </a:rPr>
                  <a:t>B</a:t>
                </a:r>
              </a:p>
            </p:txBody>
          </p:sp>
          <p:sp>
            <p:nvSpPr>
              <p:cNvPr id="23567" name="Text Box 10"/>
              <p:cNvSpPr txBox="1">
                <a:spLocks noChangeArrowheads="1"/>
              </p:cNvSpPr>
              <p:nvPr/>
            </p:nvSpPr>
            <p:spPr bwMode="auto">
              <a:xfrm>
                <a:off x="5040" y="2352"/>
                <a:ext cx="192" cy="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l">
                  <a:spcBef>
                    <a:spcPct val="50000"/>
                  </a:spcBef>
                </a:pPr>
                <a:r>
                  <a:rPr kumimoji="0" lang="en-US" altLang="zh-CN" sz="1800" b="0">
                    <a:solidFill>
                      <a:srgbClr val="000000"/>
                    </a:solidFill>
                  </a:rPr>
                  <a:t>C</a:t>
                </a:r>
              </a:p>
            </p:txBody>
          </p:sp>
          <p:sp>
            <p:nvSpPr>
              <p:cNvPr id="23568" name="Text Box 11"/>
              <p:cNvSpPr txBox="1">
                <a:spLocks noChangeArrowheads="1"/>
              </p:cNvSpPr>
              <p:nvPr/>
            </p:nvSpPr>
            <p:spPr bwMode="auto">
              <a:xfrm>
                <a:off x="4608" y="1872"/>
                <a:ext cx="240" cy="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l">
                  <a:spcBef>
                    <a:spcPct val="50000"/>
                  </a:spcBef>
                </a:pPr>
                <a:r>
                  <a:rPr kumimoji="0" lang="en-US" altLang="zh-CN" sz="1800" b="0">
                    <a:solidFill>
                      <a:srgbClr val="000000"/>
                    </a:solidFill>
                  </a:rPr>
                  <a:t>D</a:t>
                </a:r>
              </a:p>
            </p:txBody>
          </p:sp>
        </p:grpSp>
        <p:sp>
          <p:nvSpPr>
            <p:cNvPr id="23562" name="Text Box 23"/>
            <p:cNvSpPr txBox="1">
              <a:spLocks noChangeArrowheads="1"/>
            </p:cNvSpPr>
            <p:nvPr/>
          </p:nvSpPr>
          <p:spPr bwMode="auto">
            <a:xfrm>
              <a:off x="4109" y="1588"/>
              <a:ext cx="45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kumimoji="0" lang="en-US" altLang="zh-CN" sz="1800">
                  <a:solidFill>
                    <a:srgbClr val="9900CC"/>
                  </a:solidFill>
                </a:rPr>
                <a:t>52</a:t>
              </a:r>
              <a:r>
                <a:rPr kumimoji="0" lang="en-US" altLang="zh-CN" sz="1800">
                  <a:solidFill>
                    <a:srgbClr val="9900CC"/>
                  </a:solidFill>
                  <a:cs typeface="Times New Roman" panose="02020603050405020304" pitchFamily="18" charset="0"/>
                </a:rPr>
                <a:t>°</a:t>
              </a:r>
              <a:endParaRPr kumimoji="0" lang="en-US" altLang="zh-CN" sz="1800">
                <a:solidFill>
                  <a:srgbClr val="9900CC"/>
                </a:solidFill>
              </a:endParaRPr>
            </a:p>
          </p:txBody>
        </p:sp>
        <p:sp>
          <p:nvSpPr>
            <p:cNvPr id="23563" name="Freeform 5"/>
            <p:cNvSpPr/>
            <p:nvPr/>
          </p:nvSpPr>
          <p:spPr bwMode="auto">
            <a:xfrm rot="-8884747">
              <a:off x="3923" y="1525"/>
              <a:ext cx="99" cy="136"/>
            </a:xfrm>
            <a:custGeom>
              <a:avLst/>
              <a:gdLst>
                <a:gd name="T0" fmla="*/ 7 w 112"/>
                <a:gd name="T1" fmla="*/ 0 h 192"/>
                <a:gd name="T2" fmla="*/ 7 w 112"/>
                <a:gd name="T3" fmla="*/ 18 h 192"/>
                <a:gd name="T4" fmla="*/ 44 w 112"/>
                <a:gd name="T5" fmla="*/ 24 h 192"/>
                <a:gd name="T6" fmla="*/ 0 60000 65536"/>
                <a:gd name="T7" fmla="*/ 0 60000 65536"/>
                <a:gd name="T8" fmla="*/ 0 60000 65536"/>
                <a:gd name="T9" fmla="*/ 0 w 112"/>
                <a:gd name="T10" fmla="*/ 0 h 192"/>
                <a:gd name="T11" fmla="*/ 112 w 112"/>
                <a:gd name="T12" fmla="*/ 192 h 1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2" h="192">
                  <a:moveTo>
                    <a:pt x="16" y="0"/>
                  </a:moveTo>
                  <a:cubicBezTo>
                    <a:pt x="8" y="56"/>
                    <a:pt x="0" y="112"/>
                    <a:pt x="16" y="144"/>
                  </a:cubicBezTo>
                  <a:cubicBezTo>
                    <a:pt x="32" y="176"/>
                    <a:pt x="88" y="184"/>
                    <a:pt x="112" y="192"/>
                  </a:cubicBezTo>
                </a:path>
              </a:pathLst>
            </a:custGeom>
            <a:noFill/>
            <a:ln w="22225">
              <a:solidFill>
                <a:srgbClr val="80008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/>
            <a:lstStyle/>
            <a:p>
              <a:pPr algn="l"/>
              <a:endParaRPr kumimoji="0" lang="zh-CN" altLang="en-US" sz="1800" b="0">
                <a:latin typeface="Comic Sans MS" panose="030F0702030302020204" pitchFamily="66" charset="0"/>
              </a:endParaRPr>
            </a:p>
          </p:txBody>
        </p:sp>
      </p:grp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755650" cy="1916113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6600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tx2"/>
            </a:solidFill>
            <a:miter lim="800000"/>
          </a:ln>
          <a:effectLst/>
        </p:spPr>
        <p:txBody>
          <a:bodyPr/>
          <a:lstStyle/>
          <a:p>
            <a:pPr algn="l" eaLnBrk="0" hangingPunct="0">
              <a:lnSpc>
                <a:spcPct val="90000"/>
              </a:lnSpc>
              <a:defRPr/>
            </a:pPr>
            <a:r>
              <a:rPr kumimoji="0" lang="zh-CN" altLang="en-US" sz="32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  <a:sym typeface="Marlett" pitchFamily="2" charset="2"/>
              </a:rPr>
              <a:t>例</a:t>
            </a:r>
          </a:p>
          <a:p>
            <a:pPr algn="l" eaLnBrk="0" hangingPunct="0">
              <a:lnSpc>
                <a:spcPct val="90000"/>
              </a:lnSpc>
              <a:defRPr/>
            </a:pPr>
            <a:r>
              <a:rPr kumimoji="0" lang="zh-CN" altLang="en-US" sz="32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  <a:sym typeface="Marlett" pitchFamily="2" charset="2"/>
              </a:rPr>
              <a:t>题</a:t>
            </a:r>
          </a:p>
          <a:p>
            <a:pPr algn="l" eaLnBrk="0" hangingPunct="0">
              <a:lnSpc>
                <a:spcPct val="90000"/>
              </a:lnSpc>
              <a:defRPr/>
            </a:pPr>
            <a:r>
              <a:rPr kumimoji="0" lang="zh-CN" altLang="en-US" sz="32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  <a:sym typeface="Marlett" pitchFamily="2" charset="2"/>
              </a:rPr>
              <a:t>教</a:t>
            </a:r>
          </a:p>
          <a:p>
            <a:pPr algn="l" eaLnBrk="0" hangingPunct="0">
              <a:lnSpc>
                <a:spcPct val="90000"/>
              </a:lnSpc>
              <a:defRPr/>
            </a:pPr>
            <a:r>
              <a:rPr kumimoji="0" lang="zh-CN" altLang="en-US" sz="32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  <a:sym typeface="Marlett" pitchFamily="2" charset="2"/>
              </a:rPr>
              <a:t>学</a:t>
            </a:r>
            <a:endParaRPr kumimoji="0" lang="zh-CN" altLang="en-US" sz="320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23560" name="Picture 42" descr="D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1685273">
            <a:off x="971550" y="188913"/>
            <a:ext cx="863600" cy="69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矩形 35"/>
          <p:cNvSpPr>
            <a:spLocks noChangeArrowheads="1"/>
          </p:cNvSpPr>
          <p:nvPr/>
        </p:nvSpPr>
        <p:spPr bwMode="auto">
          <a:xfrm>
            <a:off x="0" y="836613"/>
            <a:ext cx="7272338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zh-CN" altLang="en-US" dirty="0"/>
              <a:t>如图： 在      </a:t>
            </a:r>
            <a:r>
              <a:rPr lang="en-US" altLang="zh-CN" dirty="0"/>
              <a:t>ABCD</a:t>
            </a:r>
            <a:r>
              <a:rPr lang="zh-CN" altLang="en-US" dirty="0"/>
              <a:t>中，∠</a:t>
            </a:r>
            <a:r>
              <a:rPr lang="en-US" altLang="zh-CN" dirty="0"/>
              <a:t>A+∠C=200°</a:t>
            </a:r>
          </a:p>
          <a:p>
            <a:pPr algn="l" eaLnBrk="0" hangingPunct="0"/>
            <a:r>
              <a:rPr lang="zh-CN" altLang="en-US" dirty="0"/>
              <a:t>则：∠</a:t>
            </a:r>
            <a:r>
              <a:rPr lang="en-US" altLang="zh-CN" dirty="0"/>
              <a:t>A=</a:t>
            </a:r>
            <a:r>
              <a:rPr lang="en-US" altLang="zh-CN" u="sng" dirty="0"/>
              <a:t>            </a:t>
            </a:r>
            <a:r>
              <a:rPr lang="zh-CN" altLang="en-US" dirty="0"/>
              <a:t>，∠</a:t>
            </a:r>
            <a:r>
              <a:rPr lang="en-US" altLang="zh-CN" dirty="0"/>
              <a:t>B=</a:t>
            </a:r>
            <a:r>
              <a:rPr lang="en-US" altLang="zh-CN" u="sng" dirty="0"/>
              <a:t>             </a:t>
            </a:r>
            <a:r>
              <a:rPr lang="en-US" altLang="zh-CN" dirty="0"/>
              <a:t>.</a:t>
            </a:r>
          </a:p>
        </p:txBody>
      </p:sp>
      <p:sp>
        <p:nvSpPr>
          <p:cNvPr id="24579" name="AutoShape 26"/>
          <p:cNvSpPr>
            <a:spLocks noChangeArrowheads="1"/>
          </p:cNvSpPr>
          <p:nvPr/>
        </p:nvSpPr>
        <p:spPr bwMode="auto">
          <a:xfrm>
            <a:off x="1692275" y="981075"/>
            <a:ext cx="504825" cy="215900"/>
          </a:xfrm>
          <a:prstGeom prst="flowChartInputOutpu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 eaLnBrk="0" hangingPunct="0"/>
            <a:endParaRPr kumimoji="0" lang="zh-CN" altLang="en-US" sz="1800" b="0"/>
          </a:p>
        </p:txBody>
      </p:sp>
      <p:sp>
        <p:nvSpPr>
          <p:cNvPr id="24580" name="Text Box 44"/>
          <p:cNvSpPr txBox="1">
            <a:spLocks noChangeArrowheads="1"/>
          </p:cNvSpPr>
          <p:nvPr/>
        </p:nvSpPr>
        <p:spPr bwMode="auto">
          <a:xfrm>
            <a:off x="0" y="0"/>
            <a:ext cx="29781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/>
            <a:r>
              <a:rPr kumimoji="0" lang="zh-CN" altLang="en-US" sz="4400" dirty="0">
                <a:solidFill>
                  <a:srgbClr val="CC3300"/>
                </a:solidFill>
                <a:ea typeface="方正姚体" panose="02010601030101010101" pitchFamily="2" charset="-122"/>
              </a:rPr>
              <a:t>变式练习：</a:t>
            </a:r>
          </a:p>
        </p:txBody>
      </p:sp>
      <p:grpSp>
        <p:nvGrpSpPr>
          <p:cNvPr id="24581" name="Group 5"/>
          <p:cNvGrpSpPr/>
          <p:nvPr/>
        </p:nvGrpSpPr>
        <p:grpSpPr bwMode="auto">
          <a:xfrm>
            <a:off x="5543550" y="620713"/>
            <a:ext cx="3600450" cy="1746250"/>
            <a:chOff x="2352" y="259"/>
            <a:chExt cx="1824" cy="1093"/>
          </a:xfrm>
        </p:grpSpPr>
        <p:grpSp>
          <p:nvGrpSpPr>
            <p:cNvPr id="24593" name="Group 6"/>
            <p:cNvGrpSpPr/>
            <p:nvPr/>
          </p:nvGrpSpPr>
          <p:grpSpPr bwMode="auto">
            <a:xfrm>
              <a:off x="2352" y="259"/>
              <a:ext cx="1824" cy="1093"/>
              <a:chOff x="192" y="1344"/>
              <a:chExt cx="2112" cy="1093"/>
            </a:xfrm>
          </p:grpSpPr>
          <p:sp>
            <p:nvSpPr>
              <p:cNvPr id="8199" name="Rectangle 7"/>
              <p:cNvSpPr>
                <a:spLocks noChangeArrowheads="1"/>
              </p:cNvSpPr>
              <p:nvPr/>
            </p:nvSpPr>
            <p:spPr bwMode="auto">
              <a:xfrm>
                <a:off x="624" y="1344"/>
                <a:ext cx="213" cy="32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 wrap="none">
                <a:spAutoFit/>
              </a:bodyPr>
              <a:lstStyle/>
              <a:p>
                <a:pPr algn="l" eaLnBrk="0" hangingPunct="0"/>
                <a:r>
                  <a:rPr lang="en-US" altLang="zh-CN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宋体" panose="02010600030101010101" pitchFamily="2" charset="-122"/>
                  </a:rPr>
                  <a:t>A</a:t>
                </a:r>
              </a:p>
            </p:txBody>
          </p:sp>
          <p:sp>
            <p:nvSpPr>
              <p:cNvPr id="8200" name="Rectangle 8"/>
              <p:cNvSpPr>
                <a:spLocks noChangeArrowheads="1"/>
              </p:cNvSpPr>
              <p:nvPr/>
            </p:nvSpPr>
            <p:spPr bwMode="auto">
              <a:xfrm>
                <a:off x="1920" y="1401"/>
                <a:ext cx="384" cy="32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pPr algn="l" eaLnBrk="0" hangingPunct="0"/>
                <a:r>
                  <a:rPr lang="en-US" altLang="zh-CN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宋体" panose="02010600030101010101" pitchFamily="2" charset="-122"/>
                  </a:rPr>
                  <a:t>D</a:t>
                </a:r>
              </a:p>
            </p:txBody>
          </p:sp>
          <p:sp>
            <p:nvSpPr>
              <p:cNvPr id="8201" name="Rectangle 9"/>
              <p:cNvSpPr>
                <a:spLocks noChangeArrowheads="1"/>
              </p:cNvSpPr>
              <p:nvPr/>
            </p:nvSpPr>
            <p:spPr bwMode="auto">
              <a:xfrm>
                <a:off x="192" y="2112"/>
                <a:ext cx="336" cy="32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pPr algn="l" eaLnBrk="0" hangingPunct="0"/>
                <a:r>
                  <a:rPr lang="en-US" altLang="zh-CN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宋体" panose="02010600030101010101" pitchFamily="2" charset="-122"/>
                  </a:rPr>
                  <a:t>B</a:t>
                </a:r>
              </a:p>
            </p:txBody>
          </p:sp>
          <p:sp>
            <p:nvSpPr>
              <p:cNvPr id="8202" name="Rectangle 10"/>
              <p:cNvSpPr>
                <a:spLocks noChangeArrowheads="1"/>
              </p:cNvSpPr>
              <p:nvPr/>
            </p:nvSpPr>
            <p:spPr bwMode="auto">
              <a:xfrm>
                <a:off x="1536" y="2112"/>
                <a:ext cx="336" cy="32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pPr algn="l" eaLnBrk="0" hangingPunct="0"/>
                <a:r>
                  <a:rPr lang="en-US" altLang="zh-CN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宋体" panose="02010600030101010101" pitchFamily="2" charset="-122"/>
                  </a:rPr>
                  <a:t>C</a:t>
                </a:r>
              </a:p>
            </p:txBody>
          </p:sp>
        </p:grpSp>
        <p:grpSp>
          <p:nvGrpSpPr>
            <p:cNvPr id="24594" name="Group 11"/>
            <p:cNvGrpSpPr/>
            <p:nvPr/>
          </p:nvGrpSpPr>
          <p:grpSpPr bwMode="auto">
            <a:xfrm>
              <a:off x="2603" y="547"/>
              <a:ext cx="1285" cy="624"/>
              <a:chOff x="432" y="1632"/>
              <a:chExt cx="1488" cy="624"/>
            </a:xfrm>
          </p:grpSpPr>
          <p:sp>
            <p:nvSpPr>
              <p:cNvPr id="110629" name="Line 12"/>
              <p:cNvSpPr>
                <a:spLocks noChangeShapeType="1"/>
              </p:cNvSpPr>
              <p:nvPr/>
            </p:nvSpPr>
            <p:spPr bwMode="auto">
              <a:xfrm>
                <a:off x="816" y="1632"/>
                <a:ext cx="1105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0630" name="Line 13"/>
              <p:cNvSpPr>
                <a:spLocks noChangeShapeType="1"/>
              </p:cNvSpPr>
              <p:nvPr/>
            </p:nvSpPr>
            <p:spPr bwMode="auto">
              <a:xfrm>
                <a:off x="432" y="2256"/>
                <a:ext cx="1105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0631" name="Line 14"/>
              <p:cNvSpPr>
                <a:spLocks noChangeShapeType="1"/>
              </p:cNvSpPr>
              <p:nvPr/>
            </p:nvSpPr>
            <p:spPr bwMode="auto">
              <a:xfrm flipH="1">
                <a:off x="432" y="1632"/>
                <a:ext cx="384" cy="62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0632" name="Line 15"/>
              <p:cNvSpPr>
                <a:spLocks noChangeShapeType="1"/>
              </p:cNvSpPr>
              <p:nvPr/>
            </p:nvSpPr>
            <p:spPr bwMode="auto">
              <a:xfrm flipH="1">
                <a:off x="1536" y="1632"/>
                <a:ext cx="384" cy="62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  <p:sp>
        <p:nvSpPr>
          <p:cNvPr id="110638" name="Text Box 46"/>
          <p:cNvSpPr txBox="1">
            <a:spLocks noChangeArrowheads="1"/>
          </p:cNvSpPr>
          <p:nvPr/>
        </p:nvSpPr>
        <p:spPr bwMode="auto">
          <a:xfrm>
            <a:off x="1692275" y="1268413"/>
            <a:ext cx="1368425" cy="519112"/>
          </a:xfrm>
          <a:prstGeom prst="rect">
            <a:avLst/>
          </a:prstGeom>
          <a:noFill/>
          <a:ln w="28575" cap="sq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100 </a:t>
            </a:r>
            <a:r>
              <a:rPr kumimoji="0" lang="en-US" altLang="zh-CN" b="0">
                <a:solidFill>
                  <a:srgbClr val="FF0000"/>
                </a:solidFill>
              </a:rPr>
              <a:t>°</a:t>
            </a:r>
          </a:p>
        </p:txBody>
      </p:sp>
      <p:sp>
        <p:nvSpPr>
          <p:cNvPr id="110639" name="Text Box 47"/>
          <p:cNvSpPr txBox="1">
            <a:spLocks noChangeArrowheads="1"/>
          </p:cNvSpPr>
          <p:nvPr/>
        </p:nvSpPr>
        <p:spPr bwMode="auto">
          <a:xfrm>
            <a:off x="4067175" y="1268413"/>
            <a:ext cx="1152525" cy="519112"/>
          </a:xfrm>
          <a:prstGeom prst="rect">
            <a:avLst/>
          </a:prstGeom>
          <a:noFill/>
          <a:ln w="28575" cap="sq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80 </a:t>
            </a:r>
            <a:r>
              <a:rPr kumimoji="0" lang="en-US" altLang="zh-CN" b="0">
                <a:solidFill>
                  <a:srgbClr val="FF0000"/>
                </a:solidFill>
              </a:rPr>
              <a:t>°</a:t>
            </a:r>
          </a:p>
        </p:txBody>
      </p:sp>
      <p:sp>
        <p:nvSpPr>
          <p:cNvPr id="110645" name="Text Box 53"/>
          <p:cNvSpPr txBox="1">
            <a:spLocks noChangeArrowheads="1"/>
          </p:cNvSpPr>
          <p:nvPr/>
        </p:nvSpPr>
        <p:spPr bwMode="auto">
          <a:xfrm>
            <a:off x="6372225" y="2349500"/>
            <a:ext cx="14398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kumimoji="0" lang="en-US" altLang="zh-CN" b="0">
              <a:solidFill>
                <a:srgbClr val="FF0000"/>
              </a:solidFill>
            </a:endParaRPr>
          </a:p>
        </p:txBody>
      </p:sp>
      <p:grpSp>
        <p:nvGrpSpPr>
          <p:cNvPr id="5" name="Group 59"/>
          <p:cNvGrpSpPr/>
          <p:nvPr/>
        </p:nvGrpSpPr>
        <p:grpSpPr bwMode="auto">
          <a:xfrm>
            <a:off x="-323850" y="2133600"/>
            <a:ext cx="9864725" cy="3746500"/>
            <a:chOff x="-204" y="1344"/>
            <a:chExt cx="6214" cy="2360"/>
          </a:xfrm>
        </p:grpSpPr>
        <p:sp>
          <p:nvSpPr>
            <p:cNvPr id="24586" name="Text Box 12"/>
            <p:cNvSpPr txBox="1">
              <a:spLocks noChangeArrowheads="1"/>
            </p:cNvSpPr>
            <p:nvPr/>
          </p:nvSpPr>
          <p:spPr bwMode="auto">
            <a:xfrm>
              <a:off x="113" y="1344"/>
              <a:ext cx="48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kumimoji="0" lang="zh-CN" altLang="en-US" sz="3200" dirty="0"/>
                <a:t>解</a:t>
              </a:r>
              <a:r>
                <a:rPr kumimoji="0" lang="en-US" altLang="zh-CN" sz="3200" dirty="0"/>
                <a:t>:</a:t>
              </a:r>
              <a:endParaRPr kumimoji="0" lang="zh-CN" altLang="en-US" sz="3200" dirty="0"/>
            </a:p>
          </p:txBody>
        </p:sp>
        <p:grpSp>
          <p:nvGrpSpPr>
            <p:cNvPr id="24587" name="Group 30"/>
            <p:cNvGrpSpPr/>
            <p:nvPr/>
          </p:nvGrpSpPr>
          <p:grpSpPr bwMode="auto">
            <a:xfrm>
              <a:off x="-204" y="1979"/>
              <a:ext cx="6214" cy="1725"/>
              <a:chOff x="-204" y="1616"/>
              <a:chExt cx="6214" cy="1725"/>
            </a:xfrm>
          </p:grpSpPr>
          <p:sp>
            <p:nvSpPr>
              <p:cNvPr id="24588" name="Text Box 18"/>
              <p:cNvSpPr txBox="1">
                <a:spLocks noChangeArrowheads="1"/>
              </p:cNvSpPr>
              <p:nvPr/>
            </p:nvSpPr>
            <p:spPr bwMode="auto">
              <a:xfrm>
                <a:off x="521" y="2976"/>
                <a:ext cx="5489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l">
                  <a:spcBef>
                    <a:spcPct val="50000"/>
                  </a:spcBef>
                </a:pPr>
                <a:r>
                  <a:rPr kumimoji="0" lang="en-US" altLang="zh-CN" dirty="0">
                    <a:solidFill>
                      <a:srgbClr val="000000"/>
                    </a:solidFill>
                    <a:ea typeface="楷体_GB2312" pitchFamily="49" charset="-122"/>
                  </a:rPr>
                  <a:t>∴∠B=</a:t>
                </a:r>
                <a:r>
                  <a:rPr kumimoji="0" lang="en-US" altLang="zh-CN" sz="1800" b="0" dirty="0"/>
                  <a:t> </a:t>
                </a:r>
                <a:r>
                  <a:rPr kumimoji="0" lang="en-US" altLang="zh-CN" dirty="0">
                    <a:solidFill>
                      <a:srgbClr val="000000"/>
                    </a:solidFill>
                    <a:ea typeface="楷体_GB2312" pitchFamily="49" charset="-122"/>
                  </a:rPr>
                  <a:t>180 </a:t>
                </a:r>
                <a:r>
                  <a:rPr kumimoji="0" lang="en-US" altLang="zh-CN" b="0" dirty="0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°</a:t>
                </a:r>
                <a:r>
                  <a:rPr kumimoji="0" lang="zh-CN" altLang="en-US" dirty="0">
                    <a:solidFill>
                      <a:srgbClr val="000000"/>
                    </a:solidFill>
                    <a:ea typeface="楷体_GB2312" pitchFamily="49" charset="-122"/>
                  </a:rPr>
                  <a:t>－∠</a:t>
                </a:r>
                <a:r>
                  <a:rPr kumimoji="0" lang="en-US" altLang="zh-CN" dirty="0">
                    <a:solidFill>
                      <a:srgbClr val="000000"/>
                    </a:solidFill>
                    <a:ea typeface="楷体_GB2312" pitchFamily="49" charset="-122"/>
                  </a:rPr>
                  <a:t>A= 180</a:t>
                </a:r>
                <a:r>
                  <a:rPr kumimoji="0" lang="en-US" altLang="zh-CN" dirty="0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º</a:t>
                </a:r>
                <a:r>
                  <a:rPr kumimoji="0" lang="zh-CN" altLang="en-US" sz="3200" dirty="0">
                    <a:solidFill>
                      <a:srgbClr val="000000"/>
                    </a:solidFill>
                    <a:ea typeface="楷体_GB2312" pitchFamily="49" charset="-122"/>
                  </a:rPr>
                  <a:t>－</a:t>
                </a:r>
                <a:r>
                  <a:rPr kumimoji="0" lang="en-US" altLang="zh-CN" sz="3200" dirty="0">
                    <a:solidFill>
                      <a:srgbClr val="000000"/>
                    </a:solidFill>
                    <a:ea typeface="楷体_GB2312" pitchFamily="49" charset="-122"/>
                  </a:rPr>
                  <a:t> 100</a:t>
                </a:r>
                <a:r>
                  <a:rPr kumimoji="0" lang="en-US" altLang="zh-CN" sz="3200" dirty="0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°</a:t>
                </a:r>
                <a:r>
                  <a:rPr kumimoji="0" lang="en-US" altLang="zh-CN" sz="3200" dirty="0">
                    <a:solidFill>
                      <a:srgbClr val="000000"/>
                    </a:solidFill>
                    <a:ea typeface="楷体_GB2312" pitchFamily="49" charset="-122"/>
                  </a:rPr>
                  <a:t>=80</a:t>
                </a:r>
                <a:r>
                  <a:rPr kumimoji="0" lang="en-US" altLang="zh-CN" sz="3200" dirty="0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°</a:t>
                </a:r>
                <a:endParaRPr kumimoji="0" lang="en-US" altLang="zh-CN" sz="3200" b="0" dirty="0"/>
              </a:p>
            </p:txBody>
          </p:sp>
          <p:sp>
            <p:nvSpPr>
              <p:cNvPr id="24589" name="Rectangle 69"/>
              <p:cNvSpPr>
                <a:spLocks noChangeArrowheads="1"/>
              </p:cNvSpPr>
              <p:nvPr/>
            </p:nvSpPr>
            <p:spPr bwMode="auto">
              <a:xfrm>
                <a:off x="-204" y="2614"/>
                <a:ext cx="4717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r>
                  <a:rPr kumimoji="0" lang="zh-CN" altLang="en-US" dirty="0">
                    <a:solidFill>
                      <a:srgbClr val="000000"/>
                    </a:solidFill>
                  </a:rPr>
                  <a:t>又</a:t>
                </a:r>
                <a:r>
                  <a:rPr kumimoji="0" lang="zh-CN" altLang="en-US" dirty="0">
                    <a:solidFill>
                      <a:srgbClr val="000000"/>
                    </a:solidFill>
                    <a:latin typeface="楷体_GB2312" pitchFamily="49" charset="-122"/>
                    <a:ea typeface="楷体_GB2312" pitchFamily="49" charset="-122"/>
                  </a:rPr>
                  <a:t>∵</a:t>
                </a:r>
                <a:r>
                  <a:rPr kumimoji="0" lang="en-US" altLang="zh-CN" dirty="0">
                    <a:solidFill>
                      <a:srgbClr val="000000"/>
                    </a:solidFill>
                    <a:ea typeface="楷体_GB2312" pitchFamily="49" charset="-122"/>
                  </a:rPr>
                  <a:t>AD∥BC</a:t>
                </a:r>
                <a:r>
                  <a:rPr kumimoji="0" lang="en-US" altLang="zh-CN" b="0" dirty="0">
                    <a:solidFill>
                      <a:srgbClr val="000000"/>
                    </a:solidFill>
                  </a:rPr>
                  <a:t>(</a:t>
                </a:r>
                <a:r>
                  <a:rPr kumimoji="0" lang="zh-CN" altLang="en-US" dirty="0">
                    <a:solidFill>
                      <a:srgbClr val="FF0000"/>
                    </a:solidFill>
                    <a:ea typeface="楷体_GB2312" pitchFamily="49" charset="-122"/>
                  </a:rPr>
                  <a:t>平行四边形的对边平行</a:t>
                </a:r>
                <a:r>
                  <a:rPr kumimoji="0" lang="en-US" altLang="zh-CN" b="0" dirty="0"/>
                  <a:t>)</a:t>
                </a:r>
              </a:p>
            </p:txBody>
          </p:sp>
          <p:sp>
            <p:nvSpPr>
              <p:cNvPr id="24590" name="Text Box 13"/>
              <p:cNvSpPr txBox="1">
                <a:spLocks noChangeArrowheads="1"/>
              </p:cNvSpPr>
              <p:nvPr/>
            </p:nvSpPr>
            <p:spPr bwMode="auto">
              <a:xfrm>
                <a:off x="521" y="1616"/>
                <a:ext cx="3628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l">
                  <a:spcBef>
                    <a:spcPct val="50000"/>
                  </a:spcBef>
                </a:pPr>
                <a:r>
                  <a:rPr kumimoji="0" lang="en-US" altLang="zh-CN" dirty="0">
                    <a:solidFill>
                      <a:srgbClr val="000000"/>
                    </a:solidFill>
                    <a:ea typeface="楷体_GB2312" pitchFamily="49" charset="-122"/>
                  </a:rPr>
                  <a:t>∵</a:t>
                </a:r>
                <a:r>
                  <a:rPr kumimoji="0" lang="zh-CN" altLang="en-US" dirty="0">
                    <a:solidFill>
                      <a:srgbClr val="000000"/>
                    </a:solidFill>
                    <a:ea typeface="楷体_GB2312" pitchFamily="49" charset="-122"/>
                  </a:rPr>
                  <a:t>四边形</a:t>
                </a:r>
                <a:r>
                  <a:rPr kumimoji="0" lang="en-US" altLang="zh-CN" dirty="0">
                    <a:solidFill>
                      <a:srgbClr val="000000"/>
                    </a:solidFill>
                    <a:ea typeface="楷体_GB2312" pitchFamily="49" charset="-122"/>
                  </a:rPr>
                  <a:t>ABCD</a:t>
                </a:r>
                <a:r>
                  <a:rPr kumimoji="0" lang="zh-CN" altLang="en-US" dirty="0">
                    <a:solidFill>
                      <a:srgbClr val="000000"/>
                    </a:solidFill>
                    <a:ea typeface="楷体_GB2312" pitchFamily="49" charset="-122"/>
                  </a:rPr>
                  <a:t>是平行四边形</a:t>
                </a:r>
                <a:endParaRPr lang="zh-CN" altLang="en-US" dirty="0"/>
              </a:p>
            </p:txBody>
          </p:sp>
          <p:sp>
            <p:nvSpPr>
              <p:cNvPr id="24591" name="Text Box 17"/>
              <p:cNvSpPr txBox="1">
                <a:spLocks noChangeArrowheads="1"/>
              </p:cNvSpPr>
              <p:nvPr/>
            </p:nvSpPr>
            <p:spPr bwMode="auto">
              <a:xfrm>
                <a:off x="476" y="2205"/>
                <a:ext cx="5148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l">
                  <a:spcBef>
                    <a:spcPct val="50000"/>
                  </a:spcBef>
                </a:pPr>
                <a:r>
                  <a:rPr kumimoji="0" lang="en-US" altLang="zh-CN" dirty="0">
                    <a:solidFill>
                      <a:srgbClr val="000000"/>
                    </a:solidFill>
                    <a:ea typeface="楷体_GB2312" pitchFamily="49" charset="-122"/>
                  </a:rPr>
                  <a:t>∴∠A=∠C=100 </a:t>
                </a:r>
                <a:r>
                  <a:rPr lang="en-US" altLang="zh-CN" dirty="0"/>
                  <a:t>°</a:t>
                </a:r>
                <a:r>
                  <a:rPr kumimoji="0" lang="en-US" altLang="zh-CN" dirty="0"/>
                  <a:t> </a:t>
                </a:r>
                <a:r>
                  <a:rPr kumimoji="0" lang="zh-CN" altLang="en-US" dirty="0">
                    <a:solidFill>
                      <a:srgbClr val="000000"/>
                    </a:solidFill>
                  </a:rPr>
                  <a:t>（</a:t>
                </a:r>
                <a:r>
                  <a:rPr kumimoji="0" lang="zh-CN" altLang="en-US" dirty="0">
                    <a:solidFill>
                      <a:srgbClr val="FF3300"/>
                    </a:solidFill>
                  </a:rPr>
                  <a:t>平行四边形的对角相等</a:t>
                </a:r>
                <a:r>
                  <a:rPr kumimoji="0" lang="zh-CN" altLang="en-US" dirty="0">
                    <a:solidFill>
                      <a:srgbClr val="000000"/>
                    </a:solidFill>
                  </a:rPr>
                  <a:t>）</a:t>
                </a:r>
              </a:p>
            </p:txBody>
          </p:sp>
          <p:sp>
            <p:nvSpPr>
              <p:cNvPr id="24592" name="Rectangle 70"/>
              <p:cNvSpPr>
                <a:spLocks noChangeArrowheads="1"/>
              </p:cNvSpPr>
              <p:nvPr/>
            </p:nvSpPr>
            <p:spPr bwMode="auto">
              <a:xfrm>
                <a:off x="839" y="1888"/>
                <a:ext cx="1977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zh-CN" altLang="en-US" dirty="0">
                    <a:ea typeface="楷体_GB2312" pitchFamily="49" charset="-122"/>
                  </a:rPr>
                  <a:t>且</a:t>
                </a:r>
                <a:r>
                  <a:rPr lang="zh-CN" altLang="en-US" dirty="0"/>
                  <a:t>∠</a:t>
                </a:r>
                <a:r>
                  <a:rPr lang="en-US" altLang="zh-CN" dirty="0"/>
                  <a:t>A+∠C=200°</a:t>
                </a:r>
                <a:endParaRPr lang="zh-CN" altLang="en-US" dirty="0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0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0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0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638" grpId="0"/>
      <p:bldP spid="110639" grpId="0"/>
      <p:bldP spid="11064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0" y="1916113"/>
            <a:ext cx="8243888" cy="457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dirty="0">
                <a:solidFill>
                  <a:schemeClr val="folHlink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解：</a:t>
            </a:r>
            <a:r>
              <a:rPr lang="zh-CN" altLang="en-US" dirty="0">
                <a:solidFill>
                  <a:schemeClr val="folHlink"/>
                </a:solidFill>
              </a:rPr>
              <a:t>∵四边形</a:t>
            </a:r>
            <a:r>
              <a:rPr lang="en-US" altLang="zh-CN" dirty="0">
                <a:solidFill>
                  <a:schemeClr val="folHlink"/>
                </a:solidFill>
              </a:rPr>
              <a:t>ABCD</a:t>
            </a:r>
            <a:r>
              <a:rPr lang="zh-CN" altLang="en-US" dirty="0">
                <a:solidFill>
                  <a:schemeClr val="folHlink"/>
                </a:solidFill>
              </a:rPr>
              <a:t>是平行四边形（已知）</a:t>
            </a:r>
          </a:p>
          <a:p>
            <a:pPr eaLnBrk="1" hangingPunct="1"/>
            <a:endParaRPr lang="zh-CN" altLang="en-US" dirty="0">
              <a:solidFill>
                <a:schemeClr val="folHlink"/>
              </a:solidFill>
            </a:endParaRPr>
          </a:p>
          <a:p>
            <a:pPr eaLnBrk="1" hangingPunct="1"/>
            <a:r>
              <a:rPr lang="zh-CN" altLang="en-US" dirty="0">
                <a:solidFill>
                  <a:schemeClr val="folHlink"/>
                </a:solidFill>
              </a:rPr>
              <a:t>       ∴ </a:t>
            </a:r>
            <a:r>
              <a:rPr lang="en-US" altLang="zh-CN" dirty="0">
                <a:solidFill>
                  <a:schemeClr val="folHlink"/>
                </a:solidFill>
              </a:rPr>
              <a:t>AB=CD</a:t>
            </a:r>
            <a:r>
              <a:rPr lang="zh-CN" altLang="en-US" dirty="0">
                <a:solidFill>
                  <a:schemeClr val="folHlink"/>
                </a:solidFill>
              </a:rPr>
              <a:t>，</a:t>
            </a:r>
            <a:r>
              <a:rPr lang="en-US" altLang="zh-CN" dirty="0">
                <a:solidFill>
                  <a:schemeClr val="folHlink"/>
                </a:solidFill>
              </a:rPr>
              <a:t>BC=AD</a:t>
            </a:r>
            <a:r>
              <a:rPr lang="zh-CN" altLang="en-US" dirty="0">
                <a:solidFill>
                  <a:srgbClr val="FF0000"/>
                </a:solidFill>
              </a:rPr>
              <a:t>（平行四边形的对边相等）</a:t>
            </a:r>
            <a:endParaRPr lang="en-US" altLang="zh-CN" dirty="0">
              <a:solidFill>
                <a:srgbClr val="FF0000"/>
              </a:solidFill>
              <a:latin typeface="Times New Roman" panose="02020603050405020304" pitchFamily="18" charset="0"/>
              <a:ea typeface="华文细黑" panose="02010600040101010101" pitchFamily="2" charset="-122"/>
            </a:endParaRPr>
          </a:p>
          <a:p>
            <a:pPr algn="l" eaLnBrk="1" hangingPunct="1">
              <a:spcBef>
                <a:spcPct val="50000"/>
              </a:spcBef>
            </a:pP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    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又∵</a:t>
            </a:r>
            <a:r>
              <a:rPr lang="zh-CN" altLang="en-US" i="1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□</a:t>
            </a:r>
            <a:r>
              <a:rPr lang="en-US" altLang="zh-CN" i="1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ABCD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的周长为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60cm.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        ∴</a:t>
            </a:r>
            <a:r>
              <a:rPr lang="en-US" altLang="zh-CN" i="1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AB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 + </a:t>
            </a:r>
            <a:r>
              <a:rPr lang="en-US" altLang="zh-CN" i="1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BC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=30cm.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        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又</a:t>
            </a:r>
            <a:r>
              <a:rPr lang="en-US" altLang="zh-CN" i="1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AB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：</a:t>
            </a:r>
            <a:r>
              <a:rPr lang="en-US" altLang="zh-CN" i="1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BC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=3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：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2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，即</a:t>
            </a:r>
            <a:r>
              <a:rPr lang="en-US" altLang="zh-CN" i="1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AB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=1.5</a:t>
            </a:r>
            <a:r>
              <a:rPr lang="en-US" altLang="zh-CN" i="1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BC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.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        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则 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1.5</a:t>
            </a:r>
            <a:r>
              <a:rPr lang="en-US" altLang="zh-CN" i="1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BC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 + </a:t>
            </a:r>
            <a:r>
              <a:rPr lang="en-US" altLang="zh-CN" i="1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BC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=30 ,  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解得 </a:t>
            </a:r>
            <a:r>
              <a:rPr lang="en-US" altLang="zh-CN" i="1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BC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=12 (cm).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        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而 </a:t>
            </a:r>
            <a:r>
              <a:rPr lang="en-US" altLang="zh-CN" i="1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AB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=1.5×12=18 (cm</a:t>
            </a:r>
            <a:r>
              <a:rPr lang="en-US" altLang="zh-CN" dirty="0" smtClean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). </a:t>
            </a:r>
            <a:endParaRPr lang="en-US" altLang="zh-CN" dirty="0">
              <a:solidFill>
                <a:srgbClr val="0000FF"/>
              </a:solidFill>
              <a:latin typeface="Times New Roman" panose="02020603050405020304" pitchFamily="18" charset="0"/>
              <a:ea typeface="华文细黑" panose="02010600040101010101" pitchFamily="2" charset="-122"/>
            </a:endParaRP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533400" y="0"/>
            <a:ext cx="167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endParaRPr lang="zh-CN" altLang="en-US" sz="2400" b="0">
              <a:solidFill>
                <a:srgbClr val="FF0000"/>
              </a:solidFill>
              <a:latin typeface="Times New Roman" panose="02020603050405020304" pitchFamily="18" charset="0"/>
              <a:ea typeface="华文细黑" panose="02010600040101010101" pitchFamily="2" charset="-122"/>
            </a:endParaRPr>
          </a:p>
        </p:txBody>
      </p:sp>
      <p:grpSp>
        <p:nvGrpSpPr>
          <p:cNvPr id="2" name="Group 6"/>
          <p:cNvGrpSpPr/>
          <p:nvPr/>
        </p:nvGrpSpPr>
        <p:grpSpPr bwMode="auto">
          <a:xfrm>
            <a:off x="6156325" y="3213100"/>
            <a:ext cx="2667000" cy="1463675"/>
            <a:chOff x="624" y="2438"/>
            <a:chExt cx="1680" cy="922"/>
          </a:xfrm>
        </p:grpSpPr>
        <p:sp>
          <p:nvSpPr>
            <p:cNvPr id="101383" name="AutoShape 7"/>
            <p:cNvSpPr>
              <a:spLocks noChangeArrowheads="1"/>
            </p:cNvSpPr>
            <p:nvPr/>
          </p:nvSpPr>
          <p:spPr bwMode="auto">
            <a:xfrm rot="-21601093">
              <a:off x="816" y="2630"/>
              <a:ext cx="1200" cy="528"/>
            </a:xfrm>
            <a:prstGeom prst="parallelogram">
              <a:avLst>
                <a:gd name="adj" fmla="val 56818"/>
              </a:avLst>
            </a:prstGeom>
            <a:noFill/>
            <a:ln w="38100">
              <a:solidFill>
                <a:schemeClr val="tx1"/>
              </a:solidFill>
              <a:miter lim="800000"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5612" name="Text Box 8"/>
            <p:cNvSpPr txBox="1">
              <a:spLocks noChangeArrowheads="1"/>
            </p:cNvSpPr>
            <p:nvPr/>
          </p:nvSpPr>
          <p:spPr bwMode="auto">
            <a:xfrm>
              <a:off x="624" y="3100"/>
              <a:ext cx="28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zh-CN" sz="2000" b="0" i="1">
                  <a:latin typeface="Times New Roman" panose="02020603050405020304" pitchFamily="18" charset="0"/>
                  <a:ea typeface="华文细黑" panose="02010600040101010101" pitchFamily="2" charset="-122"/>
                </a:rPr>
                <a:t>A</a:t>
              </a:r>
            </a:p>
          </p:txBody>
        </p:sp>
        <p:sp>
          <p:nvSpPr>
            <p:cNvPr id="25613" name="Text Box 9"/>
            <p:cNvSpPr txBox="1">
              <a:spLocks noChangeArrowheads="1"/>
            </p:cNvSpPr>
            <p:nvPr/>
          </p:nvSpPr>
          <p:spPr bwMode="auto">
            <a:xfrm>
              <a:off x="1680" y="3110"/>
              <a:ext cx="28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zh-CN" sz="2000" b="0" i="1">
                  <a:latin typeface="Times New Roman" panose="02020603050405020304" pitchFamily="18" charset="0"/>
                  <a:ea typeface="华文细黑" panose="02010600040101010101" pitchFamily="2" charset="-122"/>
                </a:rPr>
                <a:t>B</a:t>
              </a:r>
            </a:p>
          </p:txBody>
        </p:sp>
        <p:sp>
          <p:nvSpPr>
            <p:cNvPr id="25614" name="Text Box 10"/>
            <p:cNvSpPr txBox="1">
              <a:spLocks noChangeArrowheads="1"/>
            </p:cNvSpPr>
            <p:nvPr/>
          </p:nvSpPr>
          <p:spPr bwMode="auto">
            <a:xfrm>
              <a:off x="912" y="2438"/>
              <a:ext cx="28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zh-CN" sz="2000" b="0" i="1">
                  <a:latin typeface="Times New Roman" panose="02020603050405020304" pitchFamily="18" charset="0"/>
                  <a:ea typeface="华文细黑" panose="02010600040101010101" pitchFamily="2" charset="-122"/>
                </a:rPr>
                <a:t>D</a:t>
              </a:r>
            </a:p>
          </p:txBody>
        </p:sp>
        <p:sp>
          <p:nvSpPr>
            <p:cNvPr id="25615" name="Text Box 11"/>
            <p:cNvSpPr txBox="1">
              <a:spLocks noChangeArrowheads="1"/>
            </p:cNvSpPr>
            <p:nvPr/>
          </p:nvSpPr>
          <p:spPr bwMode="auto">
            <a:xfrm>
              <a:off x="2016" y="2438"/>
              <a:ext cx="28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zh-CN" sz="2000" b="0" i="1">
                  <a:latin typeface="Times New Roman" panose="02020603050405020304" pitchFamily="18" charset="0"/>
                  <a:ea typeface="华文细黑" panose="02010600040101010101" pitchFamily="2" charset="-122"/>
                </a:rPr>
                <a:t>C</a:t>
              </a:r>
            </a:p>
          </p:txBody>
        </p:sp>
      </p:grpSp>
      <p:sp>
        <p:nvSpPr>
          <p:cNvPr id="25605" name="Text Box 12"/>
          <p:cNvSpPr txBox="1">
            <a:spLocks noChangeArrowheads="1"/>
          </p:cNvSpPr>
          <p:nvPr/>
        </p:nvSpPr>
        <p:spPr bwMode="auto">
          <a:xfrm>
            <a:off x="533400" y="762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endParaRPr lang="zh-CN" altLang="en-US" sz="1800">
              <a:solidFill>
                <a:srgbClr val="FF9933"/>
              </a:solidFill>
              <a:latin typeface="Times New Roman" panose="02020603050405020304" pitchFamily="18" charset="0"/>
              <a:ea typeface="华文细黑" panose="02010600040101010101" pitchFamily="2" charset="-122"/>
            </a:endParaRPr>
          </a:p>
        </p:txBody>
      </p:sp>
      <p:grpSp>
        <p:nvGrpSpPr>
          <p:cNvPr id="25606" name="Group 18"/>
          <p:cNvGrpSpPr/>
          <p:nvPr/>
        </p:nvGrpSpPr>
        <p:grpSpPr bwMode="auto">
          <a:xfrm>
            <a:off x="0" y="692150"/>
            <a:ext cx="8893175" cy="1066800"/>
            <a:chOff x="0" y="164"/>
            <a:chExt cx="5602" cy="672"/>
          </a:xfrm>
        </p:grpSpPr>
        <p:sp>
          <p:nvSpPr>
            <p:cNvPr id="25609" name="Text Box 5"/>
            <p:cNvSpPr txBox="1">
              <a:spLocks noChangeArrowheads="1"/>
            </p:cNvSpPr>
            <p:nvPr/>
          </p:nvSpPr>
          <p:spPr bwMode="auto">
            <a:xfrm>
              <a:off x="0" y="164"/>
              <a:ext cx="5602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zh-CN" altLang="en-US" sz="3200" dirty="0">
                  <a:solidFill>
                    <a:srgbClr val="FF3300"/>
                  </a:solidFill>
                  <a:latin typeface="Times New Roman" panose="02020603050405020304" pitchFamily="18" charset="0"/>
                  <a:ea typeface="华文细黑" panose="02010600040101010101" pitchFamily="2" charset="-122"/>
                </a:rPr>
                <a:t>已知：平行四边形         </a:t>
              </a:r>
              <a:r>
                <a:rPr lang="en-US" altLang="zh-CN" sz="3200" i="1" dirty="0">
                  <a:solidFill>
                    <a:srgbClr val="FF3300"/>
                  </a:solidFill>
                  <a:latin typeface="Times New Roman" panose="02020603050405020304" pitchFamily="18" charset="0"/>
                  <a:ea typeface="华文细黑" panose="02010600040101010101" pitchFamily="2" charset="-122"/>
                </a:rPr>
                <a:t>ABCD</a:t>
              </a:r>
              <a:r>
                <a:rPr lang="zh-CN" altLang="en-US" sz="3200" dirty="0">
                  <a:solidFill>
                    <a:srgbClr val="FF3300"/>
                  </a:solidFill>
                  <a:latin typeface="Times New Roman" panose="02020603050405020304" pitchFamily="18" charset="0"/>
                  <a:ea typeface="华文细黑" panose="02010600040101010101" pitchFamily="2" charset="-122"/>
                </a:rPr>
                <a:t>的周长为</a:t>
              </a:r>
              <a:r>
                <a:rPr lang="en-US" altLang="zh-CN" sz="3200" dirty="0">
                  <a:solidFill>
                    <a:srgbClr val="FF3300"/>
                  </a:solidFill>
                  <a:latin typeface="Times New Roman" panose="02020603050405020304" pitchFamily="18" charset="0"/>
                  <a:ea typeface="华文细黑" panose="02010600040101010101" pitchFamily="2" charset="-122"/>
                </a:rPr>
                <a:t>60cm</a:t>
              </a:r>
              <a:r>
                <a:rPr lang="zh-CN" altLang="en-US" sz="3200" dirty="0">
                  <a:solidFill>
                    <a:srgbClr val="FF3300"/>
                  </a:solidFill>
                  <a:latin typeface="Times New Roman" panose="02020603050405020304" pitchFamily="18" charset="0"/>
                  <a:ea typeface="华文细黑" panose="02010600040101010101" pitchFamily="2" charset="-122"/>
                </a:rPr>
                <a:t>，两邻边</a:t>
              </a:r>
              <a:r>
                <a:rPr lang="en-US" altLang="zh-CN" sz="3200" i="1" dirty="0">
                  <a:solidFill>
                    <a:srgbClr val="FF3300"/>
                  </a:solidFill>
                  <a:latin typeface="Times New Roman" panose="02020603050405020304" pitchFamily="18" charset="0"/>
                  <a:ea typeface="华文细黑" panose="02010600040101010101" pitchFamily="2" charset="-122"/>
                </a:rPr>
                <a:t>AB</a:t>
              </a:r>
              <a:r>
                <a:rPr lang="zh-CN" altLang="en-US" sz="3200" dirty="0">
                  <a:solidFill>
                    <a:srgbClr val="FF3300"/>
                  </a:solidFill>
                  <a:latin typeface="Times New Roman" panose="02020603050405020304" pitchFamily="18" charset="0"/>
                  <a:ea typeface="华文细黑" panose="02010600040101010101" pitchFamily="2" charset="-122"/>
                </a:rPr>
                <a:t>，</a:t>
              </a:r>
              <a:r>
                <a:rPr lang="en-US" altLang="zh-CN" sz="3200" i="1" dirty="0">
                  <a:solidFill>
                    <a:srgbClr val="FF3300"/>
                  </a:solidFill>
                  <a:latin typeface="Times New Roman" panose="02020603050405020304" pitchFamily="18" charset="0"/>
                  <a:ea typeface="华文细黑" panose="02010600040101010101" pitchFamily="2" charset="-122"/>
                </a:rPr>
                <a:t>BC</a:t>
              </a:r>
              <a:r>
                <a:rPr lang="zh-CN" altLang="en-US" sz="3200" dirty="0">
                  <a:solidFill>
                    <a:srgbClr val="FF3300"/>
                  </a:solidFill>
                  <a:latin typeface="Times New Roman" panose="02020603050405020304" pitchFamily="18" charset="0"/>
                  <a:ea typeface="华文细黑" panose="02010600040101010101" pitchFamily="2" charset="-122"/>
                </a:rPr>
                <a:t>长的比为</a:t>
              </a:r>
              <a:r>
                <a:rPr lang="en-US" altLang="zh-CN" sz="3200" dirty="0">
                  <a:solidFill>
                    <a:srgbClr val="FF3300"/>
                  </a:solidFill>
                  <a:latin typeface="Times New Roman" panose="02020603050405020304" pitchFamily="18" charset="0"/>
                  <a:ea typeface="华文细黑" panose="02010600040101010101" pitchFamily="2" charset="-122"/>
                </a:rPr>
                <a:t>3</a:t>
              </a:r>
              <a:r>
                <a:rPr lang="zh-CN" altLang="en-US" sz="3200" dirty="0">
                  <a:solidFill>
                    <a:srgbClr val="FF3300"/>
                  </a:solidFill>
                  <a:latin typeface="Times New Roman" panose="02020603050405020304" pitchFamily="18" charset="0"/>
                  <a:ea typeface="华文细黑" panose="02010600040101010101" pitchFamily="2" charset="-122"/>
                </a:rPr>
                <a:t>：</a:t>
              </a:r>
              <a:r>
                <a:rPr lang="en-US" altLang="zh-CN" sz="3200" dirty="0">
                  <a:solidFill>
                    <a:srgbClr val="FF3300"/>
                  </a:solidFill>
                  <a:latin typeface="Times New Roman" panose="02020603050405020304" pitchFamily="18" charset="0"/>
                  <a:ea typeface="华文细黑" panose="02010600040101010101" pitchFamily="2" charset="-122"/>
                </a:rPr>
                <a:t>2</a:t>
              </a:r>
              <a:r>
                <a:rPr lang="zh-CN" altLang="en-US" sz="3200" dirty="0">
                  <a:solidFill>
                    <a:srgbClr val="FF3300"/>
                  </a:solidFill>
                  <a:latin typeface="Times New Roman" panose="02020603050405020304" pitchFamily="18" charset="0"/>
                  <a:ea typeface="华文细黑" panose="02010600040101010101" pitchFamily="2" charset="-122"/>
                </a:rPr>
                <a:t>，求</a:t>
              </a:r>
              <a:r>
                <a:rPr lang="en-US" altLang="zh-CN" sz="3200" i="1" dirty="0">
                  <a:solidFill>
                    <a:srgbClr val="FF3300"/>
                  </a:solidFill>
                  <a:latin typeface="Times New Roman" panose="02020603050405020304" pitchFamily="18" charset="0"/>
                  <a:ea typeface="华文细黑" panose="02010600040101010101" pitchFamily="2" charset="-122"/>
                </a:rPr>
                <a:t>AB</a:t>
              </a:r>
              <a:r>
                <a:rPr lang="zh-CN" altLang="en-US" sz="3200" dirty="0">
                  <a:solidFill>
                    <a:srgbClr val="FF3300"/>
                  </a:solidFill>
                  <a:latin typeface="Times New Roman" panose="02020603050405020304" pitchFamily="18" charset="0"/>
                  <a:ea typeface="华文细黑" panose="02010600040101010101" pitchFamily="2" charset="-122"/>
                </a:rPr>
                <a:t>和</a:t>
              </a:r>
              <a:r>
                <a:rPr lang="en-US" altLang="zh-CN" sz="3200" i="1" dirty="0">
                  <a:solidFill>
                    <a:srgbClr val="FF3300"/>
                  </a:solidFill>
                  <a:latin typeface="Times New Roman" panose="02020603050405020304" pitchFamily="18" charset="0"/>
                  <a:ea typeface="华文细黑" panose="02010600040101010101" pitchFamily="2" charset="-122"/>
                </a:rPr>
                <a:t>BC</a:t>
              </a:r>
              <a:r>
                <a:rPr lang="zh-CN" altLang="en-US" sz="3200" dirty="0">
                  <a:solidFill>
                    <a:srgbClr val="FF3300"/>
                  </a:solidFill>
                  <a:latin typeface="Times New Roman" panose="02020603050405020304" pitchFamily="18" charset="0"/>
                  <a:ea typeface="华文细黑" panose="02010600040101010101" pitchFamily="2" charset="-122"/>
                </a:rPr>
                <a:t>的长度 </a:t>
              </a:r>
              <a:r>
                <a:rPr lang="en-US" altLang="zh-CN" sz="3200" dirty="0">
                  <a:solidFill>
                    <a:srgbClr val="FF3300"/>
                  </a:solidFill>
                  <a:latin typeface="Times New Roman" panose="02020603050405020304" pitchFamily="18" charset="0"/>
                  <a:ea typeface="华文细黑" panose="02010600040101010101" pitchFamily="2" charset="-122"/>
                </a:rPr>
                <a:t>. </a:t>
              </a:r>
            </a:p>
          </p:txBody>
        </p:sp>
        <p:sp>
          <p:nvSpPr>
            <p:cNvPr id="101392" name="AutoShape 16"/>
            <p:cNvSpPr>
              <a:spLocks noChangeArrowheads="1"/>
            </p:cNvSpPr>
            <p:nvPr/>
          </p:nvSpPr>
          <p:spPr bwMode="auto">
            <a:xfrm>
              <a:off x="2200" y="300"/>
              <a:ext cx="341" cy="101"/>
            </a:xfrm>
            <a:prstGeom prst="parallelogram">
              <a:avLst>
                <a:gd name="adj" fmla="val 84406"/>
              </a:avLst>
            </a:prstGeom>
            <a:noFill/>
            <a:ln w="38100">
              <a:solidFill>
                <a:srgbClr val="0000FF"/>
              </a:solidFill>
              <a:miter lim="800000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sp>
        <p:nvSpPr>
          <p:cNvPr id="25607" name="矩形 16"/>
          <p:cNvSpPr>
            <a:spLocks noChangeArrowheads="1"/>
          </p:cNvSpPr>
          <p:nvPr/>
        </p:nvSpPr>
        <p:spPr bwMode="auto">
          <a:xfrm>
            <a:off x="0" y="188913"/>
            <a:ext cx="162718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0" lang="zh-CN" altLang="en-US" dirty="0">
                <a:solidFill>
                  <a:srgbClr val="7030A0"/>
                </a:solidFill>
                <a:ea typeface="方正姚体" panose="02010601030101010101" pitchFamily="2" charset="-122"/>
              </a:rPr>
              <a:t>变式练习</a:t>
            </a:r>
            <a:endParaRPr lang="zh-CN" altLang="en-US" dirty="0">
              <a:solidFill>
                <a:srgbClr val="7030A0"/>
              </a:solidFill>
            </a:endParaRPr>
          </a:p>
        </p:txBody>
      </p:sp>
      <p:pic>
        <p:nvPicPr>
          <p:cNvPr id="25608" name="Picture 40" descr="I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835802">
            <a:off x="1416050" y="-134938"/>
            <a:ext cx="1000125" cy="828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" dur="500"/>
                                        <p:tgtEl>
                                          <p:spTgt spid="101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8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FF"/>
            </a:gs>
            <a:gs pos="50000">
              <a:schemeClr val="bg1"/>
            </a:gs>
            <a:gs pos="100000">
              <a:srgbClr val="FF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3"/>
          <p:cNvSpPr txBox="1">
            <a:spLocks noChangeArrowheads="1"/>
          </p:cNvSpPr>
          <p:nvPr/>
        </p:nvSpPr>
        <p:spPr bwMode="auto">
          <a:xfrm>
            <a:off x="0" y="2565400"/>
            <a:ext cx="8964613" cy="116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zh-CN">
                <a:latin typeface="Times New Roman" panose="02020603050405020304" pitchFamily="18" charset="0"/>
              </a:rPr>
              <a:t>2</a:t>
            </a:r>
            <a:r>
              <a:rPr lang="zh-CN" altLang="en-US">
                <a:latin typeface="Times New Roman" panose="02020603050405020304" pitchFamily="18" charset="0"/>
              </a:rPr>
              <a:t>、在    </a:t>
            </a:r>
            <a:r>
              <a:rPr lang="en-US" altLang="zh-CN">
                <a:latin typeface="Times New Roman" panose="02020603050405020304" pitchFamily="18" charset="0"/>
              </a:rPr>
              <a:t>ABCD </a:t>
            </a:r>
            <a:r>
              <a:rPr lang="zh-CN" altLang="en-US">
                <a:latin typeface="Times New Roman" panose="02020603050405020304" pitchFamily="18" charset="0"/>
              </a:rPr>
              <a:t>中，∠</a:t>
            </a:r>
            <a:r>
              <a:rPr lang="en-US" altLang="zh-CN">
                <a:latin typeface="Times New Roman" panose="02020603050405020304" pitchFamily="18" charset="0"/>
              </a:rPr>
              <a:t>ADC=120°</a:t>
            </a:r>
            <a:r>
              <a:rPr lang="zh-CN" altLang="en-US">
                <a:latin typeface="Times New Roman" panose="02020603050405020304" pitchFamily="18" charset="0"/>
              </a:rPr>
              <a:t>， ∠</a:t>
            </a:r>
            <a:r>
              <a:rPr lang="en-US" altLang="zh-CN">
                <a:latin typeface="Times New Roman" panose="02020603050405020304" pitchFamily="18" charset="0"/>
              </a:rPr>
              <a:t>CAD=20°</a:t>
            </a:r>
            <a:r>
              <a:rPr lang="zh-CN" altLang="en-US">
                <a:latin typeface="Times New Roman" panose="02020603050405020304" pitchFamily="18" charset="0"/>
              </a:rPr>
              <a:t>，则</a:t>
            </a:r>
          </a:p>
          <a:p>
            <a:pPr algn="l">
              <a:spcBef>
                <a:spcPct val="50000"/>
              </a:spcBef>
            </a:pPr>
            <a:r>
              <a:rPr lang="zh-CN" altLang="en-US">
                <a:latin typeface="Times New Roman" panose="02020603050405020304" pitchFamily="18" charset="0"/>
              </a:rPr>
              <a:t>∠</a:t>
            </a:r>
            <a:r>
              <a:rPr lang="en-US" altLang="zh-CN">
                <a:latin typeface="Times New Roman" panose="02020603050405020304" pitchFamily="18" charset="0"/>
              </a:rPr>
              <a:t>ABC=</a:t>
            </a:r>
            <a:r>
              <a:rPr lang="en-US" altLang="zh-CN" u="sng">
                <a:latin typeface="Times New Roman" panose="02020603050405020304" pitchFamily="18" charset="0"/>
              </a:rPr>
              <a:t>        </a:t>
            </a:r>
            <a:r>
              <a:rPr lang="en-US" altLang="zh-CN">
                <a:latin typeface="Times New Roman" panose="02020603050405020304" pitchFamily="18" charset="0"/>
              </a:rPr>
              <a:t> </a:t>
            </a:r>
            <a:r>
              <a:rPr lang="zh-CN" altLang="en-US">
                <a:latin typeface="Times New Roman" panose="02020603050405020304" pitchFamily="18" charset="0"/>
              </a:rPr>
              <a:t>， ∠</a:t>
            </a:r>
            <a:r>
              <a:rPr lang="en-US" altLang="zh-CN">
                <a:latin typeface="Times New Roman" panose="02020603050405020304" pitchFamily="18" charset="0"/>
              </a:rPr>
              <a:t>CAB=</a:t>
            </a:r>
            <a:r>
              <a:rPr lang="en-US" altLang="zh-CN" u="sng">
                <a:latin typeface="Times New Roman" panose="02020603050405020304" pitchFamily="18" charset="0"/>
              </a:rPr>
              <a:t>        </a:t>
            </a:r>
            <a:r>
              <a:rPr lang="en-US" altLang="zh-CN">
                <a:latin typeface="Times New Roman" panose="02020603050405020304" pitchFamily="18" charset="0"/>
              </a:rPr>
              <a:t> .</a:t>
            </a:r>
          </a:p>
        </p:txBody>
      </p:sp>
      <p:sp>
        <p:nvSpPr>
          <p:cNvPr id="27651" name="AutoShape 26"/>
          <p:cNvSpPr>
            <a:spLocks noChangeArrowheads="1"/>
          </p:cNvSpPr>
          <p:nvPr/>
        </p:nvSpPr>
        <p:spPr bwMode="auto">
          <a:xfrm>
            <a:off x="1042988" y="2781300"/>
            <a:ext cx="315912" cy="142875"/>
          </a:xfrm>
          <a:prstGeom prst="flowChartInputOutpu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 eaLnBrk="0" hangingPunct="0"/>
            <a:endParaRPr kumimoji="0" lang="zh-CN" altLang="en-US" sz="1800" b="0"/>
          </a:p>
        </p:txBody>
      </p:sp>
      <p:grpSp>
        <p:nvGrpSpPr>
          <p:cNvPr id="27652" name="Group 27"/>
          <p:cNvGrpSpPr/>
          <p:nvPr/>
        </p:nvGrpSpPr>
        <p:grpSpPr bwMode="auto">
          <a:xfrm>
            <a:off x="5435600" y="4005263"/>
            <a:ext cx="3049588" cy="1711325"/>
            <a:chOff x="3334" y="2069"/>
            <a:chExt cx="2238" cy="1078"/>
          </a:xfrm>
        </p:grpSpPr>
        <p:sp>
          <p:nvSpPr>
            <p:cNvPr id="27675" name="AutoShape 28"/>
            <p:cNvSpPr>
              <a:spLocks noChangeArrowheads="1"/>
            </p:cNvSpPr>
            <p:nvPr/>
          </p:nvSpPr>
          <p:spPr bwMode="auto">
            <a:xfrm flipH="1">
              <a:off x="3526" y="2261"/>
              <a:ext cx="1920" cy="672"/>
            </a:xfrm>
            <a:prstGeom prst="flowChartInputOutput">
              <a:avLst/>
            </a:prstGeom>
            <a:noFill/>
            <a:ln w="3810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l" eaLnBrk="0" hangingPunct="0"/>
              <a:endParaRPr kumimoji="0" lang="zh-CN" altLang="en-US" sz="1800" b="0"/>
            </a:p>
          </p:txBody>
        </p:sp>
        <p:sp>
          <p:nvSpPr>
            <p:cNvPr id="111622" name="Line 29"/>
            <p:cNvSpPr>
              <a:spLocks noChangeShapeType="1"/>
            </p:cNvSpPr>
            <p:nvPr/>
          </p:nvSpPr>
          <p:spPr bwMode="auto">
            <a:xfrm>
              <a:off x="3526" y="2261"/>
              <a:ext cx="1920" cy="6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7677" name="WordArt 30"/>
            <p:cNvSpPr>
              <a:spLocks noChangeArrowheads="1" noChangeShapeType="1" noTextEdit="1"/>
            </p:cNvSpPr>
            <p:nvPr/>
          </p:nvSpPr>
          <p:spPr bwMode="auto">
            <a:xfrm>
              <a:off x="3334" y="2069"/>
              <a:ext cx="144" cy="19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altLang="zh-CN" sz="3600" kern="10">
                  <a:ln w="38100">
                    <a:solidFill>
                      <a:srgbClr val="000000"/>
                    </a:solidFill>
                    <a:round/>
                  </a:ln>
                  <a:effectLst>
                    <a:outerShdw dist="38100" dir="2700000" algn="tl" rotWithShape="0">
                      <a:srgbClr val="000000">
                        <a:alpha val="43137"/>
                      </a:srgbClr>
                    </a:outerShdw>
                  </a:effectLst>
                  <a:latin typeface="宋体" panose="02010600030101010101" pitchFamily="2" charset="-122"/>
                  <a:ea typeface="宋体" panose="02010600030101010101" pitchFamily="2" charset="-122"/>
                </a:rPr>
                <a:t>A</a:t>
              </a:r>
              <a:endParaRPr lang="zh-CN" altLang="en-US" sz="3600" kern="10">
                <a:ln w="38100">
                  <a:solidFill>
                    <a:srgbClr val="000000"/>
                  </a:solidFill>
                  <a:round/>
                </a:ln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27678" name="WordArt 31"/>
            <p:cNvSpPr>
              <a:spLocks noChangeArrowheads="1" noChangeShapeType="1" noTextEdit="1"/>
            </p:cNvSpPr>
            <p:nvPr/>
          </p:nvSpPr>
          <p:spPr bwMode="auto">
            <a:xfrm>
              <a:off x="3670" y="2933"/>
              <a:ext cx="144" cy="19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altLang="zh-CN" sz="3600" kern="10">
                  <a:ln w="38100">
                    <a:solidFill>
                      <a:srgbClr val="000000"/>
                    </a:solidFill>
                    <a:round/>
                  </a:ln>
                  <a:effectLst>
                    <a:outerShdw dist="38100" dir="2700000" algn="tl" rotWithShape="0">
                      <a:srgbClr val="000000">
                        <a:alpha val="43137"/>
                      </a:srgbClr>
                    </a:outerShdw>
                  </a:effectLst>
                  <a:latin typeface="宋体" panose="02010600030101010101" pitchFamily="2" charset="-122"/>
                  <a:ea typeface="宋体" panose="02010600030101010101" pitchFamily="2" charset="-122"/>
                </a:rPr>
                <a:t>B</a:t>
              </a:r>
              <a:endParaRPr lang="zh-CN" altLang="en-US" sz="3600" kern="10">
                <a:ln w="38100">
                  <a:solidFill>
                    <a:srgbClr val="000000"/>
                  </a:solidFill>
                  <a:round/>
                </a:ln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27679" name="WordArt 32"/>
            <p:cNvSpPr>
              <a:spLocks noChangeArrowheads="1" noChangeShapeType="1" noTextEdit="1"/>
            </p:cNvSpPr>
            <p:nvPr/>
          </p:nvSpPr>
          <p:spPr bwMode="auto">
            <a:xfrm>
              <a:off x="5428" y="2955"/>
              <a:ext cx="144" cy="19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altLang="zh-CN" sz="3600" kern="10">
                  <a:ln w="38100">
                    <a:solidFill>
                      <a:srgbClr val="000000"/>
                    </a:solidFill>
                    <a:round/>
                  </a:ln>
                  <a:effectLst>
                    <a:outerShdw dist="38100" dir="2700000" algn="tl" rotWithShape="0">
                      <a:srgbClr val="000000">
                        <a:alpha val="43137"/>
                      </a:srgbClr>
                    </a:outerShdw>
                  </a:effectLst>
                  <a:latin typeface="宋体" panose="02010600030101010101" pitchFamily="2" charset="-122"/>
                  <a:ea typeface="宋体" panose="02010600030101010101" pitchFamily="2" charset="-122"/>
                </a:rPr>
                <a:t>C</a:t>
              </a:r>
              <a:endParaRPr lang="zh-CN" altLang="en-US" sz="3600" kern="10">
                <a:ln w="38100">
                  <a:solidFill>
                    <a:srgbClr val="000000"/>
                  </a:solidFill>
                  <a:round/>
                </a:ln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27680" name="WordArt 33"/>
            <p:cNvSpPr>
              <a:spLocks noChangeArrowheads="1" noChangeShapeType="1" noTextEdit="1"/>
            </p:cNvSpPr>
            <p:nvPr/>
          </p:nvSpPr>
          <p:spPr bwMode="auto">
            <a:xfrm>
              <a:off x="5110" y="2069"/>
              <a:ext cx="144" cy="19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altLang="zh-CN" sz="3600" kern="10">
                  <a:ln w="38100">
                    <a:solidFill>
                      <a:srgbClr val="000000"/>
                    </a:solidFill>
                    <a:round/>
                  </a:ln>
                  <a:effectLst>
                    <a:outerShdw dist="38100" dir="2700000" algn="tl" rotWithShape="0">
                      <a:srgbClr val="000000">
                        <a:alpha val="43137"/>
                      </a:srgbClr>
                    </a:outerShdw>
                  </a:effectLst>
                  <a:latin typeface="宋体" panose="02010600030101010101" pitchFamily="2" charset="-122"/>
                  <a:ea typeface="宋体" panose="02010600030101010101" pitchFamily="2" charset="-122"/>
                </a:rPr>
                <a:t>D</a:t>
              </a:r>
              <a:endParaRPr lang="zh-CN" altLang="en-US" sz="3600" kern="10">
                <a:ln w="38100">
                  <a:solidFill>
                    <a:srgbClr val="000000"/>
                  </a:solidFill>
                  <a:round/>
                </a:ln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</p:grpSp>
      <p:grpSp>
        <p:nvGrpSpPr>
          <p:cNvPr id="27653" name="Group 12"/>
          <p:cNvGrpSpPr/>
          <p:nvPr/>
        </p:nvGrpSpPr>
        <p:grpSpPr bwMode="auto">
          <a:xfrm>
            <a:off x="179388" y="1125538"/>
            <a:ext cx="8145462" cy="946150"/>
            <a:chOff x="50" y="1344"/>
            <a:chExt cx="5131" cy="596"/>
          </a:xfrm>
        </p:grpSpPr>
        <p:sp>
          <p:nvSpPr>
            <p:cNvPr id="27673" name="AutoShape 26"/>
            <p:cNvSpPr>
              <a:spLocks noChangeArrowheads="1"/>
            </p:cNvSpPr>
            <p:nvPr/>
          </p:nvSpPr>
          <p:spPr bwMode="auto">
            <a:xfrm>
              <a:off x="703" y="1434"/>
              <a:ext cx="318" cy="131"/>
            </a:xfrm>
            <a:prstGeom prst="flowChartInputOutput">
              <a:avLst/>
            </a:prstGeom>
            <a:noFill/>
            <a:ln w="952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l" eaLnBrk="0" hangingPunct="0"/>
              <a:endParaRPr kumimoji="0" lang="zh-CN" altLang="en-US" sz="1800" b="0"/>
            </a:p>
          </p:txBody>
        </p:sp>
        <p:sp>
          <p:nvSpPr>
            <p:cNvPr id="27674" name="Rectangle 14"/>
            <p:cNvSpPr>
              <a:spLocks noChangeArrowheads="1"/>
            </p:cNvSpPr>
            <p:nvPr/>
          </p:nvSpPr>
          <p:spPr bwMode="auto">
            <a:xfrm>
              <a:off x="50" y="1344"/>
              <a:ext cx="5131" cy="5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kumimoji="0" lang="en-US" altLang="zh-CN"/>
                <a:t>1.</a:t>
              </a:r>
              <a:r>
                <a:rPr kumimoji="0" lang="zh-CN" altLang="en-US"/>
                <a:t>已知      </a:t>
              </a:r>
              <a:r>
                <a:rPr kumimoji="0" lang="en-US" altLang="zh-CN"/>
                <a:t>ABCD</a:t>
              </a:r>
              <a:r>
                <a:rPr kumimoji="0" lang="zh-CN" altLang="en-US"/>
                <a:t>中，∠１</a:t>
              </a:r>
              <a:r>
                <a:rPr kumimoji="0" lang="en-US" altLang="zh-CN"/>
                <a:t>=60°</a:t>
              </a:r>
              <a:r>
                <a:rPr kumimoji="0" lang="zh-CN" altLang="en-US"/>
                <a:t>，</a:t>
              </a:r>
              <a:r>
                <a:rPr lang="zh-CN" altLang="en-US"/>
                <a:t>则：∠</a:t>
              </a:r>
              <a:r>
                <a:rPr lang="en-US" altLang="zh-CN"/>
                <a:t>A=</a:t>
              </a:r>
              <a:r>
                <a:rPr lang="en-US" altLang="zh-CN" u="sng"/>
                <a:t>       </a:t>
              </a:r>
              <a:r>
                <a:rPr lang="zh-CN" altLang="en-US"/>
                <a:t>，</a:t>
              </a:r>
            </a:p>
            <a:p>
              <a:r>
                <a:rPr lang="zh-CN" altLang="en-US"/>
                <a:t>∠</a:t>
              </a:r>
              <a:r>
                <a:rPr lang="en-US" altLang="zh-CN"/>
                <a:t>B=</a:t>
              </a:r>
              <a:r>
                <a:rPr lang="en-US" altLang="zh-CN" u="sng"/>
                <a:t>     </a:t>
              </a:r>
              <a:r>
                <a:rPr lang="zh-CN" altLang="en-US" u="sng"/>
                <a:t> </a:t>
              </a:r>
              <a:r>
                <a:rPr lang="en-US" altLang="zh-CN"/>
                <a:t>,∠C=</a:t>
              </a:r>
              <a:r>
                <a:rPr lang="en-US" altLang="zh-CN" u="sng"/>
                <a:t>            </a:t>
              </a:r>
              <a:r>
                <a:rPr lang="zh-CN" altLang="en-US"/>
                <a:t>，∠</a:t>
              </a:r>
              <a:r>
                <a:rPr lang="en-US" altLang="zh-CN"/>
                <a:t>D=</a:t>
              </a:r>
              <a:r>
                <a:rPr lang="en-US" altLang="zh-CN" u="sng"/>
                <a:t>             </a:t>
              </a:r>
              <a:r>
                <a:rPr lang="en-US" altLang="zh-CN"/>
                <a:t>.</a:t>
              </a:r>
            </a:p>
          </p:txBody>
        </p:sp>
      </p:grpSp>
      <p:sp>
        <p:nvSpPr>
          <p:cNvPr id="27654" name="TextBox 49"/>
          <p:cNvSpPr txBox="1">
            <a:spLocks noChangeArrowheads="1"/>
          </p:cNvSpPr>
          <p:nvPr/>
        </p:nvSpPr>
        <p:spPr bwMode="auto">
          <a:xfrm>
            <a:off x="1258888" y="5949950"/>
            <a:ext cx="1370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/>
            <a:r>
              <a:rPr kumimoji="0" lang="en-US" altLang="zh-CN" sz="2400" b="0"/>
              <a:t>(1</a:t>
            </a:r>
            <a:r>
              <a:rPr kumimoji="0" lang="zh-CN" altLang="en-US" sz="2400" b="0"/>
              <a:t>小题）</a:t>
            </a:r>
          </a:p>
        </p:txBody>
      </p:sp>
      <p:sp>
        <p:nvSpPr>
          <p:cNvPr id="27655" name="TextBox 50"/>
          <p:cNvSpPr txBox="1">
            <a:spLocks noChangeArrowheads="1"/>
          </p:cNvSpPr>
          <p:nvPr/>
        </p:nvSpPr>
        <p:spPr bwMode="auto">
          <a:xfrm>
            <a:off x="6804025" y="5876925"/>
            <a:ext cx="1370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/>
            <a:r>
              <a:rPr kumimoji="0" lang="en-US" altLang="zh-CN" sz="2400" b="0"/>
              <a:t>(2</a:t>
            </a:r>
            <a:r>
              <a:rPr kumimoji="0" lang="zh-CN" altLang="en-US" sz="2400" b="0"/>
              <a:t>小题）</a:t>
            </a:r>
          </a:p>
        </p:txBody>
      </p:sp>
      <p:sp>
        <p:nvSpPr>
          <p:cNvPr id="111649" name="Text Box 33"/>
          <p:cNvSpPr txBox="1">
            <a:spLocks noChangeArrowheads="1"/>
          </p:cNvSpPr>
          <p:nvPr/>
        </p:nvSpPr>
        <p:spPr bwMode="auto">
          <a:xfrm>
            <a:off x="6804025" y="1125538"/>
            <a:ext cx="1655763" cy="519112"/>
          </a:xfrm>
          <a:prstGeom prst="rect">
            <a:avLst/>
          </a:prstGeom>
          <a:noFill/>
          <a:ln w="28575" cap="sq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60 </a:t>
            </a:r>
            <a:r>
              <a:rPr kumimoji="0" lang="en-US" altLang="zh-CN" b="0">
                <a:solidFill>
                  <a:srgbClr val="FF0000"/>
                </a:solidFill>
              </a:rPr>
              <a:t>°</a:t>
            </a:r>
          </a:p>
        </p:txBody>
      </p:sp>
      <p:sp>
        <p:nvSpPr>
          <p:cNvPr id="111650" name="Text Box 34"/>
          <p:cNvSpPr txBox="1">
            <a:spLocks noChangeArrowheads="1"/>
          </p:cNvSpPr>
          <p:nvPr/>
        </p:nvSpPr>
        <p:spPr bwMode="auto">
          <a:xfrm>
            <a:off x="1835150" y="1557338"/>
            <a:ext cx="1439863" cy="519112"/>
          </a:xfrm>
          <a:prstGeom prst="rect">
            <a:avLst/>
          </a:prstGeom>
          <a:noFill/>
          <a:ln w="28575" cap="sq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120 </a:t>
            </a:r>
            <a:r>
              <a:rPr kumimoji="0" lang="en-US" altLang="zh-CN" b="0">
                <a:solidFill>
                  <a:srgbClr val="FF0000"/>
                </a:solidFill>
              </a:rPr>
              <a:t>°</a:t>
            </a:r>
          </a:p>
        </p:txBody>
      </p:sp>
      <p:sp>
        <p:nvSpPr>
          <p:cNvPr id="111651" name="Text Box 35"/>
          <p:cNvSpPr txBox="1">
            <a:spLocks noChangeArrowheads="1"/>
          </p:cNvSpPr>
          <p:nvPr/>
        </p:nvSpPr>
        <p:spPr bwMode="auto">
          <a:xfrm>
            <a:off x="3563938" y="1557338"/>
            <a:ext cx="1152525" cy="519112"/>
          </a:xfrm>
          <a:prstGeom prst="rect">
            <a:avLst/>
          </a:prstGeom>
          <a:noFill/>
          <a:ln w="28575" cap="sq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60 </a:t>
            </a:r>
            <a:r>
              <a:rPr kumimoji="0" lang="en-US" altLang="zh-CN" b="0">
                <a:solidFill>
                  <a:srgbClr val="FF0000"/>
                </a:solidFill>
              </a:rPr>
              <a:t>°</a:t>
            </a:r>
          </a:p>
        </p:txBody>
      </p:sp>
      <p:sp>
        <p:nvSpPr>
          <p:cNvPr id="111652" name="Text Box 36"/>
          <p:cNvSpPr txBox="1">
            <a:spLocks noChangeArrowheads="1"/>
          </p:cNvSpPr>
          <p:nvPr/>
        </p:nvSpPr>
        <p:spPr bwMode="auto">
          <a:xfrm>
            <a:off x="5724525" y="1557338"/>
            <a:ext cx="1512888" cy="519112"/>
          </a:xfrm>
          <a:prstGeom prst="rect">
            <a:avLst/>
          </a:prstGeom>
          <a:noFill/>
          <a:ln w="28575" cap="sq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120 </a:t>
            </a:r>
            <a:r>
              <a:rPr kumimoji="0" lang="en-US" altLang="zh-CN" b="0">
                <a:solidFill>
                  <a:srgbClr val="FF0000"/>
                </a:solidFill>
              </a:rPr>
              <a:t>°</a:t>
            </a:r>
          </a:p>
        </p:txBody>
      </p:sp>
      <p:sp>
        <p:nvSpPr>
          <p:cNvPr id="111653" name="Text Box 37"/>
          <p:cNvSpPr txBox="1">
            <a:spLocks noChangeArrowheads="1"/>
          </p:cNvSpPr>
          <p:nvPr/>
        </p:nvSpPr>
        <p:spPr bwMode="auto">
          <a:xfrm>
            <a:off x="1403350" y="3068638"/>
            <a:ext cx="1439863" cy="519112"/>
          </a:xfrm>
          <a:prstGeom prst="rect">
            <a:avLst/>
          </a:prstGeom>
          <a:noFill/>
          <a:ln w="28575" cap="sq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120 </a:t>
            </a:r>
            <a:r>
              <a:rPr kumimoji="0" lang="en-US" altLang="zh-CN" b="0">
                <a:solidFill>
                  <a:srgbClr val="FF0000"/>
                </a:solidFill>
              </a:rPr>
              <a:t>°</a:t>
            </a:r>
          </a:p>
        </p:txBody>
      </p:sp>
      <p:sp>
        <p:nvSpPr>
          <p:cNvPr id="111654" name="Text Box 38"/>
          <p:cNvSpPr txBox="1">
            <a:spLocks noChangeArrowheads="1"/>
          </p:cNvSpPr>
          <p:nvPr/>
        </p:nvSpPr>
        <p:spPr bwMode="auto">
          <a:xfrm>
            <a:off x="3851275" y="3141663"/>
            <a:ext cx="1152525" cy="519112"/>
          </a:xfrm>
          <a:prstGeom prst="rect">
            <a:avLst/>
          </a:prstGeom>
          <a:noFill/>
          <a:ln w="28575" cap="sq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40 </a:t>
            </a:r>
            <a:r>
              <a:rPr kumimoji="0" lang="en-US" altLang="zh-CN" b="0">
                <a:solidFill>
                  <a:srgbClr val="FF0000"/>
                </a:solidFill>
              </a:rPr>
              <a:t>°</a:t>
            </a:r>
          </a:p>
        </p:txBody>
      </p:sp>
      <p:grpSp>
        <p:nvGrpSpPr>
          <p:cNvPr id="27662" name="Group 39"/>
          <p:cNvGrpSpPr/>
          <p:nvPr/>
        </p:nvGrpSpPr>
        <p:grpSpPr bwMode="auto">
          <a:xfrm>
            <a:off x="0" y="4076700"/>
            <a:ext cx="4826000" cy="1944688"/>
            <a:chOff x="0" y="2840"/>
            <a:chExt cx="3040" cy="1225"/>
          </a:xfrm>
        </p:grpSpPr>
        <p:grpSp>
          <p:nvGrpSpPr>
            <p:cNvPr id="27664" name="组合 41"/>
            <p:cNvGrpSpPr/>
            <p:nvPr/>
          </p:nvGrpSpPr>
          <p:grpSpPr bwMode="auto">
            <a:xfrm>
              <a:off x="0" y="2840"/>
              <a:ext cx="3040" cy="1225"/>
              <a:chOff x="1979613" y="3141663"/>
              <a:chExt cx="4826000" cy="1511300"/>
            </a:xfrm>
          </p:grpSpPr>
          <p:sp>
            <p:nvSpPr>
              <p:cNvPr id="27666" name="AutoShape 5"/>
              <p:cNvSpPr>
                <a:spLocks noChangeArrowheads="1"/>
              </p:cNvSpPr>
              <p:nvPr/>
            </p:nvSpPr>
            <p:spPr bwMode="auto">
              <a:xfrm>
                <a:off x="2517775" y="3500438"/>
                <a:ext cx="3486150" cy="701675"/>
              </a:xfrm>
              <a:prstGeom prst="parallelogram">
                <a:avLst>
                  <a:gd name="adj" fmla="val 124208"/>
                </a:avLst>
              </a:prstGeom>
              <a:noFill/>
              <a:ln w="38100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l" eaLnBrk="0" hangingPunct="0"/>
                <a:endParaRPr kumimoji="0" lang="zh-CN" altLang="en-US" sz="1800" b="0"/>
              </a:p>
            </p:txBody>
          </p:sp>
          <p:sp>
            <p:nvSpPr>
              <p:cNvPr id="27667" name="WordArt 6"/>
              <p:cNvSpPr>
                <a:spLocks noChangeArrowheads="1" noChangeShapeType="1" noTextEdit="1"/>
              </p:cNvSpPr>
              <p:nvPr/>
            </p:nvSpPr>
            <p:spPr bwMode="auto">
              <a:xfrm>
                <a:off x="1979613" y="4159250"/>
                <a:ext cx="474662" cy="300038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r>
                  <a:rPr lang="en-US" altLang="zh-CN" sz="3600" kern="10">
                    <a:ln w="9525">
                      <a:solidFill>
                        <a:srgbClr val="000000"/>
                      </a:solidFill>
                      <a:round/>
                    </a:ln>
                    <a:effectLst>
                      <a:outerShdw dist="38100" dir="2700000" algn="tl" rotWithShape="0">
                        <a:srgbClr val="000000">
                          <a:alpha val="43137"/>
                        </a:srgbClr>
                      </a:outerShdw>
                    </a:effectLst>
                    <a:latin typeface="宋体" panose="02010600030101010101" pitchFamily="2" charset="-122"/>
                    <a:ea typeface="宋体" panose="02010600030101010101" pitchFamily="2" charset="-122"/>
                  </a:rPr>
                  <a:t>A</a:t>
                </a:r>
                <a:endParaRPr lang="zh-CN" altLang="en-US" sz="3600" kern="10">
                  <a:ln w="9525">
                    <a:solidFill>
                      <a:srgbClr val="000000"/>
                    </a:solidFill>
                    <a:round/>
                  </a:ln>
                  <a:effectLst>
                    <a:outerShdw dist="38100" dir="2700000" algn="tl" rotWithShape="0">
                      <a:srgbClr val="000000">
                        <a:alpha val="43137"/>
                      </a:srgbClr>
                    </a:outerShdw>
                  </a:effectLst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  <p:sp>
            <p:nvSpPr>
              <p:cNvPr id="27668" name="WordArt 7"/>
              <p:cNvSpPr>
                <a:spLocks noChangeArrowheads="1" noChangeShapeType="1" noTextEdit="1"/>
              </p:cNvSpPr>
              <p:nvPr/>
            </p:nvSpPr>
            <p:spPr bwMode="auto">
              <a:xfrm>
                <a:off x="5076825" y="4352925"/>
                <a:ext cx="476250" cy="300038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r>
                  <a:rPr lang="en-US" altLang="zh-CN" sz="3600" kern="10">
                    <a:ln w="9525">
                      <a:solidFill>
                        <a:srgbClr val="000000"/>
                      </a:solidFill>
                      <a:round/>
                    </a:ln>
                    <a:effectLst>
                      <a:outerShdw dist="38100" dir="2700000" algn="tl" rotWithShape="0">
                        <a:srgbClr val="000000">
                          <a:alpha val="43137"/>
                        </a:srgbClr>
                      </a:outerShdw>
                    </a:effectLst>
                    <a:latin typeface="宋体" panose="02010600030101010101" pitchFamily="2" charset="-122"/>
                    <a:ea typeface="宋体" panose="02010600030101010101" pitchFamily="2" charset="-122"/>
                  </a:rPr>
                  <a:t>B</a:t>
                </a:r>
                <a:endParaRPr lang="zh-CN" altLang="en-US" sz="3600" kern="10">
                  <a:ln w="9525">
                    <a:solidFill>
                      <a:srgbClr val="000000"/>
                    </a:solidFill>
                    <a:round/>
                  </a:ln>
                  <a:effectLst>
                    <a:outerShdw dist="38100" dir="2700000" algn="tl" rotWithShape="0">
                      <a:srgbClr val="000000">
                        <a:alpha val="43137"/>
                      </a:srgbClr>
                    </a:outerShdw>
                  </a:effectLst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  <p:sp>
            <p:nvSpPr>
              <p:cNvPr id="27669" name="WordArt 8"/>
              <p:cNvSpPr>
                <a:spLocks noChangeArrowheads="1" noChangeShapeType="1" noTextEdit="1"/>
              </p:cNvSpPr>
              <p:nvPr/>
            </p:nvSpPr>
            <p:spPr bwMode="auto">
              <a:xfrm>
                <a:off x="6257925" y="3408363"/>
                <a:ext cx="474663" cy="300037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r>
                  <a:rPr lang="en-US" altLang="zh-CN" sz="3600" kern="10">
                    <a:ln w="9525">
                      <a:solidFill>
                        <a:srgbClr val="000000"/>
                      </a:solidFill>
                      <a:round/>
                    </a:ln>
                    <a:effectLst>
                      <a:outerShdw dist="38100" dir="2700000" algn="tl" rotWithShape="0">
                        <a:srgbClr val="000000">
                          <a:alpha val="43137"/>
                        </a:srgbClr>
                      </a:outerShdw>
                    </a:effectLst>
                    <a:latin typeface="宋体" panose="02010600030101010101" pitchFamily="2" charset="-122"/>
                    <a:ea typeface="宋体" panose="02010600030101010101" pitchFamily="2" charset="-122"/>
                  </a:rPr>
                  <a:t>C</a:t>
                </a:r>
                <a:endParaRPr lang="zh-CN" altLang="en-US" sz="3600" kern="10">
                  <a:ln w="9525">
                    <a:solidFill>
                      <a:srgbClr val="000000"/>
                    </a:solidFill>
                    <a:round/>
                  </a:ln>
                  <a:effectLst>
                    <a:outerShdw dist="38100" dir="2700000" algn="tl" rotWithShape="0">
                      <a:srgbClr val="000000">
                        <a:alpha val="43137"/>
                      </a:srgbClr>
                    </a:outerShdw>
                  </a:effectLst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  <p:sp>
            <p:nvSpPr>
              <p:cNvPr id="27670" name="WordArt 9"/>
              <p:cNvSpPr>
                <a:spLocks noChangeArrowheads="1" noChangeShapeType="1" noTextEdit="1"/>
              </p:cNvSpPr>
              <p:nvPr/>
            </p:nvSpPr>
            <p:spPr bwMode="auto">
              <a:xfrm>
                <a:off x="2987725" y="3141663"/>
                <a:ext cx="476250" cy="300037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r>
                  <a:rPr lang="en-US" altLang="zh-CN" kern="10">
                    <a:ln w="9525">
                      <a:solidFill>
                        <a:srgbClr val="000000"/>
                      </a:solidFill>
                      <a:round/>
                    </a:ln>
                    <a:effectLst>
                      <a:outerShdw dist="38100" dir="2700000" algn="tl" rotWithShape="0">
                        <a:srgbClr val="000000">
                          <a:alpha val="43137"/>
                        </a:srgbClr>
                      </a:outerShdw>
                    </a:effectLst>
                    <a:latin typeface="宋体" panose="02010600030101010101" pitchFamily="2" charset="-122"/>
                    <a:ea typeface="宋体" panose="02010600030101010101" pitchFamily="2" charset="-122"/>
                  </a:rPr>
                  <a:t>D</a:t>
                </a:r>
                <a:endParaRPr lang="zh-CN" altLang="en-US" kern="10">
                  <a:ln w="9525">
                    <a:solidFill>
                      <a:srgbClr val="000000"/>
                    </a:solidFill>
                    <a:round/>
                  </a:ln>
                  <a:effectLst>
                    <a:outerShdw dist="38100" dir="2700000" algn="tl" rotWithShape="0">
                      <a:srgbClr val="000000">
                        <a:alpha val="43137"/>
                      </a:srgbClr>
                    </a:outerShdw>
                  </a:effectLst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  <p:sp>
            <p:nvSpPr>
              <p:cNvPr id="27671" name="Text Box 13"/>
              <p:cNvSpPr txBox="1">
                <a:spLocks noChangeArrowheads="1"/>
              </p:cNvSpPr>
              <p:nvPr/>
            </p:nvSpPr>
            <p:spPr bwMode="auto">
              <a:xfrm>
                <a:off x="5364163" y="3773325"/>
                <a:ext cx="541338" cy="4034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l"/>
                <a:r>
                  <a:rPr kumimoji="0" lang="zh-CN" altLang="en-US">
                    <a:solidFill>
                      <a:srgbClr val="FF0000"/>
                    </a:solidFill>
                  </a:rPr>
                  <a:t>１</a:t>
                </a:r>
              </a:p>
            </p:txBody>
          </p:sp>
          <p:sp>
            <p:nvSpPr>
              <p:cNvPr id="111663" name="Line 15"/>
              <p:cNvSpPr>
                <a:spLocks noChangeShapeType="1"/>
              </p:cNvSpPr>
              <p:nvPr/>
            </p:nvSpPr>
            <p:spPr bwMode="auto">
              <a:xfrm>
                <a:off x="2484438" y="4221163"/>
                <a:ext cx="4321175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</p:spPr>
            <p:txBody>
              <a:bodyPr>
                <a:spAutoFit/>
              </a:bodyPr>
              <a:lstStyle/>
              <a:p>
                <a:pPr>
                  <a:defRPr/>
                </a:pPr>
                <a:endParaRPr lang="zh-CN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27665" name="Freeform 15"/>
            <p:cNvSpPr/>
            <p:nvPr/>
          </p:nvSpPr>
          <p:spPr bwMode="auto">
            <a:xfrm rot="720688">
              <a:off x="2109" y="3566"/>
              <a:ext cx="92" cy="132"/>
            </a:xfrm>
            <a:custGeom>
              <a:avLst/>
              <a:gdLst>
                <a:gd name="T0" fmla="*/ 0 w 280"/>
                <a:gd name="T1" fmla="*/ 7070500 h 224"/>
                <a:gd name="T2" fmla="*/ 5093253 w 280"/>
                <a:gd name="T3" fmla="*/ 7070500 h 224"/>
                <a:gd name="T4" fmla="*/ 5093253 w 280"/>
                <a:gd name="T5" fmla="*/ 49493481 h 224"/>
                <a:gd name="T6" fmla="*/ 0 60000 65536"/>
                <a:gd name="T7" fmla="*/ 0 60000 65536"/>
                <a:gd name="T8" fmla="*/ 0 60000 65536"/>
                <a:gd name="T9" fmla="*/ 0 w 280"/>
                <a:gd name="T10" fmla="*/ 0 h 224"/>
                <a:gd name="T11" fmla="*/ 280 w 280"/>
                <a:gd name="T12" fmla="*/ 224 h 2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0" h="224">
                  <a:moveTo>
                    <a:pt x="0" y="32"/>
                  </a:moveTo>
                  <a:cubicBezTo>
                    <a:pt x="100" y="16"/>
                    <a:pt x="200" y="0"/>
                    <a:pt x="240" y="32"/>
                  </a:cubicBezTo>
                  <a:cubicBezTo>
                    <a:pt x="280" y="64"/>
                    <a:pt x="260" y="144"/>
                    <a:pt x="240" y="224"/>
                  </a:cubicBezTo>
                </a:path>
              </a:pathLst>
            </a:custGeom>
            <a:noFill/>
            <a:ln w="571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l" eaLnBrk="0" hangingPunct="0"/>
              <a:endParaRPr kumimoji="0" lang="zh-CN" altLang="en-US" sz="1800" b="0"/>
            </a:p>
          </p:txBody>
        </p:sp>
      </p:grpSp>
      <p:pic>
        <p:nvPicPr>
          <p:cNvPr id="27663" name="Picture 34" descr="259_conew3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908175" cy="117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1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1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1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1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1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11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49" grpId="0"/>
      <p:bldP spid="111650" grpId="0"/>
      <p:bldP spid="111651" grpId="0"/>
      <p:bldP spid="111652" grpId="0"/>
      <p:bldP spid="111653" grpId="0"/>
      <p:bldP spid="11165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18094" y="584775"/>
            <a:ext cx="483016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latinLnBrk="1" hangingPunct="1"/>
            <a:r>
              <a:rPr lang="zh-CN" altLang="en-US" sz="3200" i="1" dirty="0">
                <a:solidFill>
                  <a:srgbClr val="FF0000"/>
                </a:solidFill>
              </a:rPr>
              <a:t>一、 </a:t>
            </a:r>
            <a:r>
              <a:rPr lang="zh-CN" altLang="en-US" sz="3200" dirty="0">
                <a:solidFill>
                  <a:srgbClr val="FF0000"/>
                </a:solidFill>
              </a:rPr>
              <a:t>平行四边形的概念</a:t>
            </a:r>
            <a:r>
              <a:rPr lang="zh-CN" altLang="en-US" sz="3200" dirty="0" smtClean="0">
                <a:solidFill>
                  <a:srgbClr val="FF0000"/>
                </a:solidFill>
              </a:rPr>
              <a:t>：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0" y="1844675"/>
            <a:ext cx="91011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kumimoji="0" lang="zh-CN" altLang="en-US" sz="3200" dirty="0"/>
              <a:t>  </a:t>
            </a:r>
            <a:r>
              <a:rPr kumimoji="0" lang="en-US" altLang="zh-CN" sz="3200" dirty="0"/>
              <a:t>1</a:t>
            </a:r>
            <a:r>
              <a:rPr kumimoji="0" lang="zh-CN" altLang="en-US" sz="3200" dirty="0"/>
              <a:t>、定义</a:t>
            </a:r>
            <a:r>
              <a:rPr kumimoji="0" lang="zh-CN" altLang="en-US" dirty="0"/>
              <a:t>：</a:t>
            </a:r>
            <a:r>
              <a:rPr kumimoji="0" lang="zh-CN" altLang="en-US" u="sng" dirty="0">
                <a:solidFill>
                  <a:srgbClr val="FF0000"/>
                </a:solidFill>
              </a:rPr>
              <a:t>两组对边分别平行</a:t>
            </a:r>
            <a:r>
              <a:rPr kumimoji="0" lang="zh-CN" altLang="en-US" dirty="0"/>
              <a:t>的四边形叫平行四边形</a:t>
            </a:r>
            <a:r>
              <a:rPr kumimoji="0" lang="en-US" altLang="zh-CN" b="0" dirty="0"/>
              <a:t>.</a:t>
            </a:r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0" y="2420938"/>
            <a:ext cx="89169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kumimoji="0" lang="zh-CN" altLang="en-US" sz="3200" dirty="0"/>
              <a:t>  </a:t>
            </a:r>
            <a:r>
              <a:rPr kumimoji="0" lang="en-US" altLang="zh-CN" sz="3200" dirty="0"/>
              <a:t>2</a:t>
            </a:r>
            <a:r>
              <a:rPr kumimoji="0" lang="zh-CN" altLang="en-US" sz="3200" dirty="0"/>
              <a:t>、特征：</a:t>
            </a:r>
            <a:r>
              <a:rPr kumimoji="0" lang="en-US" altLang="zh-CN" dirty="0"/>
              <a:t>a</a:t>
            </a:r>
            <a:r>
              <a:rPr kumimoji="0" lang="zh-CN" altLang="en-US" dirty="0"/>
              <a:t>、属于四边形； </a:t>
            </a:r>
            <a:r>
              <a:rPr kumimoji="0" lang="en-US" altLang="zh-CN" dirty="0"/>
              <a:t>b</a:t>
            </a:r>
            <a:r>
              <a:rPr kumimoji="0" lang="zh-CN" altLang="en-US" dirty="0"/>
              <a:t>、有两组对边分别平行</a:t>
            </a:r>
            <a:r>
              <a:rPr kumimoji="0" lang="en-US" altLang="zh-CN" sz="1800" b="0" dirty="0"/>
              <a:t>.</a:t>
            </a:r>
          </a:p>
        </p:txBody>
      </p:sp>
      <p:sp>
        <p:nvSpPr>
          <p:cNvPr id="5125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148263" y="1700213"/>
            <a:ext cx="1042987" cy="287337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zh-CN" altLang="en-US"/>
          </a:p>
        </p:txBody>
      </p:sp>
      <p:sp>
        <p:nvSpPr>
          <p:cNvPr id="73734" name="Text Box 6"/>
          <p:cNvSpPr txBox="1">
            <a:spLocks noChangeArrowheads="1"/>
          </p:cNvSpPr>
          <p:nvPr/>
        </p:nvSpPr>
        <p:spPr bwMode="auto">
          <a:xfrm>
            <a:off x="179388" y="4149725"/>
            <a:ext cx="28575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kumimoji="0" lang="en-US" altLang="zh-CN" sz="3200" dirty="0"/>
              <a:t>4</a:t>
            </a:r>
            <a:r>
              <a:rPr kumimoji="0" lang="zh-CN" altLang="en-US" sz="3200" dirty="0"/>
              <a:t>、有关名称：</a:t>
            </a:r>
          </a:p>
        </p:txBody>
      </p:sp>
      <p:sp>
        <p:nvSpPr>
          <p:cNvPr id="73735" name="Text Box 7"/>
          <p:cNvSpPr txBox="1">
            <a:spLocks noChangeArrowheads="1"/>
          </p:cNvSpPr>
          <p:nvPr/>
        </p:nvSpPr>
        <p:spPr bwMode="auto">
          <a:xfrm>
            <a:off x="250825" y="5445125"/>
            <a:ext cx="41529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kumimoji="0" lang="zh-CN" altLang="en-US" dirty="0"/>
              <a:t>（</a:t>
            </a:r>
            <a:r>
              <a:rPr kumimoji="0" lang="en-US" altLang="zh-CN" dirty="0"/>
              <a:t>3</a:t>
            </a:r>
            <a:r>
              <a:rPr kumimoji="0" lang="zh-CN" altLang="en-US" dirty="0"/>
              <a:t>）对角，（</a:t>
            </a:r>
            <a:r>
              <a:rPr kumimoji="0" lang="en-US" altLang="zh-CN" dirty="0"/>
              <a:t>4</a:t>
            </a:r>
            <a:r>
              <a:rPr kumimoji="0" lang="zh-CN" altLang="en-US" dirty="0"/>
              <a:t>）邻角；</a:t>
            </a:r>
          </a:p>
        </p:txBody>
      </p:sp>
      <p:sp>
        <p:nvSpPr>
          <p:cNvPr id="73736" name="Text Box 8"/>
          <p:cNvSpPr txBox="1">
            <a:spLocks noChangeArrowheads="1"/>
          </p:cNvSpPr>
          <p:nvPr/>
        </p:nvSpPr>
        <p:spPr bwMode="auto">
          <a:xfrm>
            <a:off x="250825" y="6092825"/>
            <a:ext cx="15224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kumimoji="0" lang="zh-CN" altLang="en-US" dirty="0"/>
              <a:t>（</a:t>
            </a:r>
            <a:r>
              <a:rPr kumimoji="0" lang="en-US" altLang="zh-CN" dirty="0"/>
              <a:t>5</a:t>
            </a:r>
            <a:r>
              <a:rPr kumimoji="0" lang="zh-CN" altLang="en-US" dirty="0"/>
              <a:t>）高。</a:t>
            </a:r>
          </a:p>
        </p:txBody>
      </p:sp>
      <p:sp>
        <p:nvSpPr>
          <p:cNvPr id="5129" name="AutoShape 9"/>
          <p:cNvSpPr>
            <a:spLocks noChangeArrowheads="1"/>
          </p:cNvSpPr>
          <p:nvPr/>
        </p:nvSpPr>
        <p:spPr bwMode="auto">
          <a:xfrm>
            <a:off x="5867400" y="908050"/>
            <a:ext cx="719138" cy="1441450"/>
          </a:xfrm>
          <a:prstGeom prst="parallelogram">
            <a:avLst>
              <a:gd name="adj" fmla="val 25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pSp>
        <p:nvGrpSpPr>
          <p:cNvPr id="2" name="Group 10"/>
          <p:cNvGrpSpPr/>
          <p:nvPr/>
        </p:nvGrpSpPr>
        <p:grpSpPr bwMode="auto">
          <a:xfrm>
            <a:off x="0" y="3141663"/>
            <a:ext cx="9144000" cy="1006475"/>
            <a:chOff x="0" y="1979"/>
            <a:chExt cx="5760" cy="634"/>
          </a:xfrm>
        </p:grpSpPr>
        <p:sp>
          <p:nvSpPr>
            <p:cNvPr id="5171" name="Text Box 11"/>
            <p:cNvSpPr txBox="1">
              <a:spLocks noChangeArrowheads="1"/>
            </p:cNvSpPr>
            <p:nvPr/>
          </p:nvSpPr>
          <p:spPr bwMode="auto">
            <a:xfrm>
              <a:off x="0" y="1979"/>
              <a:ext cx="5760" cy="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0" lang="zh-CN" altLang="en-US" sz="3200" dirty="0"/>
                <a:t> </a:t>
              </a:r>
              <a:r>
                <a:rPr kumimoji="0" lang="en-US" altLang="zh-CN" sz="3200" dirty="0"/>
                <a:t>3</a:t>
              </a:r>
              <a:r>
                <a:rPr kumimoji="0" lang="zh-CN" altLang="en-US" sz="3200" dirty="0"/>
                <a:t>、符号：“</a:t>
              </a:r>
              <a:r>
                <a:rPr kumimoji="0" lang="zh-CN" altLang="en-US" dirty="0"/>
                <a:t>       ”如平行四边形</a:t>
              </a:r>
              <a:r>
                <a:rPr kumimoji="0" lang="en-US" altLang="zh-CN" dirty="0"/>
                <a:t>ABCD</a:t>
              </a:r>
              <a:r>
                <a:rPr kumimoji="0" lang="zh-CN" altLang="en-US" dirty="0"/>
                <a:t>记作：  </a:t>
              </a:r>
              <a:r>
                <a:rPr kumimoji="0" lang="en-US" altLang="zh-CN" dirty="0"/>
                <a:t>ABCD</a:t>
              </a:r>
              <a:r>
                <a:rPr kumimoji="0" lang="zh-CN" altLang="en-US" dirty="0"/>
                <a:t>；   读作：平行四边形</a:t>
              </a:r>
              <a:r>
                <a:rPr kumimoji="0" lang="en-US" altLang="zh-CN" dirty="0"/>
                <a:t>ABCD</a:t>
              </a:r>
            </a:p>
          </p:txBody>
        </p:sp>
        <p:sp>
          <p:nvSpPr>
            <p:cNvPr id="5172" name="AutoShape 12"/>
            <p:cNvSpPr>
              <a:spLocks noChangeArrowheads="1"/>
            </p:cNvSpPr>
            <p:nvPr/>
          </p:nvSpPr>
          <p:spPr bwMode="auto">
            <a:xfrm>
              <a:off x="1565" y="2115"/>
              <a:ext cx="226" cy="91"/>
            </a:xfrm>
            <a:prstGeom prst="parallelogram">
              <a:avLst>
                <a:gd name="adj" fmla="val 62088"/>
              </a:avLst>
            </a:prstGeom>
            <a:solidFill>
              <a:schemeClr val="bg1"/>
            </a:solidFill>
            <a:ln w="9525" algn="ctr">
              <a:solidFill>
                <a:schemeClr val="tx1"/>
              </a:solidFill>
              <a:miter lim="800000"/>
            </a:ln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5173" name="AutoShape 13"/>
            <p:cNvSpPr>
              <a:spLocks noChangeArrowheads="1"/>
            </p:cNvSpPr>
            <p:nvPr/>
          </p:nvSpPr>
          <p:spPr bwMode="auto">
            <a:xfrm>
              <a:off x="4558" y="2160"/>
              <a:ext cx="226" cy="92"/>
            </a:xfrm>
            <a:prstGeom prst="parallelogram">
              <a:avLst>
                <a:gd name="adj" fmla="val 61413"/>
              </a:avLst>
            </a:prstGeom>
            <a:solidFill>
              <a:schemeClr val="bg1"/>
            </a:solidFill>
            <a:ln w="9525" algn="ctr">
              <a:solidFill>
                <a:schemeClr val="tx1"/>
              </a:solidFill>
              <a:miter lim="800000"/>
            </a:ln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</p:grpSp>
      <p:sp>
        <p:nvSpPr>
          <p:cNvPr id="5131" name="Line 14"/>
          <p:cNvSpPr>
            <a:spLocks noChangeShapeType="1"/>
          </p:cNvSpPr>
          <p:nvPr/>
        </p:nvSpPr>
        <p:spPr bwMode="auto">
          <a:xfrm>
            <a:off x="6372225" y="765175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5132" name="Line 15"/>
          <p:cNvSpPr>
            <a:spLocks noChangeShapeType="1"/>
          </p:cNvSpPr>
          <p:nvPr/>
        </p:nvSpPr>
        <p:spPr bwMode="auto">
          <a:xfrm>
            <a:off x="5867400" y="404813"/>
            <a:ext cx="1944688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>
            <a:spAutoFit/>
          </a:bodyPr>
          <a:lstStyle/>
          <a:p>
            <a:endParaRPr lang="zh-CN" altLang="en-US"/>
          </a:p>
        </p:txBody>
      </p:sp>
      <p:sp>
        <p:nvSpPr>
          <p:cNvPr id="5133" name="Freeform 16"/>
          <p:cNvSpPr/>
          <p:nvPr/>
        </p:nvSpPr>
        <p:spPr bwMode="auto">
          <a:xfrm>
            <a:off x="5940425" y="404813"/>
            <a:ext cx="2087563" cy="1587"/>
          </a:xfrm>
          <a:custGeom>
            <a:avLst/>
            <a:gdLst>
              <a:gd name="T0" fmla="*/ 0 w 1315"/>
              <a:gd name="T1" fmla="*/ 0 h 1"/>
              <a:gd name="T2" fmla="*/ 2087563 w 1315"/>
              <a:gd name="T3" fmla="*/ 0 h 1"/>
              <a:gd name="T4" fmla="*/ 0 60000 65536"/>
              <a:gd name="T5" fmla="*/ 0 60000 65536"/>
              <a:gd name="T6" fmla="*/ 0 w 1315"/>
              <a:gd name="T7" fmla="*/ 0 h 1"/>
              <a:gd name="T8" fmla="*/ 1315 w 1315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315" h="1">
                <a:moveTo>
                  <a:pt x="0" y="0"/>
                </a:moveTo>
                <a:cubicBezTo>
                  <a:pt x="219" y="0"/>
                  <a:pt x="1041" y="0"/>
                  <a:pt x="1315" y="0"/>
                </a:cubicBez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5134" name="Line 17"/>
          <p:cNvSpPr>
            <a:spLocks noChangeShapeType="1"/>
          </p:cNvSpPr>
          <p:nvPr/>
        </p:nvSpPr>
        <p:spPr bwMode="auto">
          <a:xfrm>
            <a:off x="5940425" y="476250"/>
            <a:ext cx="2016125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>
            <a:spAutoFit/>
          </a:bodyPr>
          <a:lstStyle/>
          <a:p>
            <a:endParaRPr lang="zh-CN" altLang="en-US"/>
          </a:p>
        </p:txBody>
      </p:sp>
      <p:sp>
        <p:nvSpPr>
          <p:cNvPr id="5135" name="Line 18"/>
          <p:cNvSpPr>
            <a:spLocks noChangeShapeType="1"/>
          </p:cNvSpPr>
          <p:nvPr/>
        </p:nvSpPr>
        <p:spPr bwMode="auto">
          <a:xfrm>
            <a:off x="5508625" y="1700213"/>
            <a:ext cx="1871663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5136" name="Line 19"/>
          <p:cNvSpPr>
            <a:spLocks noChangeShapeType="1"/>
          </p:cNvSpPr>
          <p:nvPr/>
        </p:nvSpPr>
        <p:spPr bwMode="auto">
          <a:xfrm>
            <a:off x="5795963" y="404813"/>
            <a:ext cx="2233612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>
            <a:spAutoFit/>
          </a:bodyPr>
          <a:lstStyle/>
          <a:p>
            <a:endParaRPr lang="zh-CN" altLang="en-US"/>
          </a:p>
        </p:txBody>
      </p:sp>
      <p:sp>
        <p:nvSpPr>
          <p:cNvPr id="5137" name="Line 20"/>
          <p:cNvSpPr>
            <a:spLocks noChangeShapeType="1"/>
          </p:cNvSpPr>
          <p:nvPr/>
        </p:nvSpPr>
        <p:spPr bwMode="auto">
          <a:xfrm>
            <a:off x="5724525" y="476250"/>
            <a:ext cx="2016125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5138" name="Text Box 21"/>
          <p:cNvSpPr txBox="1">
            <a:spLocks noChangeArrowheads="1"/>
          </p:cNvSpPr>
          <p:nvPr/>
        </p:nvSpPr>
        <p:spPr bwMode="auto">
          <a:xfrm>
            <a:off x="7667625" y="0"/>
            <a:ext cx="576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0" lang="zh-CN" altLang="en-US" sz="2400" i="1">
                <a:latin typeface="Times New Roman" panose="02020603050405020304" pitchFamily="18" charset="0"/>
              </a:rPr>
              <a:t>  </a:t>
            </a:r>
          </a:p>
        </p:txBody>
      </p:sp>
      <p:grpSp>
        <p:nvGrpSpPr>
          <p:cNvPr id="5139" name="Group 22"/>
          <p:cNvGrpSpPr/>
          <p:nvPr/>
        </p:nvGrpSpPr>
        <p:grpSpPr bwMode="auto">
          <a:xfrm>
            <a:off x="5651500" y="0"/>
            <a:ext cx="2989263" cy="2076450"/>
            <a:chOff x="2880" y="1752"/>
            <a:chExt cx="1883" cy="1308"/>
          </a:xfrm>
        </p:grpSpPr>
        <p:sp>
          <p:nvSpPr>
            <p:cNvPr id="5166" name="AutoShape 23"/>
            <p:cNvSpPr>
              <a:spLocks noChangeArrowheads="1"/>
            </p:cNvSpPr>
            <p:nvPr/>
          </p:nvSpPr>
          <p:spPr bwMode="auto">
            <a:xfrm>
              <a:off x="3016" y="2069"/>
              <a:ext cx="1497" cy="736"/>
            </a:xfrm>
            <a:prstGeom prst="parallelogram">
              <a:avLst>
                <a:gd name="adj" fmla="val 50849"/>
              </a:avLst>
            </a:prstGeom>
            <a:noFill/>
            <a:ln w="2540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67" name="Text Box 24"/>
            <p:cNvSpPr txBox="1">
              <a:spLocks noChangeArrowheads="1"/>
            </p:cNvSpPr>
            <p:nvPr/>
          </p:nvSpPr>
          <p:spPr bwMode="auto">
            <a:xfrm>
              <a:off x="3243" y="1752"/>
              <a:ext cx="36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kumimoji="0" lang="en-US" altLang="zh-CN" sz="2400" i="1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5168" name="Text Box 25"/>
            <p:cNvSpPr txBox="1">
              <a:spLocks noChangeArrowheads="1"/>
            </p:cNvSpPr>
            <p:nvPr/>
          </p:nvSpPr>
          <p:spPr bwMode="auto">
            <a:xfrm>
              <a:off x="4400" y="1774"/>
              <a:ext cx="36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kumimoji="0" lang="zh-CN" altLang="en-US" sz="2400" i="1">
                  <a:latin typeface="Times New Roman" panose="02020603050405020304" pitchFamily="18" charset="0"/>
                </a:rPr>
                <a:t>  </a:t>
              </a:r>
              <a:r>
                <a:rPr kumimoji="0" lang="en-US" altLang="zh-CN" sz="2400" i="1">
                  <a:latin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5169" name="Text Box 26"/>
            <p:cNvSpPr txBox="1">
              <a:spLocks noChangeArrowheads="1"/>
            </p:cNvSpPr>
            <p:nvPr/>
          </p:nvSpPr>
          <p:spPr bwMode="auto">
            <a:xfrm>
              <a:off x="4059" y="2772"/>
              <a:ext cx="36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kumimoji="0" lang="en-US" altLang="zh-CN" sz="2400" i="1"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5170" name="Text Box 27"/>
            <p:cNvSpPr txBox="1">
              <a:spLocks noChangeArrowheads="1"/>
            </p:cNvSpPr>
            <p:nvPr/>
          </p:nvSpPr>
          <p:spPr bwMode="auto">
            <a:xfrm>
              <a:off x="2880" y="2772"/>
              <a:ext cx="36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kumimoji="0" lang="en-US" altLang="zh-CN" sz="2400" i="1">
                  <a:latin typeface="Times New Roman" panose="02020603050405020304" pitchFamily="18" charset="0"/>
                </a:rPr>
                <a:t>B</a:t>
              </a:r>
            </a:p>
          </p:txBody>
        </p:sp>
      </p:grpSp>
      <p:sp>
        <p:nvSpPr>
          <p:cNvPr id="5140" name="Line 28"/>
          <p:cNvSpPr>
            <a:spLocks noChangeShapeType="1"/>
          </p:cNvSpPr>
          <p:nvPr/>
        </p:nvSpPr>
        <p:spPr bwMode="auto">
          <a:xfrm>
            <a:off x="6516688" y="476250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73757" name="Line 29"/>
          <p:cNvSpPr>
            <a:spLocks noChangeShapeType="1"/>
          </p:cNvSpPr>
          <p:nvPr/>
        </p:nvSpPr>
        <p:spPr bwMode="auto">
          <a:xfrm>
            <a:off x="6443663" y="476250"/>
            <a:ext cx="18002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zh-CN" altLang="en-US"/>
          </a:p>
        </p:txBody>
      </p:sp>
      <p:sp>
        <p:nvSpPr>
          <p:cNvPr id="73758" name="Line 30"/>
          <p:cNvSpPr>
            <a:spLocks noChangeShapeType="1"/>
          </p:cNvSpPr>
          <p:nvPr/>
        </p:nvSpPr>
        <p:spPr bwMode="auto">
          <a:xfrm>
            <a:off x="5867400" y="1700213"/>
            <a:ext cx="1728788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zh-CN" altLang="en-US"/>
          </a:p>
        </p:txBody>
      </p:sp>
      <p:sp>
        <p:nvSpPr>
          <p:cNvPr id="73759" name="Line 31"/>
          <p:cNvSpPr>
            <a:spLocks noChangeShapeType="1"/>
          </p:cNvSpPr>
          <p:nvPr/>
        </p:nvSpPr>
        <p:spPr bwMode="auto">
          <a:xfrm flipH="1">
            <a:off x="5867400" y="476250"/>
            <a:ext cx="647700" cy="1223963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zh-CN" altLang="en-US"/>
          </a:p>
        </p:txBody>
      </p:sp>
      <p:sp>
        <p:nvSpPr>
          <p:cNvPr id="73760" name="Line 32"/>
          <p:cNvSpPr>
            <a:spLocks noChangeShapeType="1"/>
          </p:cNvSpPr>
          <p:nvPr/>
        </p:nvSpPr>
        <p:spPr bwMode="auto">
          <a:xfrm flipH="1">
            <a:off x="7596188" y="476250"/>
            <a:ext cx="647700" cy="1223963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zh-CN" altLang="en-US"/>
          </a:p>
        </p:txBody>
      </p:sp>
      <p:grpSp>
        <p:nvGrpSpPr>
          <p:cNvPr id="4" name="Group 33"/>
          <p:cNvGrpSpPr/>
          <p:nvPr/>
        </p:nvGrpSpPr>
        <p:grpSpPr bwMode="auto">
          <a:xfrm>
            <a:off x="250825" y="4797425"/>
            <a:ext cx="4113213" cy="590550"/>
            <a:chOff x="158" y="3022"/>
            <a:chExt cx="2591" cy="372"/>
          </a:xfrm>
        </p:grpSpPr>
        <p:sp>
          <p:nvSpPr>
            <p:cNvPr id="5164" name="Text Box 34"/>
            <p:cNvSpPr txBox="1">
              <a:spLocks noChangeArrowheads="1"/>
            </p:cNvSpPr>
            <p:nvPr/>
          </p:nvSpPr>
          <p:spPr bwMode="auto">
            <a:xfrm>
              <a:off x="158" y="3022"/>
              <a:ext cx="136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/>
              <a:r>
                <a:rPr kumimoji="0" lang="zh-CN" altLang="en-US" dirty="0"/>
                <a:t>（</a:t>
              </a:r>
              <a:r>
                <a:rPr kumimoji="0" lang="en-US" altLang="zh-CN" dirty="0"/>
                <a:t>1</a:t>
              </a:r>
              <a:r>
                <a:rPr kumimoji="0" lang="zh-CN" altLang="en-US" dirty="0"/>
                <a:t>）对边，</a:t>
              </a:r>
            </a:p>
          </p:txBody>
        </p:sp>
        <p:sp>
          <p:nvSpPr>
            <p:cNvPr id="5165" name="Text Box 35"/>
            <p:cNvSpPr txBox="1">
              <a:spLocks noChangeArrowheads="1"/>
            </p:cNvSpPr>
            <p:nvPr/>
          </p:nvSpPr>
          <p:spPr bwMode="auto">
            <a:xfrm>
              <a:off x="1383" y="3067"/>
              <a:ext cx="136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/>
              <a:r>
                <a:rPr kumimoji="0" lang="zh-CN" altLang="en-US" dirty="0"/>
                <a:t>（</a:t>
              </a:r>
              <a:r>
                <a:rPr kumimoji="0" lang="en-US" altLang="zh-CN" dirty="0"/>
                <a:t>2</a:t>
              </a:r>
              <a:r>
                <a:rPr kumimoji="0" lang="zh-CN" altLang="en-US" dirty="0"/>
                <a:t>）邻边；</a:t>
              </a:r>
            </a:p>
          </p:txBody>
        </p:sp>
      </p:grpSp>
      <p:sp>
        <p:nvSpPr>
          <p:cNvPr id="73764" name="Arc 36"/>
          <p:cNvSpPr/>
          <p:nvPr/>
        </p:nvSpPr>
        <p:spPr bwMode="auto">
          <a:xfrm>
            <a:off x="6048375" y="1304925"/>
            <a:ext cx="260350" cy="442913"/>
          </a:xfrm>
          <a:custGeom>
            <a:avLst/>
            <a:gdLst>
              <a:gd name="T0" fmla="*/ 0 w 21555"/>
              <a:gd name="T1" fmla="*/ 0 h 21600"/>
              <a:gd name="T2" fmla="*/ 3144612 w 21555"/>
              <a:gd name="T3" fmla="*/ 8495912 h 21600"/>
              <a:gd name="T4" fmla="*/ 0 w 21555"/>
              <a:gd name="T5" fmla="*/ 9082033 h 21600"/>
              <a:gd name="T6" fmla="*/ 0 60000 65536"/>
              <a:gd name="T7" fmla="*/ 0 60000 65536"/>
              <a:gd name="T8" fmla="*/ 0 60000 65536"/>
              <a:gd name="T9" fmla="*/ 0 w 21555"/>
              <a:gd name="T10" fmla="*/ 0 h 21600"/>
              <a:gd name="T11" fmla="*/ 21555 w 2155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55" h="21600" fill="none" extrusionOk="0">
                <a:moveTo>
                  <a:pt x="-1" y="0"/>
                </a:moveTo>
                <a:cubicBezTo>
                  <a:pt x="11388" y="0"/>
                  <a:pt x="20820" y="8841"/>
                  <a:pt x="21554" y="20206"/>
                </a:cubicBezTo>
              </a:path>
              <a:path w="21555" h="21600" stroke="0" extrusionOk="0">
                <a:moveTo>
                  <a:pt x="-1" y="0"/>
                </a:moveTo>
                <a:cubicBezTo>
                  <a:pt x="11388" y="0"/>
                  <a:pt x="20820" y="8841"/>
                  <a:pt x="21554" y="20206"/>
                </a:cubicBezTo>
                <a:lnTo>
                  <a:pt x="0" y="21600"/>
                </a:lnTo>
                <a:close/>
              </a:path>
            </a:pathLst>
          </a:custGeom>
          <a:noFill/>
          <a:ln w="762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kumimoji="0" lang="zh-CN" altLang="en-US" sz="1800" b="0"/>
          </a:p>
        </p:txBody>
      </p:sp>
      <p:sp>
        <p:nvSpPr>
          <p:cNvPr id="73765" name="Arc 37"/>
          <p:cNvSpPr/>
          <p:nvPr/>
        </p:nvSpPr>
        <p:spPr bwMode="auto">
          <a:xfrm rot="966805" flipH="1">
            <a:off x="7237413" y="1338263"/>
            <a:ext cx="504825" cy="446087"/>
          </a:xfrm>
          <a:custGeom>
            <a:avLst/>
            <a:gdLst>
              <a:gd name="T0" fmla="*/ 1115135 w 21555"/>
              <a:gd name="T1" fmla="*/ 0 h 21504"/>
              <a:gd name="T2" fmla="*/ 11823162 w 21555"/>
              <a:gd name="T3" fmla="*/ 8653909 h 21504"/>
              <a:gd name="T4" fmla="*/ 0 w 21555"/>
              <a:gd name="T5" fmla="*/ 9253794 h 21504"/>
              <a:gd name="T6" fmla="*/ 0 60000 65536"/>
              <a:gd name="T7" fmla="*/ 0 60000 65536"/>
              <a:gd name="T8" fmla="*/ 0 60000 65536"/>
              <a:gd name="T9" fmla="*/ 0 w 21555"/>
              <a:gd name="T10" fmla="*/ 0 h 21504"/>
              <a:gd name="T11" fmla="*/ 21555 w 21555"/>
              <a:gd name="T12" fmla="*/ 21504 h 215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55" h="21504" fill="none" extrusionOk="0">
                <a:moveTo>
                  <a:pt x="2033" y="-1"/>
                </a:moveTo>
                <a:cubicBezTo>
                  <a:pt x="12596" y="998"/>
                  <a:pt x="20870" y="9521"/>
                  <a:pt x="21554" y="20110"/>
                </a:cubicBezTo>
              </a:path>
              <a:path w="21555" h="21504" stroke="0" extrusionOk="0">
                <a:moveTo>
                  <a:pt x="2033" y="-1"/>
                </a:moveTo>
                <a:cubicBezTo>
                  <a:pt x="12596" y="998"/>
                  <a:pt x="20870" y="9521"/>
                  <a:pt x="21554" y="20110"/>
                </a:cubicBezTo>
                <a:lnTo>
                  <a:pt x="0" y="21504"/>
                </a:lnTo>
                <a:close/>
              </a:path>
            </a:pathLst>
          </a:custGeom>
          <a:noFill/>
          <a:ln w="76200">
            <a:solidFill>
              <a:schemeClr val="accent2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kumimoji="0" lang="zh-CN" altLang="en-US" sz="1800" b="0"/>
          </a:p>
        </p:txBody>
      </p:sp>
      <p:sp>
        <p:nvSpPr>
          <p:cNvPr id="73766" name="Arc 38"/>
          <p:cNvSpPr/>
          <p:nvPr/>
        </p:nvSpPr>
        <p:spPr bwMode="auto">
          <a:xfrm flipH="1">
            <a:off x="7740650" y="473075"/>
            <a:ext cx="504825" cy="442913"/>
          </a:xfrm>
          <a:custGeom>
            <a:avLst/>
            <a:gdLst>
              <a:gd name="T0" fmla="*/ 7320010 w 21600"/>
              <a:gd name="T1" fmla="*/ 0 h 36797"/>
              <a:gd name="T2" fmla="*/ 4644039 w 21600"/>
              <a:gd name="T3" fmla="*/ 5331193 h 36797"/>
              <a:gd name="T4" fmla="*/ 0 w 21600"/>
              <a:gd name="T5" fmla="*/ 2454431 h 36797"/>
              <a:gd name="T6" fmla="*/ 0 60000 65536"/>
              <a:gd name="T7" fmla="*/ 0 60000 65536"/>
              <a:gd name="T8" fmla="*/ 0 60000 65536"/>
              <a:gd name="T9" fmla="*/ 0 w 21600"/>
              <a:gd name="T10" fmla="*/ 0 h 36797"/>
              <a:gd name="T11" fmla="*/ 21600 w 21600"/>
              <a:gd name="T12" fmla="*/ 36797 h 3679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6797" fill="none" extrusionOk="0">
                <a:moveTo>
                  <a:pt x="13400" y="0"/>
                </a:moveTo>
                <a:cubicBezTo>
                  <a:pt x="18579" y="4097"/>
                  <a:pt x="21600" y="10337"/>
                  <a:pt x="21600" y="16941"/>
                </a:cubicBezTo>
                <a:cubicBezTo>
                  <a:pt x="21600" y="25584"/>
                  <a:pt x="16447" y="33395"/>
                  <a:pt x="8502" y="36797"/>
                </a:cubicBezTo>
              </a:path>
              <a:path w="21600" h="36797" stroke="0" extrusionOk="0">
                <a:moveTo>
                  <a:pt x="13400" y="0"/>
                </a:moveTo>
                <a:cubicBezTo>
                  <a:pt x="18579" y="4097"/>
                  <a:pt x="21600" y="10337"/>
                  <a:pt x="21600" y="16941"/>
                </a:cubicBezTo>
                <a:cubicBezTo>
                  <a:pt x="21600" y="25584"/>
                  <a:pt x="16447" y="33395"/>
                  <a:pt x="8502" y="36797"/>
                </a:cubicBezTo>
                <a:lnTo>
                  <a:pt x="0" y="16941"/>
                </a:lnTo>
                <a:close/>
              </a:path>
            </a:pathLst>
          </a:custGeom>
          <a:noFill/>
          <a:ln w="762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kumimoji="0" lang="zh-CN" altLang="en-US" sz="1800" b="0"/>
          </a:p>
        </p:txBody>
      </p:sp>
      <p:sp>
        <p:nvSpPr>
          <p:cNvPr id="73767" name="Arc 39"/>
          <p:cNvSpPr/>
          <p:nvPr/>
        </p:nvSpPr>
        <p:spPr bwMode="auto">
          <a:xfrm rot="14897547" flipH="1">
            <a:off x="6431756" y="202407"/>
            <a:ext cx="360363" cy="622300"/>
          </a:xfrm>
          <a:custGeom>
            <a:avLst/>
            <a:gdLst>
              <a:gd name="T0" fmla="*/ 4538589 w 21600"/>
              <a:gd name="T1" fmla="*/ 0 h 28652"/>
              <a:gd name="T2" fmla="*/ 4459543 w 21600"/>
              <a:gd name="T3" fmla="*/ 13515892 h 28652"/>
              <a:gd name="T4" fmla="*/ 0 w 21600"/>
              <a:gd name="T5" fmla="*/ 6682472 h 28652"/>
              <a:gd name="T6" fmla="*/ 0 60000 65536"/>
              <a:gd name="T7" fmla="*/ 0 60000 65536"/>
              <a:gd name="T8" fmla="*/ 0 60000 65536"/>
              <a:gd name="T9" fmla="*/ 0 w 21600"/>
              <a:gd name="T10" fmla="*/ 0 h 28652"/>
              <a:gd name="T11" fmla="*/ 21600 w 21600"/>
              <a:gd name="T12" fmla="*/ 28652 h 286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8652" fill="none" extrusionOk="0">
                <a:moveTo>
                  <a:pt x="16305" y="0"/>
                </a:moveTo>
                <a:cubicBezTo>
                  <a:pt x="19720" y="3929"/>
                  <a:pt x="21600" y="8960"/>
                  <a:pt x="21600" y="14166"/>
                </a:cubicBezTo>
                <a:cubicBezTo>
                  <a:pt x="21600" y="19519"/>
                  <a:pt x="19612" y="24681"/>
                  <a:pt x="16022" y="28652"/>
                </a:cubicBezTo>
              </a:path>
              <a:path w="21600" h="28652" stroke="0" extrusionOk="0">
                <a:moveTo>
                  <a:pt x="16305" y="0"/>
                </a:moveTo>
                <a:cubicBezTo>
                  <a:pt x="19720" y="3929"/>
                  <a:pt x="21600" y="8960"/>
                  <a:pt x="21600" y="14166"/>
                </a:cubicBezTo>
                <a:cubicBezTo>
                  <a:pt x="21600" y="19519"/>
                  <a:pt x="19612" y="24681"/>
                  <a:pt x="16022" y="28652"/>
                </a:cubicBezTo>
                <a:lnTo>
                  <a:pt x="0" y="14166"/>
                </a:lnTo>
                <a:close/>
              </a:path>
            </a:pathLst>
          </a:custGeom>
          <a:noFill/>
          <a:ln w="76200">
            <a:solidFill>
              <a:schemeClr val="accent2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zh-CN" altLang="en-US"/>
          </a:p>
        </p:txBody>
      </p:sp>
      <p:sp>
        <p:nvSpPr>
          <p:cNvPr id="73768" name="Rectangle 40"/>
          <p:cNvSpPr>
            <a:spLocks noChangeArrowheads="1"/>
          </p:cNvSpPr>
          <p:nvPr/>
        </p:nvSpPr>
        <p:spPr bwMode="auto">
          <a:xfrm rot="10800000">
            <a:off x="5148263" y="5589588"/>
            <a:ext cx="4683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0" lang="zh-CN" altLang="en-US" sz="1800">
                <a:solidFill>
                  <a:srgbClr val="FF0000"/>
                </a:solidFill>
              </a:rPr>
              <a:t>∟</a:t>
            </a:r>
          </a:p>
        </p:txBody>
      </p:sp>
      <p:grpSp>
        <p:nvGrpSpPr>
          <p:cNvPr id="5" name="Group 41"/>
          <p:cNvGrpSpPr/>
          <p:nvPr/>
        </p:nvGrpSpPr>
        <p:grpSpPr bwMode="auto">
          <a:xfrm>
            <a:off x="4500563" y="4149725"/>
            <a:ext cx="2989262" cy="2076450"/>
            <a:chOff x="2880" y="1752"/>
            <a:chExt cx="1883" cy="1308"/>
          </a:xfrm>
        </p:grpSpPr>
        <p:sp>
          <p:nvSpPr>
            <p:cNvPr id="5159" name="AutoShape 42"/>
            <p:cNvSpPr>
              <a:spLocks noChangeArrowheads="1"/>
            </p:cNvSpPr>
            <p:nvPr/>
          </p:nvSpPr>
          <p:spPr bwMode="auto">
            <a:xfrm>
              <a:off x="3016" y="2069"/>
              <a:ext cx="1497" cy="736"/>
            </a:xfrm>
            <a:prstGeom prst="parallelogram">
              <a:avLst>
                <a:gd name="adj" fmla="val 50849"/>
              </a:avLst>
            </a:prstGeom>
            <a:noFill/>
            <a:ln w="2540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60" name="Text Box 43"/>
            <p:cNvSpPr txBox="1">
              <a:spLocks noChangeArrowheads="1"/>
            </p:cNvSpPr>
            <p:nvPr/>
          </p:nvSpPr>
          <p:spPr bwMode="auto">
            <a:xfrm>
              <a:off x="3243" y="1752"/>
              <a:ext cx="36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kumimoji="0" lang="en-US" altLang="zh-CN" sz="2400" i="1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5161" name="Text Box 44"/>
            <p:cNvSpPr txBox="1">
              <a:spLocks noChangeArrowheads="1"/>
            </p:cNvSpPr>
            <p:nvPr/>
          </p:nvSpPr>
          <p:spPr bwMode="auto">
            <a:xfrm>
              <a:off x="4400" y="1774"/>
              <a:ext cx="36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kumimoji="0" lang="zh-CN" altLang="en-US" sz="2400" i="1">
                  <a:latin typeface="Times New Roman" panose="02020603050405020304" pitchFamily="18" charset="0"/>
                </a:rPr>
                <a:t>  </a:t>
              </a:r>
              <a:r>
                <a:rPr kumimoji="0" lang="en-US" altLang="zh-CN" sz="2400" i="1">
                  <a:latin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5162" name="Text Box 45"/>
            <p:cNvSpPr txBox="1">
              <a:spLocks noChangeArrowheads="1"/>
            </p:cNvSpPr>
            <p:nvPr/>
          </p:nvSpPr>
          <p:spPr bwMode="auto">
            <a:xfrm>
              <a:off x="4059" y="2772"/>
              <a:ext cx="36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kumimoji="0" lang="en-US" altLang="zh-CN" sz="2400" i="1"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5163" name="Text Box 46"/>
            <p:cNvSpPr txBox="1">
              <a:spLocks noChangeArrowheads="1"/>
            </p:cNvSpPr>
            <p:nvPr/>
          </p:nvSpPr>
          <p:spPr bwMode="auto">
            <a:xfrm>
              <a:off x="2880" y="2772"/>
              <a:ext cx="36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kumimoji="0" lang="en-US" altLang="zh-CN" sz="2400" i="1">
                  <a:latin typeface="Times New Roman" panose="02020603050405020304" pitchFamily="18" charset="0"/>
                </a:rPr>
                <a:t>B</a:t>
              </a:r>
            </a:p>
          </p:txBody>
        </p:sp>
      </p:grpSp>
      <p:sp>
        <p:nvSpPr>
          <p:cNvPr id="73775" name="Line 47"/>
          <p:cNvSpPr>
            <a:spLocks noChangeShapeType="1"/>
          </p:cNvSpPr>
          <p:nvPr/>
        </p:nvSpPr>
        <p:spPr bwMode="auto">
          <a:xfrm>
            <a:off x="5292725" y="4652963"/>
            <a:ext cx="0" cy="11525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zh-CN" altLang="en-US"/>
          </a:p>
        </p:txBody>
      </p:sp>
      <p:sp>
        <p:nvSpPr>
          <p:cNvPr id="73776" name="Line 48"/>
          <p:cNvSpPr>
            <a:spLocks noChangeShapeType="1"/>
          </p:cNvSpPr>
          <p:nvPr/>
        </p:nvSpPr>
        <p:spPr bwMode="auto">
          <a:xfrm>
            <a:off x="6084888" y="4652963"/>
            <a:ext cx="0" cy="11525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73777" name="Rectangle 49"/>
          <p:cNvSpPr>
            <a:spLocks noChangeArrowheads="1"/>
          </p:cNvSpPr>
          <p:nvPr/>
        </p:nvSpPr>
        <p:spPr bwMode="auto">
          <a:xfrm rot="10800000">
            <a:off x="6011863" y="5589588"/>
            <a:ext cx="412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0" lang="zh-CN" altLang="en-US" sz="1800">
                <a:solidFill>
                  <a:srgbClr val="FF0000"/>
                </a:solidFill>
              </a:rPr>
              <a:t>∟</a:t>
            </a:r>
          </a:p>
        </p:txBody>
      </p:sp>
      <p:sp>
        <p:nvSpPr>
          <p:cNvPr id="5155" name="AutoShape 50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337550" y="6451600"/>
            <a:ext cx="806450" cy="406400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dist"/>
            <a:r>
              <a:rPr kumimoji="0" lang="zh-CN" altLang="en-US" sz="1800" b="0">
                <a:hlinkClick r:id="rId3" action="ppaction://hlinksldjump"/>
              </a:rPr>
              <a:t>返回</a:t>
            </a:r>
            <a:endParaRPr kumimoji="0" lang="zh-CN" altLang="en-US" sz="1800" b="0"/>
          </a:p>
        </p:txBody>
      </p:sp>
      <p:sp>
        <p:nvSpPr>
          <p:cNvPr id="51" name="矩形 50"/>
          <p:cNvSpPr>
            <a:spLocks noChangeArrowheads="1"/>
          </p:cNvSpPr>
          <p:nvPr/>
        </p:nvSpPr>
        <p:spPr bwMode="auto">
          <a:xfrm>
            <a:off x="5072063" y="5857875"/>
            <a:ext cx="428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0" lang="en-US" altLang="zh-CN" i="1">
                <a:latin typeface="Times New Roman" panose="02020603050405020304" pitchFamily="18" charset="0"/>
              </a:rPr>
              <a:t>E</a:t>
            </a:r>
          </a:p>
        </p:txBody>
      </p:sp>
      <p:sp>
        <p:nvSpPr>
          <p:cNvPr id="52" name="矩形 51"/>
          <p:cNvSpPr>
            <a:spLocks noChangeArrowheads="1"/>
          </p:cNvSpPr>
          <p:nvPr/>
        </p:nvSpPr>
        <p:spPr bwMode="auto">
          <a:xfrm>
            <a:off x="6000750" y="4071938"/>
            <a:ext cx="4238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0" lang="en-US" altLang="zh-CN" i="1">
                <a:latin typeface="Times New Roman" panose="02020603050405020304" pitchFamily="18" charset="0"/>
              </a:rPr>
              <a:t>F</a:t>
            </a:r>
          </a:p>
        </p:txBody>
      </p:sp>
      <p:sp>
        <p:nvSpPr>
          <p:cNvPr id="53" name="矩形 52"/>
          <p:cNvSpPr>
            <a:spLocks noChangeArrowheads="1"/>
          </p:cNvSpPr>
          <p:nvPr/>
        </p:nvSpPr>
        <p:spPr bwMode="auto">
          <a:xfrm>
            <a:off x="5929313" y="5857875"/>
            <a:ext cx="444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0" lang="en-US" altLang="zh-CN" i="1">
                <a:latin typeface="Times New Roman" panose="02020603050405020304" pitchFamily="18" charset="0"/>
              </a:rPr>
              <a:t>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73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73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73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3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73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73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73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73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37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37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37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37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37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3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37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37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73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73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73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73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73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9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2" dur="5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/>
      <p:bldP spid="73732" grpId="0"/>
      <p:bldP spid="73734" grpId="0"/>
      <p:bldP spid="73735" grpId="0"/>
      <p:bldP spid="73736" grpId="0"/>
      <p:bldP spid="73757" grpId="0" animBg="1"/>
      <p:bldP spid="73758" grpId="0" animBg="1"/>
      <p:bldP spid="73759" grpId="0" animBg="1"/>
      <p:bldP spid="73760" grpId="0" animBg="1"/>
      <p:bldP spid="73764" grpId="0" animBg="1"/>
      <p:bldP spid="73765" grpId="0" animBg="1"/>
      <p:bldP spid="73766" grpId="0" animBg="1"/>
      <p:bldP spid="73767" grpId="0" animBg="1"/>
      <p:bldP spid="73768" grpId="0"/>
      <p:bldP spid="73775" grpId="0" animBg="1"/>
      <p:bldP spid="73776" grpId="0" animBg="1"/>
      <p:bldP spid="73777" grpId="0"/>
      <p:bldP spid="5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0"/>
          <p:cNvGrpSpPr/>
          <p:nvPr/>
        </p:nvGrpSpPr>
        <p:grpSpPr bwMode="auto">
          <a:xfrm>
            <a:off x="684213" y="5013325"/>
            <a:ext cx="6119812" cy="503238"/>
            <a:chOff x="249" y="3566"/>
            <a:chExt cx="3856" cy="182"/>
          </a:xfrm>
        </p:grpSpPr>
        <p:sp>
          <p:nvSpPr>
            <p:cNvPr id="6159" name="Text Box 7"/>
            <p:cNvSpPr txBox="1">
              <a:spLocks noChangeArrowheads="1"/>
            </p:cNvSpPr>
            <p:nvPr/>
          </p:nvSpPr>
          <p:spPr bwMode="auto">
            <a:xfrm>
              <a:off x="249" y="3566"/>
              <a:ext cx="3856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zh-CN" altLang="en-US" sz="2400">
                  <a:solidFill>
                    <a:srgbClr val="CC00FF"/>
                  </a:solidFill>
                  <a:latin typeface="Times New Roman" panose="02020603050405020304" pitchFamily="18" charset="0"/>
                </a:rPr>
                <a:t>如图</a:t>
              </a:r>
              <a:r>
                <a:rPr lang="en-US" altLang="zh-CN" sz="2400">
                  <a:solidFill>
                    <a:srgbClr val="CC00FF"/>
                  </a:solidFill>
                  <a:latin typeface="Times New Roman" panose="02020603050405020304" pitchFamily="18" charset="0"/>
                </a:rPr>
                <a:t>:</a:t>
              </a:r>
              <a:r>
                <a:rPr lang="zh-CN" altLang="en-US" sz="2400">
                  <a:solidFill>
                    <a:srgbClr val="CC00FF"/>
                  </a:solidFill>
                  <a:latin typeface="Times New Roman" panose="02020603050405020304" pitchFamily="18" charset="0"/>
                </a:rPr>
                <a:t>线段</a:t>
              </a:r>
              <a:r>
                <a:rPr lang="en-US" altLang="zh-CN" sz="2400" i="1">
                  <a:solidFill>
                    <a:srgbClr val="CC00FF"/>
                  </a:solidFill>
                  <a:latin typeface="Times New Roman" panose="02020603050405020304" pitchFamily="18" charset="0"/>
                </a:rPr>
                <a:t>AC</a:t>
              </a:r>
              <a:r>
                <a:rPr lang="zh-CN" altLang="en-US" sz="2400" i="1">
                  <a:solidFill>
                    <a:srgbClr val="CC00FF"/>
                  </a:solidFill>
                  <a:latin typeface="Times New Roman" panose="02020603050405020304" pitchFamily="18" charset="0"/>
                </a:rPr>
                <a:t>、</a:t>
              </a:r>
              <a:r>
                <a:rPr lang="en-US" altLang="zh-CN" sz="2400" i="1">
                  <a:solidFill>
                    <a:srgbClr val="CC00FF"/>
                  </a:solidFill>
                  <a:latin typeface="Times New Roman" panose="02020603050405020304" pitchFamily="18" charset="0"/>
                </a:rPr>
                <a:t>BD</a:t>
              </a:r>
              <a:r>
                <a:rPr lang="zh-CN" altLang="en-US" sz="2400">
                  <a:solidFill>
                    <a:srgbClr val="CC00FF"/>
                  </a:solidFill>
                  <a:latin typeface="Times New Roman" panose="02020603050405020304" pitchFamily="18" charset="0"/>
                </a:rPr>
                <a:t>就是       </a:t>
              </a:r>
              <a:r>
                <a:rPr lang="en-US" altLang="zh-CN" sz="2400" i="1">
                  <a:solidFill>
                    <a:srgbClr val="CC00FF"/>
                  </a:solidFill>
                  <a:latin typeface="Times New Roman" panose="02020603050405020304" pitchFamily="18" charset="0"/>
                </a:rPr>
                <a:t>ABCD</a:t>
              </a:r>
              <a:r>
                <a:rPr lang="zh-CN" altLang="en-US" sz="2400">
                  <a:solidFill>
                    <a:srgbClr val="CC00FF"/>
                  </a:solidFill>
                  <a:latin typeface="Times New Roman" panose="02020603050405020304" pitchFamily="18" charset="0"/>
                </a:rPr>
                <a:t>的对角线</a:t>
              </a:r>
            </a:p>
          </p:txBody>
        </p:sp>
        <p:sp>
          <p:nvSpPr>
            <p:cNvPr id="92168" name="AutoShape 8"/>
            <p:cNvSpPr>
              <a:spLocks noChangeArrowheads="1"/>
            </p:cNvSpPr>
            <p:nvPr/>
          </p:nvSpPr>
          <p:spPr bwMode="auto">
            <a:xfrm>
              <a:off x="2290" y="3657"/>
              <a:ext cx="258" cy="91"/>
            </a:xfrm>
            <a:prstGeom prst="parallelogram">
              <a:avLst>
                <a:gd name="adj" fmla="val 70879"/>
              </a:avLst>
            </a:prstGeom>
            <a:noFill/>
            <a:ln w="25400">
              <a:solidFill>
                <a:srgbClr val="800080"/>
              </a:solidFill>
              <a:miter lim="800000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6147" name="Group 40"/>
          <p:cNvGrpSpPr/>
          <p:nvPr/>
        </p:nvGrpSpPr>
        <p:grpSpPr bwMode="auto">
          <a:xfrm>
            <a:off x="5759450" y="2492375"/>
            <a:ext cx="3384550" cy="1754188"/>
            <a:chOff x="3470" y="164"/>
            <a:chExt cx="2132" cy="1105"/>
          </a:xfrm>
        </p:grpSpPr>
        <p:sp>
          <p:nvSpPr>
            <p:cNvPr id="92196" name="AutoShape 36"/>
            <p:cNvSpPr>
              <a:spLocks noChangeArrowheads="1"/>
            </p:cNvSpPr>
            <p:nvPr/>
          </p:nvSpPr>
          <p:spPr bwMode="auto">
            <a:xfrm>
              <a:off x="3742" y="391"/>
              <a:ext cx="1497" cy="680"/>
            </a:xfrm>
            <a:prstGeom prst="parallelogram">
              <a:avLst>
                <a:gd name="adj" fmla="val 55037"/>
              </a:avLst>
            </a:prstGeom>
            <a:noFill/>
            <a:ln w="28575" cap="sq" algn="ctr">
              <a:solidFill>
                <a:schemeClr val="tx1"/>
              </a:solidFill>
              <a:miter lim="800000"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155" name="Text Box 11"/>
            <p:cNvSpPr txBox="1">
              <a:spLocks noChangeArrowheads="1"/>
            </p:cNvSpPr>
            <p:nvPr/>
          </p:nvSpPr>
          <p:spPr bwMode="auto">
            <a:xfrm>
              <a:off x="3833" y="210"/>
              <a:ext cx="36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kumimoji="0" lang="en-US" altLang="zh-CN" sz="2400" i="1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6156" name="Text Box 12"/>
            <p:cNvSpPr txBox="1">
              <a:spLocks noChangeArrowheads="1"/>
            </p:cNvSpPr>
            <p:nvPr/>
          </p:nvSpPr>
          <p:spPr bwMode="auto">
            <a:xfrm>
              <a:off x="5239" y="164"/>
              <a:ext cx="36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kumimoji="0" lang="en-US" altLang="zh-CN" sz="2400" i="1">
                  <a:latin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6157" name="Text Box 13"/>
            <p:cNvSpPr txBox="1">
              <a:spLocks noChangeArrowheads="1"/>
            </p:cNvSpPr>
            <p:nvPr/>
          </p:nvSpPr>
          <p:spPr bwMode="auto">
            <a:xfrm>
              <a:off x="4876" y="981"/>
              <a:ext cx="36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kumimoji="0" lang="en-US" altLang="zh-CN" sz="2400" i="1"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6158" name="Text Box 14"/>
            <p:cNvSpPr txBox="1">
              <a:spLocks noChangeArrowheads="1"/>
            </p:cNvSpPr>
            <p:nvPr/>
          </p:nvSpPr>
          <p:spPr bwMode="auto">
            <a:xfrm>
              <a:off x="3470" y="890"/>
              <a:ext cx="36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kumimoji="0" lang="en-US" altLang="zh-CN" sz="2400" i="1">
                  <a:latin typeface="Times New Roman" panose="02020603050405020304" pitchFamily="18" charset="0"/>
                </a:rPr>
                <a:t>B</a:t>
              </a:r>
            </a:p>
          </p:txBody>
        </p:sp>
      </p:grpSp>
      <p:sp>
        <p:nvSpPr>
          <p:cNvPr id="92177" name="Line 17"/>
          <p:cNvSpPr>
            <a:spLocks noChangeShapeType="1"/>
          </p:cNvSpPr>
          <p:nvPr/>
        </p:nvSpPr>
        <p:spPr bwMode="auto">
          <a:xfrm>
            <a:off x="6443663" y="765175"/>
            <a:ext cx="1296987" cy="863600"/>
          </a:xfrm>
          <a:prstGeom prst="line">
            <a:avLst/>
          </a:prstGeom>
          <a:noFill/>
          <a:ln w="12700" cap="sq">
            <a:noFill/>
            <a:rou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zh-CN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178" name="Line 18"/>
          <p:cNvSpPr>
            <a:spLocks noChangeShapeType="1"/>
          </p:cNvSpPr>
          <p:nvPr/>
        </p:nvSpPr>
        <p:spPr bwMode="auto">
          <a:xfrm>
            <a:off x="6804025" y="2852738"/>
            <a:ext cx="1152525" cy="1079500"/>
          </a:xfrm>
          <a:prstGeom prst="line">
            <a:avLst/>
          </a:prstGeom>
          <a:noFill/>
          <a:ln w="28575" cap="sq">
            <a:solidFill>
              <a:srgbClr val="FF0000"/>
            </a:solidFill>
            <a:rou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zh-CN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188" name="Line 28"/>
          <p:cNvSpPr>
            <a:spLocks noChangeShapeType="1"/>
          </p:cNvSpPr>
          <p:nvPr/>
        </p:nvSpPr>
        <p:spPr bwMode="auto">
          <a:xfrm flipV="1">
            <a:off x="6156325" y="2852738"/>
            <a:ext cx="2376488" cy="1079500"/>
          </a:xfrm>
          <a:prstGeom prst="line">
            <a:avLst/>
          </a:prstGeom>
          <a:noFill/>
          <a:ln w="28575" cap="sq">
            <a:solidFill>
              <a:srgbClr val="CC6600"/>
            </a:solidFill>
            <a:rou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zh-CN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" name="Group 51"/>
          <p:cNvGrpSpPr/>
          <p:nvPr/>
        </p:nvGrpSpPr>
        <p:grpSpPr bwMode="auto">
          <a:xfrm>
            <a:off x="179388" y="908050"/>
            <a:ext cx="5795962" cy="1682750"/>
            <a:chOff x="158" y="2115"/>
            <a:chExt cx="3651" cy="1060"/>
          </a:xfrm>
        </p:grpSpPr>
        <p:sp>
          <p:nvSpPr>
            <p:cNvPr id="6152" name="Text Box 4"/>
            <p:cNvSpPr txBox="1">
              <a:spLocks noChangeArrowheads="1"/>
            </p:cNvSpPr>
            <p:nvPr/>
          </p:nvSpPr>
          <p:spPr bwMode="auto">
            <a:xfrm>
              <a:off x="158" y="2115"/>
              <a:ext cx="3651" cy="1060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lnSpc>
                  <a:spcPct val="185000"/>
                </a:lnSpc>
                <a:spcBef>
                  <a:spcPct val="50000"/>
                </a:spcBef>
              </a:pPr>
              <a:r>
                <a:rPr lang="zh-CN" altLang="en-US" dirty="0">
                  <a:latin typeface="Times New Roman" panose="02020603050405020304" pitchFamily="18" charset="0"/>
                </a:rPr>
                <a:t>平行四边形不相邻的两个顶点连成的线段叫平行四边形的</a:t>
              </a:r>
              <a:r>
                <a:rPr lang="zh-CN" altLang="en-US" dirty="0">
                  <a:solidFill>
                    <a:srgbClr val="FF3300"/>
                  </a:solidFill>
                  <a:latin typeface="Times New Roman" panose="02020603050405020304" pitchFamily="18" charset="0"/>
                </a:rPr>
                <a:t>对角线．</a:t>
              </a:r>
            </a:p>
          </p:txBody>
        </p:sp>
        <p:sp>
          <p:nvSpPr>
            <p:cNvPr id="92207" name="Line 47"/>
            <p:cNvSpPr>
              <a:spLocks noChangeShapeType="1"/>
            </p:cNvSpPr>
            <p:nvPr/>
          </p:nvSpPr>
          <p:spPr bwMode="auto">
            <a:xfrm>
              <a:off x="1360" y="2614"/>
              <a:ext cx="1747" cy="0"/>
            </a:xfrm>
            <a:prstGeom prst="line">
              <a:avLst/>
            </a:prstGeom>
            <a:noFill/>
            <a:ln w="28575" cap="sq">
              <a:solidFill>
                <a:srgbClr val="FF0000"/>
              </a:solidFill>
              <a:rou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2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2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611188" y="620713"/>
            <a:ext cx="30400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kumimoji="0" lang="zh-CN" altLang="en-US" sz="3200" dirty="0">
                <a:solidFill>
                  <a:srgbClr val="FF0000"/>
                </a:solidFill>
              </a:rPr>
              <a:t>典型例析（一）</a:t>
            </a:r>
          </a:p>
        </p:txBody>
      </p:sp>
      <p:grpSp>
        <p:nvGrpSpPr>
          <p:cNvPr id="2" name="Group 3"/>
          <p:cNvGrpSpPr/>
          <p:nvPr/>
        </p:nvGrpSpPr>
        <p:grpSpPr bwMode="auto">
          <a:xfrm>
            <a:off x="179388" y="836613"/>
            <a:ext cx="8712200" cy="1692275"/>
            <a:chOff x="113" y="0"/>
            <a:chExt cx="5488" cy="1066"/>
          </a:xfrm>
        </p:grpSpPr>
        <p:grpSp>
          <p:nvGrpSpPr>
            <p:cNvPr id="7182" name="Group 4"/>
            <p:cNvGrpSpPr/>
            <p:nvPr/>
          </p:nvGrpSpPr>
          <p:grpSpPr bwMode="auto">
            <a:xfrm>
              <a:off x="113" y="499"/>
              <a:ext cx="3671" cy="327"/>
              <a:chOff x="476" y="618"/>
              <a:chExt cx="3671" cy="327"/>
            </a:xfrm>
          </p:grpSpPr>
          <p:sp>
            <p:nvSpPr>
              <p:cNvPr id="7191" name="Text Box 5"/>
              <p:cNvSpPr txBox="1">
                <a:spLocks noChangeArrowheads="1"/>
              </p:cNvSpPr>
              <p:nvPr/>
            </p:nvSpPr>
            <p:spPr bwMode="auto">
              <a:xfrm>
                <a:off x="476" y="618"/>
                <a:ext cx="3671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l" eaLnBrk="1" hangingPunct="1"/>
                <a:r>
                  <a:rPr kumimoji="0" lang="en-US" altLang="zh-CN" dirty="0"/>
                  <a:t>1</a:t>
                </a:r>
                <a:r>
                  <a:rPr kumimoji="0" lang="zh-CN" altLang="en-US" dirty="0"/>
                  <a:t>、如图：      </a:t>
                </a:r>
                <a:r>
                  <a:rPr kumimoji="0" lang="en-US" altLang="zh-CN" dirty="0"/>
                  <a:t>ABCD</a:t>
                </a:r>
                <a:r>
                  <a:rPr kumimoji="0" lang="zh-CN" altLang="en-US" dirty="0"/>
                  <a:t>中，</a:t>
                </a:r>
                <a:r>
                  <a:rPr kumimoji="0" lang="en-US" altLang="zh-CN" dirty="0"/>
                  <a:t>EF∥AB</a:t>
                </a:r>
                <a:r>
                  <a:rPr kumimoji="0" lang="zh-CN" altLang="en-US" dirty="0"/>
                  <a:t>，</a:t>
                </a:r>
              </a:p>
            </p:txBody>
          </p:sp>
          <p:sp>
            <p:nvSpPr>
              <p:cNvPr id="7192" name="AutoShape 6"/>
              <p:cNvSpPr>
                <a:spLocks noChangeArrowheads="1"/>
              </p:cNvSpPr>
              <p:nvPr/>
            </p:nvSpPr>
            <p:spPr bwMode="auto">
              <a:xfrm>
                <a:off x="1610" y="709"/>
                <a:ext cx="227" cy="136"/>
              </a:xfrm>
              <a:prstGeom prst="parallelogram">
                <a:avLst>
                  <a:gd name="adj" fmla="val 41728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7183" name="AutoShape 7"/>
            <p:cNvSpPr>
              <a:spLocks noChangeArrowheads="1"/>
            </p:cNvSpPr>
            <p:nvPr/>
          </p:nvSpPr>
          <p:spPr bwMode="auto">
            <a:xfrm>
              <a:off x="3923" y="227"/>
              <a:ext cx="1360" cy="589"/>
            </a:xfrm>
            <a:prstGeom prst="parallelogram">
              <a:avLst>
                <a:gd name="adj" fmla="val 57725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184" name="Line 8"/>
            <p:cNvSpPr>
              <a:spLocks noChangeShapeType="1"/>
            </p:cNvSpPr>
            <p:nvPr/>
          </p:nvSpPr>
          <p:spPr bwMode="auto">
            <a:xfrm flipH="1">
              <a:off x="4332" y="227"/>
              <a:ext cx="317" cy="5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85" name="Text Box 9"/>
            <p:cNvSpPr txBox="1">
              <a:spLocks noChangeArrowheads="1"/>
            </p:cNvSpPr>
            <p:nvPr/>
          </p:nvSpPr>
          <p:spPr bwMode="auto">
            <a:xfrm>
              <a:off x="4105" y="0"/>
              <a:ext cx="13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kumimoji="0" lang="en-US" altLang="zh-CN" sz="2000" b="0"/>
                <a:t>A</a:t>
              </a:r>
            </a:p>
          </p:txBody>
        </p:sp>
        <p:sp>
          <p:nvSpPr>
            <p:cNvPr id="7186" name="Text Box 10"/>
            <p:cNvSpPr txBox="1">
              <a:spLocks noChangeArrowheads="1"/>
            </p:cNvSpPr>
            <p:nvPr/>
          </p:nvSpPr>
          <p:spPr bwMode="auto">
            <a:xfrm>
              <a:off x="3742" y="726"/>
              <a:ext cx="27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kumimoji="0" lang="en-US" altLang="zh-CN" sz="2000" b="0"/>
                <a:t>B</a:t>
              </a:r>
            </a:p>
          </p:txBody>
        </p:sp>
        <p:sp>
          <p:nvSpPr>
            <p:cNvPr id="7187" name="Text Box 11"/>
            <p:cNvSpPr txBox="1">
              <a:spLocks noChangeArrowheads="1"/>
            </p:cNvSpPr>
            <p:nvPr/>
          </p:nvSpPr>
          <p:spPr bwMode="auto">
            <a:xfrm>
              <a:off x="4876" y="771"/>
              <a:ext cx="31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kumimoji="0" lang="en-US" altLang="zh-CN" sz="2000" b="0"/>
                <a:t>C</a:t>
              </a:r>
            </a:p>
          </p:txBody>
        </p:sp>
        <p:sp>
          <p:nvSpPr>
            <p:cNvPr id="7188" name="Text Box 12"/>
            <p:cNvSpPr txBox="1">
              <a:spLocks noChangeArrowheads="1"/>
            </p:cNvSpPr>
            <p:nvPr/>
          </p:nvSpPr>
          <p:spPr bwMode="auto">
            <a:xfrm>
              <a:off x="5193" y="0"/>
              <a:ext cx="40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kumimoji="0" lang="en-US" altLang="zh-CN" sz="2000" b="0"/>
                <a:t>D</a:t>
              </a:r>
            </a:p>
          </p:txBody>
        </p:sp>
        <p:sp>
          <p:nvSpPr>
            <p:cNvPr id="7189" name="Text Box 13"/>
            <p:cNvSpPr txBox="1">
              <a:spLocks noChangeArrowheads="1"/>
            </p:cNvSpPr>
            <p:nvPr/>
          </p:nvSpPr>
          <p:spPr bwMode="auto">
            <a:xfrm>
              <a:off x="4241" y="816"/>
              <a:ext cx="27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kumimoji="0" lang="en-US" altLang="zh-CN" sz="2000" b="0"/>
                <a:t>F</a:t>
              </a:r>
            </a:p>
          </p:txBody>
        </p:sp>
        <p:sp>
          <p:nvSpPr>
            <p:cNvPr id="7190" name="Text Box 14"/>
            <p:cNvSpPr txBox="1">
              <a:spLocks noChangeArrowheads="1"/>
            </p:cNvSpPr>
            <p:nvPr/>
          </p:nvSpPr>
          <p:spPr bwMode="auto">
            <a:xfrm>
              <a:off x="4559" y="0"/>
              <a:ext cx="36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kumimoji="0" lang="en-US" altLang="zh-CN" sz="2000" b="0"/>
                <a:t>E</a:t>
              </a:r>
            </a:p>
          </p:txBody>
        </p:sp>
      </p:grpSp>
      <p:sp>
        <p:nvSpPr>
          <p:cNvPr id="75791" name="Text Box 15"/>
          <p:cNvSpPr txBox="1">
            <a:spLocks noChangeArrowheads="1"/>
          </p:cNvSpPr>
          <p:nvPr/>
        </p:nvSpPr>
        <p:spPr bwMode="auto">
          <a:xfrm>
            <a:off x="468313" y="2565400"/>
            <a:ext cx="51847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kumimoji="0" lang="zh-CN" altLang="zh-CN" dirty="0"/>
              <a:t>①</a:t>
            </a:r>
            <a:r>
              <a:rPr kumimoji="0" lang="zh-CN" altLang="en-US" dirty="0"/>
              <a:t>则图中有＿＿个平行四边形；</a:t>
            </a:r>
          </a:p>
        </p:txBody>
      </p:sp>
      <p:grpSp>
        <p:nvGrpSpPr>
          <p:cNvPr id="4" name="Group 16"/>
          <p:cNvGrpSpPr/>
          <p:nvPr/>
        </p:nvGrpSpPr>
        <p:grpSpPr bwMode="auto">
          <a:xfrm>
            <a:off x="468313" y="1412875"/>
            <a:ext cx="7981950" cy="2714625"/>
            <a:chOff x="327" y="436"/>
            <a:chExt cx="5028" cy="1710"/>
          </a:xfrm>
        </p:grpSpPr>
        <p:sp>
          <p:nvSpPr>
            <p:cNvPr id="7177" name="Text Box 17"/>
            <p:cNvSpPr txBox="1">
              <a:spLocks noChangeArrowheads="1"/>
            </p:cNvSpPr>
            <p:nvPr/>
          </p:nvSpPr>
          <p:spPr bwMode="auto">
            <a:xfrm>
              <a:off x="327" y="1550"/>
              <a:ext cx="3597" cy="5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/>
              <a:r>
                <a:rPr kumimoji="0" lang="zh-CN" altLang="en-US" dirty="0"/>
                <a:t>②若</a:t>
              </a:r>
              <a:r>
                <a:rPr kumimoji="0" lang="en-US" altLang="zh-CN" dirty="0"/>
                <a:t>GH∥AD</a:t>
              </a:r>
              <a:r>
                <a:rPr kumimoji="0" lang="zh-CN" altLang="en-US" dirty="0"/>
                <a:t>，</a:t>
              </a:r>
              <a:r>
                <a:rPr kumimoji="0" lang="en-US" altLang="zh-CN" dirty="0"/>
                <a:t>EF</a:t>
              </a:r>
              <a:r>
                <a:rPr kumimoji="0" lang="zh-CN" altLang="en-US" dirty="0"/>
                <a:t>与</a:t>
              </a:r>
              <a:r>
                <a:rPr kumimoji="0" lang="en-US" altLang="zh-CN" dirty="0"/>
                <a:t>GH</a:t>
              </a:r>
              <a:r>
                <a:rPr kumimoji="0" lang="zh-CN" altLang="en-US" dirty="0"/>
                <a:t>交于点</a:t>
              </a:r>
              <a:r>
                <a:rPr kumimoji="0" lang="en-US" altLang="zh-CN" dirty="0"/>
                <a:t>O</a:t>
              </a:r>
              <a:r>
                <a:rPr kumimoji="0" lang="zh-CN" altLang="en-US" dirty="0"/>
                <a:t>，</a:t>
              </a:r>
            </a:p>
            <a:p>
              <a:pPr algn="l" eaLnBrk="1" hangingPunct="1"/>
              <a:r>
                <a:rPr kumimoji="0" lang="zh-CN" altLang="en-US" dirty="0"/>
                <a:t>    则图中有＿＿个平行四边形。</a:t>
              </a:r>
            </a:p>
          </p:txBody>
        </p:sp>
        <p:sp>
          <p:nvSpPr>
            <p:cNvPr id="7178" name="Line 18"/>
            <p:cNvSpPr>
              <a:spLocks noChangeShapeType="1"/>
            </p:cNvSpPr>
            <p:nvPr/>
          </p:nvSpPr>
          <p:spPr bwMode="auto">
            <a:xfrm>
              <a:off x="4127" y="536"/>
              <a:ext cx="1021" cy="3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7179" name="Text Box 19"/>
            <p:cNvSpPr txBox="1">
              <a:spLocks noChangeArrowheads="1"/>
            </p:cNvSpPr>
            <p:nvPr/>
          </p:nvSpPr>
          <p:spPr bwMode="auto">
            <a:xfrm>
              <a:off x="3923" y="436"/>
              <a:ext cx="22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/>
              <a:r>
                <a:rPr kumimoji="0" lang="en-US" altLang="zh-CN" sz="1800" b="0"/>
                <a:t>G</a:t>
              </a:r>
            </a:p>
          </p:txBody>
        </p:sp>
        <p:sp>
          <p:nvSpPr>
            <p:cNvPr id="7180" name="Text Box 20"/>
            <p:cNvSpPr txBox="1">
              <a:spLocks noChangeArrowheads="1"/>
            </p:cNvSpPr>
            <p:nvPr/>
          </p:nvSpPr>
          <p:spPr bwMode="auto">
            <a:xfrm>
              <a:off x="5135" y="449"/>
              <a:ext cx="2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/>
              <a:r>
                <a:rPr kumimoji="0" lang="en-US" altLang="zh-CN" sz="1800" b="0"/>
                <a:t>H</a:t>
              </a:r>
            </a:p>
          </p:txBody>
        </p:sp>
        <p:sp>
          <p:nvSpPr>
            <p:cNvPr id="7181" name="Text Box 21"/>
            <p:cNvSpPr txBox="1">
              <a:spLocks noChangeArrowheads="1"/>
            </p:cNvSpPr>
            <p:nvPr/>
          </p:nvSpPr>
          <p:spPr bwMode="auto">
            <a:xfrm>
              <a:off x="4513" y="572"/>
              <a:ext cx="18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/>
              <a:r>
                <a:rPr kumimoji="0" lang="en-US" altLang="zh-CN" sz="1800" b="0"/>
                <a:t>O</a:t>
              </a:r>
            </a:p>
          </p:txBody>
        </p:sp>
      </p:grpSp>
      <p:sp>
        <p:nvSpPr>
          <p:cNvPr id="75798" name="Text Box 22"/>
          <p:cNvSpPr txBox="1">
            <a:spLocks noChangeArrowheads="1"/>
          </p:cNvSpPr>
          <p:nvPr/>
        </p:nvSpPr>
        <p:spPr bwMode="auto">
          <a:xfrm>
            <a:off x="2535238" y="2411413"/>
            <a:ext cx="4095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kumimoji="0" lang="en-US" altLang="zh-CN" sz="3200" b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75799" name="Text Box 23"/>
          <p:cNvSpPr txBox="1">
            <a:spLocks noChangeArrowheads="1"/>
          </p:cNvSpPr>
          <p:nvPr/>
        </p:nvSpPr>
        <p:spPr bwMode="auto">
          <a:xfrm>
            <a:off x="2535238" y="3492500"/>
            <a:ext cx="4095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kumimoji="0" lang="en-US" altLang="zh-CN" sz="3200" b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7176" name="AutoShape 2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337550" y="6451600"/>
            <a:ext cx="806450" cy="406400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dist"/>
            <a:r>
              <a:rPr kumimoji="0" lang="zh-CN" altLang="en-US" sz="1800" b="0">
                <a:hlinkClick r:id="rId3" action="ppaction://hlinksldjump"/>
              </a:rPr>
              <a:t>返回</a:t>
            </a:r>
            <a:endParaRPr kumimoji="0" lang="zh-CN" altLang="en-US" sz="1800" b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57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75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75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75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75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98" grpId="0"/>
      <p:bldP spid="7579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2"/>
          <p:cNvSpPr txBox="1">
            <a:spLocks noChangeArrowheads="1"/>
          </p:cNvSpPr>
          <p:nvPr/>
        </p:nvSpPr>
        <p:spPr bwMode="auto">
          <a:xfrm>
            <a:off x="611188" y="1773238"/>
            <a:ext cx="74898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0" lang="en-US" altLang="zh-CN" sz="3200" dirty="0">
                <a:ea typeface="楷体_GB2312" pitchFamily="49" charset="-122"/>
              </a:rPr>
              <a:t>1.</a:t>
            </a:r>
            <a:r>
              <a:rPr kumimoji="0" lang="zh-CN" altLang="en-US" sz="3200" dirty="0">
                <a:ea typeface="楷体_GB2312" pitchFamily="49" charset="-122"/>
              </a:rPr>
              <a:t>平行四边形的</a:t>
            </a:r>
            <a:r>
              <a:rPr kumimoji="0" lang="zh-CN" altLang="en-US" sz="3200" dirty="0">
                <a:solidFill>
                  <a:srgbClr val="FF0000"/>
                </a:solidFill>
                <a:ea typeface="楷体_GB2312" pitchFamily="49" charset="-122"/>
              </a:rPr>
              <a:t>边</a:t>
            </a:r>
            <a:r>
              <a:rPr kumimoji="0" lang="zh-CN" altLang="en-US" sz="3200" dirty="0">
                <a:ea typeface="楷体_GB2312" pitchFamily="49" charset="-122"/>
              </a:rPr>
              <a:t>具有哪些性质？说说你的理由。</a:t>
            </a:r>
          </a:p>
        </p:txBody>
      </p:sp>
      <p:sp>
        <p:nvSpPr>
          <p:cNvPr id="76803" name="Text Box 3"/>
          <p:cNvSpPr txBox="1">
            <a:spLocks noChangeArrowheads="1"/>
          </p:cNvSpPr>
          <p:nvPr/>
        </p:nvSpPr>
        <p:spPr bwMode="auto">
          <a:xfrm>
            <a:off x="601663" y="3154363"/>
            <a:ext cx="74898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0" lang="en-US" altLang="zh-CN" sz="3200" dirty="0">
                <a:ea typeface="楷体_GB2312" pitchFamily="49" charset="-122"/>
              </a:rPr>
              <a:t>2.</a:t>
            </a:r>
            <a:r>
              <a:rPr kumimoji="0" lang="zh-CN" altLang="en-US" sz="3200" dirty="0">
                <a:ea typeface="楷体_GB2312" pitchFamily="49" charset="-122"/>
              </a:rPr>
              <a:t>平行四边形的</a:t>
            </a:r>
            <a:r>
              <a:rPr kumimoji="0" lang="zh-CN" altLang="en-US" sz="3200" dirty="0">
                <a:solidFill>
                  <a:srgbClr val="FF0000"/>
                </a:solidFill>
                <a:ea typeface="楷体_GB2312" pitchFamily="49" charset="-122"/>
              </a:rPr>
              <a:t>角</a:t>
            </a:r>
            <a:r>
              <a:rPr kumimoji="0" lang="zh-CN" altLang="en-US" sz="3200" dirty="0">
                <a:ea typeface="楷体_GB2312" pitchFamily="49" charset="-122"/>
              </a:rPr>
              <a:t>具有哪些性质？说说你的理由。</a:t>
            </a:r>
          </a:p>
        </p:txBody>
      </p:sp>
      <p:grpSp>
        <p:nvGrpSpPr>
          <p:cNvPr id="8196" name="Group 4"/>
          <p:cNvGrpSpPr/>
          <p:nvPr/>
        </p:nvGrpSpPr>
        <p:grpSpPr bwMode="auto">
          <a:xfrm>
            <a:off x="34925" y="44450"/>
            <a:ext cx="9072563" cy="1355725"/>
            <a:chOff x="45" y="0"/>
            <a:chExt cx="5715" cy="854"/>
          </a:xfrm>
        </p:grpSpPr>
        <p:pic>
          <p:nvPicPr>
            <p:cNvPr id="8204" name="Picture 5" descr="b238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915" y="0"/>
              <a:ext cx="845" cy="8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05" name="Picture 6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5" y="346"/>
              <a:ext cx="5012" cy="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6807" name="Rectangle 7"/>
          <p:cNvSpPr>
            <a:spLocks noChangeArrowheads="1"/>
          </p:cNvSpPr>
          <p:nvPr/>
        </p:nvSpPr>
        <p:spPr bwMode="auto">
          <a:xfrm>
            <a:off x="1588" y="7938"/>
            <a:ext cx="3024187" cy="719137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6600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tx2"/>
            </a:solidFill>
            <a:miter lim="800000"/>
          </a:ln>
          <a:effectLst/>
        </p:spPr>
        <p:txBody>
          <a:bodyPr/>
          <a:lstStyle/>
          <a:p>
            <a:pPr algn="l" eaLnBrk="0" hangingPunct="0">
              <a:lnSpc>
                <a:spcPct val="90000"/>
              </a:lnSpc>
              <a:defRPr/>
            </a:pPr>
            <a:r>
              <a:rPr kumimoji="0" lang="zh-CN" altLang="en-US" dirty="0">
                <a:solidFill>
                  <a:srgbClr val="FFFFFF"/>
                </a:solidFill>
                <a:latin typeface="华文新魏" panose="02010800040101010101" pitchFamily="2" charset="-122"/>
                <a:ea typeface="华文新魏" panose="02010800040101010101" pitchFamily="2" charset="-122"/>
                <a:sym typeface="Marlett" pitchFamily="2" charset="2"/>
              </a:rPr>
              <a:t></a:t>
            </a:r>
            <a:r>
              <a:rPr kumimoji="0" lang="zh-CN" altLang="en-US" sz="40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  <a:sym typeface="Marlett" pitchFamily="2" charset="2"/>
              </a:rPr>
              <a:t>讨 论</a:t>
            </a:r>
            <a:r>
              <a:rPr kumimoji="0" lang="zh-CN" altLang="en-US" dirty="0">
                <a:solidFill>
                  <a:srgbClr val="0000FF"/>
                </a:solidFill>
                <a:latin typeface="宋体" panose="02010600030101010101" pitchFamily="2" charset="-122"/>
                <a:sym typeface="Marlett" pitchFamily="2" charset="2"/>
              </a:rPr>
              <a:t> </a:t>
            </a:r>
            <a:r>
              <a:rPr kumimoji="0" lang="zh-CN" altLang="en-US" dirty="0">
                <a:solidFill>
                  <a:srgbClr val="FF3399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 2" panose="05020102010507070707" pitchFamily="18" charset="2"/>
              </a:rPr>
              <a:t></a:t>
            </a:r>
            <a:r>
              <a:rPr kumimoji="0" lang="zh-CN" altLang="en-US" sz="3600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</a:p>
        </p:txBody>
      </p:sp>
      <p:grpSp>
        <p:nvGrpSpPr>
          <p:cNvPr id="8198" name="Group 8"/>
          <p:cNvGrpSpPr/>
          <p:nvPr/>
        </p:nvGrpSpPr>
        <p:grpSpPr bwMode="auto">
          <a:xfrm>
            <a:off x="4021138" y="4406900"/>
            <a:ext cx="3503612" cy="1903413"/>
            <a:chOff x="2533" y="2776"/>
            <a:chExt cx="2207" cy="1199"/>
          </a:xfrm>
        </p:grpSpPr>
        <p:sp>
          <p:nvSpPr>
            <p:cNvPr id="8199" name="WordArt 9"/>
            <p:cNvSpPr>
              <a:spLocks noChangeArrowheads="1" noChangeShapeType="1" noTextEdit="1"/>
            </p:cNvSpPr>
            <p:nvPr/>
          </p:nvSpPr>
          <p:spPr bwMode="auto">
            <a:xfrm>
              <a:off x="2925" y="2776"/>
              <a:ext cx="144" cy="22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altLang="zh-CN" sz="3600" kern="10">
                  <a:ln w="9525">
                    <a:solidFill>
                      <a:srgbClr val="000000"/>
                    </a:solidFill>
                    <a:round/>
                  </a:ln>
                  <a:latin typeface="宋体" panose="02010600030101010101" pitchFamily="2" charset="-122"/>
                  <a:ea typeface="宋体" panose="02010600030101010101" pitchFamily="2" charset="-122"/>
                </a:rPr>
                <a:t>A</a:t>
              </a:r>
              <a:endParaRPr lang="zh-CN" altLang="en-US" sz="3600" kern="10">
                <a:ln w="9525">
                  <a:solidFill>
                    <a:srgbClr val="000000"/>
                  </a:solidFill>
                  <a:round/>
                </a:ln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8200" name="WordArt 10"/>
            <p:cNvSpPr>
              <a:spLocks noChangeArrowheads="1" noChangeShapeType="1" noTextEdit="1"/>
            </p:cNvSpPr>
            <p:nvPr/>
          </p:nvSpPr>
          <p:spPr bwMode="auto">
            <a:xfrm>
              <a:off x="2533" y="3754"/>
              <a:ext cx="144" cy="22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altLang="zh-CN" sz="3600" kern="10">
                  <a:ln w="9525">
                    <a:solidFill>
                      <a:srgbClr val="000000"/>
                    </a:solidFill>
                    <a:round/>
                  </a:ln>
                  <a:latin typeface="宋体" panose="02010600030101010101" pitchFamily="2" charset="-122"/>
                  <a:ea typeface="宋体" panose="02010600030101010101" pitchFamily="2" charset="-122"/>
                </a:rPr>
                <a:t>B</a:t>
              </a:r>
              <a:endParaRPr lang="zh-CN" altLang="en-US" sz="3600" kern="10">
                <a:ln w="9525">
                  <a:solidFill>
                    <a:srgbClr val="000000"/>
                  </a:solidFill>
                  <a:round/>
                </a:ln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8201" name="WordArt 11"/>
            <p:cNvSpPr>
              <a:spLocks noChangeArrowheads="1" noChangeShapeType="1" noTextEdit="1"/>
            </p:cNvSpPr>
            <p:nvPr/>
          </p:nvSpPr>
          <p:spPr bwMode="auto">
            <a:xfrm>
              <a:off x="4088" y="3753"/>
              <a:ext cx="144" cy="22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altLang="zh-CN" sz="3600" kern="10">
                  <a:ln w="9525">
                    <a:solidFill>
                      <a:srgbClr val="000000"/>
                    </a:solidFill>
                    <a:round/>
                  </a:ln>
                  <a:latin typeface="宋体" panose="02010600030101010101" pitchFamily="2" charset="-122"/>
                  <a:ea typeface="宋体" panose="02010600030101010101" pitchFamily="2" charset="-122"/>
                </a:rPr>
                <a:t>C</a:t>
              </a:r>
              <a:endParaRPr lang="zh-CN" altLang="en-US" sz="3600" kern="10">
                <a:ln w="9525">
                  <a:solidFill>
                    <a:srgbClr val="000000"/>
                  </a:solidFill>
                  <a:round/>
                </a:ln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8202" name="WordArt 12"/>
            <p:cNvSpPr>
              <a:spLocks noChangeArrowheads="1" noChangeShapeType="1" noTextEdit="1"/>
            </p:cNvSpPr>
            <p:nvPr/>
          </p:nvSpPr>
          <p:spPr bwMode="auto">
            <a:xfrm>
              <a:off x="4596" y="2776"/>
              <a:ext cx="144" cy="22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altLang="zh-CN" sz="3600" kern="10">
                  <a:ln w="9525">
                    <a:solidFill>
                      <a:srgbClr val="000000"/>
                    </a:solidFill>
                    <a:round/>
                  </a:ln>
                  <a:latin typeface="宋体" panose="02010600030101010101" pitchFamily="2" charset="-122"/>
                  <a:ea typeface="宋体" panose="02010600030101010101" pitchFamily="2" charset="-122"/>
                </a:rPr>
                <a:t>D</a:t>
              </a:r>
              <a:endParaRPr lang="zh-CN" altLang="en-US" sz="3600" kern="10">
                <a:ln w="9525">
                  <a:solidFill>
                    <a:srgbClr val="000000"/>
                  </a:solidFill>
                  <a:round/>
                </a:ln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8203" name="AutoShape 13"/>
            <p:cNvSpPr>
              <a:spLocks noChangeArrowheads="1"/>
            </p:cNvSpPr>
            <p:nvPr/>
          </p:nvSpPr>
          <p:spPr bwMode="auto">
            <a:xfrm>
              <a:off x="2699" y="2976"/>
              <a:ext cx="1860" cy="772"/>
            </a:xfrm>
            <a:prstGeom prst="parallelogram">
              <a:avLst>
                <a:gd name="adj" fmla="val 6023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6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6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/>
      <p:bldP spid="7680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698500" y="1790700"/>
            <a:ext cx="7834313" cy="7016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kumimoji="0" lang="zh-CN" alt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１．</a:t>
            </a:r>
            <a:r>
              <a:rPr kumimoji="0" lang="zh-CN" altLang="en-US" sz="4000" dirty="0">
                <a:effectLst>
                  <a:outerShdw blurRad="38100" dist="38100" dir="2700000" algn="tl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平行四边形的</a:t>
            </a:r>
            <a:r>
              <a:rPr kumimoji="0" lang="zh-CN" altLang="en-US" sz="4000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对边平行且相等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79388" y="115888"/>
            <a:ext cx="15843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kumimoji="0" lang="zh-CN" altLang="en-US" sz="3600">
                <a:solidFill>
                  <a:srgbClr val="FF0000"/>
                </a:solidFill>
                <a:ea typeface="黑体" panose="02010609060101010101" pitchFamily="49" charset="-122"/>
              </a:rPr>
              <a:t>猜想：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900113" y="928688"/>
            <a:ext cx="43195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kumimoji="0" lang="zh-CN" altLang="en-US" sz="3200" dirty="0">
                <a:solidFill>
                  <a:srgbClr val="0000FF"/>
                </a:solidFill>
              </a:rPr>
              <a:t>平行四边形的性质：</a:t>
            </a:r>
          </a:p>
        </p:txBody>
      </p:sp>
      <p:sp>
        <p:nvSpPr>
          <p:cNvPr id="77829" name="Text Box 5"/>
          <p:cNvSpPr txBox="1">
            <a:spLocks noChangeArrowheads="1"/>
          </p:cNvSpPr>
          <p:nvPr/>
        </p:nvSpPr>
        <p:spPr bwMode="auto">
          <a:xfrm>
            <a:off x="755650" y="2924175"/>
            <a:ext cx="6356350" cy="11906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kumimoji="0" lang="zh-CN" alt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２．</a:t>
            </a:r>
            <a:r>
              <a:rPr kumimoji="0" lang="zh-CN" alt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平行四边形的</a:t>
            </a:r>
            <a:r>
              <a:rPr kumimoji="0" lang="zh-CN" altLang="en-US" sz="3600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对角相等． </a:t>
            </a:r>
            <a:endParaRPr kumimoji="0" lang="en-US" sz="3600" dirty="0">
              <a:solidFill>
                <a:srgbClr val="FF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l">
              <a:defRPr/>
            </a:pPr>
            <a:endParaRPr kumimoji="0" lang="zh-CN" altLang="en-US" sz="3600" b="0" dirty="0"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77830" name="WordArt 6"/>
          <p:cNvSpPr>
            <a:spLocks noChangeArrowheads="1" noChangeShapeType="1" noTextEdit="1"/>
          </p:cNvSpPr>
          <p:nvPr/>
        </p:nvSpPr>
        <p:spPr bwMode="auto">
          <a:xfrm>
            <a:off x="5435600" y="4437063"/>
            <a:ext cx="2881313" cy="1241425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76472"/>
              </a:avLst>
            </a:prstTxWarp>
            <a:scene3d>
              <a:camera prst="legacyPerspectiveFront">
                <a:rot lat="19799996" lon="19439995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</a:sp3d>
          </a:bodyPr>
          <a:lstStyle/>
          <a:p>
            <a:r>
              <a:rPr lang="zh-CN" altLang="en-US" sz="3600" kern="10">
                <a:ln w="9525">
                  <a:round/>
                </a:ln>
                <a:gradFill rotWithShape="1">
                  <a:gsLst>
                    <a:gs pos="0">
                      <a:srgbClr val="707070"/>
                    </a:gs>
                    <a:gs pos="50000">
                      <a:srgbClr val="FFFFFF"/>
                    </a:gs>
                    <a:gs pos="100000">
                      <a:srgbClr val="707070"/>
                    </a:gs>
                  </a:gsLst>
                  <a:lin ang="27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如何证明</a:t>
            </a:r>
          </a:p>
        </p:txBody>
      </p:sp>
      <p:grpSp>
        <p:nvGrpSpPr>
          <p:cNvPr id="9223" name="Group 7"/>
          <p:cNvGrpSpPr/>
          <p:nvPr/>
        </p:nvGrpSpPr>
        <p:grpSpPr bwMode="auto">
          <a:xfrm>
            <a:off x="971550" y="4149725"/>
            <a:ext cx="3429000" cy="2016125"/>
            <a:chOff x="1429" y="2659"/>
            <a:chExt cx="2160" cy="1270"/>
          </a:xfrm>
        </p:grpSpPr>
        <p:sp>
          <p:nvSpPr>
            <p:cNvPr id="9225" name="AutoShape 8"/>
            <p:cNvSpPr>
              <a:spLocks noChangeArrowheads="1"/>
            </p:cNvSpPr>
            <p:nvPr/>
          </p:nvSpPr>
          <p:spPr bwMode="auto">
            <a:xfrm flipH="1">
              <a:off x="1621" y="2880"/>
              <a:ext cx="1920" cy="773"/>
            </a:xfrm>
            <a:prstGeom prst="flowChartInputOutput">
              <a:avLst/>
            </a:prstGeom>
            <a:noFill/>
            <a:ln w="952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226" name="WordArt 9"/>
            <p:cNvSpPr>
              <a:spLocks noChangeArrowheads="1" noChangeShapeType="1" noTextEdit="1"/>
            </p:cNvSpPr>
            <p:nvPr/>
          </p:nvSpPr>
          <p:spPr bwMode="auto">
            <a:xfrm>
              <a:off x="1429" y="2659"/>
              <a:ext cx="144" cy="22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altLang="zh-CN" sz="3600" kern="10">
                  <a:ln w="9525">
                    <a:solidFill>
                      <a:srgbClr val="000000"/>
                    </a:solidFill>
                    <a:round/>
                  </a:ln>
                  <a:latin typeface="宋体" panose="02010600030101010101" pitchFamily="2" charset="-122"/>
                  <a:ea typeface="宋体" panose="02010600030101010101" pitchFamily="2" charset="-122"/>
                </a:rPr>
                <a:t>A</a:t>
              </a:r>
              <a:endParaRPr lang="zh-CN" altLang="en-US" sz="3600" kern="10">
                <a:ln w="9525">
                  <a:solidFill>
                    <a:srgbClr val="000000"/>
                  </a:solidFill>
                  <a:round/>
                </a:ln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9227" name="WordArt 10"/>
            <p:cNvSpPr>
              <a:spLocks noChangeArrowheads="1" noChangeShapeType="1" noTextEdit="1"/>
            </p:cNvSpPr>
            <p:nvPr/>
          </p:nvSpPr>
          <p:spPr bwMode="auto">
            <a:xfrm>
              <a:off x="1765" y="3653"/>
              <a:ext cx="144" cy="22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altLang="zh-CN" sz="3600" kern="10">
                  <a:ln w="9525">
                    <a:solidFill>
                      <a:srgbClr val="000000"/>
                    </a:solidFill>
                    <a:round/>
                  </a:ln>
                  <a:latin typeface="宋体" panose="02010600030101010101" pitchFamily="2" charset="-122"/>
                  <a:ea typeface="宋体" panose="02010600030101010101" pitchFamily="2" charset="-122"/>
                </a:rPr>
                <a:t>B</a:t>
              </a:r>
              <a:endParaRPr lang="zh-CN" altLang="en-US" sz="3600" kern="10">
                <a:ln w="9525">
                  <a:solidFill>
                    <a:srgbClr val="000000"/>
                  </a:solidFill>
                  <a:round/>
                </a:ln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9228" name="WordArt 11"/>
            <p:cNvSpPr>
              <a:spLocks noChangeArrowheads="1" noChangeShapeType="1" noTextEdit="1"/>
            </p:cNvSpPr>
            <p:nvPr/>
          </p:nvSpPr>
          <p:spPr bwMode="auto">
            <a:xfrm>
              <a:off x="3445" y="3708"/>
              <a:ext cx="144" cy="22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altLang="zh-CN" sz="3600" kern="10">
                  <a:ln w="9525">
                    <a:solidFill>
                      <a:srgbClr val="000000"/>
                    </a:solidFill>
                    <a:round/>
                  </a:ln>
                  <a:latin typeface="宋体" panose="02010600030101010101" pitchFamily="2" charset="-122"/>
                  <a:ea typeface="宋体" panose="02010600030101010101" pitchFamily="2" charset="-122"/>
                </a:rPr>
                <a:t>C</a:t>
              </a:r>
              <a:endParaRPr lang="zh-CN" altLang="en-US" sz="3600" kern="10">
                <a:ln w="9525">
                  <a:solidFill>
                    <a:srgbClr val="000000"/>
                  </a:solidFill>
                  <a:round/>
                </a:ln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9229" name="WordArt 12"/>
            <p:cNvSpPr>
              <a:spLocks noChangeArrowheads="1" noChangeShapeType="1" noTextEdit="1"/>
            </p:cNvSpPr>
            <p:nvPr/>
          </p:nvSpPr>
          <p:spPr bwMode="auto">
            <a:xfrm>
              <a:off x="3205" y="2659"/>
              <a:ext cx="144" cy="22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altLang="zh-CN" sz="3600" kern="10">
                  <a:ln w="9525">
                    <a:solidFill>
                      <a:srgbClr val="000000"/>
                    </a:solidFill>
                    <a:round/>
                  </a:ln>
                  <a:latin typeface="宋体" panose="02010600030101010101" pitchFamily="2" charset="-122"/>
                  <a:ea typeface="宋体" panose="02010600030101010101" pitchFamily="2" charset="-122"/>
                </a:rPr>
                <a:t>D</a:t>
              </a:r>
              <a:endParaRPr lang="zh-CN" altLang="en-US" sz="3600" kern="10">
                <a:ln w="9525">
                  <a:solidFill>
                    <a:srgbClr val="000000"/>
                  </a:solidFill>
                  <a:round/>
                </a:ln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</p:grpSp>
      <p:pic>
        <p:nvPicPr>
          <p:cNvPr id="9224" name="Picture 135" descr="1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-508524">
            <a:off x="7235825" y="0"/>
            <a:ext cx="1677988" cy="167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7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78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78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7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7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6" grpId="0" autoUpdateAnimBg="0"/>
      <p:bldP spid="77829" grpId="0"/>
      <p:bldP spid="7783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563938" y="188913"/>
            <a:ext cx="4343400" cy="533400"/>
          </a:xfrm>
        </p:spPr>
        <p:txBody>
          <a:bodyPr/>
          <a:lstStyle/>
          <a:p>
            <a:r>
              <a:rPr lang="zh-CN" altLang="en-US" sz="4000" b="1" dirty="0" smtClean="0">
                <a:solidFill>
                  <a:srgbClr val="009900"/>
                </a:solidFill>
                <a:ea typeface="隶书" panose="02010509060101010101" pitchFamily="49" charset="-122"/>
              </a:rPr>
              <a:t>平行四边形的性质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/>
        </p:nvSpPr>
        <p:spPr bwMode="auto">
          <a:xfrm>
            <a:off x="990600" y="762000"/>
            <a:ext cx="6389688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algn="l">
              <a:lnSpc>
                <a:spcPct val="90000"/>
              </a:lnSpc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lang="zh-CN" altLang="en-US" sz="3200" b="0" dirty="0">
                <a:solidFill>
                  <a:srgbClr val="FF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定理１</a:t>
            </a:r>
            <a:r>
              <a:rPr lang="en-US" altLang="zh-CN" sz="3200" b="0" dirty="0">
                <a:solidFill>
                  <a:srgbClr val="FF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:</a:t>
            </a:r>
            <a:r>
              <a:rPr lang="zh-CN" altLang="en-US" sz="3200" dirty="0">
                <a:solidFill>
                  <a:srgbClr val="FF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平行四边形的对边相等</a:t>
            </a:r>
            <a:r>
              <a:rPr lang="en-US" altLang="zh-CN" sz="3200" dirty="0">
                <a:solidFill>
                  <a:srgbClr val="FF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.</a:t>
            </a:r>
          </a:p>
        </p:txBody>
      </p:sp>
      <p:grpSp>
        <p:nvGrpSpPr>
          <p:cNvPr id="2" name="Group 4"/>
          <p:cNvGrpSpPr/>
          <p:nvPr/>
        </p:nvGrpSpPr>
        <p:grpSpPr bwMode="auto">
          <a:xfrm>
            <a:off x="5943600" y="1828800"/>
            <a:ext cx="3124200" cy="1447800"/>
            <a:chOff x="3696" y="960"/>
            <a:chExt cx="1968" cy="912"/>
          </a:xfrm>
        </p:grpSpPr>
        <p:sp>
          <p:nvSpPr>
            <p:cNvPr id="10269" name="Text Box 5"/>
            <p:cNvSpPr txBox="1">
              <a:spLocks noChangeArrowheads="1"/>
            </p:cNvSpPr>
            <p:nvPr/>
          </p:nvSpPr>
          <p:spPr bwMode="auto">
            <a:xfrm>
              <a:off x="3696" y="15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/>
              <a:r>
                <a:rPr kumimoji="0" lang="en-US" altLang="zh-CN" sz="2400" b="0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10270" name="Text Box 6"/>
            <p:cNvSpPr txBox="1">
              <a:spLocks noChangeArrowheads="1"/>
            </p:cNvSpPr>
            <p:nvPr/>
          </p:nvSpPr>
          <p:spPr bwMode="auto">
            <a:xfrm>
              <a:off x="5376" y="1008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/>
              <a:r>
                <a:rPr kumimoji="0" lang="en-US" altLang="zh-CN" sz="2400" b="0">
                  <a:latin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10271" name="Text Box 7"/>
            <p:cNvSpPr txBox="1">
              <a:spLocks noChangeArrowheads="1"/>
            </p:cNvSpPr>
            <p:nvPr/>
          </p:nvSpPr>
          <p:spPr bwMode="auto">
            <a:xfrm>
              <a:off x="5040" y="1584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/>
              <a:r>
                <a:rPr kumimoji="0" lang="en-US" altLang="zh-CN" sz="2400" b="0"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10272" name="AutoShape 8"/>
            <p:cNvSpPr>
              <a:spLocks noChangeArrowheads="1"/>
            </p:cNvSpPr>
            <p:nvPr/>
          </p:nvSpPr>
          <p:spPr bwMode="auto">
            <a:xfrm>
              <a:off x="3888" y="1200"/>
              <a:ext cx="1536" cy="480"/>
            </a:xfrm>
            <a:prstGeom prst="parallelogram">
              <a:avLst>
                <a:gd name="adj" fmla="val 80000"/>
              </a:avLst>
            </a:prstGeom>
            <a:noFill/>
            <a:ln w="12700" cap="sq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273" name="Text Box 9"/>
            <p:cNvSpPr txBox="1">
              <a:spLocks noChangeArrowheads="1"/>
            </p:cNvSpPr>
            <p:nvPr/>
          </p:nvSpPr>
          <p:spPr bwMode="auto">
            <a:xfrm>
              <a:off x="4080" y="960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/>
              <a:r>
                <a:rPr kumimoji="0" lang="en-US" altLang="zh-CN" sz="2400" b="0">
                  <a:latin typeface="Times New Roman" panose="02020603050405020304" pitchFamily="18" charset="0"/>
                </a:rPr>
                <a:t>A</a:t>
              </a:r>
            </a:p>
          </p:txBody>
        </p:sp>
      </p:grpSp>
      <p:sp>
        <p:nvSpPr>
          <p:cNvPr id="78858" name="Rectangle 10"/>
          <p:cNvSpPr>
            <a:spLocks noGrp="1" noChangeArrowheads="1"/>
          </p:cNvSpPr>
          <p:nvPr/>
        </p:nvSpPr>
        <p:spPr bwMode="auto">
          <a:xfrm>
            <a:off x="990600" y="1295400"/>
            <a:ext cx="7239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algn="l">
              <a:lnSpc>
                <a:spcPct val="90000"/>
              </a:lnSpc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lang="zh-CN" altLang="en-US" b="0" dirty="0">
                <a:latin typeface="隶书" panose="02010509060101010101" pitchFamily="49" charset="-122"/>
                <a:ea typeface="隶书" panose="02010509060101010101" pitchFamily="49" charset="-122"/>
              </a:rPr>
              <a:t>已知</a:t>
            </a:r>
            <a:r>
              <a:rPr lang="en-US" altLang="zh-CN" b="0" dirty="0">
                <a:latin typeface="隶书" panose="02010509060101010101" pitchFamily="49" charset="-122"/>
                <a:ea typeface="隶书" panose="02010509060101010101" pitchFamily="49" charset="-122"/>
              </a:rPr>
              <a:t>:</a:t>
            </a:r>
            <a:r>
              <a:rPr lang="zh-CN" altLang="en-US" b="0" dirty="0">
                <a:latin typeface="隶书" panose="02010509060101010101" pitchFamily="49" charset="-122"/>
                <a:ea typeface="隶书" panose="02010509060101010101" pitchFamily="49" charset="-122"/>
              </a:rPr>
              <a:t>如图</a:t>
            </a:r>
            <a:r>
              <a:rPr lang="en-US" altLang="zh-CN" b="0" dirty="0">
                <a:latin typeface="隶书" panose="02010509060101010101" pitchFamily="49" charset="-122"/>
                <a:ea typeface="隶书" panose="02010509060101010101" pitchFamily="49" charset="-122"/>
              </a:rPr>
              <a:t>,</a:t>
            </a:r>
            <a:r>
              <a:rPr lang="zh-CN" altLang="en-US" b="0" dirty="0">
                <a:latin typeface="隶书" panose="02010509060101010101" pitchFamily="49" charset="-122"/>
                <a:ea typeface="隶书" panose="02010509060101010101" pitchFamily="49" charset="-122"/>
              </a:rPr>
              <a:t>四边形</a:t>
            </a:r>
            <a:r>
              <a:rPr lang="en-US" altLang="zh-CN" b="0" dirty="0">
                <a:latin typeface="隶书" panose="02010509060101010101" pitchFamily="49" charset="-122"/>
                <a:ea typeface="隶书" panose="02010509060101010101" pitchFamily="49" charset="-122"/>
              </a:rPr>
              <a:t>ABCD</a:t>
            </a:r>
            <a:r>
              <a:rPr lang="zh-CN" altLang="en-US" b="0" dirty="0">
                <a:latin typeface="隶书" panose="02010509060101010101" pitchFamily="49" charset="-122"/>
                <a:ea typeface="隶书" panose="02010509060101010101" pitchFamily="49" charset="-122"/>
              </a:rPr>
              <a:t>是平行四边形</a:t>
            </a:r>
            <a:r>
              <a:rPr lang="en-US" altLang="zh-CN" b="0" dirty="0">
                <a:latin typeface="隶书" panose="02010509060101010101" pitchFamily="49" charset="-122"/>
                <a:ea typeface="隶书" panose="02010509060101010101" pitchFamily="49" charset="-122"/>
              </a:rPr>
              <a:t>.</a:t>
            </a:r>
          </a:p>
        </p:txBody>
      </p:sp>
      <p:sp>
        <p:nvSpPr>
          <p:cNvPr id="78859" name="Rectangle 11"/>
          <p:cNvSpPr>
            <a:spLocks noGrp="1" noChangeArrowheads="1"/>
          </p:cNvSpPr>
          <p:nvPr/>
        </p:nvSpPr>
        <p:spPr bwMode="auto">
          <a:xfrm>
            <a:off x="990600" y="1676400"/>
            <a:ext cx="7239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algn="l">
              <a:lnSpc>
                <a:spcPct val="90000"/>
              </a:lnSpc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lang="zh-CN" altLang="en-US" b="0" dirty="0">
                <a:latin typeface="隶书" panose="02010509060101010101" pitchFamily="49" charset="-122"/>
                <a:ea typeface="隶书" panose="02010509060101010101" pitchFamily="49" charset="-122"/>
              </a:rPr>
              <a:t>求证</a:t>
            </a:r>
            <a:r>
              <a:rPr lang="en-US" altLang="zh-CN" b="0" dirty="0">
                <a:latin typeface="隶书" panose="02010509060101010101" pitchFamily="49" charset="-122"/>
                <a:ea typeface="隶书" panose="02010509060101010101" pitchFamily="49" charset="-122"/>
              </a:rPr>
              <a:t>:AB=CD,BC=DA.</a:t>
            </a:r>
          </a:p>
        </p:txBody>
      </p:sp>
      <p:sp>
        <p:nvSpPr>
          <p:cNvPr id="78860" name="Rectangle 12"/>
          <p:cNvSpPr>
            <a:spLocks noGrp="1" noChangeArrowheads="1"/>
          </p:cNvSpPr>
          <p:nvPr/>
        </p:nvSpPr>
        <p:spPr bwMode="auto">
          <a:xfrm>
            <a:off x="990600" y="2133600"/>
            <a:ext cx="52578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algn="l">
              <a:lnSpc>
                <a:spcPct val="90000"/>
              </a:lnSpc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lang="zh-CN" altLang="en-US" b="0" dirty="0">
                <a:latin typeface="隶书" panose="02010509060101010101" pitchFamily="49" charset="-122"/>
                <a:ea typeface="隶书" panose="02010509060101010101" pitchFamily="49" charset="-122"/>
              </a:rPr>
              <a:t>分析</a:t>
            </a:r>
            <a:r>
              <a:rPr lang="en-US" altLang="zh-CN" b="0" dirty="0">
                <a:latin typeface="隶书" panose="02010509060101010101" pitchFamily="49" charset="-122"/>
                <a:ea typeface="隶书" panose="02010509060101010101" pitchFamily="49" charset="-122"/>
              </a:rPr>
              <a:t>:</a:t>
            </a:r>
            <a:r>
              <a:rPr lang="zh-CN" altLang="en-US" b="0" dirty="0">
                <a:latin typeface="隶书" panose="02010509060101010101" pitchFamily="49" charset="-122"/>
                <a:ea typeface="隶书" panose="02010509060101010101" pitchFamily="49" charset="-122"/>
              </a:rPr>
              <a:t>要证明</a:t>
            </a:r>
            <a:r>
              <a:rPr lang="en-US" altLang="zh-CN" b="0" dirty="0">
                <a:latin typeface="隶书" panose="02010509060101010101" pitchFamily="49" charset="-122"/>
                <a:ea typeface="隶书" panose="02010509060101010101" pitchFamily="49" charset="-122"/>
              </a:rPr>
              <a:t>AB=CD,BC=DA</a:t>
            </a:r>
            <a:r>
              <a:rPr lang="zh-CN" altLang="en-US" b="0" dirty="0">
                <a:latin typeface="隶书" panose="02010509060101010101" pitchFamily="49" charset="-122"/>
                <a:ea typeface="隶书" panose="02010509060101010101" pitchFamily="49" charset="-122"/>
              </a:rPr>
              <a:t>可转化全等三角形的对应边来证明</a:t>
            </a:r>
            <a:r>
              <a:rPr lang="en-US" altLang="zh-CN" b="0" dirty="0">
                <a:latin typeface="隶书" panose="02010509060101010101" pitchFamily="49" charset="-122"/>
                <a:ea typeface="隶书" panose="02010509060101010101" pitchFamily="49" charset="-122"/>
              </a:rPr>
              <a:t>,</a:t>
            </a:r>
            <a:r>
              <a:rPr lang="zh-CN" altLang="en-US" b="0" dirty="0">
                <a:latin typeface="隶书" panose="02010509060101010101" pitchFamily="49" charset="-122"/>
                <a:ea typeface="隶书" panose="02010509060101010101" pitchFamily="49" charset="-122"/>
              </a:rPr>
              <a:t>于是可作辅助线来达到目的</a:t>
            </a:r>
            <a:r>
              <a:rPr lang="en-US" altLang="zh-CN" b="0" dirty="0">
                <a:latin typeface="隶书" panose="02010509060101010101" pitchFamily="49" charset="-122"/>
                <a:ea typeface="隶书" panose="02010509060101010101" pitchFamily="49" charset="-122"/>
              </a:rPr>
              <a:t>.</a:t>
            </a:r>
          </a:p>
        </p:txBody>
      </p:sp>
      <p:sp>
        <p:nvSpPr>
          <p:cNvPr id="78861" name="Rectangle 13"/>
          <p:cNvSpPr>
            <a:spLocks noGrp="1" noChangeArrowheads="1"/>
          </p:cNvSpPr>
          <p:nvPr/>
        </p:nvSpPr>
        <p:spPr bwMode="auto">
          <a:xfrm>
            <a:off x="990600" y="3352800"/>
            <a:ext cx="5257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algn="l" eaLnBrk="0" hangingPunct="0">
              <a:buClr>
                <a:schemeClr val="tx2"/>
              </a:buClr>
              <a:buSzPts val="3200"/>
              <a:buFont typeface="Wingdings" panose="05000000000000000000" pitchFamily="2" charset="2"/>
              <a:buNone/>
            </a:pPr>
            <a:r>
              <a:rPr kumimoji="0" lang="zh-CN" altLang="en-US" b="0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证明</a:t>
            </a:r>
            <a:r>
              <a:rPr kumimoji="0" lang="en-US" altLang="zh-CN" b="0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:</a:t>
            </a:r>
            <a:r>
              <a:rPr kumimoji="0" lang="zh-CN" altLang="en-US" b="0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连结</a:t>
            </a:r>
            <a:r>
              <a:rPr kumimoji="0" lang="en-US" altLang="zh-CN" b="0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AC.</a:t>
            </a:r>
          </a:p>
        </p:txBody>
      </p:sp>
      <p:sp>
        <p:nvSpPr>
          <p:cNvPr id="78862" name="Rectangle 14"/>
          <p:cNvSpPr>
            <a:spLocks noGrp="1" noChangeArrowheads="1"/>
          </p:cNvSpPr>
          <p:nvPr/>
        </p:nvSpPr>
        <p:spPr bwMode="auto">
          <a:xfrm>
            <a:off x="990600" y="3810000"/>
            <a:ext cx="5867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algn="l" eaLnBrk="0" hangingPunct="0">
              <a:buClr>
                <a:schemeClr val="tx2"/>
              </a:buClr>
              <a:buSzPts val="3200"/>
              <a:buFont typeface="Wingdings" panose="05000000000000000000" pitchFamily="2" charset="2"/>
              <a:buNone/>
            </a:pPr>
            <a:r>
              <a:rPr kumimoji="0" lang="zh-CN" altLang="en-US" b="0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∵四边形</a:t>
            </a:r>
            <a:r>
              <a:rPr kumimoji="0" lang="en-US" altLang="zh-CN" b="0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ABCD</a:t>
            </a:r>
            <a:r>
              <a:rPr kumimoji="0" lang="zh-CN" altLang="en-US" b="0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是平行四边形</a:t>
            </a:r>
            <a:r>
              <a:rPr kumimoji="0" lang="en-US" altLang="zh-CN" b="0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,</a:t>
            </a:r>
          </a:p>
        </p:txBody>
      </p:sp>
      <p:sp>
        <p:nvSpPr>
          <p:cNvPr id="78863" name="Rectangle 15"/>
          <p:cNvSpPr>
            <a:spLocks noGrp="1" noChangeArrowheads="1"/>
          </p:cNvSpPr>
          <p:nvPr/>
        </p:nvSpPr>
        <p:spPr bwMode="auto">
          <a:xfrm>
            <a:off x="5643562" y="3786188"/>
            <a:ext cx="3208337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algn="l" eaLnBrk="0" hangingPunct="0">
              <a:buClr>
                <a:schemeClr val="tx2"/>
              </a:buClr>
              <a:buSzPts val="3200"/>
              <a:buFont typeface="Wingdings" panose="05000000000000000000" pitchFamily="2" charset="2"/>
              <a:buNone/>
            </a:pPr>
            <a:r>
              <a:rPr kumimoji="0" lang="zh-CN" altLang="en-US" b="0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∴</a:t>
            </a:r>
            <a:r>
              <a:rPr kumimoji="0" lang="en-US" altLang="zh-CN" b="0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AB∥CD,BC∥DA.</a:t>
            </a:r>
          </a:p>
        </p:txBody>
      </p:sp>
      <p:sp>
        <p:nvSpPr>
          <p:cNvPr id="78864" name="Rectangle 16"/>
          <p:cNvSpPr>
            <a:spLocks noGrp="1" noChangeArrowheads="1"/>
          </p:cNvSpPr>
          <p:nvPr/>
        </p:nvSpPr>
        <p:spPr bwMode="auto">
          <a:xfrm>
            <a:off x="1071563" y="4286250"/>
            <a:ext cx="471487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algn="l" eaLnBrk="0" hangingPunct="0">
              <a:buClr>
                <a:schemeClr val="tx2"/>
              </a:buClr>
              <a:buSzPts val="3200"/>
              <a:buFont typeface="Wingdings" panose="05000000000000000000" pitchFamily="2" charset="2"/>
              <a:buNone/>
            </a:pPr>
            <a:r>
              <a:rPr kumimoji="0" lang="zh-CN" altLang="en-US" b="0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∴∠</a:t>
            </a:r>
            <a:r>
              <a:rPr kumimoji="0" lang="en-US" altLang="zh-CN" b="0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1=∠2, ∠3=∠4.</a:t>
            </a:r>
          </a:p>
        </p:txBody>
      </p:sp>
      <p:sp>
        <p:nvSpPr>
          <p:cNvPr id="78865" name="Rectangle 17"/>
          <p:cNvSpPr>
            <a:spLocks noGrp="1" noChangeArrowheads="1"/>
          </p:cNvSpPr>
          <p:nvPr/>
        </p:nvSpPr>
        <p:spPr bwMode="auto">
          <a:xfrm>
            <a:off x="857250" y="4786313"/>
            <a:ext cx="5257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algn="l" eaLnBrk="0" hangingPunct="0">
              <a:buClr>
                <a:schemeClr val="tx2"/>
              </a:buClr>
              <a:buSzPts val="3200"/>
              <a:buFont typeface="Wingdings" panose="05000000000000000000" pitchFamily="2" charset="2"/>
              <a:buNone/>
            </a:pPr>
            <a:r>
              <a:rPr kumimoji="0" lang="zh-CN" altLang="en-US" b="0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在△</a:t>
            </a:r>
            <a:r>
              <a:rPr kumimoji="0" lang="en-US" altLang="zh-CN" b="0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ABC</a:t>
            </a:r>
            <a:r>
              <a:rPr kumimoji="0" lang="zh-CN" altLang="en-US" b="0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和</a:t>
            </a:r>
            <a:r>
              <a:rPr kumimoji="0" lang="en-US" altLang="zh-CN" b="0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△CDA</a:t>
            </a:r>
            <a:r>
              <a:rPr kumimoji="0" lang="zh-CN" altLang="en-US" b="0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中</a:t>
            </a:r>
            <a:r>
              <a:rPr kumimoji="0" lang="en-US" altLang="zh-CN" b="0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</a:t>
            </a:r>
          </a:p>
          <a:p>
            <a:pPr algn="l" eaLnBrk="0" hangingPunct="0">
              <a:buClr>
                <a:schemeClr val="tx2"/>
              </a:buClr>
              <a:buSzPts val="3200"/>
              <a:buFont typeface="Wingdings" panose="05000000000000000000" pitchFamily="2" charset="2"/>
              <a:buNone/>
            </a:pPr>
            <a:r>
              <a:rPr kumimoji="0" lang="zh-CN" altLang="en-US" b="0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∠</a:t>
            </a:r>
            <a:r>
              <a:rPr kumimoji="0" lang="en-US" altLang="zh-CN" b="0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1=∠2</a:t>
            </a:r>
            <a:r>
              <a:rPr kumimoji="0" lang="zh-CN" altLang="en-US" b="0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，</a:t>
            </a:r>
            <a:r>
              <a:rPr kumimoji="0" lang="en-US" altLang="zh-CN" b="0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AC=CA, ∠3=∠4</a:t>
            </a:r>
          </a:p>
        </p:txBody>
      </p:sp>
      <p:sp>
        <p:nvSpPr>
          <p:cNvPr id="78866" name="Rectangle 18"/>
          <p:cNvSpPr>
            <a:spLocks noGrp="1" noChangeArrowheads="1"/>
          </p:cNvSpPr>
          <p:nvPr/>
        </p:nvSpPr>
        <p:spPr bwMode="auto">
          <a:xfrm>
            <a:off x="990600" y="5638800"/>
            <a:ext cx="5257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algn="l" eaLnBrk="0" hangingPunct="0">
              <a:buClr>
                <a:schemeClr val="tx2"/>
              </a:buClr>
              <a:buSzPts val="3200"/>
              <a:buFont typeface="Wingdings" panose="05000000000000000000" pitchFamily="2" charset="2"/>
              <a:buNone/>
            </a:pPr>
            <a:r>
              <a:rPr kumimoji="0" lang="zh-CN" altLang="en-US" b="0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∴△</a:t>
            </a:r>
            <a:r>
              <a:rPr kumimoji="0" lang="en-US" altLang="zh-CN" b="0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ABC≌△CDA(ASA).</a:t>
            </a:r>
          </a:p>
        </p:txBody>
      </p:sp>
      <p:sp>
        <p:nvSpPr>
          <p:cNvPr id="78867" name="Rectangle 19"/>
          <p:cNvSpPr>
            <a:spLocks noGrp="1" noChangeArrowheads="1"/>
          </p:cNvSpPr>
          <p:nvPr/>
        </p:nvSpPr>
        <p:spPr bwMode="auto">
          <a:xfrm>
            <a:off x="990600" y="6096000"/>
            <a:ext cx="5257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algn="l" eaLnBrk="0" hangingPunct="0">
              <a:buClr>
                <a:schemeClr val="tx2"/>
              </a:buClr>
              <a:buSzPts val="3200"/>
              <a:buFont typeface="Wingdings" panose="05000000000000000000" pitchFamily="2" charset="2"/>
              <a:buNone/>
            </a:pPr>
            <a:r>
              <a:rPr kumimoji="0" lang="zh-CN" altLang="en-US" b="0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∴</a:t>
            </a:r>
            <a:r>
              <a:rPr kumimoji="0" lang="en-US" altLang="zh-CN" b="0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AB=CD,BC=DA.</a:t>
            </a:r>
          </a:p>
        </p:txBody>
      </p:sp>
      <p:sp>
        <p:nvSpPr>
          <p:cNvPr id="78868" name="Line 20"/>
          <p:cNvSpPr>
            <a:spLocks noChangeShapeType="1"/>
          </p:cNvSpPr>
          <p:nvPr/>
        </p:nvSpPr>
        <p:spPr bwMode="auto">
          <a:xfrm>
            <a:off x="6858000" y="2209800"/>
            <a:ext cx="1219200" cy="7620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grpSp>
        <p:nvGrpSpPr>
          <p:cNvPr id="3" name="Group 21"/>
          <p:cNvGrpSpPr/>
          <p:nvPr/>
        </p:nvGrpSpPr>
        <p:grpSpPr bwMode="auto">
          <a:xfrm>
            <a:off x="6781800" y="2286000"/>
            <a:ext cx="1371600" cy="609600"/>
            <a:chOff x="4272" y="1440"/>
            <a:chExt cx="864" cy="384"/>
          </a:xfrm>
        </p:grpSpPr>
        <p:grpSp>
          <p:nvGrpSpPr>
            <p:cNvPr id="10264" name="Group 22"/>
            <p:cNvGrpSpPr/>
            <p:nvPr/>
          </p:nvGrpSpPr>
          <p:grpSpPr bwMode="auto">
            <a:xfrm>
              <a:off x="4272" y="1440"/>
              <a:ext cx="288" cy="231"/>
              <a:chOff x="4272" y="1440"/>
              <a:chExt cx="288" cy="231"/>
            </a:xfrm>
          </p:grpSpPr>
          <p:sp>
            <p:nvSpPr>
              <p:cNvPr id="10267" name="Text Box 23"/>
              <p:cNvSpPr txBox="1">
                <a:spLocks noChangeArrowheads="1"/>
              </p:cNvSpPr>
              <p:nvPr/>
            </p:nvSpPr>
            <p:spPr bwMode="auto">
              <a:xfrm>
                <a:off x="4272" y="1440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l"/>
                <a:r>
                  <a:rPr kumimoji="0" lang="en-US" altLang="zh-CN" sz="1800" b="0">
                    <a:latin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10268" name="Arc 24"/>
              <p:cNvSpPr/>
              <p:nvPr/>
            </p:nvSpPr>
            <p:spPr bwMode="auto">
              <a:xfrm flipV="1">
                <a:off x="4272" y="1440"/>
                <a:ext cx="96" cy="4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 cap="sq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10265" name="Arc 25"/>
            <p:cNvSpPr/>
            <p:nvPr/>
          </p:nvSpPr>
          <p:spPr bwMode="auto">
            <a:xfrm>
              <a:off x="4944" y="1776"/>
              <a:ext cx="192" cy="48"/>
            </a:xfrm>
            <a:custGeom>
              <a:avLst/>
              <a:gdLst>
                <a:gd name="T0" fmla="*/ 0 w 21600"/>
                <a:gd name="T1" fmla="*/ 0 h 21600"/>
                <a:gd name="T2" fmla="*/ 2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sq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266" name="Text Box 26"/>
            <p:cNvSpPr txBox="1">
              <a:spLocks noChangeArrowheads="1"/>
            </p:cNvSpPr>
            <p:nvPr/>
          </p:nvSpPr>
          <p:spPr bwMode="auto">
            <a:xfrm>
              <a:off x="4944" y="1584"/>
              <a:ext cx="1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/>
              <a:r>
                <a:rPr kumimoji="0" lang="en-US" altLang="zh-CN" sz="1800" b="0">
                  <a:latin typeface="Times New Roman" panose="02020603050405020304" pitchFamily="18" charset="0"/>
                </a:rPr>
                <a:t>2</a:t>
              </a:r>
            </a:p>
          </p:txBody>
        </p:sp>
      </p:grpSp>
      <p:grpSp>
        <p:nvGrpSpPr>
          <p:cNvPr id="5" name="Group 27"/>
          <p:cNvGrpSpPr/>
          <p:nvPr/>
        </p:nvGrpSpPr>
        <p:grpSpPr bwMode="auto">
          <a:xfrm>
            <a:off x="7162800" y="2212975"/>
            <a:ext cx="533400" cy="758825"/>
            <a:chOff x="4512" y="1394"/>
            <a:chExt cx="336" cy="478"/>
          </a:xfrm>
        </p:grpSpPr>
        <p:sp>
          <p:nvSpPr>
            <p:cNvPr id="10260" name="Arc 28"/>
            <p:cNvSpPr/>
            <p:nvPr/>
          </p:nvSpPr>
          <p:spPr bwMode="auto">
            <a:xfrm flipH="1">
              <a:off x="4752" y="1728"/>
              <a:ext cx="96" cy="1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1 h 21600"/>
                <a:gd name="T4" fmla="*/ 0 w 21600"/>
                <a:gd name="T5" fmla="*/ 1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sq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261" name="Text Box 29"/>
            <p:cNvSpPr txBox="1">
              <a:spLocks noChangeArrowheads="1"/>
            </p:cNvSpPr>
            <p:nvPr/>
          </p:nvSpPr>
          <p:spPr bwMode="auto">
            <a:xfrm>
              <a:off x="4608" y="1641"/>
              <a:ext cx="1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/>
              <a:r>
                <a:rPr kumimoji="0" lang="en-US" altLang="zh-CN" sz="1800" b="0"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10262" name="Arc 30"/>
            <p:cNvSpPr/>
            <p:nvPr/>
          </p:nvSpPr>
          <p:spPr bwMode="auto">
            <a:xfrm rot="2319236">
              <a:off x="4512" y="1394"/>
              <a:ext cx="96" cy="146"/>
            </a:xfrm>
            <a:custGeom>
              <a:avLst/>
              <a:gdLst>
                <a:gd name="T0" fmla="*/ 0 w 21600"/>
                <a:gd name="T1" fmla="*/ 0 h 32910"/>
                <a:gd name="T2" fmla="*/ 0 w 21600"/>
                <a:gd name="T3" fmla="*/ 1 h 32910"/>
                <a:gd name="T4" fmla="*/ 0 w 21600"/>
                <a:gd name="T5" fmla="*/ 0 h 32910"/>
                <a:gd name="T6" fmla="*/ 0 60000 65536"/>
                <a:gd name="T7" fmla="*/ 0 60000 65536"/>
                <a:gd name="T8" fmla="*/ 0 60000 65536"/>
                <a:gd name="T9" fmla="*/ 0 w 21600"/>
                <a:gd name="T10" fmla="*/ 0 h 32910"/>
                <a:gd name="T11" fmla="*/ 21600 w 21600"/>
                <a:gd name="T12" fmla="*/ 32910 h 3291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291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5593"/>
                    <a:pt x="20493" y="29508"/>
                    <a:pt x="18402" y="32910"/>
                  </a:cubicBezTo>
                </a:path>
                <a:path w="21600" h="3291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5593"/>
                    <a:pt x="20493" y="29508"/>
                    <a:pt x="18402" y="3291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sq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263" name="Text Box 31"/>
            <p:cNvSpPr txBox="1">
              <a:spLocks noChangeArrowheads="1"/>
            </p:cNvSpPr>
            <p:nvPr/>
          </p:nvSpPr>
          <p:spPr bwMode="auto">
            <a:xfrm>
              <a:off x="4560" y="1401"/>
              <a:ext cx="24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/>
              <a:r>
                <a:rPr kumimoji="0" lang="en-US" altLang="zh-CN" sz="1800" b="0">
                  <a:latin typeface="Times New Roman" panose="02020603050405020304" pitchFamily="18" charset="0"/>
                </a:rPr>
                <a:t>4</a:t>
              </a:r>
            </a:p>
          </p:txBody>
        </p:sp>
      </p:grpSp>
      <p:sp>
        <p:nvSpPr>
          <p:cNvPr id="78880" name="WordArt 32"/>
          <p:cNvSpPr>
            <a:spLocks noChangeArrowheads="1" noChangeShapeType="1" noTextEdit="1"/>
          </p:cNvSpPr>
          <p:nvPr/>
        </p:nvSpPr>
        <p:spPr bwMode="auto">
          <a:xfrm rot="345437">
            <a:off x="542925" y="-3175"/>
            <a:ext cx="2589213" cy="90963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>
              <a:defRPr/>
            </a:pPr>
            <a:r>
              <a:rPr lang="zh-CN" altLang="en-US" sz="3600" kern="10" dirty="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054563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我思</a:t>
            </a:r>
            <a:r>
              <a:rPr lang="en-US" altLang="zh-CN" sz="3600" kern="10" dirty="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054563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3600" kern="10" dirty="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054563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我进步</a:t>
            </a:r>
          </a:p>
        </p:txBody>
      </p:sp>
      <p:sp>
        <p:nvSpPr>
          <p:cNvPr id="78881" name="Rectangle 33"/>
          <p:cNvSpPr>
            <a:spLocks noGrp="1" noChangeArrowheads="1"/>
          </p:cNvSpPr>
          <p:nvPr/>
        </p:nvSpPr>
        <p:spPr bwMode="auto">
          <a:xfrm>
            <a:off x="5214938" y="4500563"/>
            <a:ext cx="3713162" cy="173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algn="l">
              <a:lnSpc>
                <a:spcPct val="9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zh-CN" altLang="en-US" sz="3200">
                <a:solidFill>
                  <a:srgbClr val="FF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由上述证明过程你能得到平行四边形的对角相等吗？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8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8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8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8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78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78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78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78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78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78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78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78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788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 autoUpdateAnimBg="0"/>
      <p:bldP spid="78858" grpId="0" autoUpdateAnimBg="0"/>
      <p:bldP spid="78859" grpId="0" autoUpdateAnimBg="0"/>
      <p:bldP spid="78860" grpId="0" autoUpdateAnimBg="0"/>
      <p:bldP spid="78861" grpId="0" autoUpdateAnimBg="0"/>
      <p:bldP spid="78862" grpId="0" autoUpdateAnimBg="0"/>
      <p:bldP spid="78863" grpId="0" autoUpdateAnimBg="0"/>
      <p:bldP spid="78864" grpId="0" autoUpdateAnimBg="0"/>
      <p:bldP spid="78865" grpId="0" autoUpdateAnimBg="0"/>
      <p:bldP spid="78866" grpId="0" autoUpdateAnimBg="0"/>
      <p:bldP spid="78867" grpId="0" autoUpdateAnimBg="0"/>
      <p:bldP spid="78868" grpId="0" animBg="1"/>
      <p:bldP spid="78881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35" descr="1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-508524">
            <a:off x="7235825" y="0"/>
            <a:ext cx="1677988" cy="167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4824" name="Text Box 136"/>
          <p:cNvSpPr txBox="1">
            <a:spLocks noChangeArrowheads="1"/>
          </p:cNvSpPr>
          <p:nvPr/>
        </p:nvSpPr>
        <p:spPr bwMode="auto">
          <a:xfrm>
            <a:off x="468313" y="836613"/>
            <a:ext cx="507682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3000" dirty="0">
                <a:latin typeface="宋体" panose="02010600030101010101" pitchFamily="2" charset="-122"/>
              </a:rPr>
              <a:t>平行四边形的对边平行</a:t>
            </a:r>
            <a:r>
              <a:rPr lang="en-US" altLang="zh-CN" sz="3000" dirty="0">
                <a:latin typeface="宋体" panose="02010600030101010101" pitchFamily="2" charset="-122"/>
              </a:rPr>
              <a:t>.</a:t>
            </a:r>
          </a:p>
        </p:txBody>
      </p:sp>
      <p:sp>
        <p:nvSpPr>
          <p:cNvPr id="114825" name="Text Box 137"/>
          <p:cNvSpPr txBox="1">
            <a:spLocks noChangeArrowheads="1"/>
          </p:cNvSpPr>
          <p:nvPr/>
        </p:nvSpPr>
        <p:spPr bwMode="auto">
          <a:xfrm>
            <a:off x="250825" y="1844675"/>
            <a:ext cx="5003800" cy="9461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zh-CN" altLang="en-US" dirty="0">
                <a:solidFill>
                  <a:srgbClr val="993300"/>
                </a:solidFill>
                <a:latin typeface="Times New Roman" panose="02020603050405020304" pitchFamily="18" charset="0"/>
              </a:rPr>
              <a:t>∵四边形</a:t>
            </a:r>
            <a:r>
              <a:rPr lang="en-US" altLang="zh-CN" dirty="0">
                <a:solidFill>
                  <a:srgbClr val="993300"/>
                </a:solidFill>
                <a:latin typeface="Times New Roman" panose="02020603050405020304" pitchFamily="18" charset="0"/>
              </a:rPr>
              <a:t>ABCD</a:t>
            </a:r>
            <a:r>
              <a:rPr lang="zh-CN" altLang="en-US" dirty="0">
                <a:solidFill>
                  <a:srgbClr val="993300"/>
                </a:solidFill>
                <a:latin typeface="Times New Roman" panose="02020603050405020304" pitchFamily="18" charset="0"/>
              </a:rPr>
              <a:t>是平行四边形∴</a:t>
            </a:r>
            <a:r>
              <a:rPr lang="en-US" altLang="zh-CN" dirty="0">
                <a:solidFill>
                  <a:srgbClr val="993300"/>
                </a:solidFill>
                <a:latin typeface="Times New Roman" panose="02020603050405020304" pitchFamily="18" charset="0"/>
              </a:rPr>
              <a:t>AB </a:t>
            </a:r>
            <a:r>
              <a:rPr lang="en-US" altLang="zh-CN" dirty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∥ </a:t>
            </a:r>
            <a:r>
              <a:rPr lang="en-US" altLang="zh-CN" dirty="0">
                <a:solidFill>
                  <a:srgbClr val="993300"/>
                </a:solidFill>
                <a:latin typeface="Times New Roman" panose="02020603050405020304" pitchFamily="18" charset="0"/>
              </a:rPr>
              <a:t>CD</a:t>
            </a:r>
            <a:r>
              <a:rPr lang="zh-CN" altLang="en-US" dirty="0">
                <a:solidFill>
                  <a:srgbClr val="993300"/>
                </a:solidFill>
                <a:latin typeface="Times New Roman" panose="02020603050405020304" pitchFamily="18" charset="0"/>
              </a:rPr>
              <a:t>，</a:t>
            </a:r>
            <a:r>
              <a:rPr lang="en-US" altLang="zh-CN" dirty="0">
                <a:solidFill>
                  <a:srgbClr val="993300"/>
                </a:solidFill>
                <a:latin typeface="Times New Roman" panose="02020603050405020304" pitchFamily="18" charset="0"/>
              </a:rPr>
              <a:t>BC </a:t>
            </a:r>
            <a:r>
              <a:rPr lang="en-US" altLang="zh-CN" dirty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∥ </a:t>
            </a:r>
            <a:r>
              <a:rPr lang="en-US" altLang="zh-CN" dirty="0">
                <a:solidFill>
                  <a:srgbClr val="993300"/>
                </a:solidFill>
                <a:latin typeface="Times New Roman" panose="02020603050405020304" pitchFamily="18" charset="0"/>
              </a:rPr>
              <a:t>AD.</a:t>
            </a:r>
          </a:p>
        </p:txBody>
      </p:sp>
      <p:pic>
        <p:nvPicPr>
          <p:cNvPr id="114826" name="Picture 138" descr="未标题-1_conew2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850" y="1412875"/>
            <a:ext cx="1296988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4827" name="Text Box 139"/>
          <p:cNvSpPr txBox="1">
            <a:spLocks noChangeArrowheads="1"/>
          </p:cNvSpPr>
          <p:nvPr/>
        </p:nvSpPr>
        <p:spPr bwMode="auto">
          <a:xfrm>
            <a:off x="179388" y="4076700"/>
            <a:ext cx="5256212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>
                <a:solidFill>
                  <a:srgbClr val="993300"/>
                </a:solidFill>
                <a:latin typeface="Times New Roman" panose="02020603050405020304" pitchFamily="18" charset="0"/>
              </a:rPr>
              <a:t>∵四边形</a:t>
            </a:r>
            <a:r>
              <a:rPr lang="en-US" altLang="zh-CN">
                <a:solidFill>
                  <a:srgbClr val="993300"/>
                </a:solidFill>
                <a:latin typeface="Times New Roman" panose="02020603050405020304" pitchFamily="18" charset="0"/>
              </a:rPr>
              <a:t>ABCD</a:t>
            </a:r>
            <a:r>
              <a:rPr lang="zh-CN" altLang="en-US">
                <a:solidFill>
                  <a:srgbClr val="993300"/>
                </a:solidFill>
                <a:latin typeface="Times New Roman" panose="02020603050405020304" pitchFamily="18" charset="0"/>
              </a:rPr>
              <a:t>是平行四边形∴</a:t>
            </a:r>
            <a:r>
              <a:rPr lang="en-US" altLang="zh-CN">
                <a:solidFill>
                  <a:srgbClr val="993300"/>
                </a:solidFill>
                <a:latin typeface="Times New Roman" panose="02020603050405020304" pitchFamily="18" charset="0"/>
              </a:rPr>
              <a:t>AB=CD</a:t>
            </a:r>
            <a:r>
              <a:rPr lang="zh-CN" altLang="en-US">
                <a:solidFill>
                  <a:srgbClr val="993300"/>
                </a:solidFill>
                <a:latin typeface="Times New Roman" panose="02020603050405020304" pitchFamily="18" charset="0"/>
              </a:rPr>
              <a:t>，</a:t>
            </a:r>
            <a:r>
              <a:rPr lang="en-US" altLang="zh-CN">
                <a:solidFill>
                  <a:srgbClr val="993300"/>
                </a:solidFill>
                <a:latin typeface="Times New Roman" panose="02020603050405020304" pitchFamily="18" charset="0"/>
              </a:rPr>
              <a:t>BC=AD.</a:t>
            </a:r>
            <a:endParaRPr lang="en-US" altLang="zh-CN" sz="2400" b="0">
              <a:solidFill>
                <a:srgbClr val="9933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14828" name="Picture 140" descr="未标题-1_conew2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850" y="3644900"/>
            <a:ext cx="1728788" cy="50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4829" name="Text Box 141"/>
          <p:cNvSpPr txBox="1">
            <a:spLocks noChangeArrowheads="1"/>
          </p:cNvSpPr>
          <p:nvPr/>
        </p:nvSpPr>
        <p:spPr bwMode="auto">
          <a:xfrm>
            <a:off x="250825" y="3068638"/>
            <a:ext cx="69135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3200">
                <a:solidFill>
                  <a:srgbClr val="006600"/>
                </a:solidFill>
                <a:latin typeface="宋体" panose="02010600030101010101" pitchFamily="2" charset="-122"/>
              </a:rPr>
              <a:t>性质定理</a:t>
            </a:r>
            <a:r>
              <a:rPr lang="en-US" altLang="zh-CN" sz="3200">
                <a:solidFill>
                  <a:srgbClr val="006600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3200">
                <a:solidFill>
                  <a:srgbClr val="006600"/>
                </a:solidFill>
                <a:latin typeface="宋体" panose="02010600030101010101" pitchFamily="2" charset="-122"/>
              </a:rPr>
              <a:t>：</a:t>
            </a:r>
            <a:r>
              <a:rPr lang="zh-CN" altLang="en-US" sz="3200">
                <a:latin typeface="宋体" panose="02010600030101010101" pitchFamily="2" charset="-122"/>
              </a:rPr>
              <a:t>平行四边形的对边相等</a:t>
            </a:r>
            <a:r>
              <a:rPr lang="en-US" altLang="zh-CN" sz="3200">
                <a:latin typeface="宋体" panose="02010600030101010101" pitchFamily="2" charset="-122"/>
              </a:rPr>
              <a:t>.</a:t>
            </a:r>
          </a:p>
        </p:txBody>
      </p:sp>
      <p:pic>
        <p:nvPicPr>
          <p:cNvPr id="11273" name="Picture 142" descr="EP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316913" y="6308725"/>
            <a:ext cx="827087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179388" y="188913"/>
            <a:ext cx="1368425" cy="69215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6600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tx2"/>
            </a:solidFill>
            <a:miter lim="800000"/>
          </a:ln>
          <a:effectLst/>
        </p:spPr>
        <p:txBody>
          <a:bodyPr/>
          <a:lstStyle/>
          <a:p>
            <a:pPr algn="l" eaLnBrk="0" hangingPunct="0">
              <a:lnSpc>
                <a:spcPct val="90000"/>
              </a:lnSpc>
              <a:defRPr/>
            </a:pPr>
            <a:r>
              <a:rPr kumimoji="0" lang="zh-CN" altLang="en-US" sz="44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  <a:sym typeface="Marlett" pitchFamily="2" charset="2"/>
              </a:rPr>
              <a:t>总结</a:t>
            </a:r>
            <a:endParaRPr kumimoji="0" lang="en-US" altLang="zh-CN" sz="440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1275" name="Picture 40" descr="I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-835802">
            <a:off x="1619250" y="0"/>
            <a:ext cx="100012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64" name="Text Box 36"/>
          <p:cNvSpPr txBox="1">
            <a:spLocks noChangeArrowheads="1"/>
          </p:cNvSpPr>
          <p:nvPr/>
        </p:nvSpPr>
        <p:spPr bwMode="auto">
          <a:xfrm>
            <a:off x="179388" y="4868863"/>
            <a:ext cx="727233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3200">
                <a:solidFill>
                  <a:srgbClr val="0066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性质定理</a:t>
            </a:r>
            <a:r>
              <a:rPr lang="en-US" altLang="zh-CN" sz="3200">
                <a:solidFill>
                  <a:srgbClr val="0066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2</a:t>
            </a:r>
            <a:r>
              <a:rPr lang="zh-CN" altLang="en-US" sz="3200">
                <a:solidFill>
                  <a:srgbClr val="0066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：</a:t>
            </a:r>
            <a:r>
              <a:rPr lang="zh-CN" altLang="en-US" sz="3200">
                <a:latin typeface="华文行楷" panose="02010800040101010101" pitchFamily="2" charset="-122"/>
                <a:ea typeface="华文行楷" panose="02010800040101010101" pitchFamily="2" charset="-122"/>
              </a:rPr>
              <a:t>平行四边形的对角相等</a:t>
            </a:r>
            <a:r>
              <a:rPr lang="en-US" altLang="zh-CN" sz="3200">
                <a:latin typeface="华文行楷" panose="02010800040101010101" pitchFamily="2" charset="-122"/>
                <a:ea typeface="华文行楷" panose="02010800040101010101" pitchFamily="2" charset="-122"/>
              </a:rPr>
              <a:t>.</a:t>
            </a:r>
          </a:p>
        </p:txBody>
      </p:sp>
      <p:pic>
        <p:nvPicPr>
          <p:cNvPr id="22566" name="Picture 38" descr="未标题-1_conew2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288" y="5373688"/>
            <a:ext cx="1871662" cy="67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65" name="Text Box 37"/>
          <p:cNvSpPr txBox="1">
            <a:spLocks noChangeArrowheads="1"/>
          </p:cNvSpPr>
          <p:nvPr/>
        </p:nvSpPr>
        <p:spPr bwMode="auto">
          <a:xfrm>
            <a:off x="179388" y="5911850"/>
            <a:ext cx="50292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>
                <a:solidFill>
                  <a:srgbClr val="993300"/>
                </a:solidFill>
                <a:latin typeface="Times New Roman" panose="02020603050405020304" pitchFamily="18" charset="0"/>
              </a:rPr>
              <a:t>∵四边形</a:t>
            </a:r>
            <a:r>
              <a:rPr lang="en-US" altLang="zh-CN">
                <a:solidFill>
                  <a:srgbClr val="993300"/>
                </a:solidFill>
                <a:latin typeface="Times New Roman" panose="02020603050405020304" pitchFamily="18" charset="0"/>
              </a:rPr>
              <a:t>ABCD</a:t>
            </a:r>
            <a:r>
              <a:rPr lang="zh-CN" altLang="en-US">
                <a:solidFill>
                  <a:srgbClr val="993300"/>
                </a:solidFill>
                <a:latin typeface="Times New Roman" panose="02020603050405020304" pitchFamily="18" charset="0"/>
              </a:rPr>
              <a:t>是平行四边形∴∠</a:t>
            </a:r>
            <a:r>
              <a:rPr lang="en-US" altLang="zh-CN">
                <a:solidFill>
                  <a:srgbClr val="993300"/>
                </a:solidFill>
                <a:latin typeface="Times New Roman" panose="02020603050405020304" pitchFamily="18" charset="0"/>
              </a:rPr>
              <a:t>A=∠C</a:t>
            </a:r>
            <a:r>
              <a:rPr lang="zh-CN" altLang="en-US">
                <a:solidFill>
                  <a:srgbClr val="993300"/>
                </a:solidFill>
                <a:latin typeface="Times New Roman" panose="02020603050405020304" pitchFamily="18" charset="0"/>
              </a:rPr>
              <a:t>，∠</a:t>
            </a:r>
            <a:r>
              <a:rPr lang="en-US" altLang="zh-CN">
                <a:solidFill>
                  <a:srgbClr val="993300"/>
                </a:solidFill>
                <a:latin typeface="Times New Roman" panose="02020603050405020304" pitchFamily="18" charset="0"/>
              </a:rPr>
              <a:t>B=∠D.</a:t>
            </a:r>
            <a:endParaRPr lang="zh-CN" altLang="en-US">
              <a:solidFill>
                <a:srgbClr val="9933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1279" name="Group 83"/>
          <p:cNvGrpSpPr/>
          <p:nvPr/>
        </p:nvGrpSpPr>
        <p:grpSpPr bwMode="auto">
          <a:xfrm>
            <a:off x="5651500" y="1484313"/>
            <a:ext cx="2924175" cy="1655762"/>
            <a:chOff x="1429" y="2659"/>
            <a:chExt cx="2160" cy="1270"/>
          </a:xfrm>
        </p:grpSpPr>
        <p:sp>
          <p:nvSpPr>
            <p:cNvPr id="11280" name="AutoShape 84"/>
            <p:cNvSpPr>
              <a:spLocks noChangeArrowheads="1"/>
            </p:cNvSpPr>
            <p:nvPr/>
          </p:nvSpPr>
          <p:spPr bwMode="auto">
            <a:xfrm flipH="1">
              <a:off x="1621" y="2880"/>
              <a:ext cx="1920" cy="773"/>
            </a:xfrm>
            <a:prstGeom prst="flowChartInputOutput">
              <a:avLst/>
            </a:prstGeom>
            <a:noFill/>
            <a:ln w="952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281" name="WordArt 85"/>
            <p:cNvSpPr>
              <a:spLocks noChangeArrowheads="1" noChangeShapeType="1" noTextEdit="1"/>
            </p:cNvSpPr>
            <p:nvPr/>
          </p:nvSpPr>
          <p:spPr bwMode="auto">
            <a:xfrm>
              <a:off x="1429" y="2659"/>
              <a:ext cx="144" cy="22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altLang="zh-CN" sz="3600" kern="10">
                  <a:ln w="9525">
                    <a:solidFill>
                      <a:srgbClr val="000000"/>
                    </a:solidFill>
                    <a:round/>
                  </a:ln>
                  <a:latin typeface="宋体" panose="02010600030101010101" pitchFamily="2" charset="-122"/>
                  <a:ea typeface="宋体" panose="02010600030101010101" pitchFamily="2" charset="-122"/>
                </a:rPr>
                <a:t>A</a:t>
              </a:r>
              <a:endParaRPr lang="zh-CN" altLang="en-US" sz="3600" kern="10">
                <a:ln w="9525">
                  <a:solidFill>
                    <a:srgbClr val="000000"/>
                  </a:solidFill>
                  <a:round/>
                </a:ln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11282" name="WordArt 86"/>
            <p:cNvSpPr>
              <a:spLocks noChangeArrowheads="1" noChangeShapeType="1" noTextEdit="1"/>
            </p:cNvSpPr>
            <p:nvPr/>
          </p:nvSpPr>
          <p:spPr bwMode="auto">
            <a:xfrm>
              <a:off x="1765" y="3653"/>
              <a:ext cx="144" cy="22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altLang="zh-CN" sz="3600" kern="10">
                  <a:ln w="9525">
                    <a:solidFill>
                      <a:srgbClr val="000000"/>
                    </a:solidFill>
                    <a:round/>
                  </a:ln>
                  <a:latin typeface="宋体" panose="02010600030101010101" pitchFamily="2" charset="-122"/>
                  <a:ea typeface="宋体" panose="02010600030101010101" pitchFamily="2" charset="-122"/>
                </a:rPr>
                <a:t>B</a:t>
              </a:r>
              <a:endParaRPr lang="zh-CN" altLang="en-US" sz="3600" kern="10">
                <a:ln w="9525">
                  <a:solidFill>
                    <a:srgbClr val="000000"/>
                  </a:solidFill>
                  <a:round/>
                </a:ln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11283" name="WordArt 87"/>
            <p:cNvSpPr>
              <a:spLocks noChangeArrowheads="1" noChangeShapeType="1" noTextEdit="1"/>
            </p:cNvSpPr>
            <p:nvPr/>
          </p:nvSpPr>
          <p:spPr bwMode="auto">
            <a:xfrm>
              <a:off x="3445" y="3708"/>
              <a:ext cx="144" cy="22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altLang="zh-CN" sz="3600" kern="10">
                  <a:ln w="9525">
                    <a:solidFill>
                      <a:srgbClr val="000000"/>
                    </a:solidFill>
                    <a:round/>
                  </a:ln>
                  <a:latin typeface="宋体" panose="02010600030101010101" pitchFamily="2" charset="-122"/>
                  <a:ea typeface="宋体" panose="02010600030101010101" pitchFamily="2" charset="-122"/>
                </a:rPr>
                <a:t>C</a:t>
              </a:r>
              <a:endParaRPr lang="zh-CN" altLang="en-US" sz="3600" kern="10">
                <a:ln w="9525">
                  <a:solidFill>
                    <a:srgbClr val="000000"/>
                  </a:solidFill>
                  <a:round/>
                </a:ln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11284" name="WordArt 88"/>
            <p:cNvSpPr>
              <a:spLocks noChangeArrowheads="1" noChangeShapeType="1" noTextEdit="1"/>
            </p:cNvSpPr>
            <p:nvPr/>
          </p:nvSpPr>
          <p:spPr bwMode="auto">
            <a:xfrm>
              <a:off x="3205" y="2659"/>
              <a:ext cx="144" cy="22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altLang="zh-CN" sz="3600" kern="10">
                  <a:ln w="9525">
                    <a:solidFill>
                      <a:srgbClr val="000000"/>
                    </a:solidFill>
                    <a:round/>
                  </a:ln>
                  <a:latin typeface="宋体" panose="02010600030101010101" pitchFamily="2" charset="-122"/>
                  <a:ea typeface="宋体" panose="02010600030101010101" pitchFamily="2" charset="-122"/>
                </a:rPr>
                <a:t>D</a:t>
              </a:r>
              <a:endParaRPr lang="zh-CN" altLang="en-US" sz="3600" kern="10">
                <a:ln w="9525">
                  <a:solidFill>
                    <a:srgbClr val="000000"/>
                  </a:solidFill>
                  <a:round/>
                </a:ln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</p:grp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4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4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4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14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3000" tmFilter="0, 0; .2, .5; .8, .5; 1, 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1500" autoRev="1" fill="hold"/>
                                        <p:tgtEl>
                                          <p:spTgt spid="2048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2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2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2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824" grpId="0"/>
      <p:bldP spid="114825" grpId="0"/>
      <p:bldP spid="114827" grpId="0"/>
      <p:bldP spid="114829" grpId="0"/>
      <p:bldP spid="20482" grpId="0" animBg="1"/>
    </p:bldLst>
  </p:timing>
</p:sld>
</file>

<file path=ppt/theme/theme1.xml><?xml version="1.0" encoding="utf-8"?>
<a:theme xmlns:a="http://schemas.openxmlformats.org/drawingml/2006/main" name="WWW.2PPT.COM">
  <a:themeElements>
    <a:clrScheme name="默认设计模板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默认设计模板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1722</Words>
  <Application>Microsoft Office PowerPoint</Application>
  <PresentationFormat>全屏显示(4:3)</PresentationFormat>
  <Paragraphs>348</Paragraphs>
  <Slides>24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18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43" baseType="lpstr">
      <vt:lpstr>方正姚体</vt:lpstr>
      <vt:lpstr>黑体</vt:lpstr>
      <vt:lpstr>华康海报体W12(P)</vt:lpstr>
      <vt:lpstr>华文行楷</vt:lpstr>
      <vt:lpstr>华文细黑</vt:lpstr>
      <vt:lpstr>华文新魏</vt:lpstr>
      <vt:lpstr>楷体_GB2312</vt:lpstr>
      <vt:lpstr>隶书</vt:lpstr>
      <vt:lpstr>宋体</vt:lpstr>
      <vt:lpstr>微软雅黑</vt:lpstr>
      <vt:lpstr>Arial</vt:lpstr>
      <vt:lpstr>Arial Black</vt:lpstr>
      <vt:lpstr>Comic Sans MS</vt:lpstr>
      <vt:lpstr>Marlett</vt:lpstr>
      <vt:lpstr>Tahoma</vt:lpstr>
      <vt:lpstr>Times New Roman</vt:lpstr>
      <vt:lpstr>Wingdings</vt:lpstr>
      <vt:lpstr>Wingdings 2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平行四边形的性质</vt:lpstr>
      <vt:lpstr>PowerPoint 演示文稿</vt:lpstr>
      <vt:lpstr>PowerPoint 演示文稿</vt:lpstr>
      <vt:lpstr>典型例析（三）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2022-01-05T01:35:57Z</dcterms:created>
  <dcterms:modified xsi:type="dcterms:W3CDTF">2023-01-16T16:50:29Z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02CDDCB4038340E081ED9FDF9BA5D6C4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