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58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7" r:id="rId19"/>
    <p:sldId id="456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4C0818"/>
    <a:srgbClr val="FFFF66"/>
    <a:srgbClr val="CC0099"/>
    <a:srgbClr val="00CCFF"/>
    <a:srgbClr val="FF9900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5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147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fld id="{1F60EABC-B693-4AB8-A563-02EB453C24A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151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fld id="{A4B19447-B00B-4E89-8765-93EFF5738E74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19447-B00B-4E89-8765-93EFF5738E74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gradFill rotWithShape="1">
            <a:gsLst>
              <a:gs pos="0">
                <a:schemeClr val="bg1">
                  <a:alpha val="34000"/>
                </a:schemeClr>
              </a:gs>
              <a:gs pos="100000">
                <a:schemeClr val="bg1">
                  <a:alpha val="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1800" smtClean="0"/>
          </a:p>
        </p:txBody>
      </p:sp>
      <p:sp>
        <p:nvSpPr>
          <p:cNvPr id="20483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485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E68A2CA6-F56D-4672-B237-545C69F1A4C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A4A53D1E-1F47-4DE7-B67F-EFB048ACE1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273800" y="323850"/>
            <a:ext cx="1933575" cy="53054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323850"/>
            <a:ext cx="5653087" cy="53054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301E9FC3-8823-4A13-A809-9140D208A5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67022B2B-88AB-401F-8D12-A028A749FEB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092200"/>
            <a:ext cx="3792537" cy="4537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13250" y="1092200"/>
            <a:ext cx="3794125" cy="4537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8A01AFD9-FAFA-4C59-84F5-B67F0B94FC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E800AFD1-1ED5-4EAA-A410-F4CF240F78B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B850BC9D-25BA-4C81-A246-997605BC7A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EC34C3AC-CEA5-404E-B336-8F518F4A7B1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A865F1A6-4860-471F-94CD-B4FD1E848B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D5811339-7197-49ED-82E8-ACDD63E5EB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4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gradFill rotWithShape="1">
            <a:gsLst>
              <a:gs pos="0">
                <a:schemeClr val="bg1">
                  <a:alpha val="34000"/>
                </a:schemeClr>
              </a:gs>
              <a:gs pos="100000">
                <a:schemeClr val="bg1">
                  <a:alpha val="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1800" smtClean="0"/>
          </a:p>
        </p:txBody>
      </p:sp>
      <p:sp>
        <p:nvSpPr>
          <p:cNvPr id="1024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2200"/>
            <a:ext cx="773906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</p:txBody>
      </p:sp>
      <p:sp>
        <p:nvSpPr>
          <p:cNvPr id="1946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524625"/>
            <a:ext cx="14398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 b="1"/>
            </a:lvl1pPr>
          </a:lstStyle>
          <a:p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C3F95FB0-D5C0-4AEB-8929-B9BF3D22C2B1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10245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23850"/>
            <a:ext cx="583247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/>
          </p:cNvSpPr>
          <p:nvPr/>
        </p:nvSpPr>
        <p:spPr bwMode="auto">
          <a:xfrm>
            <a:off x="589484" y="1412776"/>
            <a:ext cx="8064896" cy="17674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kern="10" dirty="0">
                <a:ln w="12700">
                  <a:noFill/>
                  <a:rou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Unit </a:t>
            </a:r>
            <a:r>
              <a:rPr lang="en-US" altLang="zh-CN" sz="5400" b="1" kern="10" dirty="0" smtClean="0">
                <a:ln w="12700">
                  <a:noFill/>
                  <a:rou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4 </a:t>
            </a:r>
          </a:p>
          <a:p>
            <a:pPr algn="ctr"/>
            <a:r>
              <a:rPr lang="en-US" altLang="zh-CN" sz="5400" b="1" kern="10" dirty="0" smtClean="0">
                <a:ln w="12700">
                  <a:noFill/>
                  <a:rou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What's </a:t>
            </a:r>
            <a:r>
              <a:rPr lang="en-US" altLang="zh-CN" sz="5400" b="1" kern="10" dirty="0">
                <a:ln w="12700">
                  <a:noFill/>
                  <a:rou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the best movie theater?</a:t>
            </a:r>
            <a:endParaRPr lang="zh-CN" altLang="en-US" sz="5400" b="1" kern="10" dirty="0">
              <a:ln w="12700">
                <a:noFill/>
                <a:round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anose="02020904090505020303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15801" y="566124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66216" y="307504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95288" y="1231900"/>
            <a:ext cx="806450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da-DK" altLang="en-US" sz="2400" dirty="0"/>
              <a:t>Ⅳ</a:t>
            </a:r>
            <a:r>
              <a:rPr lang="en-US" sz="2400" dirty="0"/>
              <a:t>.</a:t>
            </a:r>
            <a:r>
              <a:rPr lang="zh-CN" altLang="en-US" sz="2400" dirty="0"/>
              <a:t>词汇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(A)</a:t>
            </a:r>
            <a:r>
              <a:rPr lang="zh-CN" altLang="en-US" sz="2400" dirty="0"/>
              <a:t>根据句意及首字母提示补全单词。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1. The picture on the big </a:t>
            </a:r>
            <a:r>
              <a:rPr lang="en-US" sz="2400" dirty="0" err="1"/>
              <a:t>s</a:t>
            </a:r>
            <a:r>
              <a:rPr lang="en-US" sz="2400" i="1" dirty="0" err="1"/>
              <a:t>_______</a:t>
            </a:r>
            <a:r>
              <a:rPr lang="en-US" sz="2400" dirty="0" err="1"/>
              <a:t>of</a:t>
            </a:r>
            <a:r>
              <a:rPr lang="en-US" sz="2400" dirty="0"/>
              <a:t> the TV is clear.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2. Please come in and take a s</a:t>
            </a:r>
            <a:r>
              <a:rPr lang="en-US" sz="2400" i="1" dirty="0"/>
              <a:t>_________</a:t>
            </a:r>
            <a:r>
              <a:rPr lang="en-US" sz="2400" dirty="0"/>
              <a:t>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3. The post office is c</a:t>
            </a:r>
            <a:r>
              <a:rPr lang="en-US" sz="2400" i="1" dirty="0"/>
              <a:t>_______</a:t>
            </a:r>
            <a:r>
              <a:rPr lang="zh-CN" altLang="en-US" sz="2400" dirty="0"/>
              <a:t>　</a:t>
            </a:r>
            <a:r>
              <a:rPr lang="en-US" sz="2400" dirty="0"/>
              <a:t>to the </a:t>
            </a:r>
            <a:r>
              <a:rPr lang="en-US" sz="2400" dirty="0" err="1"/>
              <a:t>bookshop.Let's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walk there.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4. You must buy a </a:t>
            </a:r>
            <a:r>
              <a:rPr lang="en-US" sz="2400" dirty="0" err="1"/>
              <a:t>t</a:t>
            </a:r>
            <a:r>
              <a:rPr lang="en-US" sz="2400" i="1" u="sng" dirty="0" err="1"/>
              <a:t>________</a:t>
            </a:r>
            <a:r>
              <a:rPr lang="en-US" sz="2400" dirty="0" err="1"/>
              <a:t>if</a:t>
            </a:r>
            <a:r>
              <a:rPr lang="en-US" sz="2400" dirty="0"/>
              <a:t> you want to go to the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zoo.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5. The vegetables are very f</a:t>
            </a:r>
            <a:r>
              <a:rPr lang="en-US" sz="2400" i="1" u="sng" dirty="0"/>
              <a:t>______</a:t>
            </a:r>
            <a:r>
              <a:rPr lang="en-US" sz="2400" dirty="0"/>
              <a:t>. Let's buy some.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4140200" y="1989138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creen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4859338" y="23241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eat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3492500" y="26844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lose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3276600" y="34036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icket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427538" y="41243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resh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8" grpId="0" autoUpdateAnimBg="0"/>
      <p:bldP spid="88070" grpId="0" autoUpdateAnimBg="0"/>
      <p:bldP spid="88071" grpId="0" autoUpdateAnimBg="0"/>
      <p:bldP spid="88072" grpId="0" autoUpdateAnimBg="0"/>
      <p:bldP spid="88073" grpId="0" autoUpdateAnimBg="0"/>
      <p:bldP spid="880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23850" y="1700213"/>
            <a:ext cx="84963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(B)</a:t>
            </a:r>
            <a:r>
              <a:rPr lang="zh-CN" altLang="en-US" sz="2400" dirty="0"/>
              <a:t>用所给词的适当形式填空。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6. The Yellow River is the second </a:t>
            </a:r>
            <a:r>
              <a:rPr lang="en-US" sz="2400" i="1" dirty="0"/>
              <a:t>________ </a:t>
            </a:r>
            <a:r>
              <a:rPr lang="en-US" sz="2400" dirty="0"/>
              <a:t>(long)   river in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China.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7. My mother is the </a:t>
            </a:r>
            <a:r>
              <a:rPr lang="en-US" sz="2400" i="1" dirty="0"/>
              <a:t>________</a:t>
            </a:r>
            <a:r>
              <a:rPr lang="en-US" sz="2400" dirty="0"/>
              <a:t>(busy) of my family members.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8. Do you have </a:t>
            </a:r>
            <a:r>
              <a:rPr lang="en-US" sz="2400" i="1" dirty="0"/>
              <a:t>________</a:t>
            </a:r>
            <a:r>
              <a:rPr lang="en-US" sz="2400" dirty="0"/>
              <a:t> (many) books than Tom?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9. Do your homework __________ (careful), or you will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make mistakes.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10. My sister is a __________ (report) of the TV station.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763713" y="4762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5221288" y="203517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longest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321050" y="27559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busiest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3041650" y="31162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more</a:t>
            </a:r>
            <a:r>
              <a:rPr lang="zh-CN" altLang="en-US" sz="2400"/>
              <a:t>　</a:t>
            </a:r>
            <a:endParaRPr lang="en-US" sz="2400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3663950" y="3476625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carefully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3168650" y="419576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reporter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5" grpId="0" autoUpdateAnimBg="0"/>
      <p:bldP spid="89096" grpId="0" autoUpdateAnimBg="0"/>
      <p:bldP spid="89097" grpId="0" autoUpdateAnimBg="0"/>
      <p:bldP spid="89098" grpId="0" autoUpdateAnimBg="0"/>
      <p:bldP spid="890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95288" y="1124744"/>
            <a:ext cx="8208962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Ⅴ.</a:t>
            </a:r>
            <a:r>
              <a:rPr lang="zh-CN" altLang="en-US" sz="2400" dirty="0"/>
              <a:t>从方框中选择恰当的句子补全对话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A: 1.______</a:t>
            </a:r>
            <a:endParaRPr lang="zh-CN" alt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B: I want to buy a pair of shoes. 2.______</a:t>
            </a:r>
            <a:r>
              <a:rPr lang="zh-CN" altLang="en-US" sz="2400" dirty="0"/>
              <a:t>　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A: I think </a:t>
            </a:r>
            <a:r>
              <a:rPr lang="en-US" sz="2400" dirty="0" err="1"/>
              <a:t>Jiapeng</a:t>
            </a:r>
            <a:r>
              <a:rPr lang="en-US" sz="2400" dirty="0"/>
              <a:t> Shoe Store has the best quality shoes.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B: 3______</a:t>
            </a:r>
            <a:r>
              <a:rPr lang="zh-CN" altLang="en-US" sz="2400" dirty="0"/>
              <a:t>　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A: Yes</a:t>
            </a:r>
            <a:r>
              <a:rPr lang="zh-CN" altLang="en-US" sz="2400" dirty="0"/>
              <a:t>，</a:t>
            </a:r>
            <a:r>
              <a:rPr lang="en-US" sz="2400" dirty="0"/>
              <a:t>the shoes there are the most comfortable.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B: I don't have much money.4._______</a:t>
            </a:r>
            <a:r>
              <a:rPr lang="zh-CN" altLang="en-US" sz="2400" dirty="0"/>
              <a:t>　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A: It also has the cheapest shoes.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B: 5._____</a:t>
            </a:r>
            <a:endParaRPr lang="zh-CN" alt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A: Yes. It's not far from our </a:t>
            </a:r>
            <a:r>
              <a:rPr lang="en-US" sz="2400" dirty="0" err="1"/>
              <a:t>home.It</a:t>
            </a:r>
            <a:r>
              <a:rPr lang="en-US" sz="2400" dirty="0"/>
              <a:t> only takes about five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minutes by bus.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924300" y="1373982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562100" y="1445419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5603875" y="180578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643063" y="252491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5243513" y="32456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643063" y="403780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8" grpId="0" autoUpdateAnimBg="0"/>
      <p:bldP spid="90119" grpId="0" autoUpdateAnimBg="0"/>
      <p:bldP spid="90120" grpId="0" autoUpdateAnimBg="0"/>
      <p:bldP spid="90121" grpId="0" autoUpdateAnimBg="0"/>
      <p:bldP spid="901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graphicFrame>
        <p:nvGraphicFramePr>
          <p:cNvPr id="91141" name="Group 5"/>
          <p:cNvGraphicFramePr>
            <a:graphicFrameLocks noGrp="1"/>
          </p:cNvGraphicFramePr>
          <p:nvPr/>
        </p:nvGraphicFramePr>
        <p:xfrm>
          <a:off x="1187450" y="1271588"/>
          <a:ext cx="6842125" cy="3741738"/>
        </p:xfrm>
        <a:graphic>
          <a:graphicData uri="http://schemas.openxmlformats.org/drawingml/2006/table">
            <a:tbl>
              <a:tblPr/>
              <a:tblGrid>
                <a:gridCol w="684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1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A. Which shop has the best quality sports shoes?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B. Does it have the most comfortable shoes?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C. What do you want to do on Saturday?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D. Is it close to our home?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E. I want to buy cheap shoes.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396875" y="1123950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Ⅵ.</a:t>
            </a:r>
            <a:r>
              <a:rPr lang="zh-CN" altLang="en-US" sz="2400" dirty="0"/>
              <a:t>根据汉语意思完成句子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1. </a:t>
            </a:r>
            <a:r>
              <a:rPr lang="zh-CN" altLang="en-US" sz="2400" dirty="0"/>
              <a:t>韩磊是他班里最高的学生之一。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Han Lei is one of </a:t>
            </a:r>
            <a:r>
              <a:rPr lang="en-US" sz="2400" i="1" dirty="0"/>
              <a:t>______</a:t>
            </a:r>
            <a:r>
              <a:rPr lang="en-US" sz="2400" dirty="0"/>
              <a:t> </a:t>
            </a:r>
            <a:r>
              <a:rPr lang="en-US" sz="2400" i="1" dirty="0"/>
              <a:t>______</a:t>
            </a:r>
            <a:r>
              <a:rPr lang="zh-CN" altLang="en-US" sz="2400" i="1" dirty="0"/>
              <a:t>_</a:t>
            </a:r>
            <a:r>
              <a:rPr lang="en-US" sz="2400" dirty="0"/>
              <a:t> </a:t>
            </a:r>
            <a:r>
              <a:rPr lang="en-US" sz="2400" i="1" dirty="0"/>
              <a:t>________</a:t>
            </a:r>
            <a:r>
              <a:rPr lang="en-US" sz="2400" dirty="0"/>
              <a:t>in his class.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2. </a:t>
            </a:r>
            <a:r>
              <a:rPr lang="zh-CN" altLang="en-US" sz="2400" dirty="0"/>
              <a:t>我们可以在这里坐得最舒服，因为这里有最大的座位。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We can sit </a:t>
            </a:r>
            <a:r>
              <a:rPr lang="en-US" sz="2400" i="1" u="sng" dirty="0"/>
              <a:t>______ _______</a:t>
            </a:r>
            <a:r>
              <a:rPr lang="en-US" sz="2400" dirty="0"/>
              <a:t> ___________here, because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it has______  ________ _________.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3. </a:t>
            </a:r>
            <a:r>
              <a:rPr lang="zh-CN" altLang="en-US" sz="2400" dirty="0"/>
              <a:t>这家服装店比那一家差。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This clothes store is _______ ________that one.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4. </a:t>
            </a:r>
            <a:r>
              <a:rPr lang="zh-CN" altLang="en-US" sz="2400" dirty="0"/>
              <a:t>我们的学校变得越来越美丽。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Our school is getting_______ ______ </a:t>
            </a:r>
            <a:r>
              <a:rPr lang="en-US" sz="2400" i="1" u="sng" dirty="0"/>
              <a:t>______</a:t>
            </a:r>
            <a:r>
              <a:rPr lang="en-US" sz="2400" dirty="0"/>
              <a:t>beautiful.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5. </a:t>
            </a:r>
            <a:r>
              <a:rPr lang="zh-CN" altLang="en-US" sz="2400" dirty="0"/>
              <a:t>你觉得这家戏院怎么样？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_______do you </a:t>
            </a:r>
            <a:r>
              <a:rPr lang="en-US" sz="2400" i="1" dirty="0"/>
              <a:t>________  __________</a:t>
            </a:r>
            <a:r>
              <a:rPr lang="zh-CN" altLang="en-US" sz="2400" dirty="0"/>
              <a:t> </a:t>
            </a:r>
            <a:r>
              <a:rPr lang="en-US" sz="2400" dirty="0"/>
              <a:t>the theater?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625850" y="181927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the</a:t>
            </a:r>
            <a:r>
              <a:rPr lang="zh-CN" altLang="en-US" sz="2400"/>
              <a:t>　</a:t>
            </a:r>
            <a:endParaRPr lang="en-US" sz="240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4545013" y="181927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tallest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5437188" y="184467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students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2705100" y="2540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the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3544888" y="25654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most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4400550" y="292417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seats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1681163" y="290036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the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2800350" y="2924175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biggest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4645025" y="2565400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comfortably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3492500" y="476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3681413" y="369252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worse</a:t>
            </a: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5129213" y="36449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than</a:t>
            </a:r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3689350" y="43656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more</a:t>
            </a: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4994275" y="43656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and</a:t>
            </a: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6065838" y="43656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more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800100" y="5132388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 What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3105150" y="5132388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think</a:t>
            </a:r>
          </a:p>
        </p:txBody>
      </p:sp>
      <p:sp>
        <p:nvSpPr>
          <p:cNvPr id="92183" name="Rectangle 23"/>
          <p:cNvSpPr>
            <a:spLocks noChangeArrowheads="1"/>
          </p:cNvSpPr>
          <p:nvPr/>
        </p:nvSpPr>
        <p:spPr bwMode="auto">
          <a:xfrm>
            <a:off x="4592638" y="508476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of/about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  <p:bldP spid="92164" grpId="0" autoUpdateAnimBg="0"/>
      <p:bldP spid="92166" grpId="0" autoUpdateAnimBg="0"/>
      <p:bldP spid="92167" grpId="0" autoUpdateAnimBg="0"/>
      <p:bldP spid="92168" grpId="0" autoUpdateAnimBg="0"/>
      <p:bldP spid="92169" grpId="0" autoUpdateAnimBg="0"/>
      <p:bldP spid="92170" grpId="0" autoUpdateAnimBg="0"/>
      <p:bldP spid="92171" grpId="0" autoUpdateAnimBg="0"/>
      <p:bldP spid="92172" grpId="0" autoUpdateAnimBg="0"/>
      <p:bldP spid="92173" grpId="0" autoUpdateAnimBg="0"/>
      <p:bldP spid="92174" grpId="0" autoUpdateAnimBg="0"/>
      <p:bldP spid="92176" grpId="0" autoUpdateAnimBg="0"/>
      <p:bldP spid="92177" grpId="0" autoUpdateAnimBg="0"/>
      <p:bldP spid="92178" grpId="0" autoUpdateAnimBg="0"/>
      <p:bldP spid="92179" grpId="0" autoUpdateAnimBg="0"/>
      <p:bldP spid="92180" grpId="0" autoUpdateAnimBg="0"/>
      <p:bldP spid="92181" grpId="0" autoUpdateAnimBg="0"/>
      <p:bldP spid="92182" grpId="0" autoUpdateAnimBg="0"/>
      <p:bldP spid="921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79388" y="908720"/>
            <a:ext cx="8748712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Ⅶ.</a:t>
            </a:r>
            <a:r>
              <a:rPr lang="zh-CN" altLang="en-US" sz="2400" dirty="0"/>
              <a:t>任务型阅读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Which is the biggest country in the world</a:t>
            </a:r>
            <a:r>
              <a:rPr lang="zh-CN" altLang="en-US" sz="2400" dirty="0"/>
              <a:t>？</a:t>
            </a:r>
            <a:r>
              <a:rPr lang="en-US" sz="2400" dirty="0"/>
              <a:t>Well, look at the map and you'll know it is </a:t>
            </a:r>
            <a:r>
              <a:rPr lang="en-US" sz="2400" dirty="0" err="1"/>
              <a:t>Russia.Then</a:t>
            </a:r>
            <a:r>
              <a:rPr lang="en-US" sz="2400" dirty="0"/>
              <a:t> the following are Canada, China, the USA and </a:t>
            </a:r>
            <a:r>
              <a:rPr lang="en-US" sz="2400" dirty="0" err="1"/>
              <a:t>Brazil.Among</a:t>
            </a:r>
            <a:r>
              <a:rPr lang="en-US" sz="2400" dirty="0"/>
              <a:t> them, China has the largest number of people, with the population reaching over 1.3 </a:t>
            </a:r>
            <a:r>
              <a:rPr lang="en-US" sz="2400" dirty="0" err="1"/>
              <a:t>billion.Canada</a:t>
            </a:r>
            <a:r>
              <a:rPr lang="en-US" sz="2400" dirty="0"/>
              <a:t> has the longest </a:t>
            </a:r>
            <a:r>
              <a:rPr lang="en-US" sz="2400" dirty="0" err="1"/>
              <a:t>coastline.The</a:t>
            </a:r>
            <a:r>
              <a:rPr lang="en-US" sz="2400" dirty="0"/>
              <a:t> total length of the coastline is about 202,080 </a:t>
            </a:r>
            <a:r>
              <a:rPr lang="en-US" sz="2400" dirty="0" err="1"/>
              <a:t>kilometers.It</a:t>
            </a:r>
            <a:r>
              <a:rPr lang="en-US" sz="2400" dirty="0"/>
              <a:t> is long enough to go around the earth five times.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Which is the largest island in the world, do you know</a:t>
            </a:r>
            <a:r>
              <a:rPr lang="zh-CN" altLang="en-US" sz="2400" dirty="0"/>
              <a:t>？</a:t>
            </a:r>
            <a:r>
              <a:rPr lang="en-US" sz="2400" dirty="0"/>
              <a:t>Is it Hawaii</a:t>
            </a:r>
            <a:r>
              <a:rPr lang="zh-CN" altLang="en-US" sz="2400" dirty="0"/>
              <a:t>？</a:t>
            </a:r>
            <a:r>
              <a:rPr lang="en-US" sz="2400" dirty="0"/>
              <a:t>No, it is much smaller than the largest island in the world—</a:t>
            </a:r>
            <a:r>
              <a:rPr lang="en-US" sz="2400" dirty="0" err="1"/>
              <a:t>Greenland.Greenland</a:t>
            </a:r>
            <a:r>
              <a:rPr lang="en-US" sz="2400" dirty="0"/>
              <a:t> is to the northeast of Canada.8l% of its land is covered with </a:t>
            </a:r>
            <a:r>
              <a:rPr lang="en-US" sz="2400" dirty="0" err="1"/>
              <a:t>ice.It</a:t>
            </a:r>
            <a:r>
              <a:rPr lang="en-US" sz="2400" dirty="0"/>
              <a:t> is very cold there. So there are only about 56,000 people  living on the island.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  <p:bldP spid="931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95288" y="1308100"/>
            <a:ext cx="8208962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/>
              <a:t>根据短文内容回答问题。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/>
              <a:t>1</a:t>
            </a:r>
            <a:r>
              <a:rPr lang="zh-CN" altLang="en-US" sz="2400"/>
              <a:t>．</a:t>
            </a:r>
            <a:r>
              <a:rPr lang="en-US" sz="2400"/>
              <a:t>What's the largest country of the world? 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/>
              <a:t>　  </a:t>
            </a:r>
            <a:r>
              <a:rPr lang="en-US" sz="2400"/>
              <a:t>____________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/>
              <a:t>2</a:t>
            </a:r>
            <a:r>
              <a:rPr lang="zh-CN" altLang="en-US" sz="2400"/>
              <a:t>．</a:t>
            </a:r>
            <a:r>
              <a:rPr lang="en-US" sz="2400"/>
              <a:t>What's the country with the largest population?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/>
              <a:t>　  </a:t>
            </a:r>
            <a:r>
              <a:rPr lang="en-US" sz="2400"/>
              <a:t>____________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/>
              <a:t>3</a:t>
            </a:r>
            <a:r>
              <a:rPr lang="zh-CN" altLang="en-US" sz="2400"/>
              <a:t>．</a:t>
            </a:r>
            <a:r>
              <a:rPr lang="en-US" sz="2400"/>
              <a:t>What's the total length of Canada's coastline?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/>
              <a:t>　  </a:t>
            </a:r>
            <a:r>
              <a:rPr lang="en-US" sz="2400"/>
              <a:t>__________________________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/>
              <a:t>4</a:t>
            </a:r>
            <a:r>
              <a:rPr lang="zh-CN" altLang="en-US" sz="2400"/>
              <a:t>．</a:t>
            </a:r>
            <a:r>
              <a:rPr lang="en-US" sz="2400"/>
              <a:t>What's the largest island in the world?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/>
              <a:t>     _____________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/>
              <a:t>5</a:t>
            </a:r>
            <a:r>
              <a:rPr lang="zh-CN" altLang="en-US" sz="2400"/>
              <a:t>．</a:t>
            </a:r>
            <a:r>
              <a:rPr lang="en-US" sz="2400"/>
              <a:t>What's the population of Greenland?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/>
              <a:t>　 </a:t>
            </a:r>
            <a:r>
              <a:rPr lang="en-US" sz="2400"/>
              <a:t>_____________ 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1331913" y="270827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China.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331913" y="1963738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Russia.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757238" y="3476625"/>
            <a:ext cx="453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 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About 202,080 kilometers. </a:t>
            </a:r>
            <a:endParaRPr lang="zh-CN" altLang="en-US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395288" y="4195763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 　  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Greenland </a:t>
            </a:r>
            <a:endParaRPr lang="zh-CN" altLang="en-US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792163" y="4941888"/>
            <a:ext cx="2554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/>
              <a:t>　 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About 56,000.</a:t>
            </a:r>
            <a:endParaRPr lang="zh-CN" altLang="en-US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  <p:bldP spid="94212" grpId="0" autoUpdateAnimBg="0"/>
      <p:bldP spid="94214" grpId="0" autoUpdateAnimBg="0"/>
      <p:bldP spid="94215" grpId="0" autoUpdateAnimBg="0"/>
      <p:bldP spid="94216" grpId="1" bldLvl="0" autoUpdateAnimBg="0"/>
      <p:bldP spid="94216" grpId="2" bldLvl="0" autoUpdateAnimBg="0"/>
      <p:bldP spid="94217" grpId="0" bldLvl="0" autoUpdateAnimBg="0"/>
      <p:bldP spid="94217" grpId="1" bldLvl="0" autoUpdateAnimBg="0"/>
      <p:bldP spid="94218" grpId="1" bldLvl="0" autoUpdateAnimBg="0"/>
      <p:bldP spid="94218" grpId="2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79388" y="908050"/>
            <a:ext cx="82089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/>
              <a:t>Ⅷ.</a:t>
            </a:r>
            <a:r>
              <a:rPr lang="zh-CN" altLang="en-US" sz="2400"/>
              <a:t>书面表达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/>
              <a:t>     以“</a:t>
            </a:r>
            <a:r>
              <a:rPr lang="en-US" sz="2400"/>
              <a:t>The Subjects I Learn”</a:t>
            </a:r>
            <a:r>
              <a:rPr lang="zh-CN" altLang="en-US" sz="2400"/>
              <a:t>为题写一篇</a:t>
            </a:r>
            <a:r>
              <a:rPr lang="en-US" sz="2400"/>
              <a:t>60</a:t>
            </a:r>
            <a:r>
              <a:rPr lang="zh-CN" altLang="en-US" sz="2400"/>
              <a:t>～</a:t>
            </a:r>
            <a:r>
              <a:rPr lang="en-US" sz="2400"/>
              <a:t>80</a:t>
            </a:r>
            <a:r>
              <a:rPr lang="zh-CN" altLang="en-US" sz="2400"/>
              <a:t>词的英语短文，谈谈你所学习的课程以及你对各门课程的看法。</a:t>
            </a:r>
            <a:endParaRPr lang="zh-CN" altLang="en-US" sz="2400" b="1" i="1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39750" y="1628775"/>
            <a:ext cx="82089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endParaRPr lang="zh-CN" altLang="en-US" sz="2400" b="1" i="1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One possible version</a:t>
            </a:r>
            <a:r>
              <a:rPr lang="zh-CN" alt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</a:p>
          <a:p>
            <a:pPr indent="266700" algn="ctr">
              <a:buFont typeface="Arial" panose="020B0604020202020204" pitchFamily="34" charset="0"/>
              <a:buNone/>
            </a:pP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  The Subjects I Learn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   I'm a middle school student. I'm learning many subjects at school. They are Chinese, English, math, history, geography, music, physics and P</a:t>
            </a:r>
            <a:r>
              <a:rPr lang="zh-CN" alt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．</a:t>
            </a:r>
            <a:r>
              <a:rPr lang="en-US" sz="2400" i="1" dirty="0" err="1">
                <a:solidFill>
                  <a:srgbClr val="FF0000"/>
                </a:solidFill>
                <a:latin typeface="宋体" panose="02010600030101010101" pitchFamily="2" charset="-122"/>
              </a:rPr>
              <a:t>E.My</a:t>
            </a: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favorite subject is English. I think English is the most interesting of </a:t>
            </a:r>
            <a:r>
              <a:rPr lang="en-US" sz="2400" i="1" dirty="0" err="1">
                <a:solidFill>
                  <a:srgbClr val="FF0000"/>
                </a:solidFill>
                <a:latin typeface="宋体" panose="02010600030101010101" pitchFamily="2" charset="-122"/>
              </a:rPr>
              <a:t>all.I</a:t>
            </a: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 don't like history or </a:t>
            </a:r>
            <a:r>
              <a:rPr lang="en-US" sz="2400" i="1" dirty="0" err="1">
                <a:solidFill>
                  <a:srgbClr val="FF0000"/>
                </a:solidFill>
                <a:latin typeface="宋体" panose="02010600030101010101" pitchFamily="2" charset="-122"/>
              </a:rPr>
              <a:t>geography.They're</a:t>
            </a: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 the dullest subjects. I like math too, though it's the most difficult. I think Chinese and physics are the most useful subjects and P</a:t>
            </a:r>
            <a:r>
              <a:rPr lang="zh-CN" alt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．</a:t>
            </a:r>
            <a:r>
              <a:rPr lang="en-US" sz="2400" i="1" dirty="0">
                <a:solidFill>
                  <a:srgbClr val="FF0000"/>
                </a:solidFill>
                <a:latin typeface="宋体" panose="02010600030101010101" pitchFamily="2" charset="-122"/>
              </a:rPr>
              <a:t>E. is the most important to our health. 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36" grpId="0" autoUpdateAnimBg="0"/>
      <p:bldP spid="9523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75853" y="235496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ea typeface="黑体" panose="02010609060101010101" pitchFamily="49" charset="-122"/>
              </a:rPr>
              <a:t>易错点针对训练</a:t>
            </a:r>
            <a:r>
              <a:rPr lang="en-US" sz="2800" dirty="0">
                <a:solidFill>
                  <a:srgbClr val="CC0099"/>
                </a:solidFill>
              </a:rPr>
              <a:t>┃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322263" y="1700808"/>
            <a:ext cx="8137525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)1.Xi'an is one </a:t>
            </a:r>
            <a:r>
              <a:rPr lang="en-US" sz="2400" dirty="0" err="1"/>
              <a:t>of________capital________in</a:t>
            </a:r>
            <a:r>
              <a:rPr lang="en-US" sz="2400" dirty="0"/>
              <a:t>  China.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A</a:t>
            </a:r>
            <a:r>
              <a:rPr lang="zh-CN" altLang="en-US" sz="2400" dirty="0"/>
              <a:t>．</a:t>
            </a:r>
            <a:r>
              <a:rPr lang="en-US" sz="2400" dirty="0"/>
              <a:t>older; city            B</a:t>
            </a:r>
            <a:r>
              <a:rPr lang="zh-CN" altLang="en-US" sz="2400" dirty="0"/>
              <a:t>．</a:t>
            </a:r>
            <a:r>
              <a:rPr lang="en-US" sz="2400" dirty="0"/>
              <a:t>the older; city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C</a:t>
            </a:r>
            <a:r>
              <a:rPr lang="zh-CN" altLang="en-US" sz="2400" dirty="0"/>
              <a:t>．</a:t>
            </a:r>
            <a:r>
              <a:rPr lang="en-US" sz="2400" dirty="0"/>
              <a:t>oldest; cities       D</a:t>
            </a:r>
            <a:r>
              <a:rPr lang="zh-CN" altLang="en-US" sz="2400" dirty="0"/>
              <a:t>．</a:t>
            </a:r>
            <a:r>
              <a:rPr lang="en-US" sz="2400" dirty="0"/>
              <a:t>the oldest; cities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)2.You can buy </a:t>
            </a:r>
            <a:r>
              <a:rPr lang="en-US" sz="2400" dirty="0" err="1"/>
              <a:t>books________in</a:t>
            </a:r>
            <a:r>
              <a:rPr lang="en-US" sz="2400" dirty="0"/>
              <a:t> our store.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A</a:t>
            </a:r>
            <a:r>
              <a:rPr lang="zh-CN" altLang="en-US" sz="2400" dirty="0"/>
              <a:t>．</a:t>
            </a:r>
            <a:r>
              <a:rPr lang="en-US" sz="2400" dirty="0"/>
              <a:t>cheap                  B</a:t>
            </a:r>
            <a:r>
              <a:rPr lang="zh-CN" altLang="en-US" sz="2400" dirty="0"/>
              <a:t>．</a:t>
            </a:r>
            <a:r>
              <a:rPr lang="en-US" sz="2400" dirty="0"/>
              <a:t>cheaply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C</a:t>
            </a:r>
            <a:r>
              <a:rPr lang="zh-CN" altLang="en-US" sz="2400" dirty="0"/>
              <a:t>．</a:t>
            </a:r>
            <a:r>
              <a:rPr lang="en-US" sz="2400" dirty="0"/>
              <a:t>cheaper              D</a:t>
            </a:r>
            <a:r>
              <a:rPr lang="zh-CN" altLang="en-US" sz="2400" dirty="0"/>
              <a:t>．</a:t>
            </a:r>
            <a:r>
              <a:rPr lang="en-US" sz="2400" dirty="0"/>
              <a:t>the cheapest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)3. What do you ________ game shows?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A. think over	         </a:t>
            </a:r>
            <a:r>
              <a:rPr lang="zh-CN" altLang="en-US" sz="2400" dirty="0"/>
              <a:t>   </a:t>
            </a:r>
            <a:r>
              <a:rPr lang="en-US" sz="2400" dirty="0"/>
              <a:t>B. think away		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C. think for	         </a:t>
            </a:r>
            <a:r>
              <a:rPr lang="zh-CN" altLang="en-US" sz="2400" dirty="0"/>
              <a:t>   </a:t>
            </a:r>
            <a:r>
              <a:rPr lang="en-US" sz="2400" dirty="0"/>
              <a:t>D. think of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554038" y="170398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706438" y="278348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706438" y="393600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  <p:bldP spid="96260" grpId="0" autoUpdateAnimBg="0"/>
      <p:bldP spid="96261" grpId="0" autoUpdateAnimBg="0"/>
      <p:bldP spid="96263" grpId="0" autoUpdateAnimBg="0"/>
      <p:bldP spid="96264" grpId="0" autoUpdateAnimBg="0"/>
      <p:bldP spid="9626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75853" y="235496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95288" y="881247"/>
            <a:ext cx="82089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)4. I think English is ________ language in the world.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A. more important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B. the more important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C. the most important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D. most important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)5. Which is ________</a:t>
            </a:r>
            <a:r>
              <a:rPr lang="zh-CN" altLang="en-US" sz="2400" dirty="0"/>
              <a:t>， </a:t>
            </a:r>
            <a:r>
              <a:rPr lang="en-US" sz="2400" dirty="0"/>
              <a:t>the moon or the sun?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A. large                 B. larger		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C. more large        D. largest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)6.Mary danced really________ at the party.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A</a:t>
            </a:r>
            <a:r>
              <a:rPr lang="zh-CN" altLang="en-US" sz="2400" dirty="0"/>
              <a:t>．</a:t>
            </a:r>
            <a:r>
              <a:rPr lang="en-US" sz="2400" dirty="0"/>
              <a:t>beautiful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B</a:t>
            </a:r>
            <a:r>
              <a:rPr lang="zh-CN" altLang="en-US" sz="2400" dirty="0"/>
              <a:t>．</a:t>
            </a:r>
            <a:r>
              <a:rPr lang="en-US" sz="2400" dirty="0"/>
              <a:t>the most beautiful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</a:t>
            </a:r>
            <a:r>
              <a:rPr lang="zh-CN" altLang="en-US" sz="2400" dirty="0"/>
              <a:t>．</a:t>
            </a:r>
            <a:r>
              <a:rPr lang="en-US" sz="2400" dirty="0"/>
              <a:t>beautifully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D</a:t>
            </a:r>
            <a:r>
              <a:rPr lang="zh-CN" altLang="en-US" sz="2400" dirty="0"/>
              <a:t>．</a:t>
            </a:r>
            <a:r>
              <a:rPr lang="en-US" sz="2400" dirty="0"/>
              <a:t>more </a:t>
            </a:r>
            <a:r>
              <a:rPr lang="en-US" sz="2400" dirty="0" smtClean="0"/>
              <a:t>beautiful </a:t>
            </a:r>
            <a:endParaRPr lang="en-US" sz="2400" dirty="0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924300" y="152308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625475" y="92142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611188" y="274704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625475" y="387417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  <p:bldP spid="97284" grpId="0" autoUpdateAnimBg="0"/>
      <p:bldP spid="97286" grpId="0" autoUpdateAnimBg="0"/>
      <p:bldP spid="97287" grpId="0" autoUpdateAnimBg="0"/>
      <p:bldP spid="972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56457" y="884585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</a:rPr>
              <a:t>┃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67544" y="1403697"/>
            <a:ext cx="8496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Ⅰ.</a:t>
            </a:r>
            <a:r>
              <a:rPr lang="zh-CN" altLang="en-US" sz="2400" dirty="0"/>
              <a:t>单项填空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)1.Which is the ________ way to Qingdao</a:t>
            </a:r>
            <a:r>
              <a:rPr lang="zh-CN" altLang="en-US" sz="2400" dirty="0"/>
              <a:t>，</a:t>
            </a:r>
            <a:r>
              <a:rPr lang="en-US" sz="2400" dirty="0"/>
              <a:t>by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plane, bus or train?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good</a:t>
            </a:r>
            <a:r>
              <a:rPr lang="zh-CN" altLang="en-US" sz="2400" dirty="0"/>
              <a:t>　 </a:t>
            </a:r>
            <a:r>
              <a:rPr lang="en-US" sz="2400" dirty="0"/>
              <a:t>B</a:t>
            </a:r>
            <a:r>
              <a:rPr lang="zh-CN" altLang="en-US" sz="2400" dirty="0"/>
              <a:t>．</a:t>
            </a:r>
            <a:r>
              <a:rPr lang="en-US" sz="2400" dirty="0"/>
              <a:t>well      C</a:t>
            </a:r>
            <a:r>
              <a:rPr lang="zh-CN" altLang="en-US" sz="2400" dirty="0"/>
              <a:t>．</a:t>
            </a:r>
            <a:r>
              <a:rPr lang="en-US" sz="2400" dirty="0"/>
              <a:t>better    D</a:t>
            </a:r>
            <a:r>
              <a:rPr lang="zh-CN" altLang="en-US" sz="2400" dirty="0"/>
              <a:t>．</a:t>
            </a:r>
            <a:r>
              <a:rPr lang="en-US" sz="2400" dirty="0"/>
              <a:t>best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)2.Lucy didn't make any mistakes in the math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</a:t>
            </a:r>
            <a:r>
              <a:rPr lang="en-US" sz="2400" dirty="0" err="1"/>
              <a:t>exam.She</a:t>
            </a:r>
            <a:r>
              <a:rPr lang="en-US" sz="2400" dirty="0"/>
              <a:t> is ________ than any other student.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the most careful      B</a:t>
            </a:r>
            <a:r>
              <a:rPr lang="zh-CN" altLang="en-US" sz="2400" dirty="0"/>
              <a:t>．</a:t>
            </a:r>
            <a:r>
              <a:rPr lang="en-US" sz="2400" dirty="0"/>
              <a:t>more careless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more careful           D</a:t>
            </a:r>
            <a:r>
              <a:rPr lang="zh-CN" altLang="en-US" sz="2400" dirty="0"/>
              <a:t>．</a:t>
            </a:r>
            <a:r>
              <a:rPr lang="en-US" sz="2400" dirty="0"/>
              <a:t>much careful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)3.Beijing, the capital of China, is one of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________ cities in the world.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A</a:t>
            </a:r>
            <a:r>
              <a:rPr lang="zh-CN" altLang="en-US" sz="2400" dirty="0"/>
              <a:t>．</a:t>
            </a:r>
            <a:r>
              <a:rPr lang="en-US" sz="2400" dirty="0"/>
              <a:t>the biggest               B</a:t>
            </a:r>
            <a:r>
              <a:rPr lang="zh-CN" altLang="en-US" sz="2400" dirty="0"/>
              <a:t>．</a:t>
            </a:r>
            <a:r>
              <a:rPr lang="en-US" sz="2400" dirty="0"/>
              <a:t>bigger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C</a:t>
            </a:r>
            <a:r>
              <a:rPr lang="zh-CN" altLang="en-US" sz="2400" dirty="0"/>
              <a:t>．</a:t>
            </a:r>
            <a:r>
              <a:rPr lang="en-US" sz="2400" dirty="0"/>
              <a:t>much bigger             D</a:t>
            </a:r>
            <a:r>
              <a:rPr lang="zh-CN" altLang="en-US" sz="2400" dirty="0"/>
              <a:t>．</a:t>
            </a:r>
            <a:r>
              <a:rPr lang="en-US" sz="2400" dirty="0"/>
              <a:t>big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283894" y="141163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683444" y="177041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850132" y="289753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850132" y="433898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  <p:bldP spid="79877" grpId="0" autoUpdateAnimBg="0"/>
      <p:bldP spid="79879" grpId="0" autoUpdateAnimBg="0"/>
      <p:bldP spid="79880" grpId="0" autoUpdateAnimBg="0"/>
      <p:bldP spid="7988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50825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539750" y="1125538"/>
            <a:ext cx="7848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)4.She chose________ expensive shirt from all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these clothes.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the most              B</a:t>
            </a:r>
            <a:r>
              <a:rPr lang="zh-CN" altLang="en-US" sz="2400" dirty="0"/>
              <a:t>．</a:t>
            </a:r>
            <a:r>
              <a:rPr lang="en-US" sz="2400" dirty="0"/>
              <a:t>more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less                     D</a:t>
            </a:r>
            <a:r>
              <a:rPr lang="zh-CN" altLang="en-US" sz="2400" dirty="0"/>
              <a:t>．</a:t>
            </a:r>
            <a:r>
              <a:rPr lang="en-US" sz="2400" dirty="0"/>
              <a:t>the more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)5.—How does your mother go shopping?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—On foot. The supermarket ________our house.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is different from   B</a:t>
            </a:r>
            <a:r>
              <a:rPr lang="zh-CN" altLang="en-US" sz="2400" dirty="0"/>
              <a:t>．</a:t>
            </a:r>
            <a:r>
              <a:rPr lang="en-US" sz="2400" dirty="0"/>
              <a:t>is close to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is far from           D</a:t>
            </a:r>
            <a:r>
              <a:rPr lang="zh-CN" altLang="en-US" sz="2400" dirty="0"/>
              <a:t>．</a:t>
            </a:r>
            <a:r>
              <a:rPr lang="en-US" sz="2400" dirty="0"/>
              <a:t>is the same as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)6.—________ do you think is the best performer?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—Mary.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A</a:t>
            </a:r>
            <a:r>
              <a:rPr lang="zh-CN" altLang="en-US" sz="2400" dirty="0"/>
              <a:t>．</a:t>
            </a:r>
            <a:r>
              <a:rPr lang="en-US" sz="2400" dirty="0"/>
              <a:t>What                    B</a:t>
            </a:r>
            <a:r>
              <a:rPr lang="zh-CN" altLang="en-US" sz="2400" dirty="0"/>
              <a:t>．</a:t>
            </a:r>
            <a:r>
              <a:rPr lang="en-US" sz="2400" dirty="0"/>
              <a:t>When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C</a:t>
            </a:r>
            <a:r>
              <a:rPr lang="zh-CN" altLang="en-US" sz="2400" dirty="0"/>
              <a:t>．</a:t>
            </a:r>
            <a:r>
              <a:rPr lang="en-US" sz="2400" dirty="0"/>
              <a:t>Who                     D</a:t>
            </a:r>
            <a:r>
              <a:rPr lang="zh-CN" altLang="en-US" sz="2400" dirty="0"/>
              <a:t>．</a:t>
            </a:r>
            <a:r>
              <a:rPr lang="en-US" sz="2400" dirty="0"/>
              <a:t>Why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69938" y="1125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A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922338" y="2565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922338" y="4051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0" grpId="0" autoUpdateAnimBg="0"/>
      <p:bldP spid="80902" grpId="0" autoUpdateAnimBg="0"/>
      <p:bldP spid="80903" grpId="0" autoUpdateAnimBg="0"/>
      <p:bldP spid="809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50825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68313" y="1268413"/>
            <a:ext cx="72009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)7.I think Showtime Cinema has ________seats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of the three cinemas.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comfortable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B</a:t>
            </a:r>
            <a:r>
              <a:rPr lang="zh-CN" altLang="en-US" sz="2400" dirty="0"/>
              <a:t>．</a:t>
            </a:r>
            <a:r>
              <a:rPr lang="en-US" sz="2400" dirty="0"/>
              <a:t>the most comfortable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more </a:t>
            </a:r>
            <a:r>
              <a:rPr lang="en-US" sz="2400" dirty="0" err="1"/>
              <a:t>comfortablely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D</a:t>
            </a:r>
            <a:r>
              <a:rPr lang="zh-CN" altLang="en-US" sz="2400" dirty="0"/>
              <a:t>．</a:t>
            </a:r>
            <a:r>
              <a:rPr lang="en-US" sz="2400" dirty="0"/>
              <a:t>the most </a:t>
            </a:r>
            <a:r>
              <a:rPr lang="en-US" sz="2400" dirty="0" err="1"/>
              <a:t>comfortablely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)8.It's windy today and much ________ than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yesterday.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cold             B</a:t>
            </a:r>
            <a:r>
              <a:rPr lang="zh-CN" altLang="en-US" sz="2400" dirty="0"/>
              <a:t>．</a:t>
            </a:r>
            <a:r>
              <a:rPr lang="en-US" sz="2400" dirty="0"/>
              <a:t>colder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coldest        D</a:t>
            </a:r>
            <a:r>
              <a:rPr lang="zh-CN" altLang="en-US" sz="2400" dirty="0"/>
              <a:t>．</a:t>
            </a:r>
            <a:r>
              <a:rPr lang="en-US" sz="2400" dirty="0"/>
              <a:t>more cold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698500" y="12684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850900" y="34766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4" grpId="0" autoUpdateAnimBg="0"/>
      <p:bldP spid="81926" grpId="0" autoUpdateAnimBg="0"/>
      <p:bldP spid="819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40394" y="980728"/>
            <a:ext cx="7920038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Ⅱ.</a:t>
            </a:r>
            <a:r>
              <a:rPr lang="zh-CN" altLang="en-US" sz="2400" dirty="0"/>
              <a:t>完形填空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 dirty="0"/>
              <a:t>     </a:t>
            </a:r>
            <a:r>
              <a:rPr lang="en-US" sz="2400" dirty="0"/>
              <a:t>What do you think __</a:t>
            </a:r>
            <a:r>
              <a:rPr lang="en-US" sz="2400" u="sng" dirty="0"/>
              <a:t>1</a:t>
            </a:r>
            <a:r>
              <a:rPr lang="en-US" sz="2400" dirty="0"/>
              <a:t>__ the clothes stores in our city? We did a survey __</a:t>
            </a:r>
            <a:r>
              <a:rPr lang="en-US" sz="2400" u="sng" dirty="0"/>
              <a:t>2</a:t>
            </a:r>
            <a:r>
              <a:rPr lang="en-US" sz="2400" dirty="0"/>
              <a:t>__ our </a:t>
            </a:r>
            <a:r>
              <a:rPr lang="en-US" sz="2400" dirty="0" err="1"/>
              <a:t>students.All</a:t>
            </a:r>
            <a:r>
              <a:rPr lang="en-US" sz="2400" dirty="0"/>
              <a:t> of the students __</a:t>
            </a:r>
            <a:r>
              <a:rPr lang="en-US" sz="2400" u="sng" dirty="0"/>
              <a:t>3</a:t>
            </a:r>
            <a:r>
              <a:rPr lang="en-US" sz="2400" dirty="0"/>
              <a:t>__ </a:t>
            </a:r>
            <a:r>
              <a:rPr lang="en-US" sz="2400" dirty="0" err="1"/>
              <a:t>Xinshi</a:t>
            </a:r>
            <a:r>
              <a:rPr lang="en-US" sz="2400" dirty="0"/>
              <a:t> Clothes </a:t>
            </a:r>
            <a:r>
              <a:rPr lang="en-US" sz="2400" dirty="0" err="1"/>
              <a:t>Store.The</a:t>
            </a:r>
            <a:r>
              <a:rPr lang="en-US" sz="2400" dirty="0"/>
              <a:t> things there aren't __</a:t>
            </a:r>
            <a:r>
              <a:rPr lang="en-US" sz="2400" u="sng" dirty="0"/>
              <a:t>4</a:t>
            </a:r>
            <a:r>
              <a:rPr lang="en-US" sz="2400" dirty="0"/>
              <a:t>__ and they aren't __</a:t>
            </a:r>
            <a:r>
              <a:rPr lang="en-US" sz="2400" u="sng" dirty="0"/>
              <a:t>5</a:t>
            </a:r>
            <a:r>
              <a:rPr lang="en-US" sz="2400" dirty="0"/>
              <a:t>__.It __</a:t>
            </a:r>
            <a:r>
              <a:rPr lang="en-US" sz="2400" u="sng" dirty="0"/>
              <a:t>6</a:t>
            </a:r>
            <a:r>
              <a:rPr lang="en-US" sz="2400" dirty="0"/>
              <a:t>__ the best things, and it doesn't have __</a:t>
            </a:r>
            <a:r>
              <a:rPr lang="en-US" sz="2400" u="sng" dirty="0"/>
              <a:t>7</a:t>
            </a:r>
            <a:r>
              <a:rPr lang="en-US" sz="2400" dirty="0"/>
              <a:t>__.It has the __</a:t>
            </a:r>
            <a:r>
              <a:rPr lang="en-US" sz="2400" u="sng" dirty="0"/>
              <a:t>8</a:t>
            </a:r>
            <a:r>
              <a:rPr lang="en-US" sz="2400" dirty="0"/>
              <a:t>__ </a:t>
            </a:r>
            <a:r>
              <a:rPr lang="en-US" sz="2400" dirty="0" err="1"/>
              <a:t>service.The</a:t>
            </a:r>
            <a:r>
              <a:rPr lang="en-US" sz="2400" dirty="0"/>
              <a:t> clothes aren't the most fashionable, but they are more fashionable__</a:t>
            </a:r>
            <a:r>
              <a:rPr lang="en-US" sz="2400" u="sng" dirty="0"/>
              <a:t>9</a:t>
            </a:r>
            <a:r>
              <a:rPr lang="en-US" sz="2400" dirty="0"/>
              <a:t>__</a:t>
            </a:r>
            <a:r>
              <a:rPr lang="zh-CN" altLang="en-US" sz="2400" dirty="0"/>
              <a:t> </a:t>
            </a:r>
            <a:r>
              <a:rPr lang="en-US" sz="2400" dirty="0"/>
              <a:t>the clothes at the other three stores, and they are very </a:t>
            </a:r>
            <a:r>
              <a:rPr lang="en-US" sz="2400" dirty="0" err="1"/>
              <a:t>beautiful.I</a:t>
            </a:r>
            <a:r>
              <a:rPr lang="en-US" sz="2400" dirty="0"/>
              <a:t> want to buy clothes at </a:t>
            </a:r>
            <a:r>
              <a:rPr lang="en-US" sz="2400" dirty="0" err="1"/>
              <a:t>Xinshi</a:t>
            </a:r>
            <a:r>
              <a:rPr lang="en-US" sz="2400" dirty="0"/>
              <a:t> Clothes Store, __</a:t>
            </a:r>
            <a:r>
              <a:rPr lang="en-US" sz="2400" u="sng" dirty="0"/>
              <a:t>10</a:t>
            </a:r>
            <a:r>
              <a:rPr lang="en-US" sz="2400" dirty="0"/>
              <a:t>__.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)1.  </a:t>
            </a:r>
            <a:r>
              <a:rPr lang="en-US" sz="2400" dirty="0" err="1"/>
              <a:t>A.of</a:t>
            </a:r>
            <a:r>
              <a:rPr lang="zh-CN" altLang="en-US" sz="2400" dirty="0"/>
              <a:t>　　</a:t>
            </a:r>
            <a:r>
              <a:rPr lang="en-US" sz="2400" dirty="0"/>
              <a:t>B</a:t>
            </a:r>
            <a:r>
              <a:rPr lang="zh-CN" altLang="en-US" sz="2400" dirty="0"/>
              <a:t>．</a:t>
            </a:r>
            <a:r>
              <a:rPr lang="en-US" sz="2400" dirty="0"/>
              <a:t>to</a:t>
            </a:r>
            <a:r>
              <a:rPr lang="zh-CN" altLang="en-US" sz="2400" dirty="0"/>
              <a:t>　　  </a:t>
            </a:r>
            <a:r>
              <a:rPr lang="en-US" sz="2400" dirty="0"/>
              <a:t>C</a:t>
            </a:r>
            <a:r>
              <a:rPr lang="zh-CN" altLang="en-US" sz="2400" dirty="0"/>
              <a:t>．</a:t>
            </a:r>
            <a:r>
              <a:rPr lang="en-US" sz="2400" dirty="0"/>
              <a:t>in</a:t>
            </a:r>
            <a:r>
              <a:rPr lang="zh-CN" altLang="en-US" sz="2400" dirty="0"/>
              <a:t>　　</a:t>
            </a:r>
            <a:r>
              <a:rPr lang="en-US" sz="2400" dirty="0"/>
              <a:t>D</a:t>
            </a:r>
            <a:r>
              <a:rPr lang="zh-CN" altLang="en-US" sz="2400" dirty="0"/>
              <a:t>．</a:t>
            </a:r>
            <a:r>
              <a:rPr lang="en-US" sz="2400" dirty="0"/>
              <a:t>at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)2.  A.to       B</a:t>
            </a:r>
            <a:r>
              <a:rPr lang="zh-CN" altLang="en-US" sz="2400" dirty="0"/>
              <a:t>．</a:t>
            </a:r>
            <a:r>
              <a:rPr lang="en-US" sz="2400" dirty="0"/>
              <a:t>about   C</a:t>
            </a:r>
            <a:r>
              <a:rPr lang="zh-CN" altLang="en-US" sz="2400" dirty="0"/>
              <a:t>．</a:t>
            </a:r>
            <a:r>
              <a:rPr lang="en-US" sz="2400" dirty="0"/>
              <a:t>of       D</a:t>
            </a:r>
            <a:r>
              <a:rPr lang="zh-CN" altLang="en-US" sz="2400" dirty="0"/>
              <a:t>．</a:t>
            </a:r>
            <a:r>
              <a:rPr lang="en-US" sz="2400" dirty="0"/>
              <a:t>at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140844" y="137760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770582" y="469071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A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922982" y="504949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  <p:bldP spid="82948" grpId="0" autoUpdateAnimBg="0"/>
      <p:bldP spid="82950" grpId="0" autoUpdateAnimBg="0"/>
      <p:bldP spid="829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539055" y="908720"/>
            <a:ext cx="8353425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</a:t>
            </a:r>
            <a:r>
              <a:rPr lang="zh-CN" altLang="en-US" sz="2400" dirty="0"/>
              <a:t> </a:t>
            </a:r>
            <a:r>
              <a:rPr lang="en-US" sz="2400" dirty="0"/>
              <a:t>)3. A.</a:t>
            </a:r>
            <a:r>
              <a:rPr lang="zh-CN" altLang="en-US" sz="2400" dirty="0"/>
              <a:t> </a:t>
            </a:r>
            <a:r>
              <a:rPr lang="en-US" sz="2400" dirty="0"/>
              <a:t>like    B</a:t>
            </a:r>
            <a:r>
              <a:rPr lang="zh-CN" altLang="en-US" sz="2400" dirty="0"/>
              <a:t>．</a:t>
            </a:r>
            <a:r>
              <a:rPr lang="en-US" sz="2400" dirty="0"/>
              <a:t>likes     C</a:t>
            </a:r>
            <a:r>
              <a:rPr lang="zh-CN" altLang="en-US" sz="2400" dirty="0"/>
              <a:t>．</a:t>
            </a:r>
            <a:r>
              <a:rPr lang="en-US" sz="2400" dirty="0"/>
              <a:t>liking      D</a:t>
            </a:r>
            <a:r>
              <a:rPr lang="zh-CN" altLang="en-US" sz="2400" dirty="0"/>
              <a:t>．</a:t>
            </a:r>
            <a:r>
              <a:rPr lang="en-US" sz="2400" dirty="0"/>
              <a:t>to like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</a:t>
            </a:r>
            <a:r>
              <a:rPr lang="zh-CN" altLang="en-US" sz="2400" dirty="0"/>
              <a:t> </a:t>
            </a:r>
            <a:r>
              <a:rPr lang="en-US" sz="2400" dirty="0"/>
              <a:t> )4. A.</a:t>
            </a:r>
            <a:r>
              <a:rPr lang="zh-CN" altLang="en-US" sz="2400" dirty="0"/>
              <a:t> </a:t>
            </a:r>
            <a:r>
              <a:rPr lang="en-US" sz="2400" dirty="0"/>
              <a:t>cheapest                   </a:t>
            </a:r>
            <a:r>
              <a:rPr lang="zh-CN" altLang="en-US" sz="2400" dirty="0"/>
              <a:t> </a:t>
            </a:r>
            <a:r>
              <a:rPr lang="en-US" sz="2400" dirty="0"/>
              <a:t>B</a:t>
            </a:r>
            <a:r>
              <a:rPr lang="zh-CN" altLang="en-US" sz="2400" dirty="0"/>
              <a:t>. </a:t>
            </a:r>
            <a:r>
              <a:rPr lang="en-US" sz="2400" dirty="0"/>
              <a:t>the cheapest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</a:t>
            </a:r>
            <a:r>
              <a:rPr lang="zh-CN" altLang="en-US" sz="2400" dirty="0"/>
              <a:t>. </a:t>
            </a:r>
            <a:r>
              <a:rPr lang="en-US" sz="2400" dirty="0"/>
              <a:t>the most cheap      </a:t>
            </a:r>
            <a:r>
              <a:rPr lang="zh-CN" altLang="en-US" sz="2400" dirty="0"/>
              <a:t>    </a:t>
            </a:r>
            <a:r>
              <a:rPr lang="en-US" sz="2400" dirty="0"/>
              <a:t>D</a:t>
            </a:r>
            <a:r>
              <a:rPr lang="zh-CN" altLang="en-US" sz="2400" dirty="0"/>
              <a:t>. </a:t>
            </a:r>
            <a:r>
              <a:rPr lang="en-US" sz="2400" dirty="0"/>
              <a:t>the </a:t>
            </a:r>
            <a:r>
              <a:rPr lang="en-US" sz="2400" dirty="0" err="1"/>
              <a:t>cheappest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</a:t>
            </a:r>
            <a:r>
              <a:rPr lang="zh-CN" altLang="en-US" sz="2400" dirty="0"/>
              <a:t> </a:t>
            </a:r>
            <a:r>
              <a:rPr lang="en-US" sz="2400" dirty="0"/>
              <a:t> )5. A.</a:t>
            </a:r>
            <a:r>
              <a:rPr lang="zh-CN" altLang="en-US" sz="2400" dirty="0"/>
              <a:t> </a:t>
            </a:r>
            <a:r>
              <a:rPr lang="en-US" sz="2400" dirty="0"/>
              <a:t>the </a:t>
            </a:r>
            <a:r>
              <a:rPr lang="en-US" sz="2400" dirty="0" err="1"/>
              <a:t>expensivest</a:t>
            </a:r>
            <a:r>
              <a:rPr lang="en-US" sz="2400" dirty="0"/>
              <a:t>         </a:t>
            </a:r>
            <a:r>
              <a:rPr lang="zh-CN" altLang="en-US" sz="2400" dirty="0"/>
              <a:t> </a:t>
            </a:r>
            <a:r>
              <a:rPr lang="en-US" sz="2400" dirty="0"/>
              <a:t>B</a:t>
            </a:r>
            <a:r>
              <a:rPr lang="zh-CN" altLang="en-US" sz="2400" dirty="0"/>
              <a:t>. </a:t>
            </a:r>
            <a:r>
              <a:rPr lang="en-US" sz="2400" dirty="0"/>
              <a:t>the most </a:t>
            </a:r>
            <a:r>
              <a:rPr lang="en-US" sz="2400" dirty="0" err="1"/>
              <a:t>expensivest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</a:t>
            </a:r>
            <a:r>
              <a:rPr lang="zh-CN" altLang="en-US" sz="2400" dirty="0"/>
              <a:t>. </a:t>
            </a:r>
            <a:r>
              <a:rPr lang="en-US" sz="2400" dirty="0"/>
              <a:t>most expensive      </a:t>
            </a:r>
            <a:r>
              <a:rPr lang="zh-CN" altLang="en-US" sz="2400" dirty="0"/>
              <a:t>    </a:t>
            </a:r>
            <a:r>
              <a:rPr lang="en-US" sz="2400" dirty="0"/>
              <a:t>D</a:t>
            </a:r>
            <a:r>
              <a:rPr lang="zh-CN" altLang="en-US" sz="2400" dirty="0"/>
              <a:t>. </a:t>
            </a:r>
            <a:r>
              <a:rPr lang="en-US" sz="2400" dirty="0"/>
              <a:t>the most expensive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</a:t>
            </a:r>
            <a:r>
              <a:rPr lang="zh-CN" altLang="en-US" sz="2400" dirty="0"/>
              <a:t> </a:t>
            </a:r>
            <a:r>
              <a:rPr lang="en-US" sz="2400" dirty="0"/>
              <a:t>)6. A.</a:t>
            </a:r>
            <a:r>
              <a:rPr lang="zh-CN" altLang="en-US" sz="2400" dirty="0"/>
              <a:t> </a:t>
            </a:r>
            <a:r>
              <a:rPr lang="en-US" sz="2400" dirty="0"/>
              <a:t>not have                    </a:t>
            </a:r>
            <a:r>
              <a:rPr lang="zh-CN" altLang="en-US" sz="2400" dirty="0"/>
              <a:t> </a:t>
            </a:r>
            <a:r>
              <a:rPr lang="en-US" sz="2400" dirty="0"/>
              <a:t>B</a:t>
            </a:r>
            <a:r>
              <a:rPr lang="zh-CN" altLang="en-US" sz="2400" dirty="0"/>
              <a:t>. </a:t>
            </a:r>
            <a:r>
              <a:rPr lang="en-US" sz="2400" dirty="0"/>
              <a:t>doesn't have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</a:t>
            </a:r>
            <a:r>
              <a:rPr lang="zh-CN" altLang="en-US" sz="2400" dirty="0"/>
              <a:t>. </a:t>
            </a:r>
            <a:r>
              <a:rPr lang="en-US" sz="2400" dirty="0"/>
              <a:t>doesn't has             </a:t>
            </a:r>
            <a:r>
              <a:rPr lang="zh-CN" altLang="en-US" sz="2400" dirty="0"/>
              <a:t>    </a:t>
            </a:r>
            <a:r>
              <a:rPr lang="en-US" sz="2400" dirty="0"/>
              <a:t>D</a:t>
            </a:r>
            <a:r>
              <a:rPr lang="zh-CN" altLang="en-US" sz="2400" dirty="0"/>
              <a:t>. </a:t>
            </a:r>
            <a:r>
              <a:rPr lang="en-US" sz="2400" dirty="0"/>
              <a:t>don't have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</a:t>
            </a:r>
            <a:r>
              <a:rPr lang="zh-CN" altLang="en-US" sz="2400" dirty="0"/>
              <a:t> </a:t>
            </a:r>
            <a:r>
              <a:rPr lang="en-US" sz="2400" dirty="0"/>
              <a:t> )7. A.</a:t>
            </a:r>
            <a:r>
              <a:rPr lang="zh-CN" altLang="en-US" sz="2400" dirty="0"/>
              <a:t> </a:t>
            </a:r>
            <a:r>
              <a:rPr lang="en-US" sz="2400" dirty="0"/>
              <a:t>the </a:t>
            </a:r>
            <a:r>
              <a:rPr lang="en-US" sz="2400" dirty="0" err="1"/>
              <a:t>badest</a:t>
            </a:r>
            <a:r>
              <a:rPr lang="en-US" sz="2400" dirty="0"/>
              <a:t>                 </a:t>
            </a:r>
            <a:r>
              <a:rPr lang="zh-CN" altLang="en-US" sz="2400" dirty="0"/>
              <a:t> </a:t>
            </a:r>
            <a:r>
              <a:rPr lang="en-US" sz="2400" dirty="0"/>
              <a:t>B</a:t>
            </a:r>
            <a:r>
              <a:rPr lang="zh-CN" altLang="en-US" sz="2400" dirty="0"/>
              <a:t>. </a:t>
            </a:r>
            <a:r>
              <a:rPr lang="en-US" sz="2400" dirty="0"/>
              <a:t>worst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</a:t>
            </a:r>
            <a:r>
              <a:rPr lang="zh-CN" altLang="en-US" sz="2400" dirty="0"/>
              <a:t>. </a:t>
            </a:r>
            <a:r>
              <a:rPr lang="en-US" sz="2400" dirty="0"/>
              <a:t>the worst                </a:t>
            </a:r>
            <a:r>
              <a:rPr lang="zh-CN" altLang="en-US" sz="2400" dirty="0"/>
              <a:t>     </a:t>
            </a:r>
            <a:r>
              <a:rPr lang="en-US" sz="2400" dirty="0"/>
              <a:t>D</a:t>
            </a:r>
            <a:r>
              <a:rPr lang="zh-CN" altLang="en-US" sz="2400" dirty="0"/>
              <a:t>. </a:t>
            </a:r>
            <a:r>
              <a:rPr lang="en-US" sz="2400" dirty="0" err="1"/>
              <a:t>badest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</a:t>
            </a:r>
            <a:r>
              <a:rPr lang="zh-CN" altLang="en-US" sz="2400" dirty="0"/>
              <a:t> </a:t>
            </a:r>
            <a:r>
              <a:rPr lang="en-US" sz="2400" dirty="0"/>
              <a:t>)8. A.</a:t>
            </a:r>
            <a:r>
              <a:rPr lang="zh-CN" altLang="en-US" sz="2400" dirty="0"/>
              <a:t> </a:t>
            </a:r>
            <a:r>
              <a:rPr lang="en-US" sz="2400" dirty="0"/>
              <a:t>friend                        </a:t>
            </a:r>
            <a:r>
              <a:rPr lang="zh-CN" altLang="en-US" sz="2400" dirty="0"/>
              <a:t> </a:t>
            </a:r>
            <a:r>
              <a:rPr lang="en-US" sz="2400" dirty="0"/>
              <a:t> B</a:t>
            </a:r>
            <a:r>
              <a:rPr lang="zh-CN" altLang="en-US" sz="2400" dirty="0"/>
              <a:t>. </a:t>
            </a:r>
            <a:r>
              <a:rPr lang="en-US" sz="2400" dirty="0" err="1"/>
              <a:t>friendest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 C</a:t>
            </a:r>
            <a:r>
              <a:rPr lang="zh-CN" altLang="en-US" sz="2400" dirty="0"/>
              <a:t>. </a:t>
            </a:r>
            <a:r>
              <a:rPr lang="en-US" sz="2400" dirty="0"/>
              <a:t>most friendly          </a:t>
            </a:r>
            <a:r>
              <a:rPr lang="zh-CN" altLang="en-US" sz="2400" dirty="0"/>
              <a:t>  </a:t>
            </a:r>
            <a:r>
              <a:rPr lang="en-US" sz="2400" dirty="0"/>
              <a:t> </a:t>
            </a:r>
            <a:r>
              <a:rPr lang="zh-CN" altLang="en-US" sz="2400" dirty="0"/>
              <a:t>  </a:t>
            </a:r>
            <a:r>
              <a:rPr lang="en-US" sz="2400" dirty="0"/>
              <a:t>D</a:t>
            </a:r>
            <a:r>
              <a:rPr lang="zh-CN" altLang="en-US" sz="2400" dirty="0"/>
              <a:t>. </a:t>
            </a:r>
            <a:r>
              <a:rPr lang="en-US" sz="2400" dirty="0"/>
              <a:t>friendliest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</a:t>
            </a:r>
            <a:r>
              <a:rPr lang="zh-CN" altLang="en-US" sz="2400" dirty="0"/>
              <a:t> </a:t>
            </a:r>
            <a:r>
              <a:rPr lang="en-US" sz="2400" dirty="0"/>
              <a:t> )9. </a:t>
            </a:r>
            <a:r>
              <a:rPr lang="en-US" sz="2400" dirty="0" err="1"/>
              <a:t>A.than</a:t>
            </a:r>
            <a:r>
              <a:rPr lang="en-US" sz="2400" dirty="0"/>
              <a:t>    B</a:t>
            </a:r>
            <a:r>
              <a:rPr lang="zh-CN" altLang="en-US" sz="2400" dirty="0"/>
              <a:t>．</a:t>
            </a:r>
            <a:r>
              <a:rPr lang="en-US" sz="2400" dirty="0"/>
              <a:t>of       C</a:t>
            </a:r>
            <a:r>
              <a:rPr lang="zh-CN" altLang="en-US" sz="2400" dirty="0"/>
              <a:t>．</a:t>
            </a:r>
            <a:r>
              <a:rPr lang="en-US" sz="2400" dirty="0"/>
              <a:t>in           D</a:t>
            </a:r>
            <a:r>
              <a:rPr lang="zh-CN" altLang="en-US" sz="2400" dirty="0"/>
              <a:t>．</a:t>
            </a:r>
            <a:r>
              <a:rPr lang="en-US" sz="2400" dirty="0"/>
              <a:t>to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</a:t>
            </a:r>
            <a:r>
              <a:rPr lang="zh-CN" altLang="en-US" sz="2400" dirty="0"/>
              <a:t> </a:t>
            </a:r>
            <a:r>
              <a:rPr lang="en-US" sz="2400" dirty="0"/>
              <a:t>)10. </a:t>
            </a:r>
            <a:r>
              <a:rPr lang="en-US" sz="2400" dirty="0" err="1"/>
              <a:t>A.also</a:t>
            </a:r>
            <a:r>
              <a:rPr lang="en-US" sz="2400" dirty="0"/>
              <a:t>  B</a:t>
            </a:r>
            <a:r>
              <a:rPr lang="zh-CN" altLang="en-US" sz="2400" dirty="0"/>
              <a:t>．</a:t>
            </a:r>
            <a:r>
              <a:rPr lang="en-US" sz="2400" dirty="0"/>
              <a:t>too     C</a:t>
            </a:r>
            <a:r>
              <a:rPr lang="zh-CN" altLang="en-US" sz="2400" dirty="0"/>
              <a:t>．</a:t>
            </a:r>
            <a:r>
              <a:rPr lang="en-US" sz="2400" dirty="0"/>
              <a:t>either     D</a:t>
            </a:r>
            <a:r>
              <a:rPr lang="zh-CN" altLang="en-US" sz="2400" dirty="0"/>
              <a:t>．</a:t>
            </a:r>
            <a:r>
              <a:rPr lang="en-US" sz="2400" dirty="0"/>
              <a:t>to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139505" y="141672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826393" y="91189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A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993080" y="127225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993080" y="203902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993080" y="271212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993080" y="347888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993080" y="422500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993080" y="494414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993080" y="530450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utoUpdateAnimBg="0"/>
      <p:bldP spid="83974" grpId="0" autoUpdateAnimBg="0"/>
      <p:bldP spid="83975" grpId="0" autoUpdateAnimBg="0"/>
      <p:bldP spid="83976" grpId="0" autoUpdateAnimBg="0"/>
      <p:bldP spid="83977" grpId="0" autoUpdateAnimBg="0"/>
      <p:bldP spid="83978" grpId="0" autoUpdateAnimBg="0"/>
      <p:bldP spid="83979" grpId="0" autoUpdateAnimBg="0"/>
      <p:bldP spid="83980" grpId="0" autoUpdateAnimBg="0"/>
      <p:bldP spid="839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69900" y="1340768"/>
            <a:ext cx="8351838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Ⅲ.</a:t>
            </a:r>
            <a:r>
              <a:rPr lang="zh-CN" altLang="en-US" sz="2400" dirty="0"/>
              <a:t>阅读理解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</a:t>
            </a:r>
            <a:r>
              <a:rPr lang="en-US" sz="2400" dirty="0" err="1"/>
              <a:t>Mr</a:t>
            </a:r>
            <a:r>
              <a:rPr lang="en-US" sz="2400" dirty="0"/>
              <a:t> and </a:t>
            </a:r>
            <a:r>
              <a:rPr lang="en-US" sz="2400" dirty="0" err="1"/>
              <a:t>Mrs</a:t>
            </a:r>
            <a:r>
              <a:rPr lang="en-US" sz="2400" dirty="0"/>
              <a:t> Green lived in a big </a:t>
            </a:r>
            <a:r>
              <a:rPr lang="en-US" sz="2400" dirty="0" err="1"/>
              <a:t>city.One</a:t>
            </a:r>
            <a:r>
              <a:rPr lang="en-US" sz="2400" dirty="0"/>
              <a:t> summer</a:t>
            </a:r>
            <a:r>
              <a:rPr lang="zh-CN" altLang="en-US" sz="2400" dirty="0"/>
              <a:t>，</a:t>
            </a:r>
            <a:r>
              <a:rPr lang="en-US" sz="2400" dirty="0"/>
              <a:t>they went to the country for their </a:t>
            </a:r>
            <a:r>
              <a:rPr lang="en-US" sz="2400" dirty="0" err="1"/>
              <a:t>holiday.They</a:t>
            </a:r>
            <a:r>
              <a:rPr lang="en-US" sz="2400" dirty="0"/>
              <a:t> enjoyed it very much because it was a quiet</a:t>
            </a:r>
            <a:r>
              <a:rPr lang="zh-CN" altLang="en-US" sz="2400" dirty="0"/>
              <a:t>，</a:t>
            </a:r>
            <a:r>
              <a:rPr lang="en-US" sz="2400" dirty="0"/>
              <a:t>clean place.  One day they went for a walk early in the morning and met an old </a:t>
            </a:r>
            <a:r>
              <a:rPr lang="en-US" sz="2400" dirty="0" err="1"/>
              <a:t>man.He</a:t>
            </a:r>
            <a:r>
              <a:rPr lang="en-US" sz="2400" dirty="0"/>
              <a:t> lived on a farm, and he was sitting in the warm</a:t>
            </a:r>
            <a:r>
              <a:rPr lang="zh-CN" altLang="en-US" sz="2400" dirty="0"/>
              <a:t> </a:t>
            </a:r>
            <a:r>
              <a:rPr lang="en-US" sz="2400" dirty="0"/>
              <a:t>sun in front of his </a:t>
            </a:r>
            <a:r>
              <a:rPr lang="en-US" sz="2400" dirty="0" err="1"/>
              <a:t>house.Mr</a:t>
            </a:r>
            <a:r>
              <a:rPr lang="en-US" sz="2400" dirty="0"/>
              <a:t> Green asked him</a:t>
            </a:r>
            <a:r>
              <a:rPr lang="zh-CN" altLang="en-US" sz="2400" dirty="0"/>
              <a:t>，“</a:t>
            </a:r>
            <a:r>
              <a:rPr lang="en-US" sz="2400" dirty="0"/>
              <a:t>Do you like to live in this quiet place</a:t>
            </a:r>
            <a:r>
              <a:rPr lang="zh-CN" altLang="en-US" sz="2400" dirty="0"/>
              <a:t>？” </a:t>
            </a:r>
            <a:r>
              <a:rPr lang="en-US" sz="2400" dirty="0"/>
              <a:t>The old man said, “Yes</a:t>
            </a:r>
            <a:r>
              <a:rPr lang="zh-CN" altLang="en-US" sz="2400" dirty="0"/>
              <a:t>，</a:t>
            </a:r>
            <a:r>
              <a:rPr lang="en-US" sz="2400" dirty="0"/>
              <a:t>I do.”</a:t>
            </a:r>
            <a:r>
              <a:rPr lang="en-US" sz="2400" dirty="0" err="1"/>
              <a:t>Mr</a:t>
            </a:r>
            <a:r>
              <a:rPr lang="en-US" sz="2400" dirty="0"/>
              <a:t> Green said</a:t>
            </a:r>
            <a:r>
              <a:rPr lang="zh-CN" altLang="en-US" sz="2400" dirty="0"/>
              <a:t>，“</a:t>
            </a:r>
            <a:r>
              <a:rPr lang="en-US" sz="2400" dirty="0"/>
              <a:t>What are the good things about it</a:t>
            </a:r>
            <a:r>
              <a:rPr lang="zh-CN" altLang="en-US" sz="2400" dirty="0"/>
              <a:t>？ </a:t>
            </a:r>
            <a:endParaRPr lang="en-US" sz="2400" dirty="0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15900" y="908720"/>
            <a:ext cx="8748713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da-DK" altLang="en-US" sz="2400" dirty="0"/>
              <a:t>  </a:t>
            </a:r>
            <a:r>
              <a:rPr lang="en-US" sz="2400" dirty="0"/>
              <a:t>The old man answered</a:t>
            </a:r>
            <a:r>
              <a:rPr lang="zh-CN" altLang="en-US" sz="2400" dirty="0"/>
              <a:t>，“</a:t>
            </a:r>
            <a:r>
              <a:rPr lang="en-US" sz="2400" dirty="0"/>
              <a:t>Well</a:t>
            </a:r>
            <a:r>
              <a:rPr lang="zh-CN" altLang="en-US" sz="2400" dirty="0"/>
              <a:t>，</a:t>
            </a:r>
            <a:r>
              <a:rPr lang="en-US" sz="2400" dirty="0"/>
              <a:t>the people here know each </a:t>
            </a:r>
            <a:r>
              <a:rPr lang="en-US" sz="2400" dirty="0" err="1"/>
              <a:t>other.They</a:t>
            </a:r>
            <a:r>
              <a:rPr lang="en-US" sz="2400" dirty="0"/>
              <a:t> often come and visit me, and I often go and visit </a:t>
            </a:r>
            <a:r>
              <a:rPr lang="en-US" sz="2400" dirty="0" err="1"/>
              <a:t>them.And</a:t>
            </a:r>
            <a:r>
              <a:rPr lang="en-US" sz="2400" dirty="0"/>
              <a:t> there are also lots of children here.”</a:t>
            </a:r>
            <a:r>
              <a:rPr lang="en-US" sz="2400" dirty="0" err="1"/>
              <a:t>Mr</a:t>
            </a:r>
            <a:r>
              <a:rPr lang="en-US" sz="2400" dirty="0"/>
              <a:t> Green said</a:t>
            </a:r>
            <a:r>
              <a:rPr lang="zh-CN" altLang="en-US" sz="2400" dirty="0"/>
              <a:t>，“</a:t>
            </a:r>
            <a:r>
              <a:rPr lang="en-US" sz="2400" dirty="0"/>
              <a:t>That's interesting, and what are the bad things</a:t>
            </a:r>
            <a:r>
              <a:rPr lang="zh-CN" altLang="en-US" sz="2400" dirty="0"/>
              <a:t>？”</a:t>
            </a:r>
            <a:r>
              <a:rPr lang="en-US" sz="2400" dirty="0"/>
              <a:t>The old man thought for a moment and then said</a:t>
            </a:r>
            <a:r>
              <a:rPr lang="zh-CN" altLang="en-US" sz="2400" dirty="0"/>
              <a:t>，“</a:t>
            </a:r>
            <a:r>
              <a:rPr lang="en-US" sz="2400" dirty="0"/>
              <a:t>Well</a:t>
            </a:r>
            <a:r>
              <a:rPr lang="zh-CN" altLang="en-US" sz="2400" dirty="0"/>
              <a:t>，</a:t>
            </a:r>
            <a:r>
              <a:rPr lang="en-US" sz="2400" dirty="0"/>
              <a:t>the same things</a:t>
            </a:r>
            <a:r>
              <a:rPr lang="zh-CN" altLang="en-US" sz="2400" dirty="0"/>
              <a:t>，</a:t>
            </a:r>
            <a:r>
              <a:rPr lang="en-US" sz="2400" dirty="0"/>
              <a:t>really.”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)1.Mr and </a:t>
            </a:r>
            <a:r>
              <a:rPr lang="en-US" sz="2400" dirty="0" err="1"/>
              <a:t>Mrs</a:t>
            </a:r>
            <a:r>
              <a:rPr lang="en-US" sz="2400" dirty="0"/>
              <a:t> Green went to the country ________.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to see the old man             B</a:t>
            </a:r>
            <a:r>
              <a:rPr lang="zh-CN" altLang="en-US" sz="2400" dirty="0"/>
              <a:t>．</a:t>
            </a:r>
            <a:r>
              <a:rPr lang="en-US" sz="2400" dirty="0"/>
              <a:t>to spend their holiday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to see the quiet place        D</a:t>
            </a:r>
            <a:r>
              <a:rPr lang="zh-CN" altLang="en-US" sz="2400" dirty="0"/>
              <a:t>．</a:t>
            </a:r>
            <a:r>
              <a:rPr lang="en-US" sz="2400" dirty="0"/>
              <a:t>to have a walk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)2.Mr and </a:t>
            </a:r>
            <a:r>
              <a:rPr lang="en-US" sz="2400" dirty="0" err="1"/>
              <a:t>Mrs</a:t>
            </a:r>
            <a:r>
              <a:rPr lang="en-US" sz="2400" dirty="0"/>
              <a:t> Green enjoyed the country because 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________.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there were many children  B</a:t>
            </a:r>
            <a:r>
              <a:rPr lang="zh-CN" altLang="en-US" sz="2400" dirty="0"/>
              <a:t>．</a:t>
            </a:r>
            <a:r>
              <a:rPr lang="en-US" sz="2400" dirty="0"/>
              <a:t>there was an old man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it was far from the city       D</a:t>
            </a:r>
            <a:r>
              <a:rPr lang="zh-CN" altLang="en-US" sz="2400" dirty="0"/>
              <a:t>．</a:t>
            </a:r>
            <a:r>
              <a:rPr lang="en-US" sz="2400" dirty="0"/>
              <a:t>it was quiet and clean</a:t>
            </a:r>
          </a:p>
          <a:p>
            <a:pPr indent="26670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924300" y="150403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468313" y="308835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82600" y="423929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  <p:bldP spid="86022" grpId="0" autoUpdateAnimBg="0"/>
      <p:bldP spid="860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94208" y="23549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┃ </a:t>
            </a:r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6513" y="908720"/>
            <a:ext cx="9072562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)3.Mr and </a:t>
            </a:r>
            <a:r>
              <a:rPr lang="en-US" sz="2400" dirty="0" err="1"/>
              <a:t>Mrs</a:t>
            </a:r>
            <a:r>
              <a:rPr lang="en-US" sz="2400" dirty="0"/>
              <a:t> Green took a walk </a:t>
            </a:r>
            <a:r>
              <a:rPr lang="en-US" sz="2400" dirty="0" smtClean="0"/>
              <a:t>______.</a:t>
            </a:r>
            <a:endParaRPr lang="en-US" sz="2400" dirty="0"/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in the afternoon         </a:t>
            </a:r>
            <a:r>
              <a:rPr lang="en-US" sz="2400" dirty="0" smtClean="0"/>
              <a:t>B</a:t>
            </a:r>
            <a:r>
              <a:rPr lang="zh-CN" altLang="en-US" sz="2400" dirty="0"/>
              <a:t>．</a:t>
            </a:r>
            <a:r>
              <a:rPr lang="en-US" sz="2400" dirty="0"/>
              <a:t>early in the morning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after breakfast           </a:t>
            </a:r>
            <a:r>
              <a:rPr lang="en-US" sz="2400" dirty="0" smtClean="0"/>
              <a:t>D</a:t>
            </a:r>
            <a:r>
              <a:rPr lang="zh-CN" altLang="en-US" sz="2400" dirty="0"/>
              <a:t>．</a:t>
            </a:r>
            <a:r>
              <a:rPr lang="en-US" sz="2400" dirty="0"/>
              <a:t>in the evening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)4.The old man said</a:t>
            </a:r>
            <a:r>
              <a:rPr lang="zh-CN" altLang="en-US" sz="2400" dirty="0"/>
              <a:t>，“</a:t>
            </a:r>
            <a:r>
              <a:rPr lang="en-US" sz="2400" dirty="0"/>
              <a:t>Yes, I </a:t>
            </a:r>
            <a:r>
              <a:rPr lang="en-US" sz="2400" dirty="0" err="1"/>
              <a:t>do.”“I</a:t>
            </a:r>
            <a:r>
              <a:rPr lang="en-US" sz="2400" dirty="0"/>
              <a:t> do” here means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 “ </a:t>
            </a:r>
            <a:r>
              <a:rPr lang="en-US" sz="2400" dirty="0" smtClean="0"/>
              <a:t>_____”</a:t>
            </a:r>
            <a:r>
              <a:rPr lang="zh-CN" altLang="en-US" sz="2400" dirty="0"/>
              <a:t>．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I like to live in this place      B</a:t>
            </a:r>
            <a:r>
              <a:rPr lang="zh-CN" altLang="en-US" sz="2400" dirty="0"/>
              <a:t>．</a:t>
            </a:r>
            <a:r>
              <a:rPr lang="en-US" sz="2400" dirty="0"/>
              <a:t>I like the people here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I like to sit in the warm sun D</a:t>
            </a:r>
            <a:r>
              <a:rPr lang="zh-CN" altLang="en-US" sz="2400" dirty="0"/>
              <a:t>．</a:t>
            </a:r>
            <a:r>
              <a:rPr lang="en-US" sz="2400" dirty="0"/>
              <a:t>I like to go out for a walk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(  )5.The old man sometimes liked the people to </a:t>
            </a:r>
            <a:r>
              <a:rPr lang="en-US" sz="2400" dirty="0" smtClean="0"/>
              <a:t>_____</a:t>
            </a:r>
            <a:r>
              <a:rPr lang="zh-CN" altLang="en-US" sz="2400" dirty="0"/>
              <a:t>，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zh-CN" altLang="en-US" sz="2400" dirty="0"/>
              <a:t>       </a:t>
            </a:r>
            <a:r>
              <a:rPr lang="en-US" sz="2400" dirty="0"/>
              <a:t>but sometimes he didn't.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A</a:t>
            </a:r>
            <a:r>
              <a:rPr lang="zh-CN" altLang="en-US" sz="2400" dirty="0"/>
              <a:t>．</a:t>
            </a:r>
            <a:r>
              <a:rPr lang="en-US" sz="2400" dirty="0"/>
              <a:t>ask him questions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B</a:t>
            </a:r>
            <a:r>
              <a:rPr lang="zh-CN" altLang="en-US" sz="2400" dirty="0"/>
              <a:t>．</a:t>
            </a:r>
            <a:r>
              <a:rPr lang="en-US" sz="2400" dirty="0"/>
              <a:t>keep the place quiet and clean 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C</a:t>
            </a:r>
            <a:r>
              <a:rPr lang="zh-CN" altLang="en-US" sz="2400" dirty="0"/>
              <a:t>．</a:t>
            </a:r>
            <a:r>
              <a:rPr lang="en-US" sz="2400" dirty="0"/>
              <a:t>come and visit him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en-US" sz="2400" dirty="0"/>
              <a:t>       D</a:t>
            </a:r>
            <a:r>
              <a:rPr lang="zh-CN" altLang="en-US" sz="2400" dirty="0"/>
              <a:t>．</a:t>
            </a:r>
            <a:r>
              <a:rPr lang="en-US" sz="2400" dirty="0"/>
              <a:t>make interesting things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924300" y="144688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95288" y="94205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95288" y="202314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395288" y="350904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4" grpId="0" autoUpdateAnimBg="0"/>
      <p:bldP spid="87046" grpId="0" autoUpdateAnimBg="0"/>
      <p:bldP spid="87047" grpId="0" autoUpdateAnimBg="0"/>
      <p:bldP spid="8704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相机模板 14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DC945E"/>
      </a:accent1>
      <a:accent2>
        <a:srgbClr val="D2742E"/>
      </a:accent2>
      <a:accent3>
        <a:srgbClr val="FFFFFF"/>
      </a:accent3>
      <a:accent4>
        <a:srgbClr val="000000"/>
      </a:accent4>
      <a:accent5>
        <a:srgbClr val="EBC8B6"/>
      </a:accent5>
      <a:accent6>
        <a:srgbClr val="BE6829"/>
      </a:accent6>
      <a:hlink>
        <a:srgbClr val="4F2C11"/>
      </a:hlink>
      <a:folHlink>
        <a:srgbClr val="E3A97D"/>
      </a:folHlink>
    </a:clrScheme>
    <a:fontScheme name="相机模板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相机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相机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相机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相机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相机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相机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相机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相机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相机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相机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相机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相机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相机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相机模板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C945E"/>
        </a:accent1>
        <a:accent2>
          <a:srgbClr val="D2742E"/>
        </a:accent2>
        <a:accent3>
          <a:srgbClr val="FFFFFF"/>
        </a:accent3>
        <a:accent4>
          <a:srgbClr val="000000"/>
        </a:accent4>
        <a:accent5>
          <a:srgbClr val="EBC8B6"/>
        </a:accent5>
        <a:accent6>
          <a:srgbClr val="BE6829"/>
        </a:accent6>
        <a:hlink>
          <a:srgbClr val="4F2C11"/>
        </a:hlink>
        <a:folHlink>
          <a:srgbClr val="E3A9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1825</Words>
  <Application>Microsoft Office PowerPoint</Application>
  <PresentationFormat>全屏显示(4:3)</PresentationFormat>
  <Paragraphs>254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MS UI Gothic</vt:lpstr>
      <vt:lpstr>方正黑体_GBK</vt:lpstr>
      <vt:lpstr>黑体</vt:lpstr>
      <vt:lpstr>华文细黑</vt:lpstr>
      <vt:lpstr>宋体</vt:lpstr>
      <vt:lpstr>微软雅黑</vt:lpstr>
      <vt:lpstr>Arial</vt:lpstr>
      <vt:lpstr>Calibri</vt:lpstr>
      <vt:lpstr>Elephant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2013-07-31T08:15:00Z</dcterms:created>
  <dcterms:modified xsi:type="dcterms:W3CDTF">2023-01-16T16:50:42Z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ECE55F38817F42CF8A8EE0814A5ECD93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