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6" r:id="rId3"/>
    <p:sldId id="295" r:id="rId4"/>
    <p:sldId id="257" r:id="rId5"/>
    <p:sldId id="258" r:id="rId6"/>
    <p:sldId id="298" r:id="rId7"/>
    <p:sldId id="299" r:id="rId8"/>
    <p:sldId id="297" r:id="rId9"/>
    <p:sldId id="300" r:id="rId10"/>
    <p:sldId id="301" r:id="rId11"/>
    <p:sldId id="271" r:id="rId12"/>
    <p:sldId id="296" r:id="rId13"/>
    <p:sldId id="28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993300"/>
    <a:srgbClr val="003300"/>
    <a:srgbClr val="660033"/>
    <a:srgbClr val="000066"/>
    <a:srgbClr val="00CC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E5764-5950-46D7-9769-BB47D50584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055D3-0CD4-4327-99BB-27BD70C289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055D3-0CD4-4327-99BB-27BD70C289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7E4F-F880-47D2-AE6C-091E6932BC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F4FD-BBAD-497F-AE19-2BA50962CD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D90-089D-4C1C-A736-A42EA073A3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64CB-4D00-4097-997B-E0792BD520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976C8B-6AB0-4297-9019-1A2455EF84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6F4B-1B34-454D-82E9-EA2A779119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3AAA-344F-4E3D-AEC5-A443EBA95B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1E33-16D5-46D6-B8E4-B711BA5942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38A3-65BD-4979-89F0-C95534272D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E24B-7D1A-41C4-8C6B-871F337B25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6330-8FCD-4D98-A0AE-CB9AAEE2B0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003B-A307-4E0E-814A-C7408F5ADE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5CD0-C824-43C4-B1A0-8A0FD81934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A148-4681-409E-AEAD-3F38C883EF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7BBE-E195-4C59-B5D5-DAA54927F7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FA85-71AB-4378-988A-C3FF48A0F6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81A6-AEA8-4FF9-9588-C76D43301A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D63A-54AD-4679-9E0E-C5E84D3D3F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4397-ECF1-45DD-ABD0-B2149533E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78FA-46A7-4924-8708-4820353303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AE63-2E19-4886-9A8D-234C0871D3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AEAB63F-EC1C-4B87-B894-16254964466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2853E6-C687-4001-B5AF-70CADC434C5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31168" y="1196752"/>
            <a:ext cx="56149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993300"/>
                </a:solidFill>
              </a:rPr>
              <a:t>冀</a:t>
            </a:r>
            <a:r>
              <a:rPr lang="zh-CN" altLang="en-US" sz="3600" b="1" dirty="0">
                <a:solidFill>
                  <a:srgbClr val="993300"/>
                </a:solidFill>
              </a:rPr>
              <a:t>教版七年级上册</a:t>
            </a:r>
          </a:p>
        </p:txBody>
      </p:sp>
      <p:sp>
        <p:nvSpPr>
          <p:cNvPr id="2" name="矩形 1"/>
          <p:cNvSpPr/>
          <p:nvPr/>
        </p:nvSpPr>
        <p:spPr>
          <a:xfrm>
            <a:off x="706810" y="2393454"/>
            <a:ext cx="75584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800" b="1" kern="10" dirty="0" smtClean="0">
                <a:ln w="12700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2.7</a:t>
            </a:r>
            <a:r>
              <a:rPr lang="zh-CN" altLang="en-US" sz="8800" b="1" kern="10" dirty="0" smtClean="0">
                <a:ln w="12700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角的和与差</a:t>
            </a:r>
            <a:endParaRPr lang="zh-CN" altLang="en-US" sz="8800" b="1" kern="10" dirty="0">
              <a:ln w="12700">
                <a:solidFill>
                  <a:srgbClr val="B2B2B2"/>
                </a:solidFill>
                <a:rou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08960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1042988" y="4508500"/>
            <a:ext cx="2667000" cy="1295400"/>
            <a:chOff x="0" y="0"/>
            <a:chExt cx="1680" cy="816"/>
          </a:xfrm>
        </p:grpSpPr>
        <p:grpSp>
          <p:nvGrpSpPr>
            <p:cNvPr id="20483" name="Group 3"/>
            <p:cNvGrpSpPr/>
            <p:nvPr/>
          </p:nvGrpSpPr>
          <p:grpSpPr bwMode="auto">
            <a:xfrm>
              <a:off x="0" y="0"/>
              <a:ext cx="1680" cy="816"/>
              <a:chOff x="0" y="0"/>
              <a:chExt cx="1680" cy="816"/>
            </a:xfrm>
          </p:grpSpPr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V="1">
                <a:off x="1056" y="0"/>
                <a:ext cx="62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86" name="Arc 6"/>
            <p:cNvSpPr/>
            <p:nvPr/>
          </p:nvSpPr>
          <p:spPr bwMode="auto">
            <a:xfrm flipH="1">
              <a:off x="912" y="624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16" y="48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2</a:t>
              </a:r>
            </a:p>
          </p:txBody>
        </p:sp>
      </p:grpSp>
      <p:grpSp>
        <p:nvGrpSpPr>
          <p:cNvPr id="20488" name="Group 8"/>
          <p:cNvGrpSpPr/>
          <p:nvPr/>
        </p:nvGrpSpPr>
        <p:grpSpPr bwMode="auto">
          <a:xfrm>
            <a:off x="2987675" y="4508500"/>
            <a:ext cx="1676400" cy="1295400"/>
            <a:chOff x="0" y="0"/>
            <a:chExt cx="1056" cy="816"/>
          </a:xfrm>
        </p:grpSpPr>
        <p:grpSp>
          <p:nvGrpSpPr>
            <p:cNvPr id="20489" name="Group 9"/>
            <p:cNvGrpSpPr/>
            <p:nvPr/>
          </p:nvGrpSpPr>
          <p:grpSpPr bwMode="auto">
            <a:xfrm>
              <a:off x="0" y="0"/>
              <a:ext cx="1056" cy="816"/>
              <a:chOff x="0" y="0"/>
              <a:chExt cx="1056" cy="816"/>
            </a:xfrm>
          </p:grpSpPr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62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2" name="Arc 12"/>
            <p:cNvSpPr/>
            <p:nvPr/>
          </p:nvSpPr>
          <p:spPr bwMode="auto">
            <a:xfrm>
              <a:off x="137" y="668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233" y="52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1</a:t>
              </a:r>
            </a:p>
          </p:txBody>
        </p:sp>
      </p:grpSp>
      <p:grpSp>
        <p:nvGrpSpPr>
          <p:cNvPr id="20494" name="Group 14"/>
          <p:cNvGrpSpPr/>
          <p:nvPr/>
        </p:nvGrpSpPr>
        <p:grpSpPr bwMode="auto">
          <a:xfrm>
            <a:off x="5003800" y="4508500"/>
            <a:ext cx="1676400" cy="1295400"/>
            <a:chOff x="0" y="0"/>
            <a:chExt cx="1056" cy="816"/>
          </a:xfrm>
        </p:grpSpPr>
        <p:grpSp>
          <p:nvGrpSpPr>
            <p:cNvPr id="20495" name="Group 15"/>
            <p:cNvGrpSpPr/>
            <p:nvPr/>
          </p:nvGrpSpPr>
          <p:grpSpPr bwMode="auto">
            <a:xfrm>
              <a:off x="0" y="0"/>
              <a:ext cx="1056" cy="816"/>
              <a:chOff x="0" y="0"/>
              <a:chExt cx="1056" cy="816"/>
            </a:xfrm>
          </p:grpSpPr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62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8" name="Arc 18"/>
            <p:cNvSpPr/>
            <p:nvPr/>
          </p:nvSpPr>
          <p:spPr bwMode="auto">
            <a:xfrm>
              <a:off x="137" y="668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233" y="52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3</a:t>
              </a:r>
            </a:p>
          </p:txBody>
        </p:sp>
      </p:grpSp>
      <p:grpSp>
        <p:nvGrpSpPr>
          <p:cNvPr id="20500" name="Group 20"/>
          <p:cNvGrpSpPr/>
          <p:nvPr/>
        </p:nvGrpSpPr>
        <p:grpSpPr bwMode="auto">
          <a:xfrm>
            <a:off x="6877050" y="3789363"/>
            <a:ext cx="1295400" cy="2667000"/>
            <a:chOff x="0" y="0"/>
            <a:chExt cx="816" cy="1680"/>
          </a:xfrm>
        </p:grpSpPr>
        <p:sp>
          <p:nvSpPr>
            <p:cNvPr id="20501" name="Arc 21"/>
            <p:cNvSpPr/>
            <p:nvPr/>
          </p:nvSpPr>
          <p:spPr bwMode="auto">
            <a:xfrm rot="3105289" flipH="1">
              <a:off x="152" y="1106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502" name="Group 22"/>
            <p:cNvGrpSpPr/>
            <p:nvPr/>
          </p:nvGrpSpPr>
          <p:grpSpPr bwMode="auto">
            <a:xfrm>
              <a:off x="0" y="0"/>
              <a:ext cx="816" cy="1680"/>
              <a:chOff x="0" y="0"/>
              <a:chExt cx="816" cy="1680"/>
            </a:xfrm>
          </p:grpSpPr>
          <p:grpSp>
            <p:nvGrpSpPr>
              <p:cNvPr id="20503" name="Group 23"/>
              <p:cNvGrpSpPr/>
              <p:nvPr/>
            </p:nvGrpSpPr>
            <p:grpSpPr bwMode="auto">
              <a:xfrm rot="3105289">
                <a:off x="-432" y="432"/>
                <a:ext cx="1680" cy="816"/>
                <a:chOff x="0" y="0"/>
                <a:chExt cx="1680" cy="816"/>
              </a:xfrm>
            </p:grpSpPr>
            <p:sp>
              <p:nvSpPr>
                <p:cNvPr id="20504" name="Line 24"/>
                <p:cNvSpPr>
                  <a:spLocks noChangeShapeType="1"/>
                </p:cNvSpPr>
                <p:nvPr/>
              </p:nvSpPr>
              <p:spPr bwMode="auto">
                <a:xfrm>
                  <a:off x="0" y="816"/>
                  <a:ext cx="105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056" y="0"/>
                  <a:ext cx="624" cy="81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506" name="Text Box 26"/>
              <p:cNvSpPr txBox="1">
                <a:spLocks noChangeArrowheads="1"/>
              </p:cNvSpPr>
              <p:nvPr/>
            </p:nvSpPr>
            <p:spPr bwMode="auto">
              <a:xfrm>
                <a:off x="288" y="91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/>
                  <a:t>4</a:t>
                </a:r>
              </a:p>
            </p:txBody>
          </p:sp>
        </p:grpSp>
      </p:grpSp>
      <p:grpSp>
        <p:nvGrpSpPr>
          <p:cNvPr id="20507" name="Group 27"/>
          <p:cNvGrpSpPr/>
          <p:nvPr/>
        </p:nvGrpSpPr>
        <p:grpSpPr bwMode="auto">
          <a:xfrm>
            <a:off x="0" y="5876925"/>
            <a:ext cx="8459788" cy="641350"/>
            <a:chOff x="0" y="0"/>
            <a:chExt cx="2756" cy="889"/>
          </a:xfrm>
        </p:grpSpPr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624" y="0"/>
              <a:ext cx="2132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>
                  <a:solidFill>
                    <a:srgbClr val="FF0000"/>
                  </a:solidFill>
                </a:rPr>
                <a:t>同角（或等角）的补角相等。</a:t>
              </a:r>
            </a:p>
          </p:txBody>
        </p:sp>
        <p:grpSp>
          <p:nvGrpSpPr>
            <p:cNvPr id="20509" name="Group 29"/>
            <p:cNvGrpSpPr/>
            <p:nvPr/>
          </p:nvGrpSpPr>
          <p:grpSpPr bwMode="auto">
            <a:xfrm>
              <a:off x="0" y="0"/>
              <a:ext cx="480" cy="476"/>
              <a:chOff x="0" y="0"/>
              <a:chExt cx="624" cy="668"/>
            </a:xfrm>
          </p:grpSpPr>
          <p:pic>
            <p:nvPicPr>
              <p:cNvPr id="20510" name="燕尾形 22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200000">
                <a:off x="-118" y="118"/>
                <a:ext cx="668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11" name="燕尾形 22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200000">
                <a:off x="98" y="142"/>
                <a:ext cx="66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81000" y="1263724"/>
            <a:ext cx="5270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660033"/>
                </a:solidFill>
              </a:rPr>
              <a:t>思考</a:t>
            </a:r>
            <a:r>
              <a:rPr lang="en-US" altLang="zh-CN" sz="2800" b="1" dirty="0">
                <a:solidFill>
                  <a:srgbClr val="660033"/>
                </a:solidFill>
              </a:rPr>
              <a:t>3</a:t>
            </a:r>
            <a:r>
              <a:rPr lang="zh-CN" altLang="en-US" sz="2800" b="1" dirty="0">
                <a:solidFill>
                  <a:srgbClr val="660033"/>
                </a:solidFill>
              </a:rPr>
              <a:t>：</a:t>
            </a:r>
            <a:r>
              <a:rPr lang="zh-CN" altLang="en-US" sz="2800" b="1" dirty="0"/>
              <a:t>如图</a:t>
            </a:r>
            <a:r>
              <a:rPr lang="en-US" altLang="zh-CN" sz="2800" b="1" dirty="0"/>
              <a:t>, ∠1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互补， ∠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互补，请思考∠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有什么关系？为什么？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6300788" y="908050"/>
            <a:ext cx="2592387" cy="1873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118225" y="1484313"/>
            <a:ext cx="3025775" cy="86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5" name="Arc 35"/>
          <p:cNvSpPr/>
          <p:nvPr/>
        </p:nvSpPr>
        <p:spPr bwMode="auto">
          <a:xfrm rot="20493903" flipH="1">
            <a:off x="7019925" y="1773238"/>
            <a:ext cx="349250" cy="577850"/>
          </a:xfrm>
          <a:custGeom>
            <a:avLst/>
            <a:gdLst>
              <a:gd name="G0" fmla="+- 0 0 0"/>
              <a:gd name="G1" fmla="+- 19665 0 0"/>
              <a:gd name="G2" fmla="+- 21600 0 0"/>
              <a:gd name="T0" fmla="*/ 8936 w 21032"/>
              <a:gd name="T1" fmla="*/ 0 h 19665"/>
              <a:gd name="T2" fmla="*/ 21032 w 21032"/>
              <a:gd name="T3" fmla="*/ 14745 h 19665"/>
              <a:gd name="T4" fmla="*/ 0 w 21032"/>
              <a:gd name="T5" fmla="*/ 19665 h 19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32" h="19665" fill="none" extrusionOk="0">
                <a:moveTo>
                  <a:pt x="8935" y="0"/>
                </a:moveTo>
                <a:cubicBezTo>
                  <a:pt x="15037" y="2772"/>
                  <a:pt x="19505" y="8219"/>
                  <a:pt x="21032" y="14744"/>
                </a:cubicBezTo>
              </a:path>
              <a:path w="21032" h="19665" stroke="0" extrusionOk="0">
                <a:moveTo>
                  <a:pt x="8935" y="0"/>
                </a:moveTo>
                <a:cubicBezTo>
                  <a:pt x="15037" y="2772"/>
                  <a:pt x="19505" y="8219"/>
                  <a:pt x="21032" y="14744"/>
                </a:cubicBezTo>
                <a:lnTo>
                  <a:pt x="0" y="19665"/>
                </a:lnTo>
                <a:close/>
              </a:path>
            </a:pathLst>
          </a:custGeom>
          <a:noFill/>
          <a:ln w="2857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6" name="Arc 36"/>
          <p:cNvSpPr/>
          <p:nvPr/>
        </p:nvSpPr>
        <p:spPr bwMode="auto">
          <a:xfrm flipH="1">
            <a:off x="7235825" y="1628775"/>
            <a:ext cx="433388" cy="206375"/>
          </a:xfrm>
          <a:custGeom>
            <a:avLst/>
            <a:gdLst>
              <a:gd name="G0" fmla="+- 21321 0 0"/>
              <a:gd name="G1" fmla="+- 21600 0 0"/>
              <a:gd name="G2" fmla="+- 21600 0 0"/>
              <a:gd name="T0" fmla="*/ 0 w 42678"/>
              <a:gd name="T1" fmla="*/ 18140 h 21600"/>
              <a:gd name="T2" fmla="*/ 42678 w 42678"/>
              <a:gd name="T3" fmla="*/ 18372 h 21600"/>
              <a:gd name="T4" fmla="*/ 21321 w 426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78" h="21600" fill="none" extrusionOk="0">
                <a:moveTo>
                  <a:pt x="-1" y="18139"/>
                </a:moveTo>
                <a:cubicBezTo>
                  <a:pt x="1696" y="7682"/>
                  <a:pt x="10727" y="-1"/>
                  <a:pt x="21321" y="0"/>
                </a:cubicBezTo>
                <a:cubicBezTo>
                  <a:pt x="32003" y="0"/>
                  <a:pt x="41081" y="7809"/>
                  <a:pt x="42678" y="18371"/>
                </a:cubicBezTo>
              </a:path>
              <a:path w="42678" h="21600" stroke="0" extrusionOk="0">
                <a:moveTo>
                  <a:pt x="-1" y="18139"/>
                </a:moveTo>
                <a:cubicBezTo>
                  <a:pt x="1696" y="7682"/>
                  <a:pt x="10727" y="-1"/>
                  <a:pt x="21321" y="0"/>
                </a:cubicBezTo>
                <a:cubicBezTo>
                  <a:pt x="32003" y="0"/>
                  <a:pt x="41081" y="7809"/>
                  <a:pt x="42678" y="18371"/>
                </a:cubicBezTo>
                <a:lnTo>
                  <a:pt x="21321" y="21600"/>
                </a:lnTo>
                <a:close/>
              </a:path>
            </a:pathLst>
          </a:custGeom>
          <a:noFill/>
          <a:ln w="2857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7" name="Arc 37"/>
          <p:cNvSpPr/>
          <p:nvPr/>
        </p:nvSpPr>
        <p:spPr bwMode="auto">
          <a:xfrm rot="3322368" flipH="1">
            <a:off x="7517607" y="1635919"/>
            <a:ext cx="369887" cy="644525"/>
          </a:xfrm>
          <a:custGeom>
            <a:avLst/>
            <a:gdLst>
              <a:gd name="G0" fmla="+- 15282 0 0"/>
              <a:gd name="G1" fmla="+- 21600 0 0"/>
              <a:gd name="G2" fmla="+- 21600 0 0"/>
              <a:gd name="T0" fmla="*/ 0 w 24484"/>
              <a:gd name="T1" fmla="*/ 6335 h 21600"/>
              <a:gd name="T2" fmla="*/ 24484 w 24484"/>
              <a:gd name="T3" fmla="*/ 2058 h 21600"/>
              <a:gd name="T4" fmla="*/ 15282 w 244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84" h="21600" fill="none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18463" y="0"/>
                  <a:pt x="21605" y="702"/>
                  <a:pt x="24483" y="2058"/>
                </a:cubicBezTo>
              </a:path>
              <a:path w="24484" h="21600" stroke="0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18463" y="0"/>
                  <a:pt x="21605" y="702"/>
                  <a:pt x="24483" y="2058"/>
                </a:cubicBezTo>
                <a:lnTo>
                  <a:pt x="15282" y="21600"/>
                </a:lnTo>
                <a:close/>
              </a:path>
            </a:pathLst>
          </a:custGeom>
          <a:noFill/>
          <a:ln w="2857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588125" y="1773238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1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7164388" y="10525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2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8101013" y="14843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3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468313" y="2660253"/>
            <a:ext cx="4968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660033"/>
                </a:solidFill>
              </a:rPr>
              <a:t>思考</a:t>
            </a:r>
            <a:r>
              <a:rPr lang="en-US" altLang="zh-CN" sz="2800" b="1" dirty="0">
                <a:solidFill>
                  <a:srgbClr val="660033"/>
                </a:solidFill>
              </a:rPr>
              <a:t>4</a:t>
            </a:r>
            <a:r>
              <a:rPr lang="zh-CN" altLang="en-US" sz="2800" b="1" dirty="0">
                <a:solidFill>
                  <a:srgbClr val="660033"/>
                </a:solidFill>
              </a:rPr>
              <a:t>：</a:t>
            </a:r>
            <a:r>
              <a:rPr lang="zh-CN" altLang="en-US" sz="2800" b="1" dirty="0"/>
              <a:t>如图</a:t>
            </a:r>
            <a:r>
              <a:rPr lang="en-US" altLang="zh-CN" sz="2800" b="1" dirty="0"/>
              <a:t>, ∠1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互补， ∠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互补， 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2= ∠4</a:t>
            </a:r>
            <a:r>
              <a:rPr lang="zh-CN" altLang="en-US" sz="3200" b="1" dirty="0"/>
              <a:t>，</a:t>
            </a:r>
            <a:r>
              <a:rPr lang="zh-CN" altLang="en-US" sz="2800" b="1" dirty="0"/>
              <a:t>请思考：∠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与∠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有什么关系？为什么？</a:t>
            </a:r>
          </a:p>
        </p:txBody>
      </p:sp>
      <p:sp>
        <p:nvSpPr>
          <p:cNvPr id="20523" name="Rectangle 43"/>
          <p:cNvSpPr>
            <a:spLocks noRot="1" noChangeArrowheads="1"/>
          </p:cNvSpPr>
          <p:nvPr/>
        </p:nvSpPr>
        <p:spPr bwMode="auto">
          <a:xfrm>
            <a:off x="228600" y="914400"/>
            <a:ext cx="561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dirty="0">
                <a:solidFill>
                  <a:srgbClr val="660033"/>
                </a:solidFill>
              </a:rPr>
              <a:t>学习活动4</a:t>
            </a:r>
            <a:r>
              <a:rPr lang="zh-CN" altLang="en-US" sz="3200" b="1" dirty="0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r>
              <a:rPr lang="zh-CN" altLang="en-US" sz="3200" b="1" dirty="0">
                <a:solidFill>
                  <a:srgbClr val="FF0000"/>
                </a:solidFill>
              </a:rPr>
              <a:t>探究互补的性质</a:t>
            </a:r>
            <a:br>
              <a:rPr lang="zh-CN" altLang="en-US" sz="3200" b="1" dirty="0">
                <a:solidFill>
                  <a:srgbClr val="FF0000"/>
                </a:solidFill>
              </a:rPr>
            </a:b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0524" name="Rectangle 44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二、自主学习  合作探究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棒球棒小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4953000"/>
            <a:ext cx="2438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12088" y="5734050"/>
            <a:ext cx="936625" cy="574675"/>
          </a:xfrm>
          <a:prstGeom prst="curvedUpArrow">
            <a:avLst>
              <a:gd name="adj1" fmla="val 32597"/>
              <a:gd name="adj2" fmla="val 65193"/>
              <a:gd name="adj3" fmla="val 3333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4221163"/>
            <a:ext cx="91440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）图中哪几对角是相等的角</a:t>
            </a:r>
            <a:r>
              <a:rPr lang="en-US" sz="2400" dirty="0">
                <a:latin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</a:rPr>
              <a:t>直角除外</a:t>
            </a:r>
            <a:r>
              <a:rPr lang="en-US" sz="2400" dirty="0">
                <a:latin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</a:rPr>
              <a:t>？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     为什么？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6408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）图中有哪几对互余的角？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42988" y="2133600"/>
            <a:ext cx="3657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A</a:t>
            </a:r>
            <a:r>
              <a:rPr lang="zh-CN" altLang="en-US" sz="2400" dirty="0">
                <a:solidFill>
                  <a:srgbClr val="660066"/>
                </a:solidFill>
              </a:rPr>
              <a:t>与∠</a:t>
            </a:r>
            <a:r>
              <a:rPr lang="en-US" sz="2400" dirty="0">
                <a:solidFill>
                  <a:srgbClr val="660066"/>
                </a:solidFill>
              </a:rPr>
              <a:t>B</a:t>
            </a:r>
            <a:r>
              <a:rPr lang="zh-CN" altLang="en-US" sz="2400" dirty="0">
                <a:solidFill>
                  <a:srgbClr val="660066"/>
                </a:solidFill>
              </a:rPr>
              <a:t>互余 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A</a:t>
            </a:r>
            <a:r>
              <a:rPr lang="zh-CN" altLang="en-US" sz="2400" dirty="0">
                <a:solidFill>
                  <a:srgbClr val="660066"/>
                </a:solidFill>
              </a:rPr>
              <a:t>与∠</a:t>
            </a:r>
            <a:r>
              <a:rPr lang="en-US" sz="2400" dirty="0">
                <a:solidFill>
                  <a:srgbClr val="660066"/>
                </a:solidFill>
              </a:rPr>
              <a:t>2</a:t>
            </a:r>
            <a:r>
              <a:rPr lang="zh-CN" altLang="en-US" sz="2400" dirty="0">
                <a:solidFill>
                  <a:srgbClr val="660066"/>
                </a:solidFill>
              </a:rPr>
              <a:t>互余</a:t>
            </a:r>
            <a:r>
              <a:rPr lang="zh-CN" altLang="en-US" sz="2400" dirty="0"/>
              <a:t>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3068638"/>
            <a:ext cx="3733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1</a:t>
            </a:r>
            <a:r>
              <a:rPr lang="zh-CN" altLang="en-US" sz="2400" dirty="0">
                <a:solidFill>
                  <a:srgbClr val="660066"/>
                </a:solidFill>
              </a:rPr>
              <a:t>与∠</a:t>
            </a:r>
            <a:r>
              <a:rPr lang="en-US" sz="2400" dirty="0">
                <a:solidFill>
                  <a:srgbClr val="660066"/>
                </a:solidFill>
              </a:rPr>
              <a:t>B</a:t>
            </a:r>
            <a:r>
              <a:rPr lang="zh-CN" altLang="en-US" sz="2400" dirty="0">
                <a:solidFill>
                  <a:srgbClr val="660066"/>
                </a:solidFill>
              </a:rPr>
              <a:t>互余 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1</a:t>
            </a:r>
            <a:r>
              <a:rPr lang="zh-CN" altLang="en-US" sz="2400" dirty="0">
                <a:solidFill>
                  <a:srgbClr val="660066"/>
                </a:solidFill>
              </a:rPr>
              <a:t>与∠</a:t>
            </a:r>
            <a:r>
              <a:rPr lang="en-US" sz="2400" dirty="0">
                <a:solidFill>
                  <a:srgbClr val="660066"/>
                </a:solidFill>
              </a:rPr>
              <a:t>2</a:t>
            </a:r>
            <a:r>
              <a:rPr lang="zh-CN" altLang="en-US" sz="2400" dirty="0">
                <a:solidFill>
                  <a:srgbClr val="660066"/>
                </a:solidFill>
              </a:rPr>
              <a:t>互余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16013" y="5013325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B=∠2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16013" y="5516563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</a:rPr>
              <a:t>∠</a:t>
            </a:r>
            <a:r>
              <a:rPr lang="en-US" sz="2400" dirty="0">
                <a:solidFill>
                  <a:srgbClr val="660066"/>
                </a:solidFill>
              </a:rPr>
              <a:t>A=∠1</a:t>
            </a:r>
          </a:p>
        </p:txBody>
      </p:sp>
      <p:grpSp>
        <p:nvGrpSpPr>
          <p:cNvPr id="14346" name="Group 10"/>
          <p:cNvGrpSpPr/>
          <p:nvPr/>
        </p:nvGrpSpPr>
        <p:grpSpPr bwMode="auto">
          <a:xfrm>
            <a:off x="4214813" y="1066800"/>
            <a:ext cx="4929187" cy="3167063"/>
            <a:chOff x="0" y="0"/>
            <a:chExt cx="3105" cy="1995"/>
          </a:xfrm>
        </p:grpSpPr>
        <p:sp>
          <p:nvSpPr>
            <p:cNvPr id="14347" name="Arc 11"/>
            <p:cNvSpPr/>
            <p:nvPr/>
          </p:nvSpPr>
          <p:spPr bwMode="auto">
            <a:xfrm rot="342814" flipV="1">
              <a:off x="2064" y="624"/>
              <a:ext cx="159" cy="128"/>
            </a:xfrm>
            <a:custGeom>
              <a:avLst/>
              <a:gdLst>
                <a:gd name="G0" fmla="+- 6976 0 0"/>
                <a:gd name="G1" fmla="+- 21600 0 0"/>
                <a:gd name="G2" fmla="+- 21600 0 0"/>
                <a:gd name="T0" fmla="*/ 0 w 28576"/>
                <a:gd name="T1" fmla="*/ 1157 h 21600"/>
                <a:gd name="T2" fmla="*/ 28576 w 28576"/>
                <a:gd name="T3" fmla="*/ 21600 h 21600"/>
                <a:gd name="T4" fmla="*/ 6976 w 285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76" h="21600" fill="none" extrusionOk="0">
                  <a:moveTo>
                    <a:pt x="0" y="1157"/>
                  </a:moveTo>
                  <a:cubicBezTo>
                    <a:pt x="2246" y="391"/>
                    <a:pt x="4602" y="-1"/>
                    <a:pt x="6976" y="0"/>
                  </a:cubicBezTo>
                  <a:cubicBezTo>
                    <a:pt x="18905" y="0"/>
                    <a:pt x="28576" y="9670"/>
                    <a:pt x="28576" y="21600"/>
                  </a:cubicBezTo>
                </a:path>
                <a:path w="28576" h="21600" stroke="0" extrusionOk="0">
                  <a:moveTo>
                    <a:pt x="0" y="1157"/>
                  </a:moveTo>
                  <a:cubicBezTo>
                    <a:pt x="2246" y="391"/>
                    <a:pt x="4602" y="-1"/>
                    <a:pt x="6976" y="0"/>
                  </a:cubicBezTo>
                  <a:cubicBezTo>
                    <a:pt x="18905" y="0"/>
                    <a:pt x="28576" y="9670"/>
                    <a:pt x="28576" y="21600"/>
                  </a:cubicBezTo>
                  <a:lnTo>
                    <a:pt x="697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348" name="Group 12"/>
            <p:cNvGrpSpPr/>
            <p:nvPr/>
          </p:nvGrpSpPr>
          <p:grpSpPr bwMode="auto">
            <a:xfrm>
              <a:off x="0" y="0"/>
              <a:ext cx="3105" cy="1995"/>
              <a:chOff x="0" y="0"/>
              <a:chExt cx="3105" cy="1995"/>
            </a:xfrm>
          </p:grpSpPr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>
                <a:off x="2060" y="359"/>
                <a:ext cx="6" cy="10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50" name="Group 14"/>
              <p:cNvGrpSpPr/>
              <p:nvPr/>
            </p:nvGrpSpPr>
            <p:grpSpPr bwMode="auto">
              <a:xfrm>
                <a:off x="0" y="0"/>
                <a:ext cx="3105" cy="1995"/>
                <a:chOff x="0" y="0"/>
                <a:chExt cx="3105" cy="1995"/>
              </a:xfrm>
            </p:grpSpPr>
            <p:grpSp>
              <p:nvGrpSpPr>
                <p:cNvPr id="14351" name="Group 15"/>
                <p:cNvGrpSpPr/>
                <p:nvPr/>
              </p:nvGrpSpPr>
              <p:grpSpPr bwMode="auto">
                <a:xfrm>
                  <a:off x="0" y="1203"/>
                  <a:ext cx="3105" cy="564"/>
                  <a:chOff x="0" y="0"/>
                  <a:chExt cx="3105" cy="564"/>
                </a:xfrm>
              </p:grpSpPr>
              <p:sp>
                <p:nvSpPr>
                  <p:cNvPr id="1435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66"/>
                    <a:ext cx="513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 b="1"/>
                      <a:t>B</a:t>
                    </a:r>
                  </a:p>
                </p:txBody>
              </p:sp>
              <p:grpSp>
                <p:nvGrpSpPr>
                  <p:cNvPr id="14353" name="Group 17"/>
                  <p:cNvGrpSpPr/>
                  <p:nvPr/>
                </p:nvGrpSpPr>
                <p:grpSpPr bwMode="auto">
                  <a:xfrm>
                    <a:off x="2075" y="0"/>
                    <a:ext cx="246" cy="213"/>
                    <a:chOff x="0" y="0"/>
                    <a:chExt cx="136" cy="136"/>
                  </a:xfrm>
                </p:grpSpPr>
                <p:sp>
                  <p:nvSpPr>
                    <p:cNvPr id="143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13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5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" y="0"/>
                      <a:ext cx="0" cy="1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4356" name="Group 20"/>
                  <p:cNvGrpSpPr/>
                  <p:nvPr/>
                </p:nvGrpSpPr>
                <p:grpSpPr bwMode="auto">
                  <a:xfrm>
                    <a:off x="0" y="199"/>
                    <a:ext cx="2464" cy="365"/>
                    <a:chOff x="0" y="0"/>
                    <a:chExt cx="2464" cy="365"/>
                  </a:xfrm>
                </p:grpSpPr>
                <p:sp>
                  <p:nvSpPr>
                    <p:cNvPr id="1435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513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3200" b="1"/>
                        <a:t>A</a:t>
                      </a:r>
                    </a:p>
                  </p:txBody>
                </p:sp>
                <p:sp>
                  <p:nvSpPr>
                    <p:cNvPr id="1435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51" y="4"/>
                      <a:ext cx="513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/>
                        <a:t>D</a:t>
                      </a:r>
                    </a:p>
                  </p:txBody>
                </p:sp>
              </p:grpSp>
            </p:grpSp>
            <p:grpSp>
              <p:nvGrpSpPr>
                <p:cNvPr id="14359" name="Group 23"/>
                <p:cNvGrpSpPr/>
                <p:nvPr/>
              </p:nvGrpSpPr>
              <p:grpSpPr bwMode="auto">
                <a:xfrm>
                  <a:off x="196" y="0"/>
                  <a:ext cx="2268" cy="1995"/>
                  <a:chOff x="0" y="0"/>
                  <a:chExt cx="2268" cy="1995"/>
                </a:xfrm>
              </p:grpSpPr>
              <p:sp>
                <p:nvSpPr>
                  <p:cNvPr id="14360" name="Arc 24"/>
                  <p:cNvSpPr/>
                  <p:nvPr/>
                </p:nvSpPr>
                <p:spPr bwMode="auto">
                  <a:xfrm flipH="1" flipV="1">
                    <a:off x="1549" y="504"/>
                    <a:ext cx="340" cy="246"/>
                  </a:xfrm>
                  <a:custGeom>
                    <a:avLst/>
                    <a:gdLst>
                      <a:gd name="G0" fmla="+- 2619 0 0"/>
                      <a:gd name="G1" fmla="+- 21600 0 0"/>
                      <a:gd name="G2" fmla="+- 21600 0 0"/>
                      <a:gd name="T0" fmla="*/ 0 w 24219"/>
                      <a:gd name="T1" fmla="*/ 159 h 27999"/>
                      <a:gd name="T2" fmla="*/ 23249 w 24219"/>
                      <a:gd name="T3" fmla="*/ 27999 h 27999"/>
                      <a:gd name="T4" fmla="*/ 2619 w 24219"/>
                      <a:gd name="T5" fmla="*/ 21600 h 279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219" h="27999" fill="none" extrusionOk="0">
                        <a:moveTo>
                          <a:pt x="0" y="159"/>
                        </a:moveTo>
                        <a:cubicBezTo>
                          <a:pt x="868" y="53"/>
                          <a:pt x="1743" y="-1"/>
                          <a:pt x="2619" y="0"/>
                        </a:cubicBezTo>
                        <a:cubicBezTo>
                          <a:pt x="14548" y="0"/>
                          <a:pt x="24219" y="9670"/>
                          <a:pt x="24219" y="21600"/>
                        </a:cubicBezTo>
                        <a:cubicBezTo>
                          <a:pt x="24219" y="23769"/>
                          <a:pt x="23892" y="25926"/>
                          <a:pt x="23249" y="27999"/>
                        </a:cubicBezTo>
                      </a:path>
                      <a:path w="24219" h="27999" stroke="0" extrusionOk="0">
                        <a:moveTo>
                          <a:pt x="0" y="159"/>
                        </a:moveTo>
                        <a:cubicBezTo>
                          <a:pt x="868" y="53"/>
                          <a:pt x="1743" y="-1"/>
                          <a:pt x="2619" y="0"/>
                        </a:cubicBezTo>
                        <a:cubicBezTo>
                          <a:pt x="14548" y="0"/>
                          <a:pt x="24219" y="9670"/>
                          <a:pt x="24219" y="21600"/>
                        </a:cubicBezTo>
                        <a:cubicBezTo>
                          <a:pt x="24219" y="23769"/>
                          <a:pt x="23892" y="25926"/>
                          <a:pt x="23249" y="27999"/>
                        </a:cubicBezTo>
                        <a:lnTo>
                          <a:pt x="2619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361" name="Group 25"/>
                  <p:cNvGrpSpPr/>
                  <p:nvPr/>
                </p:nvGrpSpPr>
                <p:grpSpPr bwMode="auto">
                  <a:xfrm>
                    <a:off x="0" y="0"/>
                    <a:ext cx="2268" cy="1995"/>
                    <a:chOff x="0" y="0"/>
                    <a:chExt cx="2268" cy="1995"/>
                  </a:xfrm>
                </p:grpSpPr>
                <p:grpSp>
                  <p:nvGrpSpPr>
                    <p:cNvPr id="14362" name="Group 26"/>
                    <p:cNvGrpSpPr/>
                    <p:nvPr/>
                  </p:nvGrpSpPr>
                  <p:grpSpPr bwMode="auto">
                    <a:xfrm>
                      <a:off x="1641" y="439"/>
                      <a:ext cx="318" cy="230"/>
                      <a:chOff x="0" y="0"/>
                      <a:chExt cx="136" cy="91"/>
                    </a:xfrm>
                  </p:grpSpPr>
                  <p:sp>
                    <p:nvSpPr>
                      <p:cNvPr id="14363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46" cy="9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64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6" y="45"/>
                        <a:ext cx="90" cy="4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4365" name="AutoShape 29"/>
                    <p:cNvSpPr>
                      <a:spLocks noChangeArrowheads="1"/>
                    </p:cNvSpPr>
                    <p:nvPr/>
                  </p:nvSpPr>
                  <p:spPr bwMode="auto">
                    <a:xfrm rot="9132853">
                      <a:off x="0" y="807"/>
                      <a:ext cx="2268" cy="1188"/>
                    </a:xfrm>
                    <a:prstGeom prst="rtTriangl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6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3" y="0"/>
                      <a:ext cx="514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3200" b="1"/>
                        <a:t>C</a:t>
                      </a:r>
                    </a:p>
                  </p:txBody>
                </p:sp>
                <p:sp>
                  <p:nvSpPr>
                    <p:cNvPr id="14367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59" y="725"/>
                      <a:ext cx="363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/>
                        <a:t>1</a:t>
                      </a:r>
                    </a:p>
                  </p:txBody>
                </p:sp>
                <p:sp>
                  <p:nvSpPr>
                    <p:cNvPr id="14368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57" y="648"/>
                      <a:ext cx="363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3200" b="1"/>
                        <a:t>2</a:t>
                      </a:r>
                    </a:p>
                  </p:txBody>
                </p:sp>
              </p:grpSp>
            </p:grpSp>
          </p:grpSp>
        </p:grpSp>
      </p:grp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484438" y="4941888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ea typeface="黑体" panose="02010609060101010101" pitchFamily="49" charset="-122"/>
              </a:rPr>
              <a:t>（同角的余角相等）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484438" y="5516563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ea typeface="黑体" panose="02010609060101010101" pitchFamily="49" charset="-122"/>
              </a:rPr>
              <a:t>（同角的余角相等）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50825" y="1268413"/>
            <a:ext cx="6229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认真观察下面的图形，回答下列问题：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79388" y="90805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找一找</a:t>
            </a:r>
          </a:p>
        </p:txBody>
      </p:sp>
      <p:sp>
        <p:nvSpPr>
          <p:cNvPr id="14373" name="Rectangle 37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二、自主学习  合作探究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69" grpId="0" autoUpdateAnimBg="0"/>
      <p:bldP spid="14370" grpId="0" autoUpdateAnimBg="0"/>
      <p:bldP spid="143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697434"/>
            <a:ext cx="8210550" cy="935038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问题回顾     </a:t>
            </a:r>
            <a:r>
              <a:rPr lang="zh-CN" altLang="en-US" sz="4000" b="1" dirty="0">
                <a:solidFill>
                  <a:srgbClr val="003300"/>
                </a:solidFill>
                <a:ea typeface="楷体_GB2312" pitchFamily="49" charset="-122"/>
              </a:rPr>
              <a:t>我有好办法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09725" y="3443461"/>
            <a:ext cx="6626225" cy="1209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3300"/>
                </a:solidFill>
              </a:rPr>
              <a:t>怎样用一副三角板做出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15°</a:t>
            </a:r>
            <a:r>
              <a:rPr lang="zh-CN" altLang="en-US" b="1" dirty="0">
                <a:solidFill>
                  <a:srgbClr val="FF0000"/>
                </a:solidFill>
              </a:rPr>
              <a:t>、</a:t>
            </a:r>
            <a:r>
              <a:rPr lang="en-US" b="1" dirty="0">
                <a:solidFill>
                  <a:srgbClr val="FF0000"/>
                </a:solidFill>
              </a:rPr>
              <a:t>75°</a:t>
            </a:r>
            <a:r>
              <a:rPr lang="zh-CN" altLang="en-US" b="1" dirty="0">
                <a:solidFill>
                  <a:srgbClr val="FF0000"/>
                </a:solidFill>
              </a:rPr>
              <a:t>、 </a:t>
            </a:r>
            <a:r>
              <a:rPr lang="en-US" b="1" dirty="0">
                <a:solidFill>
                  <a:srgbClr val="FF0000"/>
                </a:solidFill>
              </a:rPr>
              <a:t>150 </a:t>
            </a:r>
            <a:r>
              <a:rPr lang="zh-CN" altLang="en-US" b="1" dirty="0">
                <a:solidFill>
                  <a:srgbClr val="FF0000"/>
                </a:solidFill>
              </a:rPr>
              <a:t>°</a:t>
            </a:r>
            <a:r>
              <a:rPr lang="zh-CN" altLang="en-US" b="1" dirty="0">
                <a:solidFill>
                  <a:srgbClr val="003300"/>
                </a:solidFill>
              </a:rPr>
              <a:t>的角呢？</a:t>
            </a:r>
          </a:p>
        </p:txBody>
      </p:sp>
      <p:sp>
        <p:nvSpPr>
          <p:cNvPr id="15364" name="Rectangle 4"/>
          <p:cNvSpPr>
            <a:spLocks noRot="1" noChangeArrowheads="1"/>
          </p:cNvSpPr>
          <p:nvPr/>
        </p:nvSpPr>
        <p:spPr bwMode="auto">
          <a:xfrm>
            <a:off x="1547813" y="644698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FF0000"/>
                </a:solidFill>
              </a:rPr>
              <a:t>二、自主学习  合作探究</a:t>
            </a:r>
            <a:endParaRPr 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0825" y="2997200"/>
            <a:ext cx="453548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</a:rPr>
              <a:t>作业：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</a:rPr>
              <a:t>必做：习题</a:t>
            </a:r>
            <a:r>
              <a:rPr lang="en-US" altLang="zh-CN" sz="3200" b="1" dirty="0">
                <a:solidFill>
                  <a:srgbClr val="6600FF"/>
                </a:solidFill>
              </a:rPr>
              <a:t>A</a:t>
            </a:r>
            <a:r>
              <a:rPr lang="zh-CN" altLang="en-US" sz="3200" b="1" dirty="0">
                <a:solidFill>
                  <a:srgbClr val="6600FF"/>
                </a:solidFill>
              </a:rPr>
              <a:t>组</a:t>
            </a:r>
            <a:r>
              <a:rPr lang="en-US" altLang="zh-CN" sz="3200" b="1" dirty="0">
                <a:solidFill>
                  <a:srgbClr val="6600FF"/>
                </a:solidFill>
              </a:rPr>
              <a:t>1</a:t>
            </a:r>
            <a:r>
              <a:rPr lang="zh-CN" altLang="en-US" sz="3200" b="1" dirty="0">
                <a:solidFill>
                  <a:srgbClr val="6600FF"/>
                </a:solidFill>
              </a:rPr>
              <a:t>、</a:t>
            </a:r>
            <a:r>
              <a:rPr lang="en-US" altLang="zh-CN" sz="3200" b="1" dirty="0">
                <a:solidFill>
                  <a:srgbClr val="6600FF"/>
                </a:solidFill>
              </a:rPr>
              <a:t>2</a:t>
            </a:r>
            <a:r>
              <a:rPr lang="zh-CN" altLang="en-US" sz="3200" b="1" dirty="0">
                <a:solidFill>
                  <a:srgbClr val="6600FF"/>
                </a:solidFill>
              </a:rPr>
              <a:t>题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</a:rPr>
              <a:t>选做题：习题</a:t>
            </a:r>
            <a:r>
              <a:rPr lang="en-US" sz="3200" b="1" dirty="0">
                <a:solidFill>
                  <a:srgbClr val="6600FF"/>
                </a:solidFill>
              </a:rPr>
              <a:t>B</a:t>
            </a:r>
            <a:r>
              <a:rPr lang="zh-CN" altLang="en-US" sz="3200" b="1" dirty="0">
                <a:solidFill>
                  <a:srgbClr val="6600FF"/>
                </a:solidFill>
              </a:rPr>
              <a:t>组第</a:t>
            </a:r>
            <a:r>
              <a:rPr lang="en-US" sz="3200" b="1" dirty="0">
                <a:solidFill>
                  <a:srgbClr val="6600FF"/>
                </a:solidFill>
              </a:rPr>
              <a:t>2</a:t>
            </a:r>
            <a:r>
              <a:rPr lang="zh-CN" altLang="en-US" sz="3200" b="1" dirty="0" smtClean="0">
                <a:solidFill>
                  <a:srgbClr val="6600FF"/>
                </a:solidFill>
              </a:rPr>
              <a:t>题 </a:t>
            </a:r>
            <a:endParaRPr lang="zh-CN" altLang="en-US" sz="3200" b="1" dirty="0">
              <a:solidFill>
                <a:srgbClr val="6600FF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188" y="1484313"/>
            <a:ext cx="3527425" cy="73977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四、布置作业</a:t>
            </a:r>
            <a:endParaRPr lang="zh-CN" altLang="en-US" sz="4000" b="1" baseline="-250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16389" name="Picture 5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485900"/>
            <a:ext cx="1400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Grp="1" noRot="1" noChangeArrowheads="1"/>
          </p:cNvSpPr>
          <p:nvPr/>
        </p:nvSpPr>
        <p:spPr bwMode="auto">
          <a:xfrm>
            <a:off x="603250" y="404813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</a:rPr>
              <a:t>三、本节课你学到了哪些知识？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67744" y="548680"/>
            <a:ext cx="424815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一、创设情境。</a:t>
            </a:r>
          </a:p>
        </p:txBody>
      </p:sp>
      <p:sp>
        <p:nvSpPr>
          <p:cNvPr id="5123" name="Rectangle 3"/>
          <p:cNvSpPr>
            <a:spLocks noRot="1" noChangeArrowheads="1"/>
          </p:cNvSpPr>
          <p:nvPr/>
        </p:nvSpPr>
        <p:spPr bwMode="auto">
          <a:xfrm>
            <a:off x="107950" y="2205038"/>
            <a:ext cx="928846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000066"/>
                </a:solidFill>
              </a:rPr>
              <a:t>  </a:t>
            </a:r>
            <a:r>
              <a:rPr lang="zh-CN" altLang="en-US" sz="3200" b="1" dirty="0">
                <a:solidFill>
                  <a:srgbClr val="000066"/>
                </a:solidFill>
              </a:rPr>
              <a:t>同学们，我们已经学习了一些角的有关知识。</a:t>
            </a:r>
            <a:endParaRPr lang="en-US" altLang="en-US" sz="3200" b="1" dirty="0">
              <a:solidFill>
                <a:srgbClr val="000066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000066"/>
                </a:solidFill>
              </a:rPr>
              <a:t>  </a:t>
            </a:r>
            <a:r>
              <a:rPr lang="zh-CN" altLang="en-US" sz="3200" b="1" dirty="0">
                <a:solidFill>
                  <a:srgbClr val="000066"/>
                </a:solidFill>
              </a:rPr>
              <a:t>请问：你们能用手中三角板画出</a:t>
            </a:r>
            <a:r>
              <a:rPr lang="zh-CN" altLang="en-US" sz="3200" b="1" dirty="0">
                <a:solidFill>
                  <a:srgbClr val="FF0000"/>
                </a:solidFill>
              </a:rPr>
              <a:t>30°、60°、90°、45°</a:t>
            </a:r>
            <a:r>
              <a:rPr lang="zh-CN" altLang="en-US" sz="3200" b="1" dirty="0">
                <a:solidFill>
                  <a:srgbClr val="000066"/>
                </a:solidFill>
              </a:rPr>
              <a:t>的角吗</a:t>
            </a:r>
            <a:r>
              <a:rPr lang="zh-CN" altLang="en-US" sz="3200" b="1" dirty="0" smtClean="0">
                <a:solidFill>
                  <a:srgbClr val="000066"/>
                </a:solidFill>
              </a:rPr>
              <a:t>？</a:t>
            </a:r>
            <a:endParaRPr lang="zh-CN" altLang="en-US" sz="3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二、自主学习  合作探究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Rot="1" noChangeArrowheads="1"/>
          </p:cNvSpPr>
          <p:nvPr/>
        </p:nvSpPr>
        <p:spPr bwMode="auto">
          <a:xfrm>
            <a:off x="228600" y="1447800"/>
            <a:ext cx="220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800" b="1" dirty="0">
                <a:solidFill>
                  <a:srgbClr val="660033"/>
                </a:solidFill>
              </a:rPr>
              <a:t/>
            </a:r>
            <a:br>
              <a:rPr lang="en-US" altLang="en-US" sz="2800" b="1" dirty="0">
                <a:solidFill>
                  <a:srgbClr val="660033"/>
                </a:solidFill>
              </a:rPr>
            </a:br>
            <a:r>
              <a:rPr lang="zh-CN" altLang="en-US" sz="2800" b="1" dirty="0">
                <a:solidFill>
                  <a:srgbClr val="660033"/>
                </a:solidFill>
              </a:rPr>
              <a:t>学习活动</a:t>
            </a:r>
            <a:r>
              <a:rPr lang="en-US" sz="2800" b="1" dirty="0">
                <a:solidFill>
                  <a:srgbClr val="660033"/>
                </a:solidFill>
              </a:rPr>
              <a:t>1</a:t>
            </a:r>
            <a:r>
              <a:rPr lang="zh-CN" altLang="en-US" sz="2800" b="1" dirty="0">
                <a:solidFill>
                  <a:srgbClr val="660033"/>
                </a:solidFill>
              </a:rPr>
              <a:t>：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700338" y="4005263"/>
            <a:ext cx="28082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700338" y="3213100"/>
            <a:ext cx="2808287" cy="7905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700338" y="1916113"/>
            <a:ext cx="1150937" cy="20891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916238" y="1700213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24075" y="3787775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O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075238" y="2708275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08625" y="3787775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6155" name="Rectangle 11"/>
          <p:cNvSpPr>
            <a:spLocks noRot="1" noChangeArrowheads="1"/>
          </p:cNvSpPr>
          <p:nvPr/>
        </p:nvSpPr>
        <p:spPr bwMode="auto">
          <a:xfrm>
            <a:off x="1692275" y="3933825"/>
            <a:ext cx="5975350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</a:rPr>
              <a:t>观察图形，思考如下问题：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66"/>
                </a:solidFill>
              </a:rPr>
              <a:t>1</a:t>
            </a:r>
            <a:r>
              <a:rPr lang="zh-CN" altLang="en-US" sz="3200" b="1" dirty="0">
                <a:solidFill>
                  <a:srgbClr val="000066"/>
                </a:solidFill>
              </a:rPr>
              <a:t>、图中都有哪些角？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66"/>
                </a:solidFill>
              </a:rPr>
              <a:t>2</a:t>
            </a:r>
            <a:r>
              <a:rPr lang="zh-CN" altLang="en-US" sz="3200" b="1" dirty="0">
                <a:solidFill>
                  <a:srgbClr val="000066"/>
                </a:solidFill>
              </a:rPr>
              <a:t>、这些角之间有怎样的关系？</a:t>
            </a:r>
            <a:r>
              <a:rPr lang="zh-CN" altLang="en-US" sz="3200" b="1" dirty="0">
                <a:solidFill>
                  <a:srgbClr val="660066"/>
                </a:solidFill>
              </a:rPr>
              <a:t>    </a:t>
            </a:r>
          </a:p>
        </p:txBody>
      </p:sp>
      <p:sp>
        <p:nvSpPr>
          <p:cNvPr id="6156" name="Rectangle 12"/>
          <p:cNvSpPr>
            <a:spLocks noRot="1" noChangeArrowheads="1"/>
          </p:cNvSpPr>
          <p:nvPr/>
        </p:nvSpPr>
        <p:spPr bwMode="auto">
          <a:xfrm>
            <a:off x="2286000" y="609600"/>
            <a:ext cx="419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800" b="1" dirty="0">
                <a:solidFill>
                  <a:srgbClr val="660033"/>
                </a:solidFill>
              </a:rPr>
              <a:t/>
            </a:r>
            <a:br>
              <a:rPr lang="en-US" altLang="en-US" sz="2800" b="1" dirty="0">
                <a:solidFill>
                  <a:srgbClr val="660033"/>
                </a:solidFill>
              </a:rPr>
            </a:br>
            <a:r>
              <a:rPr lang="zh-CN" altLang="en-US" sz="2800" b="1" dirty="0">
                <a:solidFill>
                  <a:srgbClr val="660033"/>
                </a:solidFill>
                <a:latin typeface="宋体" panose="02010600030101010101" pitchFamily="2" charset="-122"/>
              </a:rPr>
              <a:t>从图形上研究角的和与差</a:t>
            </a:r>
            <a:r>
              <a:rPr lang="zh-CN" altLang="en-US" sz="2800" b="1" dirty="0">
                <a:solidFill>
                  <a:srgbClr val="660033"/>
                </a:solidFill>
              </a:rPr>
              <a:t> </a:t>
            </a:r>
            <a:br>
              <a:rPr lang="zh-CN" altLang="en-US" sz="2800" b="1" dirty="0">
                <a:solidFill>
                  <a:srgbClr val="660033"/>
                </a:solidFill>
              </a:rPr>
            </a:br>
            <a:endParaRPr lang="zh-CN" altLang="en-US" sz="2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FF0000"/>
                </a:solidFill>
              </a:rPr>
              <a:t>二、自主学习  合作探究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979613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4" name="Rectangle 6"/>
          <p:cNvSpPr>
            <a:spLocks noRot="1" noChangeArrowheads="1"/>
          </p:cNvSpPr>
          <p:nvPr/>
        </p:nvSpPr>
        <p:spPr bwMode="auto">
          <a:xfrm>
            <a:off x="900113" y="1916113"/>
            <a:ext cx="561657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200" b="1" dirty="0">
                <a:solidFill>
                  <a:srgbClr val="660033"/>
                </a:solidFill>
              </a:rPr>
              <a:t>学习活动</a:t>
            </a:r>
            <a:r>
              <a:rPr lang="en-US" sz="3200" b="1" dirty="0">
                <a:solidFill>
                  <a:srgbClr val="660033"/>
                </a:solidFill>
              </a:rPr>
              <a:t>2</a:t>
            </a:r>
            <a:r>
              <a:rPr lang="zh-CN" altLang="en-US" sz="3200" b="1" dirty="0">
                <a:solidFill>
                  <a:srgbClr val="660033"/>
                </a:solidFill>
              </a:rPr>
              <a:t>： </a:t>
            </a:r>
            <a:r>
              <a:rPr lang="zh-CN" altLang="en-US" sz="3200" dirty="0">
                <a:solidFill>
                  <a:srgbClr val="660033"/>
                </a:solidFill>
                <a:latin typeface="楷体_GB2312" pitchFamily="49" charset="-122"/>
                <a:ea typeface="楷体_GB2312" pitchFamily="49" charset="-122"/>
              </a:rPr>
              <a:t>角的平分线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57400" y="1143000"/>
            <a:ext cx="4113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从图形上研究角的和与差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3879850" y="4506913"/>
            <a:ext cx="2060575" cy="1587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995738" y="2781300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95963" y="4581525"/>
            <a:ext cx="684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348038" y="4437063"/>
            <a:ext cx="504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O</a:t>
            </a:r>
          </a:p>
        </p:txBody>
      </p:sp>
      <p:sp>
        <p:nvSpPr>
          <p:cNvPr id="7180" name="Arc 12"/>
          <p:cNvSpPr/>
          <p:nvPr/>
        </p:nvSpPr>
        <p:spPr bwMode="auto">
          <a:xfrm rot="1730577">
            <a:off x="4211638" y="4292600"/>
            <a:ext cx="312737" cy="222250"/>
          </a:xfrm>
          <a:custGeom>
            <a:avLst/>
            <a:gdLst>
              <a:gd name="G0" fmla="+- 0 0 0"/>
              <a:gd name="G1" fmla="+- 20936 0 0"/>
              <a:gd name="G2" fmla="+- 21600 0 0"/>
              <a:gd name="T0" fmla="*/ 5313 w 20889"/>
              <a:gd name="T1" fmla="*/ 0 h 20936"/>
              <a:gd name="T2" fmla="*/ 20889 w 20889"/>
              <a:gd name="T3" fmla="*/ 15440 h 20936"/>
              <a:gd name="T4" fmla="*/ 0 w 20889"/>
              <a:gd name="T5" fmla="*/ 20936 h 20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89" h="20936" fill="none" extrusionOk="0">
                <a:moveTo>
                  <a:pt x="5313" y="-1"/>
                </a:moveTo>
                <a:cubicBezTo>
                  <a:pt x="12926" y="1931"/>
                  <a:pt x="18890" y="7844"/>
                  <a:pt x="20889" y="15439"/>
                </a:cubicBezTo>
              </a:path>
              <a:path w="20889" h="20936" stroke="0" extrusionOk="0">
                <a:moveTo>
                  <a:pt x="5313" y="-1"/>
                </a:moveTo>
                <a:cubicBezTo>
                  <a:pt x="12926" y="1931"/>
                  <a:pt x="18890" y="7844"/>
                  <a:pt x="20889" y="15439"/>
                </a:cubicBezTo>
                <a:lnTo>
                  <a:pt x="0" y="20936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00563" y="40767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00563" y="3573463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651500" y="3213100"/>
            <a:ext cx="466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3924300" y="2997200"/>
            <a:ext cx="792163" cy="151288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3924300" y="3573463"/>
            <a:ext cx="1655763" cy="933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6" name="Arc 18"/>
          <p:cNvSpPr/>
          <p:nvPr/>
        </p:nvSpPr>
        <p:spPr bwMode="auto">
          <a:xfrm rot="1316922">
            <a:off x="4140200" y="3933825"/>
            <a:ext cx="403225" cy="228600"/>
          </a:xfrm>
          <a:custGeom>
            <a:avLst/>
            <a:gdLst>
              <a:gd name="G0" fmla="+- 6630 0 0"/>
              <a:gd name="G1" fmla="+- 21600 0 0"/>
              <a:gd name="G2" fmla="+- 21600 0 0"/>
              <a:gd name="T0" fmla="*/ 0 w 26615"/>
              <a:gd name="T1" fmla="*/ 1043 h 21600"/>
              <a:gd name="T2" fmla="*/ 26615 w 26615"/>
              <a:gd name="T3" fmla="*/ 13404 h 21600"/>
              <a:gd name="T4" fmla="*/ 6630 w 266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615" h="21600" fill="none" extrusionOk="0">
                <a:moveTo>
                  <a:pt x="-1" y="1042"/>
                </a:moveTo>
                <a:cubicBezTo>
                  <a:pt x="2142" y="351"/>
                  <a:pt x="4379" y="-1"/>
                  <a:pt x="6630" y="0"/>
                </a:cubicBezTo>
                <a:cubicBezTo>
                  <a:pt x="15393" y="0"/>
                  <a:pt x="23289" y="5295"/>
                  <a:pt x="26614" y="13404"/>
                </a:cubicBezTo>
              </a:path>
              <a:path w="26615" h="21600" stroke="0" extrusionOk="0">
                <a:moveTo>
                  <a:pt x="-1" y="1042"/>
                </a:moveTo>
                <a:cubicBezTo>
                  <a:pt x="2142" y="351"/>
                  <a:pt x="4379" y="-1"/>
                  <a:pt x="6630" y="0"/>
                </a:cubicBezTo>
                <a:cubicBezTo>
                  <a:pt x="15393" y="0"/>
                  <a:pt x="23289" y="5295"/>
                  <a:pt x="26614" y="13404"/>
                </a:cubicBezTo>
                <a:lnTo>
                  <a:pt x="663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908050"/>
            <a:ext cx="4105275" cy="503238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660033"/>
                </a:solidFill>
              </a:rPr>
              <a:t>练一练</a:t>
            </a:r>
          </a:p>
        </p:txBody>
      </p:sp>
      <p:sp>
        <p:nvSpPr>
          <p:cNvPr id="8195" name="Rectangle 3"/>
          <p:cNvSpPr>
            <a:spLocks noRot="1" noChangeArrowheads="1"/>
          </p:cNvSpPr>
          <p:nvPr/>
        </p:nvSpPr>
        <p:spPr bwMode="auto">
          <a:xfrm>
            <a:off x="0" y="1628775"/>
            <a:ext cx="4319588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   如图，如果∠</a:t>
            </a:r>
            <a:r>
              <a:rPr lang="en-US" sz="2800" dirty="0"/>
              <a:t>AOB= 82°</a:t>
            </a:r>
            <a:r>
              <a:rPr lang="zh-CN" altLang="en-US" sz="2800" dirty="0"/>
              <a:t>，</a:t>
            </a:r>
            <a:r>
              <a:rPr lang="en-US" sz="2800" dirty="0"/>
              <a:t>OP</a:t>
            </a:r>
            <a:r>
              <a:rPr lang="zh-CN" altLang="en-US" sz="2800" dirty="0"/>
              <a:t>是∠</a:t>
            </a:r>
            <a:r>
              <a:rPr lang="en-US" sz="2800" dirty="0"/>
              <a:t>AOC</a:t>
            </a:r>
            <a:r>
              <a:rPr lang="zh-CN" altLang="en-US" sz="2800" dirty="0"/>
              <a:t>的平分线，</a:t>
            </a:r>
            <a:r>
              <a:rPr lang="en-US" sz="2800" dirty="0"/>
              <a:t>OQ</a:t>
            </a:r>
            <a:r>
              <a:rPr lang="zh-CN" altLang="en-US" sz="2800" dirty="0"/>
              <a:t>是∠</a:t>
            </a:r>
            <a:r>
              <a:rPr lang="en-US" sz="2800" dirty="0"/>
              <a:t>COB</a:t>
            </a:r>
            <a:r>
              <a:rPr lang="zh-CN" altLang="en-US" sz="2800" dirty="0"/>
              <a:t>的平分线，请求出∠</a:t>
            </a:r>
            <a:r>
              <a:rPr lang="en-US" sz="2800" dirty="0"/>
              <a:t>POQ</a:t>
            </a:r>
            <a:r>
              <a:rPr lang="zh-CN" altLang="en-US" sz="2800" dirty="0"/>
              <a:t>的度数。</a:t>
            </a: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4643438" y="1341438"/>
            <a:ext cx="4175125" cy="3122612"/>
            <a:chOff x="0" y="0"/>
            <a:chExt cx="6574" cy="4917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247" y="4310"/>
              <a:ext cx="4080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V="1">
              <a:off x="1247" y="340"/>
              <a:ext cx="565" cy="397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V="1">
              <a:off x="1247" y="2382"/>
              <a:ext cx="3855" cy="192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1247" y="3290"/>
              <a:ext cx="4535" cy="102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1247" y="795"/>
              <a:ext cx="2493" cy="3515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905" y="0"/>
              <a:ext cx="79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5442" y="4197"/>
              <a:ext cx="680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102" y="1702"/>
              <a:ext cx="793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400" y="115"/>
              <a:ext cx="79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3300"/>
                  </a:solidFill>
                </a:rPr>
                <a:t>P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5782" y="2722"/>
              <a:ext cx="793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3300"/>
                  </a:solidFill>
                </a:rPr>
                <a:t>Q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0" y="3970"/>
              <a:ext cx="113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O</a:t>
              </a:r>
            </a:p>
          </p:txBody>
        </p:sp>
      </p:grpSp>
      <p:sp>
        <p:nvSpPr>
          <p:cNvPr id="8208" name="Rectangle 16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FF0000"/>
                </a:solidFill>
              </a:rPr>
              <a:t>二、自主学习  合作探究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8209" name="Rectangle 17"/>
          <p:cNvSpPr>
            <a:spLocks noRot="1" noChangeArrowheads="1"/>
          </p:cNvSpPr>
          <p:nvPr/>
        </p:nvSpPr>
        <p:spPr bwMode="auto">
          <a:xfrm>
            <a:off x="179388" y="4552950"/>
            <a:ext cx="5113337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/>
              <a:t>   因为 </a:t>
            </a:r>
            <a:r>
              <a:rPr lang="en-US" sz="2400"/>
              <a:t>OP</a:t>
            </a:r>
            <a:r>
              <a:rPr lang="zh-CN" altLang="en-US" sz="2400"/>
              <a:t>是∠</a:t>
            </a:r>
            <a:r>
              <a:rPr lang="en-US" sz="2400"/>
              <a:t>AOC</a:t>
            </a:r>
            <a:r>
              <a:rPr lang="zh-CN" altLang="en-US" sz="2400"/>
              <a:t>的平分线，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/>
              <a:t> 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/>
              <a:t>   所以 ∠</a:t>
            </a:r>
            <a:r>
              <a:rPr lang="en-US" sz="2400" u="sng"/>
              <a:t>        </a:t>
            </a:r>
            <a:r>
              <a:rPr lang="en-US" sz="2400"/>
              <a:t>=         </a:t>
            </a:r>
            <a:r>
              <a:rPr lang="zh-CN" altLang="en-US" sz="2400"/>
              <a:t>∠</a:t>
            </a:r>
            <a:r>
              <a:rPr lang="zh-CN" altLang="en-US" sz="2400" u="sng"/>
              <a:t>       </a:t>
            </a:r>
            <a:r>
              <a:rPr lang="zh-CN" altLang="en-US" sz="2400"/>
              <a:t>。</a:t>
            </a: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zh-CN" altLang="en-US" sz="2400"/>
          </a:p>
          <a:p>
            <a:pPr marL="342900" indent="-342900">
              <a:spcBef>
                <a:spcPct val="20000"/>
              </a:spcBef>
            </a:pPr>
            <a:endParaRPr lang="zh-CN" altLang="en-US" sz="2400"/>
          </a:p>
          <a:p>
            <a:pPr marL="342900" indent="-342900">
              <a:spcBef>
                <a:spcPct val="20000"/>
              </a:spcBef>
            </a:pPr>
            <a:r>
              <a:rPr lang="zh-CN" altLang="en-US" sz="2400"/>
              <a:t>的平分线，请求出∠</a:t>
            </a:r>
            <a:r>
              <a:rPr lang="en-US" sz="2400"/>
              <a:t>POQ</a:t>
            </a:r>
            <a:r>
              <a:rPr lang="zh-CN" altLang="en-US" sz="2400"/>
              <a:t>的度数。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484438" y="56610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627313" y="58054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627313" y="51577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8213" name="Rectangle 21"/>
          <p:cNvSpPr>
            <a:spLocks noRot="1" noChangeArrowheads="1"/>
          </p:cNvSpPr>
          <p:nvPr/>
        </p:nvSpPr>
        <p:spPr bwMode="auto">
          <a:xfrm>
            <a:off x="395288" y="4076700"/>
            <a:ext cx="21605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b="1" dirty="0">
                <a:solidFill>
                  <a:srgbClr val="FF0000"/>
                </a:solidFill>
              </a:rPr>
              <a:t>温馨小提示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462088"/>
            <a:ext cx="5743575" cy="1054100"/>
          </a:xfrm>
        </p:spPr>
        <p:txBody>
          <a:bodyPr/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例题：</a:t>
            </a:r>
            <a:r>
              <a:rPr lang="zh-CN" altLang="en-US" sz="2400" b="1" dirty="0"/>
              <a:t>已知∠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103°24′28″</a:t>
            </a:r>
            <a:r>
              <a:rPr lang="zh-CN" altLang="en-US" sz="2400" b="1" dirty="0"/>
              <a:t>， ∠</a:t>
            </a:r>
            <a:r>
              <a:rPr lang="en-US" altLang="zh-CN" sz="2400" b="1" dirty="0"/>
              <a:t>2 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30°54 ″</a:t>
            </a:r>
            <a:r>
              <a:rPr lang="zh-CN" altLang="en-US" sz="2400" b="1" dirty="0"/>
              <a:t>，求∠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＋ ∠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和∠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－ ∠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。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2870249"/>
            <a:ext cx="8229600" cy="15668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dirty="0"/>
              <a:t>解：∠</a:t>
            </a:r>
            <a:r>
              <a:rPr lang="en-US" altLang="zh-CN" sz="2800" dirty="0"/>
              <a:t>1</a:t>
            </a:r>
            <a:r>
              <a:rPr lang="zh-CN" altLang="en-US" sz="2800" dirty="0"/>
              <a:t>＋ ∠</a:t>
            </a:r>
            <a:r>
              <a:rPr lang="en-US" altLang="zh-CN" sz="2800" dirty="0"/>
              <a:t>2</a:t>
            </a:r>
            <a:r>
              <a:rPr lang="zh-CN" altLang="en-US" sz="2800" dirty="0"/>
              <a:t>＝ </a:t>
            </a:r>
            <a:r>
              <a:rPr lang="en-US" altLang="zh-CN" sz="2800" dirty="0"/>
              <a:t>103°24′28″</a:t>
            </a:r>
            <a:r>
              <a:rPr lang="zh-CN" altLang="en-US" sz="2800" dirty="0"/>
              <a:t>＋ </a:t>
            </a:r>
            <a:r>
              <a:rPr lang="en-US" altLang="zh-CN" sz="2800" dirty="0"/>
              <a:t>30°54 ″</a:t>
            </a:r>
          </a:p>
          <a:p>
            <a:pPr>
              <a:buFontTx/>
              <a:buNone/>
            </a:pPr>
            <a:r>
              <a:rPr lang="zh-CN" altLang="en-US" sz="2800" dirty="0"/>
              <a:t>　　　　　　＝</a:t>
            </a:r>
            <a:r>
              <a:rPr lang="en-US" altLang="zh-CN" sz="2800" dirty="0"/>
              <a:t>133°24′82 ″</a:t>
            </a:r>
          </a:p>
          <a:p>
            <a:pPr>
              <a:buFontTx/>
              <a:buNone/>
            </a:pPr>
            <a:r>
              <a:rPr lang="zh-CN" altLang="en-US" sz="2800" dirty="0"/>
              <a:t>　　　　　　＝</a:t>
            </a:r>
            <a:r>
              <a:rPr lang="en-US" altLang="zh-CN" sz="2800" dirty="0"/>
              <a:t>133°25′22 ″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96257" y="4289573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103°24′28″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91432" y="4794398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/>
              <a:t>＋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412157" y="4794398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30°        54 ″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475532" y="5370661"/>
            <a:ext cx="4249738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80357" y="5297636"/>
            <a:ext cx="352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/>
              <a:t>  </a:t>
            </a:r>
            <a:r>
              <a:rPr lang="en-US" altLang="zh-CN" sz="3200"/>
              <a:t>133°24′82 ″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80807" y="5226198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(82 ″=1′22 ″)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259632" y="5873898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/>
              <a:t>所以 ∠</a:t>
            </a:r>
            <a:r>
              <a:rPr lang="en-US" altLang="zh-CN" sz="3200"/>
              <a:t>1</a:t>
            </a:r>
            <a:r>
              <a:rPr lang="zh-CN" altLang="en-US" sz="3200"/>
              <a:t>＋ ∠</a:t>
            </a:r>
            <a:r>
              <a:rPr lang="en-US" altLang="zh-CN" sz="3200"/>
              <a:t>2= 133°25′22 ″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724525" y="1628775"/>
            <a:ext cx="1076325" cy="6746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 flipV="1">
            <a:off x="6831013" y="2346325"/>
            <a:ext cx="1512887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516688" y="1341438"/>
            <a:ext cx="314325" cy="9794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54688" y="12906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8243888" y="1989138"/>
            <a:ext cx="684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516688" y="2205038"/>
            <a:ext cx="504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990099"/>
                </a:solidFill>
              </a:rPr>
              <a:t>O</a:t>
            </a:r>
          </a:p>
        </p:txBody>
      </p:sp>
      <p:sp>
        <p:nvSpPr>
          <p:cNvPr id="17425" name="Arc 17"/>
          <p:cNvSpPr/>
          <p:nvPr/>
        </p:nvSpPr>
        <p:spPr bwMode="auto">
          <a:xfrm flipH="1">
            <a:off x="6588125" y="1989138"/>
            <a:ext cx="152400" cy="2238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8693"/>
              <a:gd name="T2" fmla="*/ 13206 w 21600"/>
              <a:gd name="T3" fmla="*/ 38693 h 38693"/>
              <a:gd name="T4" fmla="*/ 0 w 21600"/>
              <a:gd name="T5" fmla="*/ 21600 h 38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69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290"/>
                  <a:pt x="18499" y="34602"/>
                  <a:pt x="13205" y="38692"/>
                </a:cubicBezTo>
              </a:path>
              <a:path w="21600" h="3869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290"/>
                  <a:pt x="18499" y="34602"/>
                  <a:pt x="13205" y="3869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6" name="Arc 18"/>
          <p:cNvSpPr/>
          <p:nvPr/>
        </p:nvSpPr>
        <p:spPr bwMode="auto">
          <a:xfrm>
            <a:off x="6732588" y="2060575"/>
            <a:ext cx="355600" cy="274638"/>
          </a:xfrm>
          <a:custGeom>
            <a:avLst/>
            <a:gdLst>
              <a:gd name="G0" fmla="+- 2068 0 0"/>
              <a:gd name="G1" fmla="+- 21600 0 0"/>
              <a:gd name="G2" fmla="+- 21600 0 0"/>
              <a:gd name="T0" fmla="*/ 0 w 23668"/>
              <a:gd name="T1" fmla="*/ 99 h 25909"/>
              <a:gd name="T2" fmla="*/ 23234 w 23668"/>
              <a:gd name="T3" fmla="*/ 25909 h 25909"/>
              <a:gd name="T4" fmla="*/ 2068 w 23668"/>
              <a:gd name="T5" fmla="*/ 21600 h 25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68" h="25909" fill="none" extrusionOk="0">
                <a:moveTo>
                  <a:pt x="0" y="99"/>
                </a:moveTo>
                <a:cubicBezTo>
                  <a:pt x="687" y="33"/>
                  <a:pt x="1377" y="-1"/>
                  <a:pt x="2068" y="0"/>
                </a:cubicBezTo>
                <a:cubicBezTo>
                  <a:pt x="13997" y="0"/>
                  <a:pt x="23668" y="9670"/>
                  <a:pt x="23668" y="21600"/>
                </a:cubicBezTo>
                <a:cubicBezTo>
                  <a:pt x="23668" y="23047"/>
                  <a:pt x="23522" y="24490"/>
                  <a:pt x="23233" y="25908"/>
                </a:cubicBezTo>
              </a:path>
              <a:path w="23668" h="25909" stroke="0" extrusionOk="0">
                <a:moveTo>
                  <a:pt x="0" y="99"/>
                </a:moveTo>
                <a:cubicBezTo>
                  <a:pt x="687" y="33"/>
                  <a:pt x="1377" y="-1"/>
                  <a:pt x="2068" y="0"/>
                </a:cubicBezTo>
                <a:cubicBezTo>
                  <a:pt x="13997" y="0"/>
                  <a:pt x="23668" y="9670"/>
                  <a:pt x="23668" y="21600"/>
                </a:cubicBezTo>
                <a:cubicBezTo>
                  <a:pt x="23668" y="23047"/>
                  <a:pt x="23522" y="24490"/>
                  <a:pt x="23233" y="25908"/>
                </a:cubicBezTo>
                <a:lnTo>
                  <a:pt x="2068" y="21600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092950" y="1700213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300788" y="162877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7429" name="Rectangle 21"/>
          <p:cNvSpPr>
            <a:spLocks noRot="1" noChangeArrowheads="1"/>
          </p:cNvSpPr>
          <p:nvPr/>
        </p:nvSpPr>
        <p:spPr bwMode="auto">
          <a:xfrm>
            <a:off x="952500" y="819150"/>
            <a:ext cx="464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从角的数量上研究角的和与差。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400" b="1" dirty="0">
              <a:solidFill>
                <a:srgbClr val="FF0000"/>
              </a:solidFill>
              <a:latin typeface="Arial Rounded MT Bold" panose="020F0704030504030204" pitchFamily="2" charset="0"/>
              <a:ea typeface="黑体" panose="02010609060101010101" pitchFamily="49" charset="-122"/>
            </a:endParaRPr>
          </a:p>
        </p:txBody>
      </p:sp>
      <p:sp>
        <p:nvSpPr>
          <p:cNvPr id="17430" name="Rectangle 22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FF0000"/>
                </a:solidFill>
              </a:rPr>
              <a:t>二、自主学习  合作探究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588125" y="1052513"/>
            <a:ext cx="466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99"/>
                </a:solidFill>
              </a:rPr>
              <a:t>C</a:t>
            </a:r>
            <a:endParaRPr lang="en-US" sz="3200" b="1">
              <a:solidFill>
                <a:srgbClr val="99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autoUpdateAnimBg="0"/>
      <p:bldP spid="17413" grpId="0" autoUpdateAnimBg="0"/>
      <p:bldP spid="17414" grpId="0" autoUpdateAnimBg="0"/>
      <p:bldP spid="17415" grpId="0" animBg="1"/>
      <p:bldP spid="17416" grpId="0" autoUpdateAnimBg="0"/>
      <p:bldP spid="17417" grpId="0" autoUpdateAnimBg="0"/>
      <p:bldP spid="174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/>
          </p:cNvSpPr>
          <p:nvPr/>
        </p:nvSpPr>
        <p:spPr bwMode="auto">
          <a:xfrm>
            <a:off x="0" y="990600"/>
            <a:ext cx="8893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/>
              <a:t>　　∠</a:t>
            </a:r>
            <a:r>
              <a:rPr lang="en-US" altLang="zh-CN" sz="2800"/>
              <a:t>1</a:t>
            </a:r>
            <a:r>
              <a:rPr lang="zh-CN" altLang="en-US" sz="2800"/>
              <a:t>一 ∠</a:t>
            </a:r>
            <a:r>
              <a:rPr lang="en-US" altLang="zh-CN" sz="2800"/>
              <a:t>2</a:t>
            </a:r>
            <a:r>
              <a:rPr lang="zh-CN" altLang="en-US" sz="2800"/>
              <a:t>＝ </a:t>
            </a:r>
            <a:r>
              <a:rPr lang="en-US" altLang="zh-CN" sz="2800"/>
              <a:t>103°24′28″</a:t>
            </a:r>
            <a:r>
              <a:rPr lang="zh-CN" altLang="en-US" sz="2800"/>
              <a:t>－ </a:t>
            </a:r>
            <a:r>
              <a:rPr lang="en-US" altLang="zh-CN" sz="2800"/>
              <a:t>30°54 ″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/>
              <a:t>　　　　　　＝</a:t>
            </a:r>
            <a:r>
              <a:rPr lang="en-US" altLang="zh-CN" sz="2800"/>
              <a:t>103°23′88 ″</a:t>
            </a:r>
            <a:r>
              <a:rPr lang="zh-CN" altLang="en-US" sz="2800"/>
              <a:t>－ </a:t>
            </a:r>
            <a:r>
              <a:rPr lang="en-US" altLang="zh-CN" sz="2800"/>
              <a:t>30°54 ″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/>
              <a:t>　　　　　　＝</a:t>
            </a:r>
            <a:r>
              <a:rPr lang="en-US" altLang="zh-CN" sz="2800"/>
              <a:t>73°23′34 ″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87450" y="2781300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103°24′28″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2625" y="328612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—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03350" y="3357563"/>
            <a:ext cx="309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30°        54 ″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66725" y="4006850"/>
            <a:ext cx="4249738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71550" y="414972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/>
              <a:t>    </a:t>
            </a:r>
            <a:r>
              <a:rPr lang="en-US" altLang="zh-CN" sz="3200"/>
              <a:t>73°23′34″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43438" y="2781300"/>
            <a:ext cx="4500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/>
              <a:t>(24′28 ″=23′88 ″)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116013" y="5013325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/>
              <a:t>所以 ∠</a:t>
            </a:r>
            <a:r>
              <a:rPr lang="en-US" altLang="zh-CN" sz="3200"/>
              <a:t>1— ∠2= 73°23′24 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nimBg="1"/>
      <p:bldP spid="18439" grpId="0" autoUpdateAnimBg="0"/>
      <p:bldP spid="18440" grpId="0" autoUpdateAnimBg="0"/>
      <p:bldP spid="184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/>
          </p:cNvSpPr>
          <p:nvPr/>
        </p:nvSpPr>
        <p:spPr bwMode="auto">
          <a:xfrm>
            <a:off x="304800" y="1371600"/>
            <a:ext cx="33115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600" b="1" dirty="0">
                <a:solidFill>
                  <a:srgbClr val="660033"/>
                </a:solidFill>
              </a:rPr>
              <a:t>学习活动3</a:t>
            </a:r>
            <a:r>
              <a:rPr lang="zh-CN" altLang="en-US" sz="3600" b="1" dirty="0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endParaRPr lang="zh-CN" altLang="en-US" sz="3600" b="1" dirty="0">
              <a:solidFill>
                <a:srgbClr val="660033"/>
              </a:solidFill>
            </a:endParaRPr>
          </a:p>
        </p:txBody>
      </p:sp>
      <p:sp>
        <p:nvSpPr>
          <p:cNvPr id="12291" name="Rectangle 3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FF0000"/>
                </a:solidFill>
              </a:rPr>
              <a:t>二、自主学习  合作探究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2292" name="Rectangle 4"/>
          <p:cNvSpPr>
            <a:spLocks noRot="1" noChangeArrowheads="1"/>
          </p:cNvSpPr>
          <p:nvPr/>
        </p:nvSpPr>
        <p:spPr bwMode="auto">
          <a:xfrm>
            <a:off x="4643438" y="4292600"/>
            <a:ext cx="3810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 dirty="0">
                <a:solidFill>
                  <a:srgbClr val="CC3300"/>
                </a:solidFill>
              </a:rPr>
              <a:t>定义：</a:t>
            </a:r>
            <a:r>
              <a:rPr lang="zh-CN" altLang="en-US" sz="2400" dirty="0">
                <a:solidFill>
                  <a:srgbClr val="660033"/>
                </a:solidFill>
              </a:rPr>
              <a:t>如果</a:t>
            </a:r>
            <a:r>
              <a:rPr lang="zh-CN" altLang="en-US" sz="2400" dirty="0">
                <a:solidFill>
                  <a:srgbClr val="FF0000"/>
                </a:solidFill>
              </a:rPr>
              <a:t>两个角</a:t>
            </a:r>
            <a:r>
              <a:rPr lang="zh-CN" altLang="en-US" sz="2400" dirty="0">
                <a:solidFill>
                  <a:srgbClr val="660033"/>
                </a:solidFill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</a:rPr>
              <a:t>和</a:t>
            </a:r>
            <a:r>
              <a:rPr lang="zh-CN" altLang="en-US" sz="2400" dirty="0">
                <a:solidFill>
                  <a:srgbClr val="660033"/>
                </a:solidFill>
              </a:rPr>
              <a:t>等于</a:t>
            </a:r>
            <a:r>
              <a:rPr lang="en-US" sz="2400" dirty="0">
                <a:solidFill>
                  <a:srgbClr val="FF0000"/>
                </a:solidFill>
              </a:rPr>
              <a:t>180°</a:t>
            </a:r>
            <a:r>
              <a:rPr lang="zh-CN" altLang="en-US" sz="2400" dirty="0">
                <a:solidFill>
                  <a:srgbClr val="660033"/>
                </a:solidFill>
              </a:rPr>
              <a:t>，那么就称这两个角</a:t>
            </a:r>
            <a:r>
              <a:rPr lang="zh-CN" altLang="en-US" sz="2400" dirty="0">
                <a:solidFill>
                  <a:srgbClr val="FF0000"/>
                </a:solidFill>
              </a:rPr>
              <a:t>互为补角</a:t>
            </a:r>
            <a:r>
              <a:rPr lang="zh-CN" altLang="en-US" sz="2400" dirty="0">
                <a:solidFill>
                  <a:srgbClr val="660033"/>
                </a:solidFill>
              </a:rPr>
              <a:t>，简称</a:t>
            </a:r>
            <a:r>
              <a:rPr lang="zh-CN" altLang="en-US" sz="2400" dirty="0">
                <a:solidFill>
                  <a:srgbClr val="FF0000"/>
                </a:solidFill>
              </a:rPr>
              <a:t>互补</a:t>
            </a:r>
            <a:r>
              <a:rPr lang="zh-CN" altLang="en-US" sz="2400" dirty="0">
                <a:solidFill>
                  <a:srgbClr val="660033"/>
                </a:solidFill>
              </a:rPr>
              <a:t>。   </a:t>
            </a:r>
          </a:p>
        </p:txBody>
      </p:sp>
      <p:sp>
        <p:nvSpPr>
          <p:cNvPr id="12293" name="Rectangle 5"/>
          <p:cNvSpPr>
            <a:spLocks noRot="1" noChangeArrowheads="1"/>
          </p:cNvSpPr>
          <p:nvPr/>
        </p:nvSpPr>
        <p:spPr bwMode="auto">
          <a:xfrm>
            <a:off x="4572000" y="2349500"/>
            <a:ext cx="3886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 dirty="0">
                <a:solidFill>
                  <a:srgbClr val="CC3300"/>
                </a:solidFill>
              </a:rPr>
              <a:t>定义：</a:t>
            </a:r>
            <a:r>
              <a:rPr lang="zh-CN" altLang="en-US" sz="2400" dirty="0">
                <a:solidFill>
                  <a:srgbClr val="660033"/>
                </a:solidFill>
              </a:rPr>
              <a:t>如果</a:t>
            </a:r>
            <a:r>
              <a:rPr lang="zh-CN" altLang="en-US" sz="2400" dirty="0">
                <a:solidFill>
                  <a:srgbClr val="FF0000"/>
                </a:solidFill>
              </a:rPr>
              <a:t>两个角</a:t>
            </a:r>
            <a:r>
              <a:rPr lang="zh-CN" altLang="en-US" sz="2400" dirty="0">
                <a:solidFill>
                  <a:srgbClr val="660033"/>
                </a:solidFill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</a:rPr>
              <a:t>和</a:t>
            </a:r>
            <a:r>
              <a:rPr lang="zh-CN" altLang="en-US" sz="2400" dirty="0">
                <a:solidFill>
                  <a:srgbClr val="660033"/>
                </a:solidFill>
              </a:rPr>
              <a:t>等于</a:t>
            </a:r>
            <a:r>
              <a:rPr lang="en-US" sz="2400" dirty="0">
                <a:solidFill>
                  <a:srgbClr val="FF0000"/>
                </a:solidFill>
              </a:rPr>
              <a:t>90°</a:t>
            </a:r>
            <a:r>
              <a:rPr lang="zh-CN" altLang="en-US" sz="2400" dirty="0">
                <a:solidFill>
                  <a:srgbClr val="660033"/>
                </a:solidFill>
              </a:rPr>
              <a:t>，那么就称这两个角</a:t>
            </a:r>
            <a:r>
              <a:rPr lang="zh-CN" altLang="en-US" sz="2400" dirty="0">
                <a:solidFill>
                  <a:srgbClr val="FF0000"/>
                </a:solidFill>
              </a:rPr>
              <a:t>互为余角</a:t>
            </a:r>
            <a:r>
              <a:rPr lang="zh-CN" altLang="en-US" sz="2400" dirty="0">
                <a:solidFill>
                  <a:srgbClr val="660033"/>
                </a:solidFill>
              </a:rPr>
              <a:t>，简称</a:t>
            </a:r>
            <a:r>
              <a:rPr lang="zh-CN" altLang="en-US" sz="2400" dirty="0">
                <a:solidFill>
                  <a:srgbClr val="FF0000"/>
                </a:solidFill>
              </a:rPr>
              <a:t>互余</a:t>
            </a:r>
            <a:r>
              <a:rPr lang="zh-CN" altLang="en-US" sz="2400" dirty="0">
                <a:solidFill>
                  <a:srgbClr val="660033"/>
                </a:solidFill>
              </a:rPr>
              <a:t>。   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3201988" y="4729163"/>
            <a:ext cx="792162" cy="11525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1766888" y="5865813"/>
            <a:ext cx="2881312" cy="15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983038" y="434498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99"/>
                </a:solidFill>
              </a:rPr>
              <a:t>F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211638" y="580548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99"/>
                </a:solidFill>
              </a:rPr>
              <a:t>E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992438" y="579278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99"/>
                </a:solidFill>
              </a:rPr>
              <a:t>S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544638" y="579278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99"/>
                </a:solidFill>
              </a:rPr>
              <a:t>D</a:t>
            </a:r>
          </a:p>
        </p:txBody>
      </p:sp>
      <p:sp>
        <p:nvSpPr>
          <p:cNvPr id="12314" name="Arc 26"/>
          <p:cNvSpPr/>
          <p:nvPr/>
        </p:nvSpPr>
        <p:spPr bwMode="auto">
          <a:xfrm rot="2678942" flipH="1">
            <a:off x="3101975" y="5578475"/>
            <a:ext cx="215900" cy="373063"/>
          </a:xfrm>
          <a:custGeom>
            <a:avLst/>
            <a:gdLst>
              <a:gd name="G0" fmla="+- 0 0 0"/>
              <a:gd name="G1" fmla="+- 18703 0 0"/>
              <a:gd name="G2" fmla="+- 21600 0 0"/>
              <a:gd name="T0" fmla="*/ 10805 w 21600"/>
              <a:gd name="T1" fmla="*/ 0 h 37555"/>
              <a:gd name="T2" fmla="*/ 10543 w 21600"/>
              <a:gd name="T3" fmla="*/ 37555 h 37555"/>
              <a:gd name="T4" fmla="*/ 0 w 21600"/>
              <a:gd name="T5" fmla="*/ 18703 h 37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555" fill="none" extrusionOk="0">
                <a:moveTo>
                  <a:pt x="10805" y="-1"/>
                </a:moveTo>
                <a:cubicBezTo>
                  <a:pt x="17485" y="3859"/>
                  <a:pt x="21600" y="10988"/>
                  <a:pt x="21600" y="18703"/>
                </a:cubicBezTo>
                <a:cubicBezTo>
                  <a:pt x="21600" y="26525"/>
                  <a:pt x="17370" y="33736"/>
                  <a:pt x="10543" y="37555"/>
                </a:cubicBezTo>
              </a:path>
              <a:path w="21600" h="37555" stroke="0" extrusionOk="0">
                <a:moveTo>
                  <a:pt x="10805" y="-1"/>
                </a:moveTo>
                <a:cubicBezTo>
                  <a:pt x="17485" y="3859"/>
                  <a:pt x="21600" y="10988"/>
                  <a:pt x="21600" y="18703"/>
                </a:cubicBezTo>
                <a:cubicBezTo>
                  <a:pt x="21600" y="26525"/>
                  <a:pt x="17370" y="33736"/>
                  <a:pt x="10543" y="37555"/>
                </a:cubicBezTo>
                <a:lnTo>
                  <a:pt x="0" y="18703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5" name="Arc 27"/>
          <p:cNvSpPr/>
          <p:nvPr/>
        </p:nvSpPr>
        <p:spPr bwMode="auto">
          <a:xfrm>
            <a:off x="3449638" y="5564188"/>
            <a:ext cx="355600" cy="274637"/>
          </a:xfrm>
          <a:custGeom>
            <a:avLst/>
            <a:gdLst>
              <a:gd name="G0" fmla="+- 2068 0 0"/>
              <a:gd name="G1" fmla="+- 21600 0 0"/>
              <a:gd name="G2" fmla="+- 21600 0 0"/>
              <a:gd name="T0" fmla="*/ 0 w 23668"/>
              <a:gd name="T1" fmla="*/ 99 h 25909"/>
              <a:gd name="T2" fmla="*/ 23234 w 23668"/>
              <a:gd name="T3" fmla="*/ 25909 h 25909"/>
              <a:gd name="T4" fmla="*/ 2068 w 23668"/>
              <a:gd name="T5" fmla="*/ 21600 h 25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68" h="25909" fill="none" extrusionOk="0">
                <a:moveTo>
                  <a:pt x="0" y="99"/>
                </a:moveTo>
                <a:cubicBezTo>
                  <a:pt x="687" y="33"/>
                  <a:pt x="1377" y="-1"/>
                  <a:pt x="2068" y="0"/>
                </a:cubicBezTo>
                <a:cubicBezTo>
                  <a:pt x="13997" y="0"/>
                  <a:pt x="23668" y="9670"/>
                  <a:pt x="23668" y="21600"/>
                </a:cubicBezTo>
                <a:cubicBezTo>
                  <a:pt x="23668" y="23047"/>
                  <a:pt x="23522" y="24490"/>
                  <a:pt x="23233" y="25908"/>
                </a:cubicBezTo>
              </a:path>
              <a:path w="23668" h="25909" stroke="0" extrusionOk="0">
                <a:moveTo>
                  <a:pt x="0" y="99"/>
                </a:moveTo>
                <a:cubicBezTo>
                  <a:pt x="687" y="33"/>
                  <a:pt x="1377" y="-1"/>
                  <a:pt x="2068" y="0"/>
                </a:cubicBezTo>
                <a:cubicBezTo>
                  <a:pt x="13997" y="0"/>
                  <a:pt x="23668" y="9670"/>
                  <a:pt x="23668" y="21600"/>
                </a:cubicBezTo>
                <a:cubicBezTo>
                  <a:pt x="23668" y="23047"/>
                  <a:pt x="23522" y="24490"/>
                  <a:pt x="23233" y="25908"/>
                </a:cubicBezTo>
                <a:lnTo>
                  <a:pt x="2068" y="21600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830638" y="5335588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1</a:t>
            </a:r>
          </a:p>
        </p:txBody>
      </p:sp>
      <p:grpSp>
        <p:nvGrpSpPr>
          <p:cNvPr id="12326" name="Group 38"/>
          <p:cNvGrpSpPr/>
          <p:nvPr/>
        </p:nvGrpSpPr>
        <p:grpSpPr bwMode="auto">
          <a:xfrm>
            <a:off x="1547813" y="2276475"/>
            <a:ext cx="2700337" cy="1876425"/>
            <a:chOff x="975" y="1434"/>
            <a:chExt cx="1701" cy="1182"/>
          </a:xfrm>
        </p:grpSpPr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338" y="1616"/>
              <a:ext cx="0" cy="771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 flipV="1">
              <a:off x="1338" y="2387"/>
              <a:ext cx="953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1338" y="1752"/>
              <a:ext cx="590" cy="63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975" y="1434"/>
              <a:ext cx="3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CN" sz="3200" b="1">
                  <a:solidFill>
                    <a:srgbClr val="990099"/>
                  </a:solidFill>
                </a:rPr>
                <a:t>A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245" y="2115"/>
              <a:ext cx="4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CN" sz="3200" b="1">
                  <a:solidFill>
                    <a:srgbClr val="990099"/>
                  </a:solidFill>
                </a:rPr>
                <a:t>B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975" y="2251"/>
              <a:ext cx="3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CN" sz="3200" b="1">
                  <a:solidFill>
                    <a:srgbClr val="990099"/>
                  </a:solidFill>
                </a:rPr>
                <a:t>O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1883" y="1480"/>
              <a:ext cx="3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CN" sz="3200" b="1">
                  <a:solidFill>
                    <a:srgbClr val="990099"/>
                  </a:solidFill>
                </a:rPr>
                <a:t>C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1359" y="1770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12318" name="Arc 30"/>
            <p:cNvSpPr/>
            <p:nvPr/>
          </p:nvSpPr>
          <p:spPr bwMode="auto">
            <a:xfrm rot="2058505" flipH="1">
              <a:off x="1305" y="2124"/>
              <a:ext cx="221" cy="134"/>
            </a:xfrm>
            <a:custGeom>
              <a:avLst/>
              <a:gdLst>
                <a:gd name="G0" fmla="+- 0 0 0"/>
                <a:gd name="G1" fmla="+- 21287 0 0"/>
                <a:gd name="G2" fmla="+- 21600 0 0"/>
                <a:gd name="T0" fmla="*/ 3665 w 19810"/>
                <a:gd name="T1" fmla="*/ 0 h 21287"/>
                <a:gd name="T2" fmla="*/ 19810 w 19810"/>
                <a:gd name="T3" fmla="*/ 12677 h 21287"/>
                <a:gd name="T4" fmla="*/ 0 w 19810"/>
                <a:gd name="T5" fmla="*/ 21287 h 2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10" h="21287" fill="none" extrusionOk="0">
                  <a:moveTo>
                    <a:pt x="3664" y="0"/>
                  </a:moveTo>
                  <a:cubicBezTo>
                    <a:pt x="10838" y="1235"/>
                    <a:pt x="16908" y="6000"/>
                    <a:pt x="19809" y="12677"/>
                  </a:cubicBezTo>
                </a:path>
                <a:path w="19810" h="21287" stroke="0" extrusionOk="0">
                  <a:moveTo>
                    <a:pt x="3664" y="0"/>
                  </a:moveTo>
                  <a:cubicBezTo>
                    <a:pt x="10838" y="1235"/>
                    <a:pt x="16908" y="6000"/>
                    <a:pt x="19809" y="12677"/>
                  </a:cubicBezTo>
                  <a:lnTo>
                    <a:pt x="0" y="21287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9" name="Arc 31"/>
            <p:cNvSpPr/>
            <p:nvPr/>
          </p:nvSpPr>
          <p:spPr bwMode="auto">
            <a:xfrm>
              <a:off x="1552" y="2154"/>
              <a:ext cx="224" cy="225"/>
            </a:xfrm>
            <a:custGeom>
              <a:avLst/>
              <a:gdLst>
                <a:gd name="G0" fmla="+- 2068 0 0"/>
                <a:gd name="G1" fmla="+- 21600 0 0"/>
                <a:gd name="G2" fmla="+- 21600 0 0"/>
                <a:gd name="T0" fmla="*/ 0 w 23668"/>
                <a:gd name="T1" fmla="*/ 99 h 33656"/>
                <a:gd name="T2" fmla="*/ 19990 w 23668"/>
                <a:gd name="T3" fmla="*/ 33656 h 33656"/>
                <a:gd name="T4" fmla="*/ 2068 w 23668"/>
                <a:gd name="T5" fmla="*/ 21600 h 33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668" h="33656" fill="none" extrusionOk="0">
                  <a:moveTo>
                    <a:pt x="0" y="99"/>
                  </a:moveTo>
                  <a:cubicBezTo>
                    <a:pt x="687" y="33"/>
                    <a:pt x="1377" y="-1"/>
                    <a:pt x="2068" y="0"/>
                  </a:cubicBezTo>
                  <a:cubicBezTo>
                    <a:pt x="13997" y="0"/>
                    <a:pt x="23668" y="9670"/>
                    <a:pt x="23668" y="21600"/>
                  </a:cubicBezTo>
                  <a:cubicBezTo>
                    <a:pt x="23668" y="25894"/>
                    <a:pt x="22387" y="30092"/>
                    <a:pt x="19990" y="33656"/>
                  </a:cubicBezTo>
                </a:path>
                <a:path w="23668" h="33656" stroke="0" extrusionOk="0">
                  <a:moveTo>
                    <a:pt x="0" y="99"/>
                  </a:moveTo>
                  <a:cubicBezTo>
                    <a:pt x="687" y="33"/>
                    <a:pt x="1377" y="-1"/>
                    <a:pt x="2068" y="0"/>
                  </a:cubicBezTo>
                  <a:cubicBezTo>
                    <a:pt x="13997" y="0"/>
                    <a:pt x="23668" y="9670"/>
                    <a:pt x="23668" y="21600"/>
                  </a:cubicBezTo>
                  <a:cubicBezTo>
                    <a:pt x="23668" y="25894"/>
                    <a:pt x="22387" y="30092"/>
                    <a:pt x="19990" y="33656"/>
                  </a:cubicBezTo>
                  <a:lnTo>
                    <a:pt x="2068" y="21600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1791" y="2058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FF"/>
                  </a:solidFill>
                </a:rPr>
                <a:t>1</a:t>
              </a:r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868613" y="526415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2322" name="Rectangle 34"/>
          <p:cNvSpPr>
            <a:spLocks noRot="1" noChangeArrowheads="1"/>
          </p:cNvSpPr>
          <p:nvPr/>
        </p:nvSpPr>
        <p:spPr bwMode="auto">
          <a:xfrm>
            <a:off x="1828800" y="990600"/>
            <a:ext cx="487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zh-CN" altLang="en-US" sz="2400" b="1">
                <a:solidFill>
                  <a:srgbClr val="660033"/>
                </a:solidFill>
                <a:latin typeface="宋体" panose="02010600030101010101" pitchFamily="2" charset="-122"/>
              </a:rPr>
              <a:t>从角的数量上研究角的和与差。</a:t>
            </a:r>
            <a:endParaRPr lang="zh-CN" altLang="en-US" sz="2400" b="1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400" b="1">
              <a:solidFill>
                <a:srgbClr val="660033"/>
              </a:solidFill>
              <a:latin typeface="Arial Rounded MT Bold" panose="020F0704030504030204" pitchFamily="2" charset="0"/>
              <a:ea typeface="黑体" panose="02010609060101010101" pitchFamily="49" charset="-122"/>
            </a:endParaRPr>
          </a:p>
        </p:txBody>
      </p:sp>
      <p:sp>
        <p:nvSpPr>
          <p:cNvPr id="12323" name="Rectangle 35"/>
          <p:cNvSpPr>
            <a:spLocks noRot="1" noChangeArrowheads="1"/>
          </p:cNvSpPr>
          <p:nvPr/>
        </p:nvSpPr>
        <p:spPr bwMode="auto">
          <a:xfrm>
            <a:off x="395288" y="1844675"/>
            <a:ext cx="84978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dirty="0">
                <a:solidFill>
                  <a:srgbClr val="660033"/>
                </a:solidFill>
              </a:rPr>
              <a:t>（</a:t>
            </a:r>
            <a:r>
              <a:rPr lang="en-US" altLang="zh-CN" sz="3200" b="1" dirty="0">
                <a:solidFill>
                  <a:srgbClr val="660033"/>
                </a:solidFill>
              </a:rPr>
              <a:t>1</a:t>
            </a:r>
            <a:r>
              <a:rPr lang="zh-CN" altLang="en-US" sz="3200" b="1" dirty="0">
                <a:solidFill>
                  <a:srgbClr val="660033"/>
                </a:solidFill>
              </a:rPr>
              <a:t>）已知，</a:t>
            </a:r>
            <a:r>
              <a:rPr lang="zh-CN" altLang="en-US" sz="3200" b="1" dirty="0">
                <a:solidFill>
                  <a:schemeClr val="tx2"/>
                </a:solidFill>
              </a:rPr>
              <a:t>∠</a:t>
            </a:r>
            <a:r>
              <a:rPr lang="en-US" altLang="zh-CN" sz="3200" b="1" dirty="0">
                <a:solidFill>
                  <a:schemeClr val="tx2"/>
                </a:solidFill>
              </a:rPr>
              <a:t>AOB</a:t>
            </a:r>
            <a:r>
              <a:rPr lang="zh-CN" altLang="en-US" sz="3200" b="1" dirty="0">
                <a:solidFill>
                  <a:schemeClr val="tx2"/>
                </a:solidFill>
              </a:rPr>
              <a:t>是直角</a:t>
            </a:r>
            <a:r>
              <a:rPr lang="en-US" altLang="zh-CN" sz="3200" b="1" dirty="0">
                <a:solidFill>
                  <a:schemeClr val="tx2"/>
                </a:solidFill>
              </a:rPr>
              <a:t>, </a:t>
            </a:r>
            <a:r>
              <a:rPr lang="zh-CN" altLang="en-US" sz="3200" b="1" dirty="0">
                <a:solidFill>
                  <a:schemeClr val="tx2"/>
                </a:solidFill>
              </a:rPr>
              <a:t>∠</a:t>
            </a:r>
            <a:r>
              <a:rPr lang="en-US" altLang="zh-CN" sz="3200" b="1" dirty="0">
                <a:solidFill>
                  <a:schemeClr val="tx2"/>
                </a:solidFill>
              </a:rPr>
              <a:t>1</a:t>
            </a:r>
            <a:r>
              <a:rPr lang="zh-CN" altLang="en-US" sz="3200" b="1" dirty="0">
                <a:solidFill>
                  <a:schemeClr val="tx2"/>
                </a:solidFill>
              </a:rPr>
              <a:t>与 ∠</a:t>
            </a: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r>
              <a:rPr lang="zh-CN" altLang="en-US" sz="3200" b="1" dirty="0">
                <a:solidFill>
                  <a:schemeClr val="tx2"/>
                </a:solidFill>
              </a:rPr>
              <a:t>的和是多少度？</a:t>
            </a:r>
          </a:p>
        </p:txBody>
      </p:sp>
      <p:sp>
        <p:nvSpPr>
          <p:cNvPr id="12324" name="Rectangle 36"/>
          <p:cNvSpPr>
            <a:spLocks noRot="1" noChangeArrowheads="1"/>
          </p:cNvSpPr>
          <p:nvPr/>
        </p:nvSpPr>
        <p:spPr bwMode="auto">
          <a:xfrm>
            <a:off x="468313" y="3860800"/>
            <a:ext cx="77755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dirty="0">
                <a:solidFill>
                  <a:srgbClr val="660033"/>
                </a:solidFill>
              </a:rPr>
              <a:t>（</a:t>
            </a:r>
            <a:r>
              <a:rPr lang="en-US" altLang="zh-CN" sz="3200" b="1" dirty="0">
                <a:solidFill>
                  <a:srgbClr val="660033"/>
                </a:solidFill>
              </a:rPr>
              <a:t>2</a:t>
            </a:r>
            <a:r>
              <a:rPr lang="zh-CN" altLang="en-US" sz="3200" b="1" dirty="0">
                <a:solidFill>
                  <a:srgbClr val="660033"/>
                </a:solidFill>
              </a:rPr>
              <a:t>）已知，</a:t>
            </a:r>
            <a:r>
              <a:rPr lang="zh-CN" altLang="en-US" sz="3200" b="1" dirty="0">
                <a:solidFill>
                  <a:schemeClr val="tx2"/>
                </a:solidFill>
              </a:rPr>
              <a:t>∠</a:t>
            </a:r>
            <a:r>
              <a:rPr lang="en-US" altLang="zh-CN" sz="3200" b="1" dirty="0">
                <a:solidFill>
                  <a:schemeClr val="tx2"/>
                </a:solidFill>
              </a:rPr>
              <a:t>DSE</a:t>
            </a:r>
            <a:r>
              <a:rPr lang="zh-CN" altLang="en-US" sz="3200" b="1" dirty="0">
                <a:solidFill>
                  <a:schemeClr val="tx2"/>
                </a:solidFill>
              </a:rPr>
              <a:t>是平角，∠</a:t>
            </a:r>
            <a:r>
              <a:rPr lang="en-US" altLang="zh-CN" sz="3200" b="1" dirty="0">
                <a:solidFill>
                  <a:schemeClr val="tx2"/>
                </a:solidFill>
              </a:rPr>
              <a:t>1</a:t>
            </a:r>
            <a:r>
              <a:rPr lang="zh-CN" altLang="en-US" sz="3200" b="1" dirty="0">
                <a:solidFill>
                  <a:schemeClr val="tx2"/>
                </a:solidFill>
              </a:rPr>
              <a:t>与 ∠</a:t>
            </a: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r>
              <a:rPr lang="zh-CN" altLang="en-US" sz="3200" b="1" dirty="0">
                <a:solidFill>
                  <a:schemeClr val="tx2"/>
                </a:solidFill>
              </a:rPr>
              <a:t>的和是多少度？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268611"/>
            <a:ext cx="4968875" cy="15843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 b="1" dirty="0">
                <a:solidFill>
                  <a:srgbClr val="660033"/>
                </a:solidFill>
              </a:rPr>
              <a:t>思考</a:t>
            </a:r>
            <a:r>
              <a:rPr lang="en-US" altLang="zh-CN" sz="2400" b="1" dirty="0">
                <a:solidFill>
                  <a:srgbClr val="660033"/>
                </a:solidFill>
              </a:rPr>
              <a:t>1</a:t>
            </a:r>
            <a:r>
              <a:rPr lang="zh-CN" altLang="en-US" sz="2400" b="1" dirty="0">
                <a:solidFill>
                  <a:srgbClr val="660033"/>
                </a:solidFill>
              </a:rPr>
              <a:t>：</a:t>
            </a:r>
            <a:r>
              <a:rPr lang="zh-CN" altLang="en-US" sz="2400" b="1" dirty="0">
                <a:solidFill>
                  <a:srgbClr val="990099"/>
                </a:solidFill>
              </a:rPr>
              <a:t>如图，已知∠</a:t>
            </a:r>
            <a:r>
              <a:rPr lang="en-US" altLang="zh-CN" sz="2400" b="1" dirty="0">
                <a:solidFill>
                  <a:srgbClr val="990099"/>
                </a:solidFill>
              </a:rPr>
              <a:t>2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1 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zh-CN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互余，那么∠</a:t>
            </a:r>
            <a:r>
              <a:rPr lang="en-US" altLang="zh-CN" sz="2400" b="1" dirty="0">
                <a:solidFill>
                  <a:srgbClr val="990099"/>
                </a:solidFill>
              </a:rPr>
              <a:t>2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有什么关系？为什么？</a:t>
            </a:r>
          </a:p>
        </p:txBody>
      </p:sp>
      <p:grpSp>
        <p:nvGrpSpPr>
          <p:cNvPr id="19460" name="Group 4"/>
          <p:cNvGrpSpPr/>
          <p:nvPr/>
        </p:nvGrpSpPr>
        <p:grpSpPr bwMode="auto">
          <a:xfrm>
            <a:off x="5364163" y="908050"/>
            <a:ext cx="2400300" cy="3108325"/>
            <a:chOff x="0" y="0"/>
            <a:chExt cx="1512" cy="1958"/>
          </a:xfrm>
        </p:grpSpPr>
        <p:grpSp>
          <p:nvGrpSpPr>
            <p:cNvPr id="19461" name="Group 5"/>
            <p:cNvGrpSpPr/>
            <p:nvPr/>
          </p:nvGrpSpPr>
          <p:grpSpPr bwMode="auto">
            <a:xfrm>
              <a:off x="0" y="0"/>
              <a:ext cx="1512" cy="1958"/>
              <a:chOff x="0" y="0"/>
              <a:chExt cx="1512" cy="1958"/>
            </a:xfrm>
          </p:grpSpPr>
          <p:grpSp>
            <p:nvGrpSpPr>
              <p:cNvPr id="19462" name="Group 6"/>
              <p:cNvGrpSpPr/>
              <p:nvPr/>
            </p:nvGrpSpPr>
            <p:grpSpPr bwMode="auto">
              <a:xfrm>
                <a:off x="0" y="0"/>
                <a:ext cx="1512" cy="1666"/>
                <a:chOff x="0" y="0"/>
                <a:chExt cx="1512" cy="1666"/>
              </a:xfrm>
            </p:grpSpPr>
            <p:sp>
              <p:nvSpPr>
                <p:cNvPr id="19463" name="Line 7"/>
                <p:cNvSpPr>
                  <a:spLocks noChangeShapeType="1"/>
                </p:cNvSpPr>
                <p:nvPr/>
              </p:nvSpPr>
              <p:spPr bwMode="auto">
                <a:xfrm>
                  <a:off x="265" y="1144"/>
                  <a:ext cx="1068" cy="522"/>
                </a:xfrm>
                <a:prstGeom prst="line">
                  <a:avLst/>
                </a:prstGeom>
                <a:noFill/>
                <a:ln w="39688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66" y="167"/>
                  <a:ext cx="383" cy="960"/>
                </a:xfrm>
                <a:prstGeom prst="line">
                  <a:avLst/>
                </a:prstGeom>
                <a:noFill/>
                <a:ln w="39688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5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51" y="24"/>
                  <a:ext cx="14" cy="1119"/>
                </a:xfrm>
                <a:prstGeom prst="line">
                  <a:avLst/>
                </a:prstGeom>
                <a:noFill/>
                <a:ln w="39688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6" name="Rectangle 10"/>
                <p:cNvSpPr>
                  <a:spLocks noChangeArrowheads="1"/>
                </p:cNvSpPr>
                <p:nvPr/>
              </p:nvSpPr>
              <p:spPr bwMode="auto">
                <a:xfrm>
                  <a:off x="482" y="802"/>
                  <a:ext cx="129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1</a:t>
                  </a:r>
                  <a:endParaRPr lang="en-US" altLang="zh-CN"/>
                </a:p>
              </p:txBody>
            </p:sp>
            <p:sp>
              <p:nvSpPr>
                <p:cNvPr id="19467" name="Rectangle 11"/>
                <p:cNvSpPr>
                  <a:spLocks noChangeArrowheads="1"/>
                </p:cNvSpPr>
                <p:nvPr/>
              </p:nvSpPr>
              <p:spPr bwMode="auto">
                <a:xfrm>
                  <a:off x="291" y="531"/>
                  <a:ext cx="129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2</a:t>
                  </a:r>
                  <a:endParaRPr lang="en-US" altLang="zh-CN"/>
                </a:p>
              </p:txBody>
            </p:sp>
            <p:sp>
              <p:nvSpPr>
                <p:cNvPr id="19468" name="Rectangle 12"/>
                <p:cNvSpPr>
                  <a:spLocks noChangeArrowheads="1"/>
                </p:cNvSpPr>
                <p:nvPr/>
              </p:nvSpPr>
              <p:spPr bwMode="auto">
                <a:xfrm>
                  <a:off x="675" y="1125"/>
                  <a:ext cx="129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3</a:t>
                  </a:r>
                  <a:endParaRPr lang="en-US" altLang="zh-CN"/>
                </a:p>
              </p:txBody>
            </p:sp>
            <p:sp>
              <p:nvSpPr>
                <p:cNvPr id="19469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800" b="1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9470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" y="29"/>
                  <a:ext cx="168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B</a:t>
                  </a:r>
                  <a:endParaRPr lang="en-US" altLang="zh-CN"/>
                </a:p>
              </p:txBody>
            </p:sp>
            <p:sp>
              <p:nvSpPr>
                <p:cNvPr id="194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1" y="1148"/>
                  <a:ext cx="18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O</a:t>
                  </a:r>
                  <a:endParaRPr lang="en-US" altLang="zh-CN"/>
                </a:p>
              </p:txBody>
            </p:sp>
            <p:sp>
              <p:nvSpPr>
                <p:cNvPr id="194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344" y="1153"/>
                  <a:ext cx="168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900" b="1">
                      <a:solidFill>
                        <a:srgbClr val="000000"/>
                      </a:solidFill>
                    </a:rPr>
                    <a:t>A</a:t>
                  </a:r>
                  <a:endParaRPr lang="en-US" altLang="zh-CN"/>
                </a:p>
              </p:txBody>
            </p:sp>
            <p:sp>
              <p:nvSpPr>
                <p:cNvPr id="19473" name="Line 17"/>
                <p:cNvSpPr>
                  <a:spLocks noChangeShapeType="1"/>
                </p:cNvSpPr>
                <p:nvPr/>
              </p:nvSpPr>
              <p:spPr bwMode="auto">
                <a:xfrm>
                  <a:off x="253" y="1145"/>
                  <a:ext cx="1152" cy="0"/>
                </a:xfrm>
                <a:prstGeom prst="line">
                  <a:avLst/>
                </a:prstGeom>
                <a:noFill/>
                <a:ln w="39688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4" name="Arc 18"/>
                <p:cNvSpPr/>
                <p:nvPr/>
              </p:nvSpPr>
              <p:spPr bwMode="auto">
                <a:xfrm>
                  <a:off x="362" y="935"/>
                  <a:ext cx="144" cy="19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75" name="Arc 19"/>
                <p:cNvSpPr/>
                <p:nvPr/>
              </p:nvSpPr>
              <p:spPr bwMode="auto">
                <a:xfrm flipV="1">
                  <a:off x="554" y="1163"/>
                  <a:ext cx="96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76" name="Arc 20"/>
                <p:cNvSpPr/>
                <p:nvPr/>
              </p:nvSpPr>
              <p:spPr bwMode="auto">
                <a:xfrm>
                  <a:off x="266" y="839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9477" name="Rectangle 21"/>
              <p:cNvSpPr>
                <a:spLocks noChangeArrowheads="1"/>
              </p:cNvSpPr>
              <p:nvPr/>
            </p:nvSpPr>
            <p:spPr bwMode="auto">
              <a:xfrm>
                <a:off x="1200" y="1680"/>
                <a:ext cx="168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900" b="1">
                    <a:solidFill>
                      <a:srgbClr val="000000"/>
                    </a:solidFill>
                  </a:rPr>
                  <a:t>D</a:t>
                </a:r>
                <a:endParaRPr lang="en-US" altLang="zh-CN"/>
              </a:p>
            </p:txBody>
          </p:sp>
        </p:grp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52" y="1008"/>
              <a:ext cx="1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384" y="1008"/>
              <a:ext cx="0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80" name="Group 24"/>
          <p:cNvGrpSpPr/>
          <p:nvPr/>
        </p:nvGrpSpPr>
        <p:grpSpPr bwMode="auto">
          <a:xfrm>
            <a:off x="1116013" y="5373688"/>
            <a:ext cx="4679950" cy="1246187"/>
            <a:chOff x="0" y="0"/>
            <a:chExt cx="2811" cy="1062"/>
          </a:xfrm>
        </p:grpSpPr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672" y="47"/>
              <a:ext cx="2139" cy="10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>
                  <a:solidFill>
                    <a:srgbClr val="FF0000"/>
                  </a:solidFill>
                </a:rPr>
                <a:t>同角（或等角）的余角相等。</a:t>
              </a:r>
            </a:p>
          </p:txBody>
        </p:sp>
        <p:grpSp>
          <p:nvGrpSpPr>
            <p:cNvPr id="19482" name="Group 26"/>
            <p:cNvGrpSpPr/>
            <p:nvPr/>
          </p:nvGrpSpPr>
          <p:grpSpPr bwMode="auto">
            <a:xfrm>
              <a:off x="0" y="0"/>
              <a:ext cx="680" cy="576"/>
              <a:chOff x="0" y="0"/>
              <a:chExt cx="680" cy="576"/>
            </a:xfrm>
          </p:grpSpPr>
          <p:pic>
            <p:nvPicPr>
              <p:cNvPr id="19483" name="AutoShape 69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200000">
                <a:off x="-44" y="44"/>
                <a:ext cx="576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84" name="AutoShape 69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200000">
                <a:off x="148" y="44"/>
                <a:ext cx="576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9485" name="Group 29"/>
          <p:cNvGrpSpPr/>
          <p:nvPr/>
        </p:nvGrpSpPr>
        <p:grpSpPr bwMode="auto">
          <a:xfrm>
            <a:off x="755650" y="3789363"/>
            <a:ext cx="1143000" cy="1524000"/>
            <a:chOff x="0" y="0"/>
            <a:chExt cx="720" cy="960"/>
          </a:xfrm>
        </p:grpSpPr>
        <p:grpSp>
          <p:nvGrpSpPr>
            <p:cNvPr id="19486" name="Group 30"/>
            <p:cNvGrpSpPr/>
            <p:nvPr/>
          </p:nvGrpSpPr>
          <p:grpSpPr bwMode="auto">
            <a:xfrm>
              <a:off x="0" y="0"/>
              <a:ext cx="720" cy="960"/>
              <a:chOff x="0" y="0"/>
              <a:chExt cx="720" cy="960"/>
            </a:xfrm>
          </p:grpSpPr>
          <p:sp>
            <p:nvSpPr>
              <p:cNvPr id="19487" name="Line 31"/>
              <p:cNvSpPr>
                <a:spLocks noChangeShapeType="1"/>
              </p:cNvSpPr>
              <p:nvPr/>
            </p:nvSpPr>
            <p:spPr bwMode="auto">
              <a:xfrm flipH="1">
                <a:off x="0" y="240"/>
                <a:ext cx="72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8" name="Line 3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9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89" name="Arc 33"/>
            <p:cNvSpPr/>
            <p:nvPr/>
          </p:nvSpPr>
          <p:spPr bwMode="auto">
            <a:xfrm>
              <a:off x="0" y="816"/>
              <a:ext cx="96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0" y="52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/>
                <a:t>1</a:t>
              </a:r>
            </a:p>
          </p:txBody>
        </p:sp>
      </p:grpSp>
      <p:grpSp>
        <p:nvGrpSpPr>
          <p:cNvPr id="19491" name="Group 35"/>
          <p:cNvGrpSpPr/>
          <p:nvPr/>
        </p:nvGrpSpPr>
        <p:grpSpPr bwMode="auto">
          <a:xfrm>
            <a:off x="1331913" y="4149725"/>
            <a:ext cx="1676400" cy="1169988"/>
            <a:chOff x="0" y="0"/>
            <a:chExt cx="1056" cy="737"/>
          </a:xfrm>
        </p:grpSpPr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 flipH="1">
              <a:off x="0" y="0"/>
              <a:ext cx="72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0" y="720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4" name="Arc 38"/>
            <p:cNvSpPr/>
            <p:nvPr/>
          </p:nvSpPr>
          <p:spPr bwMode="auto">
            <a:xfrm>
              <a:off x="96" y="624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5" name="Text Box 39"/>
            <p:cNvSpPr txBox="1">
              <a:spLocks noChangeArrowheads="1"/>
            </p:cNvSpPr>
            <p:nvPr/>
          </p:nvSpPr>
          <p:spPr bwMode="auto">
            <a:xfrm>
              <a:off x="182" y="48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/>
                <a:t>2</a:t>
              </a:r>
            </a:p>
          </p:txBody>
        </p:sp>
      </p:grpSp>
      <p:grpSp>
        <p:nvGrpSpPr>
          <p:cNvPr id="19496" name="Group 40"/>
          <p:cNvGrpSpPr/>
          <p:nvPr/>
        </p:nvGrpSpPr>
        <p:grpSpPr bwMode="auto">
          <a:xfrm>
            <a:off x="3635375" y="4076700"/>
            <a:ext cx="1676400" cy="1169988"/>
            <a:chOff x="0" y="0"/>
            <a:chExt cx="1056" cy="737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 flipH="1">
              <a:off x="0" y="0"/>
              <a:ext cx="72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0" y="720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9" name="Arc 43"/>
            <p:cNvSpPr/>
            <p:nvPr/>
          </p:nvSpPr>
          <p:spPr bwMode="auto">
            <a:xfrm>
              <a:off x="96" y="624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0" name="Text Box 44"/>
            <p:cNvSpPr txBox="1">
              <a:spLocks noChangeArrowheads="1"/>
            </p:cNvSpPr>
            <p:nvPr/>
          </p:nvSpPr>
          <p:spPr bwMode="auto">
            <a:xfrm>
              <a:off x="182" y="48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/>
                <a:t>4</a:t>
              </a:r>
            </a:p>
          </p:txBody>
        </p:sp>
      </p:grpSp>
      <p:grpSp>
        <p:nvGrpSpPr>
          <p:cNvPr id="19501" name="Group 45"/>
          <p:cNvGrpSpPr/>
          <p:nvPr/>
        </p:nvGrpSpPr>
        <p:grpSpPr bwMode="auto">
          <a:xfrm>
            <a:off x="5795963" y="3716338"/>
            <a:ext cx="1143000" cy="1524000"/>
            <a:chOff x="0" y="0"/>
            <a:chExt cx="720" cy="960"/>
          </a:xfrm>
        </p:grpSpPr>
        <p:grpSp>
          <p:nvGrpSpPr>
            <p:cNvPr id="19502" name="Group 46"/>
            <p:cNvGrpSpPr/>
            <p:nvPr/>
          </p:nvGrpSpPr>
          <p:grpSpPr bwMode="auto">
            <a:xfrm>
              <a:off x="0" y="0"/>
              <a:ext cx="720" cy="960"/>
              <a:chOff x="0" y="0"/>
              <a:chExt cx="720" cy="960"/>
            </a:xfrm>
          </p:grpSpPr>
          <p:sp>
            <p:nvSpPr>
              <p:cNvPr id="19503" name="Line 47"/>
              <p:cNvSpPr>
                <a:spLocks noChangeShapeType="1"/>
              </p:cNvSpPr>
              <p:nvPr/>
            </p:nvSpPr>
            <p:spPr bwMode="auto">
              <a:xfrm flipH="1">
                <a:off x="0" y="240"/>
                <a:ext cx="72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4" name="Line 4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9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505" name="Arc 49"/>
            <p:cNvSpPr/>
            <p:nvPr/>
          </p:nvSpPr>
          <p:spPr bwMode="auto">
            <a:xfrm>
              <a:off x="0" y="816"/>
              <a:ext cx="96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0" y="528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/>
                <a:t>3</a:t>
              </a:r>
            </a:p>
          </p:txBody>
        </p:sp>
      </p:grpSp>
      <p:sp>
        <p:nvSpPr>
          <p:cNvPr id="19507" name="Rectangle 51"/>
          <p:cNvSpPr>
            <a:spLocks noRot="1" noChangeArrowheads="1"/>
          </p:cNvSpPr>
          <p:nvPr/>
        </p:nvSpPr>
        <p:spPr bwMode="auto">
          <a:xfrm>
            <a:off x="250825" y="2565400"/>
            <a:ext cx="51117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 dirty="0">
                <a:solidFill>
                  <a:srgbClr val="660033"/>
                </a:solidFill>
              </a:rPr>
              <a:t>思考</a:t>
            </a:r>
            <a:r>
              <a:rPr lang="en-US" altLang="zh-CN" sz="2400" b="1" dirty="0">
                <a:solidFill>
                  <a:srgbClr val="660033"/>
                </a:solidFill>
              </a:rPr>
              <a:t>2</a:t>
            </a:r>
            <a:r>
              <a:rPr lang="zh-CN" altLang="en-US" sz="2400" b="1" dirty="0">
                <a:solidFill>
                  <a:srgbClr val="660033"/>
                </a:solidFill>
              </a:rPr>
              <a:t>：</a:t>
            </a:r>
            <a:r>
              <a:rPr lang="zh-CN" altLang="en-US" sz="2400" b="1" dirty="0">
                <a:solidFill>
                  <a:srgbClr val="990099"/>
                </a:solidFill>
              </a:rPr>
              <a:t>如图，已知∠</a:t>
            </a:r>
            <a:r>
              <a:rPr lang="en-US" altLang="zh-CN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2 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zh-CN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4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zh-CN" sz="2400" b="1" dirty="0">
                <a:solidFill>
                  <a:srgbClr val="990099"/>
                </a:solidFill>
              </a:rPr>
              <a:t>2= </a:t>
            </a:r>
            <a:r>
              <a:rPr lang="zh-CN" altLang="en-US" sz="2400" b="1" dirty="0">
                <a:solidFill>
                  <a:srgbClr val="990099"/>
                </a:solidFill>
              </a:rPr>
              <a:t>∠</a:t>
            </a:r>
            <a:r>
              <a:rPr lang="en-US" altLang="zh-CN" sz="2400" b="1" dirty="0">
                <a:solidFill>
                  <a:srgbClr val="990099"/>
                </a:solidFill>
              </a:rPr>
              <a:t>4</a:t>
            </a:r>
            <a:r>
              <a:rPr lang="zh-CN" altLang="en-US" sz="2400" b="1" dirty="0">
                <a:solidFill>
                  <a:srgbClr val="990099"/>
                </a:solidFill>
              </a:rPr>
              <a:t>那么∠</a:t>
            </a:r>
            <a:r>
              <a:rPr lang="en-US" altLang="zh-CN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zh-CN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有什么关系？为什么？</a:t>
            </a:r>
          </a:p>
        </p:txBody>
      </p:sp>
      <p:sp>
        <p:nvSpPr>
          <p:cNvPr id="19509" name="Rectangle 53"/>
          <p:cNvSpPr>
            <a:spLocks noRot="1" noChangeArrowheads="1"/>
          </p:cNvSpPr>
          <p:nvPr/>
        </p:nvSpPr>
        <p:spPr bwMode="auto">
          <a:xfrm>
            <a:off x="1547813" y="0"/>
            <a:ext cx="53276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二、自主学习  合作探究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510" name="Rectangle 54"/>
          <p:cNvSpPr>
            <a:spLocks noRot="1" noChangeArrowheads="1"/>
          </p:cNvSpPr>
          <p:nvPr/>
        </p:nvSpPr>
        <p:spPr bwMode="auto">
          <a:xfrm>
            <a:off x="85725" y="941586"/>
            <a:ext cx="534352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dirty="0">
                <a:solidFill>
                  <a:srgbClr val="660033"/>
                </a:solidFill>
              </a:rPr>
              <a:t>学习活动4</a:t>
            </a:r>
            <a:r>
              <a:rPr lang="zh-CN" altLang="en-US" sz="3200" b="1" dirty="0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r>
              <a:rPr lang="zh-CN" altLang="en-US" sz="3200" b="1" dirty="0">
                <a:solidFill>
                  <a:srgbClr val="FF0000"/>
                </a:solidFill>
              </a:rPr>
              <a:t>探究互余的性质</a:t>
            </a:r>
            <a:br>
              <a:rPr lang="zh-CN" altLang="en-US" sz="3200" b="1" dirty="0">
                <a:solidFill>
                  <a:srgbClr val="FF0000"/>
                </a:solidFill>
              </a:rPr>
            </a:b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夕阳无限好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夕阳无限好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夕阳无限好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824</Words>
  <Application>Microsoft Office PowerPoint</Application>
  <PresentationFormat>全屏显示(4:3)</PresentationFormat>
  <Paragraphs>149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汉仪大宋简</vt:lpstr>
      <vt:lpstr>黑体</vt:lpstr>
      <vt:lpstr>楷体_GB2312</vt:lpstr>
      <vt:lpstr>隶书</vt:lpstr>
      <vt:lpstr>宋体</vt:lpstr>
      <vt:lpstr>微软雅黑</vt:lpstr>
      <vt:lpstr>Arial</vt:lpstr>
      <vt:lpstr>Arial Rounded MT Bold</vt:lpstr>
      <vt:lpstr>Calibri</vt:lpstr>
      <vt:lpstr>Impact</vt:lpstr>
      <vt:lpstr>Times New Roman</vt:lpstr>
      <vt:lpstr>Wingdings</vt:lpstr>
      <vt:lpstr>WWW.2PPT.COM
</vt:lpstr>
      <vt:lpstr>PowerPoint 演示文稿</vt:lpstr>
      <vt:lpstr>一、创设情境。</vt:lpstr>
      <vt:lpstr>PowerPoint 演示文稿</vt:lpstr>
      <vt:lpstr>PowerPoint 演示文稿</vt:lpstr>
      <vt:lpstr>练一练</vt:lpstr>
      <vt:lpstr>例题：已知∠1＝103°24′28″， ∠2 ＝30°54 ″，求∠1＋ ∠2和∠1－ ∠2。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问题回顾     我有好办法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2022-01-07T03:09:48Z</dcterms:created>
  <dcterms:modified xsi:type="dcterms:W3CDTF">2023-01-16T16:50:56Z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NXTAG2">
    <vt:lpwstr>0008005c04000000000001024120</vt:lpwstr>
  </property>
  <property fmtid="{D5CDD505-2E9C-101B-9397-08002B2CF9AE}" pid="4" name="ICV">
    <vt:lpwstr>5308CB66B01F46FD9CD94D41F406F759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