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2" r:id="rId4"/>
    <p:sldId id="266" r:id="rId5"/>
    <p:sldId id="278" r:id="rId6"/>
    <p:sldId id="294" r:id="rId7"/>
    <p:sldId id="295" r:id="rId8"/>
    <p:sldId id="296" r:id="rId9"/>
    <p:sldId id="297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777777"/>
    <a:srgbClr val="FF9B05"/>
    <a:srgbClr val="FC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74" autoAdjust="0"/>
  </p:normalViewPr>
  <p:slideViewPr>
    <p:cSldViewPr snapToGrid="0">
      <p:cViewPr varScale="1">
        <p:scale>
          <a:sx n="110" d="100"/>
          <a:sy n="110" d="100"/>
        </p:scale>
        <p:origin x="-1644" y="-96"/>
      </p:cViewPr>
      <p:guideLst>
        <p:guide orient="horz" pos="21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8E5BB2E3-887E-4882-B5F4-78190112183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B88E52D-0839-424F-968F-28608584DE11}" type="slidenum">
              <a:rPr lang="zh-CN" altLang="en-US"/>
              <a:t>1</a:t>
            </a:fld>
            <a:endParaRPr lang="en-US" altLang="zh-CN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7B9C3-D3EE-46D0-AACC-A8988D0121D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13BEF-F0EE-4C67-8C21-72B2E03D985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15413-A8F0-4AC5-8EC7-DCBECBCD911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7B893-693D-4DC0-9DA0-A8636B568FD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85148-57A0-4B08-810C-80F041FE067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069B3-3141-413C-8021-BD94DA94F4C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30DA9-D46A-4445-B2FD-1BD3370EB3D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B01D2-B224-4001-BCB7-8100BFB0247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38515-6528-4466-B721-83B860A8535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0B8A9-DC8C-455C-9E03-FFCD0862225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2B0DA-4BF0-4273-85B9-83B33989D0E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1F5C300-1126-4377-BEF0-54622A53250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65826" y="920297"/>
            <a:ext cx="8331200" cy="275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>
              <a:lnSpc>
                <a:spcPct val="150000"/>
              </a:lnSpc>
            </a:pP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you doing when the rainstorm came?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3996273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A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课时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86505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88" name="Picture 484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90" name="Rectangle 486"/>
          <p:cNvSpPr>
            <a:spLocks noChangeArrowheads="1"/>
          </p:cNvSpPr>
          <p:nvPr/>
        </p:nvSpPr>
        <p:spPr bwMode="auto">
          <a:xfrm>
            <a:off x="663575" y="1455738"/>
            <a:ext cx="825500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With no light outside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it felt like midnight.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外面没有光亮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感觉就像半夜一样。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4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with no light outside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是介词短语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在句中作状语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表示伴随的情况。</a:t>
            </a:r>
          </a:p>
          <a:p>
            <a:pPr algn="just">
              <a:lnSpc>
                <a:spcPct val="14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 boy ran in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with an apple in his hand.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那个男孩手里拿着苹果跑了进来。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4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feel like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感觉像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楷体_GB2312" charset="-122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It feels like rain soon.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好像马上要下雨了。</a:t>
            </a:r>
          </a:p>
          <a:p>
            <a:pPr algn="just">
              <a:lnSpc>
                <a:spcPct val="14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拓展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】feel like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还可意为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想要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后常接动词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楷体_GB2312" charset="-122"/>
              </a:rPr>
              <a:t>­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ing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形式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想要做某事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9" name="Picture 239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21" name="Rectangle 241"/>
          <p:cNvSpPr>
            <a:spLocks noChangeArrowheads="1"/>
          </p:cNvSpPr>
          <p:nvPr/>
        </p:nvSpPr>
        <p:spPr bwMode="auto">
          <a:xfrm>
            <a:off x="657225" y="1187450"/>
            <a:ext cx="8296994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against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介词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倚；碰；撞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</a:p>
          <a:p>
            <a:pPr algn="just">
              <a:lnSpc>
                <a:spcPct val="12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He put the ladder against the wall.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他把梯子靠在墙上。</a:t>
            </a:r>
          </a:p>
          <a:p>
            <a:pPr algn="just">
              <a:lnSpc>
                <a:spcPct val="12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拓展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】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against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作介词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还可意为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反对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此时其反义词为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for(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赞成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表示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强烈反对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一般用副词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strongly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来修饰。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表示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与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相对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反对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常与动词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play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fight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protect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argue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等动词连用。</a:t>
            </a:r>
          </a:p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辨析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beat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win</a:t>
            </a:r>
            <a:endParaRPr lang="en-US" altLang="zh-CN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2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beat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动词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敲打；打败；战胜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后常接的是比赛的对手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即指人或参赛队的名词或代词。</a:t>
            </a:r>
          </a:p>
          <a:p>
            <a:pPr algn="just">
              <a:lnSpc>
                <a:spcPct val="12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 girl beat the boy in yesterday's match.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在昨天的比赛中女孩打败了男孩。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win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动词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赢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战胜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后常接的是比赛、战争、奖品、奖金等名词。</a:t>
            </a:r>
          </a:p>
          <a:p>
            <a:pPr algn="just">
              <a:lnSpc>
                <a:spcPct val="12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He won first prize in the math competition.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他在数学竞赛中赢得了第一名。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75" name="Picture 499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077" name="Rectangle 501"/>
          <p:cNvSpPr>
            <a:spLocks noChangeArrowheads="1"/>
          </p:cNvSpPr>
          <p:nvPr/>
        </p:nvSpPr>
        <p:spPr bwMode="auto">
          <a:xfrm>
            <a:off x="660400" y="2193925"/>
            <a:ext cx="809466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重点短语归纳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楷体_GB231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a piece of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一片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块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张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make sure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确保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at first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起初；当初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fall asleep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进入梦乡；睡着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die down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逐渐变弱；逐渐消失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7" name="Rectangle 407"/>
          <p:cNvSpPr>
            <a:spLocks noChangeArrowheads="1"/>
          </p:cNvSpPr>
          <p:nvPr/>
        </p:nvSpPr>
        <p:spPr bwMode="auto">
          <a:xfrm>
            <a:off x="692150" y="1641475"/>
            <a:ext cx="8075613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一、根据句意及首字母提示写单词。</a:t>
            </a:r>
            <a:endParaRPr lang="zh-CN" altLang="en-US" sz="20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autumn.There are _________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leaves everywhere on the ground.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welcome the new year with the first ________ of the sunrise.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weather ________says there will be much rain in most areas in the south.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 strongly __________ smoking because it may cause many kinds of illnesses.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raised money for the children in poor 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51633" name="Rectangle 433"/>
          <p:cNvSpPr>
            <a:spLocks noChangeArrowheads="1"/>
          </p:cNvSpPr>
          <p:nvPr/>
        </p:nvSpPr>
        <p:spPr bwMode="auto">
          <a:xfrm>
            <a:off x="3805238" y="2171700"/>
            <a:ext cx="78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fallen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34" name="Rectangle 434"/>
          <p:cNvSpPr>
            <a:spLocks noChangeArrowheads="1"/>
          </p:cNvSpPr>
          <p:nvPr/>
        </p:nvSpPr>
        <p:spPr bwMode="auto">
          <a:xfrm>
            <a:off x="5572125" y="2638425"/>
            <a:ext cx="661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light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35" name="Rectangle 435"/>
          <p:cNvSpPr>
            <a:spLocks noChangeArrowheads="1"/>
          </p:cNvSpPr>
          <p:nvPr/>
        </p:nvSpPr>
        <p:spPr bwMode="auto">
          <a:xfrm>
            <a:off x="2563813" y="3105150"/>
            <a:ext cx="817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report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36" name="Rectangle 436"/>
          <p:cNvSpPr>
            <a:spLocks noChangeArrowheads="1"/>
          </p:cNvSpPr>
          <p:nvPr/>
        </p:nvSpPr>
        <p:spPr bwMode="auto">
          <a:xfrm>
            <a:off x="2655888" y="4040188"/>
            <a:ext cx="944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against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37" name="Rectangle 437"/>
          <p:cNvSpPr>
            <a:spLocks noChangeArrowheads="1"/>
          </p:cNvSpPr>
          <p:nvPr/>
        </p:nvSpPr>
        <p:spPr bwMode="auto">
          <a:xfrm>
            <a:off x="5465763" y="4935538"/>
            <a:ext cx="747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areas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33" grpId="0"/>
      <p:bldP spid="51634" grpId="0"/>
      <p:bldP spid="51635" grpId="0"/>
      <p:bldP spid="51636" grpId="0"/>
      <p:bldP spid="516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57" name="Rectangle 373"/>
          <p:cNvSpPr>
            <a:spLocks noChangeArrowheads="1"/>
          </p:cNvSpPr>
          <p:nvPr/>
        </p:nvSpPr>
        <p:spPr bwMode="auto">
          <a:xfrm>
            <a:off x="681038" y="1936750"/>
            <a:ext cx="8002587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二、用所给单词的适当形式填空。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 sick and don't feel like _______(eat) anything.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used __________ (match) to make fire in the past.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Let's join them __________(clean) up the park.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smile brought my friend and me ______(close) together than before.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too late before the driver could stop his car from ________(hit) the tree.</a:t>
            </a:r>
          </a:p>
        </p:txBody>
      </p:sp>
      <p:sp>
        <p:nvSpPr>
          <p:cNvPr id="67977" name="Rectangle 393"/>
          <p:cNvSpPr>
            <a:spLocks noChangeArrowheads="1"/>
          </p:cNvSpPr>
          <p:nvPr/>
        </p:nvSpPr>
        <p:spPr bwMode="auto">
          <a:xfrm>
            <a:off x="3938588" y="2482850"/>
            <a:ext cx="831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eating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78" name="Rectangle 394"/>
          <p:cNvSpPr>
            <a:spLocks noChangeArrowheads="1"/>
          </p:cNvSpPr>
          <p:nvPr/>
        </p:nvSpPr>
        <p:spPr bwMode="auto">
          <a:xfrm>
            <a:off x="2554288" y="2917825"/>
            <a:ext cx="1042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matches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79" name="Rectangle 395"/>
          <p:cNvSpPr>
            <a:spLocks noChangeArrowheads="1"/>
          </p:cNvSpPr>
          <p:nvPr/>
        </p:nvSpPr>
        <p:spPr bwMode="auto">
          <a:xfrm>
            <a:off x="2822575" y="3417888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to clean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80" name="Rectangle 396"/>
          <p:cNvSpPr>
            <a:spLocks noChangeArrowheads="1"/>
          </p:cNvSpPr>
          <p:nvPr/>
        </p:nvSpPr>
        <p:spPr bwMode="auto">
          <a:xfrm>
            <a:off x="4867275" y="3824288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closer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81" name="Rectangle 397"/>
          <p:cNvSpPr>
            <a:spLocks noChangeArrowheads="1"/>
          </p:cNvSpPr>
          <p:nvPr/>
        </p:nvSpPr>
        <p:spPr bwMode="auto">
          <a:xfrm>
            <a:off x="7200900" y="4289425"/>
            <a:ext cx="873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hitting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77" grpId="0"/>
      <p:bldP spid="67978" grpId="0"/>
      <p:bldP spid="67979" grpId="0"/>
      <p:bldP spid="67980" grpId="0"/>
      <p:bldP spid="679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34" name="Rectangle 66"/>
          <p:cNvSpPr>
            <a:spLocks noChangeArrowheads="1"/>
          </p:cNvSpPr>
          <p:nvPr/>
        </p:nvSpPr>
        <p:spPr bwMode="auto">
          <a:xfrm>
            <a:off x="715963" y="1250950"/>
            <a:ext cx="7942262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 )11.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Why do you always sleep ________ the light on?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—Because I'm afraid of the dark.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)12.My sister was writing an e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 ________ I was watching TV at this time yesterday.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soon as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)13.After the heavy rain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river ________ a lot.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beat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pushed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rose</a:t>
            </a:r>
          </a:p>
        </p:txBody>
      </p:sp>
      <p:sp>
        <p:nvSpPr>
          <p:cNvPr id="109653" name="Rectangle 85"/>
          <p:cNvSpPr>
            <a:spLocks noChangeArrowheads="1"/>
          </p:cNvSpPr>
          <p:nvPr/>
        </p:nvSpPr>
        <p:spPr bwMode="auto">
          <a:xfrm>
            <a:off x="863600" y="1817688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54" name="Rectangle 86"/>
          <p:cNvSpPr>
            <a:spLocks noChangeArrowheads="1"/>
          </p:cNvSpPr>
          <p:nvPr/>
        </p:nvSpPr>
        <p:spPr bwMode="auto">
          <a:xfrm>
            <a:off x="946150" y="3200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55" name="Rectangle 87"/>
          <p:cNvSpPr>
            <a:spLocks noChangeArrowheads="1"/>
          </p:cNvSpPr>
          <p:nvPr/>
        </p:nvSpPr>
        <p:spPr bwMode="auto">
          <a:xfrm>
            <a:off x="835025" y="46021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9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9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53" grpId="0"/>
      <p:bldP spid="109654" grpId="0"/>
      <p:bldP spid="1096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530046" y="1366838"/>
            <a:ext cx="830738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)14.Sally took a photo of her friends while they ________ computer games.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playing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played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playing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)15.We ________ them and ________ the football match yesterday evening.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beat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beat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</a:t>
            </a:r>
          </a:p>
        </p:txBody>
      </p:sp>
      <p:sp>
        <p:nvSpPr>
          <p:cNvPr id="151577" name="Rectangle 25"/>
          <p:cNvSpPr>
            <a:spLocks noChangeArrowheads="1"/>
          </p:cNvSpPr>
          <p:nvPr/>
        </p:nvSpPr>
        <p:spPr bwMode="auto">
          <a:xfrm>
            <a:off x="652284" y="14747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78" name="Rectangle 26"/>
          <p:cNvSpPr>
            <a:spLocks noChangeArrowheads="1"/>
          </p:cNvSpPr>
          <p:nvPr/>
        </p:nvSpPr>
        <p:spPr bwMode="auto">
          <a:xfrm>
            <a:off x="641171" y="2420938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77" grpId="0"/>
      <p:bldP spid="1515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649288" y="879535"/>
            <a:ext cx="82169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四、根据汉语意思完成句子。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确保一切准备就绪。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 that everything is ready.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起初我妈妈不允许我去购物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但是后来她改变了主意。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 my mother didn't allow me to go shopping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later she changed her mind.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那股强风会逐渐减弱。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strong wind will ___________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那部电影太乏味了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以至于我看到一半就睡着了。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movie was so boring that I ___________ half way through it.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你的卧室很乱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你最好打扫一下。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bedroom was ____________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You'd better clean it up.</a:t>
            </a:r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841375" y="1889185"/>
            <a:ext cx="1290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Make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sure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1011238" y="2792473"/>
            <a:ext cx="908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first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08" name="Rectangle 8"/>
          <p:cNvSpPr>
            <a:spLocks noChangeArrowheads="1"/>
          </p:cNvSpPr>
          <p:nvPr/>
        </p:nvSpPr>
        <p:spPr bwMode="auto">
          <a:xfrm>
            <a:off x="3065463" y="4184710"/>
            <a:ext cx="1122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die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down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09" name="Rectangle 9"/>
          <p:cNvSpPr>
            <a:spLocks noChangeArrowheads="1"/>
          </p:cNvSpPr>
          <p:nvPr/>
        </p:nvSpPr>
        <p:spPr bwMode="auto">
          <a:xfrm>
            <a:off x="4008438" y="5078473"/>
            <a:ext cx="1231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fell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asleep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10" name="Rectangle 10"/>
          <p:cNvSpPr>
            <a:spLocks noChangeArrowheads="1"/>
          </p:cNvSpPr>
          <p:nvPr/>
        </p:nvSpPr>
        <p:spPr bwMode="auto">
          <a:xfrm>
            <a:off x="2828925" y="5951598"/>
            <a:ext cx="1155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mess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/>
      <p:bldP spid="153607" grpId="0"/>
      <p:bldP spid="153608" grpId="0"/>
      <p:bldP spid="153609" grpId="0"/>
      <p:bldP spid="153610" grpId="0"/>
    </p:bldLst>
  </p:timing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777</Words>
  <Application>Microsoft Office PowerPoint</Application>
  <PresentationFormat>全屏显示(4:3)</PresentationFormat>
  <Paragraphs>81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MingLiU_HKSCS</vt:lpstr>
      <vt:lpstr>MS Mincho</vt:lpstr>
      <vt:lpstr>黑体</vt:lpstr>
      <vt:lpstr>楷体_GB2312</vt:lpstr>
      <vt:lpstr>宋体</vt:lpstr>
      <vt:lpstr>微软雅黑</vt:lpstr>
      <vt:lpstr>Arial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2012-09-21T09:22:00Z</dcterms:created>
  <dcterms:modified xsi:type="dcterms:W3CDTF">2023-01-16T16:51:09Z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A5871A13DF98447E93DAAF22505D573D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