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705" r:id="rId3"/>
    <p:sldId id="706" r:id="rId4"/>
    <p:sldId id="709" r:id="rId5"/>
    <p:sldId id="710" r:id="rId6"/>
    <p:sldId id="711" r:id="rId7"/>
    <p:sldId id="707" r:id="rId8"/>
    <p:sldId id="708" r:id="rId9"/>
    <p:sldId id="712" r:id="rId10"/>
    <p:sldId id="714" r:id="rId11"/>
    <p:sldId id="713" r:id="rId12"/>
    <p:sldId id="715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467430" y="3071306"/>
            <a:ext cx="7257142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94" y="1388609"/>
            <a:ext cx="6183942" cy="46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22" y="2674031"/>
            <a:ext cx="29702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云形标注 5"/>
          <p:cNvSpPr>
            <a:spLocks noChangeArrowheads="1"/>
          </p:cNvSpPr>
          <p:nvPr/>
        </p:nvSpPr>
        <p:spPr bwMode="auto">
          <a:xfrm>
            <a:off x="1540103" y="1701800"/>
            <a:ext cx="6143625" cy="1727200"/>
          </a:xfrm>
          <a:prstGeom prst="cloudCallout">
            <a:avLst>
              <a:gd name="adj1" fmla="val 42667"/>
              <a:gd name="adj2" fmla="val 62500"/>
            </a:avLst>
          </a:prstGeom>
          <a:noFill/>
          <a:ln w="25400">
            <a:solidFill>
              <a:srgbClr val="A0AEB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DAEDEF"/>
                </a:solidFill>
              </a14:hiddenFill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想一想：为什么说小鸟念错了？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82046" y="3429000"/>
            <a:ext cx="5356679" cy="23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因为风的发音是“渐渐沙沙”，而小鸟的发音却是“叽叽喳喳”。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80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2"/>
          <p:cNvGrpSpPr/>
          <p:nvPr/>
        </p:nvGrpSpPr>
        <p:grpSpPr bwMode="auto">
          <a:xfrm>
            <a:off x="1963686" y="1856351"/>
            <a:ext cx="4644170" cy="833438"/>
            <a:chOff x="480357" y="1015660"/>
            <a:chExt cx="4643003" cy="626666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读一读，把 音 节 读 准。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08874" y="1015660"/>
              <a:ext cx="3925088" cy="32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bǎ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jiē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zhǔn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1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2954901"/>
            <a:ext cx="89725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1931307" y="1647598"/>
            <a:ext cx="4643438" cy="833437"/>
            <a:chOff x="480357" y="1015660"/>
            <a:chExt cx="4643003" cy="626666"/>
          </a:xfrm>
        </p:grpSpPr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比 一 比，读 一 读。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080" y="1015660"/>
              <a:ext cx="2697922" cy="32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bǐ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bǐ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2" name="图片 2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57" y="2708048"/>
            <a:ext cx="8534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85836" y="2023609"/>
            <a:ext cx="617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3600" b="1">
              <a:solidFill>
                <a:srgbClr val="8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2"/>
          <p:cNvGrpSpPr/>
          <p:nvPr/>
        </p:nvGrpSpPr>
        <p:grpSpPr bwMode="auto">
          <a:xfrm>
            <a:off x="2408011" y="2039484"/>
            <a:ext cx="6858000" cy="831850"/>
            <a:chOff x="480357" y="1015660"/>
            <a:chExt cx="6857401" cy="625987"/>
          </a:xfrm>
        </p:grpSpPr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6857401" cy="3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秋 游 的 时 候，你 想  带  什 么 ？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908945" y="1015660"/>
              <a:ext cx="5841602" cy="347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qiū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yóu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de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shí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hòu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nǐ xiǎn</a:t>
              </a:r>
              <a:r>
                <a:rPr lang="en-US" altLang="zh-CN" sz="2200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dài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shén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  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图片 2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99" y="3085646"/>
            <a:ext cx="88058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用 拼 音</a:t>
            </a:r>
          </a:p>
        </p:txBody>
      </p:sp>
      <p:sp>
        <p:nvSpPr>
          <p:cNvPr id="9" name="圆角矩形标注 2"/>
          <p:cNvSpPr>
            <a:spLocks noChangeArrowheads="1"/>
          </p:cNvSpPr>
          <p:nvPr/>
        </p:nvSpPr>
        <p:spPr bwMode="auto">
          <a:xfrm>
            <a:off x="1310369" y="2697162"/>
            <a:ext cx="4098244" cy="14636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8A8EA"/>
                    </a:gs>
                    <a:gs pos="35001">
                      <a:srgbClr val="C3C3EF"/>
                    </a:gs>
                    <a:gs pos="100000">
                      <a:srgbClr val="E8E8FA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F2F98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dirty="0">
                <a:solidFill>
                  <a:schemeClr val="dk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说一说你的名字里有哪些声母和韵母。</a:t>
            </a:r>
          </a:p>
        </p:txBody>
      </p:sp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08" y="4360634"/>
            <a:ext cx="300037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5"/>
          <p:cNvGrpSpPr/>
          <p:nvPr/>
        </p:nvGrpSpPr>
        <p:grpSpPr bwMode="auto">
          <a:xfrm>
            <a:off x="1180647" y="1663928"/>
            <a:ext cx="4643438" cy="833437"/>
            <a:chOff x="480357" y="1015660"/>
            <a:chExt cx="4643003" cy="625987"/>
          </a:xfrm>
        </p:grpSpPr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 一 读，记 一 记。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66080" y="1015660"/>
              <a:ext cx="3785833" cy="3231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jì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jì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8" name="图片 5" descr="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09" y="2045294"/>
            <a:ext cx="4098244" cy="38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第二站：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sp>
        <p:nvSpPr>
          <p:cNvPr id="3" name="文本占位符 7"/>
          <p:cNvSpPr txBox="1"/>
          <p:nvPr/>
        </p:nvSpPr>
        <p:spPr>
          <a:xfrm>
            <a:off x="2971770" y="3071306"/>
            <a:ext cx="6248461" cy="1071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8000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443492" y="1570600"/>
            <a:ext cx="4643437" cy="833438"/>
            <a:chOff x="480357" y="1015660"/>
            <a:chExt cx="4643003" cy="626666"/>
          </a:xfrm>
        </p:grpSpPr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读 一 读，说 一 说。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66080" y="1015660"/>
              <a:ext cx="4142988" cy="323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d</a:t>
              </a:r>
              <a:r>
                <a:rPr lang="zh-CN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shuō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Picture 3" descr="C:\Users\Administrator\AppData\Roaming\Tencent\Users\541737432\QQ\WinTemp\RichOle\CL0W40KD$Z7$$_9F)N097`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071306"/>
            <a:ext cx="69294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05" y="5070363"/>
            <a:ext cx="9064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18" y="5070363"/>
            <a:ext cx="9064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9" y="3297464"/>
            <a:ext cx="9080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36" y="3287939"/>
            <a:ext cx="9064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92324" y="2651352"/>
            <a:ext cx="156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960461" y="3368902"/>
            <a:ext cx="593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门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37011" y="3302227"/>
            <a:ext cx="755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60961" y="2654527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zh-CN" sz="3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endParaRPr lang="en-US" altLang="zh-CN" sz="3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978718" y="5081475"/>
            <a:ext cx="701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893118" y="4355988"/>
            <a:ext cx="1639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mù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036368" y="5070363"/>
            <a:ext cx="649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野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4805" y="4284550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</a:t>
            </a:r>
            <a:r>
              <a:rPr lang="zh-CN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án</a:t>
            </a: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" name="Picture 17" descr="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20" y="3429000"/>
            <a:ext cx="8524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3"/>
          <p:cNvGrpSpPr/>
          <p:nvPr/>
        </p:nvGrpSpPr>
        <p:grpSpPr bwMode="auto">
          <a:xfrm>
            <a:off x="1068501" y="1616244"/>
            <a:ext cx="4643438" cy="833438"/>
            <a:chOff x="480357" y="1015660"/>
            <a:chExt cx="4643003" cy="62666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480357" y="1249175"/>
              <a:ext cx="4643003" cy="39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2800" b="1">
                  <a:ea typeface="思源黑体 CN Regular" panose="020B0500000000000000" pitchFamily="34" charset="-122"/>
                  <a:sym typeface="Arial" panose="020B0604020202020204" pitchFamily="34" charset="0"/>
                </a:rPr>
                <a:t>拼 一 拼，写 一 写。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080" y="1015660"/>
              <a:ext cx="4142987" cy="323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pīn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2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</a:t>
              </a:r>
              <a:endParaRPr lang="zh-CN" altLang="en-US" sz="2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宽屏</PresentationFormat>
  <Paragraphs>58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思源黑体 CN Regular</vt:lpstr>
      <vt:lpstr>思源黑体 CN Bold</vt:lpstr>
      <vt:lpstr>思源黑体 CN Light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2021-05-07T00:43:29Z</dcterms:created>
  <dcterms:modified xsi:type="dcterms:W3CDTF">2023-01-13T17:26:46Z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C6B24B311BDB403A9B541142B0C84C08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