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endParaRPr lang="en-US" altLang="zh-CN"/>
          </a:p>
        </p:txBody>
      </p:sp>
      <p:sp>
        <p:nvSpPr>
          <p:cNvPr id="5" name="Rectangle 5"/>
          <p:cNvSpPr>
            <a:spLocks noGrp="1" noChangeArrowheads="1"/>
          </p:cNvSpPr>
          <p:nvPr>
            <p:ph type="ftr" sz="quarter" idx="11"/>
          </p:nvPr>
        </p:nvSpPr>
        <p:spPr/>
        <p:txBody>
          <a:bodyPr/>
          <a:lstStyle>
            <a:lvl1pPr>
              <a:defRPr/>
            </a:lvl1pPr>
          </a:lstStyle>
          <a:p>
            <a:endParaRPr lang="en-US" altLang="zh-CN"/>
          </a:p>
        </p:txBody>
      </p:sp>
      <p:sp>
        <p:nvSpPr>
          <p:cNvPr id="6" name="Rectangle 6"/>
          <p:cNvSpPr>
            <a:spLocks noGrp="1" noChangeArrowheads="1"/>
          </p:cNvSpPr>
          <p:nvPr>
            <p:ph type="sldNum" sz="quarter" idx="12"/>
          </p:nvPr>
        </p:nvSpPr>
        <p:spPr/>
        <p:txBody>
          <a:bodyPr/>
          <a:lstStyle>
            <a:lvl1pPr>
              <a:defRPr/>
            </a:lvl1pPr>
          </a:lstStyle>
          <a:p>
            <a:fld id="{84821BAE-A9BA-4DE0-B84E-DDC8A3D6B8EC}" type="slidenum">
              <a:rPr lang="en-US" altLang="zh-CN" smtClean="0"/>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endParaRPr lang="en-US" altLang="zh-CN"/>
          </a:p>
        </p:txBody>
      </p:sp>
      <p:sp>
        <p:nvSpPr>
          <p:cNvPr id="5" name="Rectangle 5"/>
          <p:cNvSpPr>
            <a:spLocks noGrp="1" noChangeArrowheads="1"/>
          </p:cNvSpPr>
          <p:nvPr>
            <p:ph type="ftr" sz="quarter" idx="11"/>
          </p:nvPr>
        </p:nvSpPr>
        <p:spPr/>
        <p:txBody>
          <a:bodyPr/>
          <a:lstStyle>
            <a:lvl1pPr>
              <a:defRPr/>
            </a:lvl1pPr>
          </a:lstStyle>
          <a:p>
            <a:endParaRPr lang="en-US" altLang="zh-CN"/>
          </a:p>
        </p:txBody>
      </p:sp>
      <p:sp>
        <p:nvSpPr>
          <p:cNvPr id="6" name="Rectangle 6"/>
          <p:cNvSpPr>
            <a:spLocks noGrp="1" noChangeArrowheads="1"/>
          </p:cNvSpPr>
          <p:nvPr>
            <p:ph type="sldNum" sz="quarter" idx="12"/>
          </p:nvPr>
        </p:nvSpPr>
        <p:spPr/>
        <p:txBody>
          <a:bodyPr/>
          <a:lstStyle>
            <a:lvl1pPr>
              <a:defRPr/>
            </a:lvl1pPr>
          </a:lstStyle>
          <a:p>
            <a:fld id="{89954A88-2BBA-44C8-AC74-87FD0DB1854B}" type="slidenum">
              <a:rPr lang="en-US" altLang="zh-CN" smtClean="0"/>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endParaRPr lang="en-US" altLang="zh-CN"/>
          </a:p>
        </p:txBody>
      </p:sp>
      <p:sp>
        <p:nvSpPr>
          <p:cNvPr id="5" name="Rectangle 5"/>
          <p:cNvSpPr>
            <a:spLocks noGrp="1" noChangeArrowheads="1"/>
          </p:cNvSpPr>
          <p:nvPr>
            <p:ph type="ftr" sz="quarter" idx="11"/>
          </p:nvPr>
        </p:nvSpPr>
        <p:spPr/>
        <p:txBody>
          <a:bodyPr/>
          <a:lstStyle>
            <a:lvl1pPr>
              <a:defRPr/>
            </a:lvl1pPr>
          </a:lstStyle>
          <a:p>
            <a:endParaRPr lang="en-US" altLang="zh-CN"/>
          </a:p>
        </p:txBody>
      </p:sp>
      <p:sp>
        <p:nvSpPr>
          <p:cNvPr id="6" name="Rectangle 6"/>
          <p:cNvSpPr>
            <a:spLocks noGrp="1" noChangeArrowheads="1"/>
          </p:cNvSpPr>
          <p:nvPr>
            <p:ph type="sldNum" sz="quarter" idx="12"/>
          </p:nvPr>
        </p:nvSpPr>
        <p:spPr/>
        <p:txBody>
          <a:bodyPr/>
          <a:lstStyle>
            <a:lvl1pPr>
              <a:defRPr/>
            </a:lvl1pPr>
          </a:lstStyle>
          <a:p>
            <a:fld id="{09EB90B3-1F34-49DE-BF5A-2414D0E93E3C}" type="slidenum">
              <a:rPr lang="en-US" altLang="zh-CN" smtClean="0"/>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endParaRPr lang="en-US" altLang="zh-CN"/>
          </a:p>
        </p:txBody>
      </p:sp>
      <p:sp>
        <p:nvSpPr>
          <p:cNvPr id="5" name="Rectangle 5"/>
          <p:cNvSpPr>
            <a:spLocks noGrp="1" noChangeArrowheads="1"/>
          </p:cNvSpPr>
          <p:nvPr>
            <p:ph type="ftr" sz="quarter" idx="11"/>
          </p:nvPr>
        </p:nvSpPr>
        <p:spPr/>
        <p:txBody>
          <a:bodyPr/>
          <a:lstStyle>
            <a:lvl1pPr>
              <a:defRPr/>
            </a:lvl1pPr>
          </a:lstStyle>
          <a:p>
            <a:endParaRPr lang="en-US" altLang="zh-CN"/>
          </a:p>
        </p:txBody>
      </p:sp>
      <p:sp>
        <p:nvSpPr>
          <p:cNvPr id="6" name="Rectangle 6"/>
          <p:cNvSpPr>
            <a:spLocks noGrp="1" noChangeArrowheads="1"/>
          </p:cNvSpPr>
          <p:nvPr>
            <p:ph type="sldNum" sz="quarter" idx="12"/>
          </p:nvPr>
        </p:nvSpPr>
        <p:spPr/>
        <p:txBody>
          <a:bodyPr/>
          <a:lstStyle>
            <a:lvl1pPr>
              <a:defRPr/>
            </a:lvl1pPr>
          </a:lstStyle>
          <a:p>
            <a:fld id="{AF42FDFB-2D3C-4B17-B125-4E7102EA24ED}" type="slidenum">
              <a:rPr lang="en-US" altLang="zh-CN" smtClean="0"/>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endParaRPr lang="en-US" altLang="zh-CN"/>
          </a:p>
        </p:txBody>
      </p:sp>
      <p:sp>
        <p:nvSpPr>
          <p:cNvPr id="6" name="Rectangle 5"/>
          <p:cNvSpPr>
            <a:spLocks noGrp="1" noChangeArrowheads="1"/>
          </p:cNvSpPr>
          <p:nvPr>
            <p:ph type="ftr" sz="quarter" idx="11"/>
          </p:nvPr>
        </p:nvSpPr>
        <p:spPr/>
        <p:txBody>
          <a:bodyPr/>
          <a:lstStyle>
            <a:lvl1pPr>
              <a:defRPr/>
            </a:lvl1pPr>
          </a:lstStyle>
          <a:p>
            <a:endParaRPr lang="en-US" altLang="zh-CN"/>
          </a:p>
        </p:txBody>
      </p:sp>
      <p:sp>
        <p:nvSpPr>
          <p:cNvPr id="7" name="Rectangle 6"/>
          <p:cNvSpPr>
            <a:spLocks noGrp="1" noChangeArrowheads="1"/>
          </p:cNvSpPr>
          <p:nvPr>
            <p:ph type="sldNum" sz="quarter" idx="12"/>
          </p:nvPr>
        </p:nvSpPr>
        <p:spPr/>
        <p:txBody>
          <a:bodyPr/>
          <a:lstStyle>
            <a:lvl1pPr>
              <a:defRPr/>
            </a:lvl1pPr>
          </a:lstStyle>
          <a:p>
            <a:fld id="{5B63F70A-1244-4CA4-B247-C3D61F0C3623}" type="slidenum">
              <a:rPr lang="en-US" altLang="zh-CN" smtClean="0"/>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endParaRPr lang="en-US" altLang="zh-CN"/>
          </a:p>
        </p:txBody>
      </p:sp>
      <p:sp>
        <p:nvSpPr>
          <p:cNvPr id="8" name="Rectangle 5"/>
          <p:cNvSpPr>
            <a:spLocks noGrp="1" noChangeArrowheads="1"/>
          </p:cNvSpPr>
          <p:nvPr>
            <p:ph type="ftr" sz="quarter" idx="11"/>
          </p:nvPr>
        </p:nvSpPr>
        <p:spPr/>
        <p:txBody>
          <a:bodyPr/>
          <a:lstStyle>
            <a:lvl1pPr>
              <a:defRPr/>
            </a:lvl1pPr>
          </a:lstStyle>
          <a:p>
            <a:endParaRPr lang="en-US" altLang="zh-CN"/>
          </a:p>
        </p:txBody>
      </p:sp>
      <p:sp>
        <p:nvSpPr>
          <p:cNvPr id="9" name="Rectangle 6"/>
          <p:cNvSpPr>
            <a:spLocks noGrp="1" noChangeArrowheads="1"/>
          </p:cNvSpPr>
          <p:nvPr>
            <p:ph type="sldNum" sz="quarter" idx="12"/>
          </p:nvPr>
        </p:nvSpPr>
        <p:spPr/>
        <p:txBody>
          <a:bodyPr/>
          <a:lstStyle>
            <a:lvl1pPr>
              <a:defRPr/>
            </a:lvl1pPr>
          </a:lstStyle>
          <a:p>
            <a:fld id="{AAE538DF-0922-423E-8908-14C38EF9C8F6}" type="slidenum">
              <a:rPr lang="en-US" altLang="zh-CN" smtClean="0"/>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endParaRPr lang="en-US" altLang="zh-CN"/>
          </a:p>
        </p:txBody>
      </p:sp>
      <p:sp>
        <p:nvSpPr>
          <p:cNvPr id="4" name="Rectangle 5"/>
          <p:cNvSpPr>
            <a:spLocks noGrp="1" noChangeArrowheads="1"/>
          </p:cNvSpPr>
          <p:nvPr>
            <p:ph type="ftr" sz="quarter" idx="11"/>
          </p:nvPr>
        </p:nvSpPr>
        <p:spPr/>
        <p:txBody>
          <a:bodyPr/>
          <a:lstStyle>
            <a:lvl1pPr>
              <a:defRPr/>
            </a:lvl1pPr>
          </a:lstStyle>
          <a:p>
            <a:endParaRPr lang="en-US" altLang="zh-CN"/>
          </a:p>
        </p:txBody>
      </p:sp>
      <p:sp>
        <p:nvSpPr>
          <p:cNvPr id="5" name="Rectangle 6"/>
          <p:cNvSpPr>
            <a:spLocks noGrp="1" noChangeArrowheads="1"/>
          </p:cNvSpPr>
          <p:nvPr>
            <p:ph type="sldNum" sz="quarter" idx="12"/>
          </p:nvPr>
        </p:nvSpPr>
        <p:spPr/>
        <p:txBody>
          <a:bodyPr/>
          <a:lstStyle>
            <a:lvl1pPr>
              <a:defRPr/>
            </a:lvl1pPr>
          </a:lstStyle>
          <a:p>
            <a:fld id="{65FC6548-600A-4F06-8D95-923D6A487CF9}" type="slidenum">
              <a:rPr lang="en-US" altLang="zh-CN" smtClean="0"/>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endParaRPr lang="en-US" altLang="zh-CN"/>
          </a:p>
        </p:txBody>
      </p:sp>
      <p:sp>
        <p:nvSpPr>
          <p:cNvPr id="3" name="Rectangle 5"/>
          <p:cNvSpPr>
            <a:spLocks noGrp="1" noChangeArrowheads="1"/>
          </p:cNvSpPr>
          <p:nvPr>
            <p:ph type="ftr" sz="quarter" idx="11"/>
          </p:nvPr>
        </p:nvSpPr>
        <p:spPr/>
        <p:txBody>
          <a:bodyPr/>
          <a:lstStyle>
            <a:lvl1pPr>
              <a:defRPr/>
            </a:lvl1pPr>
          </a:lstStyle>
          <a:p>
            <a:endParaRPr lang="en-US" altLang="zh-CN"/>
          </a:p>
        </p:txBody>
      </p:sp>
      <p:sp>
        <p:nvSpPr>
          <p:cNvPr id="4" name="Rectangle 6"/>
          <p:cNvSpPr>
            <a:spLocks noGrp="1" noChangeArrowheads="1"/>
          </p:cNvSpPr>
          <p:nvPr>
            <p:ph type="sldNum" sz="quarter" idx="12"/>
          </p:nvPr>
        </p:nvSpPr>
        <p:spPr/>
        <p:txBody>
          <a:bodyPr/>
          <a:lstStyle>
            <a:lvl1pPr>
              <a:defRPr/>
            </a:lvl1pPr>
          </a:lstStyle>
          <a:p>
            <a:fld id="{3B912F88-CE3C-47B0-B53C-5EA8E89041FD}" type="slidenum">
              <a:rPr lang="en-US" altLang="zh-CN" smtClean="0"/>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endParaRPr lang="en-US" altLang="zh-CN"/>
          </a:p>
        </p:txBody>
      </p:sp>
      <p:sp>
        <p:nvSpPr>
          <p:cNvPr id="6" name="Rectangle 5"/>
          <p:cNvSpPr>
            <a:spLocks noGrp="1" noChangeArrowheads="1"/>
          </p:cNvSpPr>
          <p:nvPr>
            <p:ph type="ftr" sz="quarter" idx="11"/>
          </p:nvPr>
        </p:nvSpPr>
        <p:spPr/>
        <p:txBody>
          <a:bodyPr/>
          <a:lstStyle>
            <a:lvl1pPr>
              <a:defRPr/>
            </a:lvl1pPr>
          </a:lstStyle>
          <a:p>
            <a:endParaRPr lang="en-US" altLang="zh-CN"/>
          </a:p>
        </p:txBody>
      </p:sp>
      <p:sp>
        <p:nvSpPr>
          <p:cNvPr id="7" name="Rectangle 6"/>
          <p:cNvSpPr>
            <a:spLocks noGrp="1" noChangeArrowheads="1"/>
          </p:cNvSpPr>
          <p:nvPr>
            <p:ph type="sldNum" sz="quarter" idx="12"/>
          </p:nvPr>
        </p:nvSpPr>
        <p:spPr/>
        <p:txBody>
          <a:bodyPr/>
          <a:lstStyle>
            <a:lvl1pPr>
              <a:defRPr/>
            </a:lvl1pPr>
          </a:lstStyle>
          <a:p>
            <a:fld id="{B43BF566-3D13-418F-B1F4-8B2E0A9C459A}" type="slidenum">
              <a:rPr lang="en-US" altLang="zh-CN" smtClean="0"/>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endParaRPr lang="en-US" altLang="zh-CN"/>
          </a:p>
        </p:txBody>
      </p:sp>
      <p:sp>
        <p:nvSpPr>
          <p:cNvPr id="6" name="Rectangle 5"/>
          <p:cNvSpPr>
            <a:spLocks noGrp="1" noChangeArrowheads="1"/>
          </p:cNvSpPr>
          <p:nvPr>
            <p:ph type="ftr" sz="quarter" idx="11"/>
          </p:nvPr>
        </p:nvSpPr>
        <p:spPr/>
        <p:txBody>
          <a:bodyPr/>
          <a:lstStyle>
            <a:lvl1pPr>
              <a:defRPr/>
            </a:lvl1pPr>
          </a:lstStyle>
          <a:p>
            <a:endParaRPr lang="en-US" altLang="zh-CN"/>
          </a:p>
        </p:txBody>
      </p:sp>
      <p:sp>
        <p:nvSpPr>
          <p:cNvPr id="7" name="Rectangle 6"/>
          <p:cNvSpPr>
            <a:spLocks noGrp="1" noChangeArrowheads="1"/>
          </p:cNvSpPr>
          <p:nvPr>
            <p:ph type="sldNum" sz="quarter" idx="12"/>
          </p:nvPr>
        </p:nvSpPr>
        <p:spPr/>
        <p:txBody>
          <a:bodyPr/>
          <a:lstStyle>
            <a:lvl1pPr>
              <a:defRPr/>
            </a:lvl1pPr>
          </a:lstStyle>
          <a:p>
            <a:fld id="{0AD58712-3943-41F3-87CD-149A54712C14}" type="slidenum">
              <a:rPr lang="en-US" altLang="zh-CN" smtClean="0"/>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p:spPr>
        <p:txBody>
          <a:bodyPr vert="horz" wrap="square" lIns="91440" tIns="45720" rIns="91440" bIns="45720" numCol="1" anchor="t" anchorCtr="0" compatLnSpc="1"/>
          <a:lstStyle>
            <a:lvl1pPr>
              <a:buFont typeface="Arial" panose="020B0604020202020204" pitchFamily="34" charset="0"/>
              <a:buNone/>
              <a:defRPr sz="1400">
                <a:latin typeface="Arial" panose="020B0604020202020204" pitchFamily="34" charset="0"/>
                <a:ea typeface="宋体" panose="02010600030101010101" pitchFamily="2" charset="-122"/>
              </a:defRPr>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p:spPr>
        <p:txBody>
          <a:bodyPr vert="horz" wrap="square" lIns="91440" tIns="45720" rIns="91440" bIns="45720" numCol="1" anchor="t" anchorCtr="0" compatLnSpc="1"/>
          <a:lstStyle>
            <a:lvl1pPr algn="ctr">
              <a:buFont typeface="Arial" panose="020B0604020202020204" pitchFamily="34" charset="0"/>
              <a:buNone/>
              <a:defRPr sz="1400">
                <a:latin typeface="Arial" panose="020B0604020202020204" pitchFamily="34" charset="0"/>
                <a:ea typeface="宋体" panose="02010600030101010101" pitchFamily="2" charset="-122"/>
              </a:defRPr>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p:spPr>
        <p:txBody>
          <a:bodyPr vert="horz" wrap="square" lIns="91440" tIns="45720" rIns="91440" bIns="45720" numCol="1" anchor="t" anchorCtr="0" compatLnSpc="1"/>
          <a:lstStyle>
            <a:lvl1pPr algn="r">
              <a:buFont typeface="Arial" panose="020B0604020202020204" pitchFamily="34" charset="0"/>
              <a:buNone/>
              <a:defRPr sz="1400">
                <a:latin typeface="Arial" panose="020B0604020202020204" pitchFamily="34" charset="0"/>
                <a:ea typeface="宋体" panose="02010600030101010101" pitchFamily="2" charset="-122"/>
              </a:defRPr>
            </a:lvl1pPr>
          </a:lstStyle>
          <a:p>
            <a:fld id="{E1545903-31A2-40DA-93ED-0D4790F45F17}" type="slidenum">
              <a:rPr lang="en-US" altLang="zh-CN" smtClean="0"/>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2pPr>
      <a:lvl3pPr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3pPr>
      <a:lvl4pPr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4pPr>
      <a:lvl5pPr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5pPr>
      <a:lvl6pPr marL="457200"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6pPr>
      <a:lvl7pPr marL="914400"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7pPr>
      <a:lvl8pPr marL="1371600"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8pPr>
      <a:lvl9pPr marL="1828800"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ea typeface="+mn-ea"/>
        </a:defRPr>
      </a:lvl2pPr>
      <a:lvl3pPr marL="1143000" indent="-228600" algn="l" rtl="0" eaLnBrk="1" fontAlgn="base" hangingPunct="1">
        <a:spcBef>
          <a:spcPct val="20000"/>
        </a:spcBef>
        <a:spcAft>
          <a:spcPct val="0"/>
        </a:spcAft>
        <a:buChar char="•"/>
        <a:defRPr>
          <a:solidFill>
            <a:schemeClr val="tx1"/>
          </a:solidFill>
          <a:latin typeface="+mn-lt"/>
          <a:ea typeface="+mn-ea"/>
        </a:defRPr>
      </a:lvl3pPr>
      <a:lvl4pPr marL="1600200" indent="-228600" algn="l" rtl="0" eaLnBrk="1" fontAlgn="base" hangingPunct="1">
        <a:spcBef>
          <a:spcPct val="20000"/>
        </a:spcBef>
        <a:spcAft>
          <a:spcPct val="0"/>
        </a:spcAft>
        <a:buChar char="–"/>
        <a:defRPr sz="1600">
          <a:solidFill>
            <a:schemeClr val="tx1"/>
          </a:solidFill>
          <a:latin typeface="+mn-lt"/>
          <a:ea typeface="+mn-ea"/>
        </a:defRPr>
      </a:lvl4pPr>
      <a:lvl5pPr marL="2057400" indent="-228600" algn="l" rtl="0" eaLnBrk="1" fontAlgn="base" hangingPunct="1">
        <a:spcBef>
          <a:spcPct val="20000"/>
        </a:spcBef>
        <a:spcAft>
          <a:spcPct val="0"/>
        </a:spcAft>
        <a:buChar char="»"/>
        <a:defRPr sz="1600">
          <a:solidFill>
            <a:schemeClr val="tx1"/>
          </a:solidFill>
          <a:latin typeface="+mn-lt"/>
          <a:ea typeface="+mn-ea"/>
        </a:defRPr>
      </a:lvl5pPr>
      <a:lvl6pPr marL="2514600" indent="-228600" algn="l" rtl="0" eaLnBrk="1" fontAlgn="base" hangingPunct="1">
        <a:spcBef>
          <a:spcPct val="20000"/>
        </a:spcBef>
        <a:spcAft>
          <a:spcPct val="0"/>
        </a:spcAft>
        <a:buChar char="»"/>
        <a:defRPr sz="1600">
          <a:solidFill>
            <a:schemeClr val="tx1"/>
          </a:solidFill>
          <a:latin typeface="+mn-lt"/>
          <a:ea typeface="+mn-ea"/>
        </a:defRPr>
      </a:lvl6pPr>
      <a:lvl7pPr marL="2971800" indent="-228600" algn="l" rtl="0" eaLnBrk="1" fontAlgn="base" hangingPunct="1">
        <a:spcBef>
          <a:spcPct val="20000"/>
        </a:spcBef>
        <a:spcAft>
          <a:spcPct val="0"/>
        </a:spcAft>
        <a:buChar char="»"/>
        <a:defRPr sz="1600">
          <a:solidFill>
            <a:schemeClr val="tx1"/>
          </a:solidFill>
          <a:latin typeface="+mn-lt"/>
          <a:ea typeface="+mn-ea"/>
        </a:defRPr>
      </a:lvl7pPr>
      <a:lvl8pPr marL="3429000" indent="-228600" algn="l" rtl="0" eaLnBrk="1" fontAlgn="base" hangingPunct="1">
        <a:spcBef>
          <a:spcPct val="20000"/>
        </a:spcBef>
        <a:spcAft>
          <a:spcPct val="0"/>
        </a:spcAft>
        <a:buChar char="»"/>
        <a:defRPr sz="1600">
          <a:solidFill>
            <a:schemeClr val="tx1"/>
          </a:solidFill>
          <a:latin typeface="+mn-lt"/>
          <a:ea typeface="+mn-ea"/>
        </a:defRPr>
      </a:lvl8pPr>
      <a:lvl9pPr marL="3886200" indent="-228600" algn="l" rtl="0" eaLnBrk="1" fontAlgn="base" hangingPunct="1">
        <a:spcBef>
          <a:spcPct val="20000"/>
        </a:spcBef>
        <a:spcAft>
          <a:spcPct val="0"/>
        </a:spcAft>
        <a:buChar char="»"/>
        <a:defRPr sz="16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82" name="副标题 3"/>
          <p:cNvSpPr>
            <a:spLocks noGrp="1" noChangeArrowheads="1"/>
          </p:cNvSpPr>
          <p:nvPr>
            <p:ph type="subTitle" idx="4294967295"/>
          </p:nvPr>
        </p:nvSpPr>
        <p:spPr>
          <a:xfrm>
            <a:off x="-2177" y="4038600"/>
            <a:ext cx="9146177" cy="474663"/>
          </a:xfrm>
          <a:noFill/>
        </p:spPr>
        <p:txBody>
          <a:bodyPr/>
          <a:lstStyle/>
          <a:p>
            <a:pPr marL="0" indent="0" algn="ctr">
              <a:buFontTx/>
              <a:buNone/>
            </a:pPr>
            <a:r>
              <a:rPr lang="en-US" altLang="zh-CN" sz="4000" b="1" dirty="0">
                <a:latin typeface="Times New Roman" panose="02020603050405020304" pitchFamily="18" charset="0"/>
                <a:ea typeface="宋体" panose="02010600030101010101" pitchFamily="2" charset="-122"/>
                <a:cs typeface="Times New Roman" panose="02020603050405020304" pitchFamily="18" charset="0"/>
              </a:rPr>
              <a:t>Section B </a:t>
            </a:r>
            <a:r>
              <a:rPr lang="en-US" altLang="zh-CN" sz="4000" b="1" dirty="0" smtClean="0">
                <a:latin typeface="Times New Roman" panose="02020603050405020304" pitchFamily="18" charset="0"/>
                <a:ea typeface="宋体" panose="02010600030101010101" pitchFamily="2" charset="-122"/>
                <a:cs typeface="Times New Roman" panose="02020603050405020304" pitchFamily="18" charset="0"/>
              </a:rPr>
              <a:t> </a:t>
            </a:r>
            <a:r>
              <a:rPr lang="zh-CN" altLang="en-US" sz="4000" b="1" dirty="0" smtClean="0">
                <a:latin typeface="Times New Roman" panose="02020603050405020304" pitchFamily="18" charset="0"/>
                <a:ea typeface="宋体" panose="02010600030101010101" pitchFamily="2" charset="-122"/>
                <a:cs typeface="Times New Roman" panose="02020603050405020304" pitchFamily="18" charset="0"/>
              </a:rPr>
              <a:t>第</a:t>
            </a:r>
            <a:r>
              <a:rPr lang="en-US" altLang="zh-CN" sz="4000" b="1" dirty="0" smtClean="0">
                <a:latin typeface="Times New Roman" panose="02020603050405020304" pitchFamily="18" charset="0"/>
                <a:ea typeface="宋体" panose="02010600030101010101" pitchFamily="2" charset="-122"/>
                <a:cs typeface="Times New Roman" panose="02020603050405020304" pitchFamily="18" charset="0"/>
              </a:rPr>
              <a:t>2</a:t>
            </a:r>
            <a:r>
              <a:rPr lang="zh-CN" altLang="en-US" sz="4000" b="1" dirty="0" smtClean="0">
                <a:latin typeface="Times New Roman" panose="02020603050405020304" pitchFamily="18" charset="0"/>
                <a:ea typeface="宋体" panose="02010600030101010101" pitchFamily="2" charset="-122"/>
                <a:cs typeface="Times New Roman" panose="02020603050405020304" pitchFamily="18" charset="0"/>
              </a:rPr>
              <a:t>课时</a:t>
            </a:r>
            <a:endParaRPr lang="en-US" altLang="zh-CN" sz="400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402883" name="标题 4"/>
          <p:cNvSpPr>
            <a:spLocks noGrp="1" noChangeArrowheads="1"/>
          </p:cNvSpPr>
          <p:nvPr>
            <p:ph type="ctrTitle" idx="4294967295"/>
          </p:nvPr>
        </p:nvSpPr>
        <p:spPr>
          <a:xfrm>
            <a:off x="838200" y="1752600"/>
            <a:ext cx="7772400" cy="1498600"/>
          </a:xfrm>
          <a:noFill/>
        </p:spPr>
        <p:txBody>
          <a:bodyPr anchor="b"/>
          <a:lstStyle/>
          <a:p>
            <a:r>
              <a:rPr lang="en-US" altLang="zh-CN" sz="4800" b="1"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Unit </a:t>
            </a:r>
            <a:r>
              <a:rPr lang="en-US" altLang="zh-CN" sz="4800" b="1"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7</a:t>
            </a:r>
            <a:br>
              <a:rPr lang="en-US" altLang="zh-CN" sz="4800" b="1"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br>
            <a:r>
              <a:rPr lang="en-US" altLang="zh-CN" sz="4800" b="1"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What's </a:t>
            </a:r>
            <a:r>
              <a:rPr lang="en-US" altLang="zh-CN" sz="4800" b="1"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the highest mountain in the world?</a:t>
            </a:r>
          </a:p>
        </p:txBody>
      </p:sp>
      <p:sp>
        <p:nvSpPr>
          <p:cNvPr id="6" name="矩形 5"/>
          <p:cNvSpPr/>
          <p:nvPr/>
        </p:nvSpPr>
        <p:spPr>
          <a:xfrm>
            <a:off x="0" y="5791200"/>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2098" name="文本框 1"/>
          <p:cNvSpPr txBox="1">
            <a:spLocks noChangeArrowheads="1"/>
          </p:cNvSpPr>
          <p:nvPr/>
        </p:nvSpPr>
        <p:spPr bwMode="auto">
          <a:xfrm>
            <a:off x="606425" y="1301750"/>
            <a:ext cx="8199438" cy="478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rPr>
              <a:t>babies often die from illnesses and do not live very long. Adult pandas spend more than 12 hours a day eating about 10 kilos of bamboo. Many years ago, there were a lot more bamboo forests and pandas in China, but then humans started to cut down these forests. As the forests get smaller and other human activities cause more problems, pandas cannot find enough to eat and they are having fewer babies.</a:t>
            </a:r>
          </a:p>
          <a:p>
            <a:pPr>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rPr>
              <a:t>An education program in Chengdu teaches children about pandas and other endangered wild animals. They send people to schools to tell children about the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22" name="文本框 2"/>
          <p:cNvSpPr txBox="1">
            <a:spLocks noChangeArrowheads="1"/>
          </p:cNvSpPr>
          <p:nvPr/>
        </p:nvSpPr>
        <p:spPr bwMode="auto">
          <a:xfrm>
            <a:off x="1544638" y="1582738"/>
            <a:ext cx="6040437" cy="307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800" b="1" dirty="0">
                <a:solidFill>
                  <a:srgbClr val="000000"/>
                </a:solidFill>
                <a:latin typeface="Times New Roman" panose="02020603050405020304" pitchFamily="18" charset="0"/>
                <a:ea typeface="幼圆" panose="02010509060101010101" pitchFamily="49" charset="-122"/>
              </a:rPr>
              <a:t>importance of saving these animals. And the Chinese government is trying hard to help save the pandas. </a:t>
            </a:r>
          </a:p>
          <a:p>
            <a:pPr>
              <a:buFont typeface="Arial" panose="020B0604020202020204" pitchFamily="34" charset="0"/>
              <a:buNone/>
            </a:pPr>
            <a:r>
              <a:rPr lang="en-US" altLang="zh-CN" sz="2800" b="1" dirty="0">
                <a:solidFill>
                  <a:srgbClr val="000000"/>
                </a:solidFill>
                <a:latin typeface="Times New Roman" panose="02020603050405020304" pitchFamily="18" charset="0"/>
                <a:ea typeface="幼圆" panose="02010509060101010101" pitchFamily="49" charset="-122"/>
              </a:rPr>
              <a:t>Scientists are doing research to better understand the habits of pandas. We all hope that in the future there will be a lot more pandas.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4146" name="椭圆 28"/>
          <p:cNvSpPr>
            <a:spLocks noChangeArrowheads="1"/>
          </p:cNvSpPr>
          <p:nvPr/>
        </p:nvSpPr>
        <p:spPr bwMode="auto">
          <a:xfrm>
            <a:off x="1452563" y="268288"/>
            <a:ext cx="928687" cy="508000"/>
          </a:xfrm>
          <a:prstGeom prst="ellipse">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solidFill>
                  <a:srgbClr val="89A4A7"/>
                </a:solidFill>
                <a:miter lim="800000"/>
                <a:headEnd/>
                <a:tailEnd/>
              </a14:hiddenLine>
            </a:ext>
          </a:extLst>
        </p:spPr>
        <p:txBody>
          <a:bodyPr anchor="ctr"/>
          <a:lstStyle/>
          <a:p>
            <a:pPr algn="ctr">
              <a:buFont typeface="Arial" panose="020B0604020202020204" pitchFamily="34" charset="0"/>
              <a:buNone/>
            </a:pPr>
            <a:r>
              <a:rPr lang="en-US" altLang="zh-CN" sz="2800" b="1">
                <a:solidFill>
                  <a:srgbClr val="000000"/>
                </a:solidFill>
                <a:latin typeface="Times New Roman" panose="02020603050405020304" pitchFamily="18" charset="0"/>
              </a:rPr>
              <a:t>2c</a:t>
            </a:r>
          </a:p>
        </p:txBody>
      </p:sp>
      <p:sp>
        <p:nvSpPr>
          <p:cNvPr id="1414147" name="文本框 4"/>
          <p:cNvSpPr txBox="1">
            <a:spLocks noChangeArrowheads="1"/>
          </p:cNvSpPr>
          <p:nvPr/>
        </p:nvSpPr>
        <p:spPr bwMode="auto">
          <a:xfrm>
            <a:off x="2342787" y="110332"/>
            <a:ext cx="65024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dirty="0">
                <a:latin typeface="Times New Roman" panose="02020603050405020304" pitchFamily="18" charset="0"/>
                <a:ea typeface="幼圆" panose="02010509060101010101" pitchFamily="49" charset="-122"/>
              </a:rPr>
              <a:t>Read the article again and write short answers to the questions.</a:t>
            </a:r>
          </a:p>
        </p:txBody>
      </p:sp>
      <p:sp>
        <p:nvSpPr>
          <p:cNvPr id="1414148" name="矩形 143361"/>
          <p:cNvSpPr>
            <a:spLocks noChangeArrowheads="1"/>
          </p:cNvSpPr>
          <p:nvPr/>
        </p:nvSpPr>
        <p:spPr bwMode="auto">
          <a:xfrm>
            <a:off x="552450" y="1292225"/>
            <a:ext cx="8305800" cy="462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55000"/>
              </a:lnSpc>
              <a:buFont typeface="Arial" panose="020B0604020202020204" pitchFamily="34" charset="0"/>
              <a:buAutoNum type="arabicPeriod"/>
            </a:pPr>
            <a:r>
              <a:rPr lang="en-US" altLang="zh-CN" sz="3200" b="1" dirty="0">
                <a:solidFill>
                  <a:srgbClr val="000000"/>
                </a:solidFill>
                <a:latin typeface="Times New Roman" panose="02020603050405020304" pitchFamily="18" charset="0"/>
              </a:rPr>
              <a:t>What is Lin Wei's job?	</a:t>
            </a:r>
          </a:p>
          <a:p>
            <a:pPr marL="342900" indent="-342900">
              <a:lnSpc>
                <a:spcPct val="155000"/>
              </a:lnSpc>
              <a:buFont typeface="Arial" panose="020B0604020202020204" pitchFamily="34" charset="0"/>
              <a:buNone/>
            </a:pPr>
            <a:r>
              <a:rPr lang="en-US" altLang="zh-CN" sz="3200" b="1" dirty="0">
                <a:latin typeface="Times New Roman" panose="02020603050405020304" pitchFamily="18" charset="0"/>
              </a:rPr>
              <a:t>		</a:t>
            </a:r>
          </a:p>
          <a:p>
            <a:pPr marL="342900" indent="-342900">
              <a:lnSpc>
                <a:spcPct val="155000"/>
              </a:lnSpc>
              <a:buFont typeface="Arial" panose="020B0604020202020204" pitchFamily="34" charset="0"/>
              <a:buNone/>
            </a:pPr>
            <a:endParaRPr lang="en-US" altLang="zh-CN" sz="3200" b="1" dirty="0">
              <a:latin typeface="Times New Roman" panose="02020603050405020304" pitchFamily="18" charset="0"/>
            </a:endParaRPr>
          </a:p>
          <a:p>
            <a:pPr marL="342900" indent="-342900">
              <a:lnSpc>
                <a:spcPct val="155000"/>
              </a:lnSpc>
              <a:buFont typeface="Arial" panose="020B0604020202020204" pitchFamily="34" charset="0"/>
              <a:buNone/>
            </a:pPr>
            <a:r>
              <a:rPr lang="en-US" altLang="zh-CN" sz="3200" b="1" dirty="0">
                <a:solidFill>
                  <a:srgbClr val="000000"/>
                </a:solidFill>
                <a:latin typeface="Times New Roman" panose="02020603050405020304" pitchFamily="18" charset="0"/>
              </a:rPr>
              <a:t>2. What do the baby pandas have for breakfast?</a:t>
            </a:r>
            <a:r>
              <a:rPr lang="en-US" altLang="zh-CN" sz="3200" b="1" dirty="0">
                <a:latin typeface="Times New Roman" panose="02020603050405020304" pitchFamily="18" charset="0"/>
              </a:rPr>
              <a:t>	</a:t>
            </a:r>
          </a:p>
          <a:p>
            <a:pPr marL="342900" indent="-342900">
              <a:lnSpc>
                <a:spcPct val="155000"/>
              </a:lnSpc>
              <a:buFont typeface="Arial" panose="020B0604020202020204" pitchFamily="34" charset="0"/>
              <a:buNone/>
            </a:pPr>
            <a:r>
              <a:rPr lang="en-US" altLang="zh-CN" sz="3200" b="1" dirty="0">
                <a:latin typeface="Times New Roman" panose="02020603050405020304" pitchFamily="18" charset="0"/>
              </a:rPr>
              <a:t>	</a:t>
            </a:r>
          </a:p>
        </p:txBody>
      </p:sp>
      <p:sp>
        <p:nvSpPr>
          <p:cNvPr id="1414149" name="矩形 143363"/>
          <p:cNvSpPr>
            <a:spLocks noChangeArrowheads="1"/>
          </p:cNvSpPr>
          <p:nvPr/>
        </p:nvSpPr>
        <p:spPr bwMode="auto">
          <a:xfrm>
            <a:off x="604838" y="2006600"/>
            <a:ext cx="82994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5000"/>
              </a:lnSpc>
              <a:buFont typeface="Arial" panose="020B0604020202020204" pitchFamily="34" charset="0"/>
              <a:buNone/>
            </a:pPr>
            <a:r>
              <a:rPr lang="en-US" altLang="zh-CN" sz="3200" b="1" dirty="0">
                <a:solidFill>
                  <a:srgbClr val="FF0000"/>
                </a:solidFill>
                <a:latin typeface="Times New Roman" panose="02020603050405020304" pitchFamily="18" charset="0"/>
              </a:rPr>
              <a:t>He is responsible for taking care of the pandas,</a:t>
            </a:r>
          </a:p>
          <a:p>
            <a:pPr>
              <a:lnSpc>
                <a:spcPct val="125000"/>
              </a:lnSpc>
              <a:buFont typeface="Arial" panose="020B0604020202020204" pitchFamily="34" charset="0"/>
              <a:buNone/>
            </a:pPr>
            <a:r>
              <a:rPr lang="en-US" altLang="zh-CN" sz="3200" b="1" dirty="0">
                <a:solidFill>
                  <a:srgbClr val="FF0000"/>
                </a:solidFill>
                <a:latin typeface="Times New Roman" panose="02020603050405020304" pitchFamily="18" charset="0"/>
              </a:rPr>
              <a:t>including washing, feeding, playing with them.</a:t>
            </a:r>
          </a:p>
        </p:txBody>
      </p:sp>
      <p:sp>
        <p:nvSpPr>
          <p:cNvPr id="1414150" name="矩形 143364"/>
          <p:cNvSpPr>
            <a:spLocks noChangeArrowheads="1"/>
          </p:cNvSpPr>
          <p:nvPr/>
        </p:nvSpPr>
        <p:spPr bwMode="auto">
          <a:xfrm>
            <a:off x="612775" y="4386263"/>
            <a:ext cx="54991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3200" b="1" dirty="0">
                <a:solidFill>
                  <a:srgbClr val="FF0000"/>
                </a:solidFill>
                <a:latin typeface="Times New Roman" panose="02020603050405020304" pitchFamily="18" charset="0"/>
              </a:rPr>
              <a:t>They drink milk for breakfast.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141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1414147"/>
                                        </p:tgtEl>
                                        <p:attrNameLst>
                                          <p:attrName>style.visibility</p:attrName>
                                        </p:attrNameLst>
                                      </p:cBhvr>
                                      <p:to>
                                        <p:strVal val="visible"/>
                                      </p:to>
                                    </p:set>
                                    <p:animEffect transition="in" filter="blinds(horizontal)">
                                      <p:cBhvr>
                                        <p:cTn id="11" dur="1000"/>
                                        <p:tgtEl>
                                          <p:spTgt spid="1414147"/>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414148"/>
                                        </p:tgtEl>
                                        <p:attrNameLst>
                                          <p:attrName>style.visibility</p:attrName>
                                        </p:attrNameLst>
                                      </p:cBhvr>
                                      <p:to>
                                        <p:strVal val="visible"/>
                                      </p:to>
                                    </p:set>
                                    <p:animEffect transition="in" filter="dissolve">
                                      <p:cBhvr>
                                        <p:cTn id="16" dur="500"/>
                                        <p:tgtEl>
                                          <p:spTgt spid="1414148"/>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14149"/>
                                        </p:tgtEl>
                                        <p:attrNameLst>
                                          <p:attrName>style.visibility</p:attrName>
                                        </p:attrNameLst>
                                      </p:cBhvr>
                                      <p:to>
                                        <p:strVal val="visible"/>
                                      </p:to>
                                    </p:set>
                                    <p:anim calcmode="lin" valueType="num">
                                      <p:cBhvr>
                                        <p:cTn id="21" dur="500" fill="hold"/>
                                        <p:tgtEl>
                                          <p:spTgt spid="1414149"/>
                                        </p:tgtEl>
                                        <p:attrNameLst>
                                          <p:attrName>ppt_x</p:attrName>
                                        </p:attrNameLst>
                                      </p:cBhvr>
                                      <p:tavLst>
                                        <p:tav tm="0">
                                          <p:val>
                                            <p:strVal val="#ppt_x"/>
                                          </p:val>
                                        </p:tav>
                                        <p:tav tm="100000">
                                          <p:val>
                                            <p:strVal val="#ppt_x"/>
                                          </p:val>
                                        </p:tav>
                                      </p:tavLst>
                                    </p:anim>
                                    <p:anim calcmode="lin" valueType="num">
                                      <p:cBhvr>
                                        <p:cTn id="22" dur="500" fill="hold"/>
                                        <p:tgtEl>
                                          <p:spTgt spid="141414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414150"/>
                                        </p:tgtEl>
                                        <p:attrNameLst>
                                          <p:attrName>style.visibility</p:attrName>
                                        </p:attrNameLst>
                                      </p:cBhvr>
                                      <p:to>
                                        <p:strVal val="visible"/>
                                      </p:to>
                                    </p:set>
                                    <p:anim calcmode="lin" valueType="num">
                                      <p:cBhvr>
                                        <p:cTn id="27" dur="500" fill="hold"/>
                                        <p:tgtEl>
                                          <p:spTgt spid="1414150"/>
                                        </p:tgtEl>
                                        <p:attrNameLst>
                                          <p:attrName>ppt_x</p:attrName>
                                        </p:attrNameLst>
                                      </p:cBhvr>
                                      <p:tavLst>
                                        <p:tav tm="0">
                                          <p:val>
                                            <p:strVal val="#ppt_x"/>
                                          </p:val>
                                        </p:tav>
                                        <p:tav tm="100000">
                                          <p:val>
                                            <p:strVal val="#ppt_x"/>
                                          </p:val>
                                        </p:tav>
                                      </p:tavLst>
                                    </p:anim>
                                    <p:anim calcmode="lin" valueType="num">
                                      <p:cBhvr>
                                        <p:cTn id="28" dur="500" fill="hold"/>
                                        <p:tgtEl>
                                          <p:spTgt spid="14141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4146" grpId="0" bldLvl="0"/>
      <p:bldP spid="1414147" grpId="0"/>
      <p:bldP spid="1414148" grpId="0"/>
      <p:bldP spid="1414149" grpId="0"/>
      <p:bldP spid="1414150"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5170" name="矩形 144385"/>
          <p:cNvSpPr>
            <a:spLocks noChangeArrowheads="1"/>
          </p:cNvSpPr>
          <p:nvPr/>
        </p:nvSpPr>
        <p:spPr bwMode="auto">
          <a:xfrm>
            <a:off x="300038" y="1130300"/>
            <a:ext cx="9097962"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buFont typeface="Arial" panose="020B0604020202020204" pitchFamily="34" charset="0"/>
              <a:buNone/>
            </a:pPr>
            <a:r>
              <a:rPr lang="en-US" altLang="zh-CN" sz="3200" b="1" dirty="0">
                <a:solidFill>
                  <a:srgbClr val="000000"/>
                </a:solidFill>
                <a:latin typeface="Times New Roman" panose="02020603050405020304" pitchFamily="18" charset="0"/>
              </a:rPr>
              <a:t>3. Why are pandas endangered?</a:t>
            </a:r>
          </a:p>
          <a:p>
            <a:pPr>
              <a:lnSpc>
                <a:spcPct val="120000"/>
              </a:lnSpc>
              <a:buFont typeface="Arial" panose="020B0604020202020204" pitchFamily="34" charset="0"/>
              <a:buNone/>
            </a:pPr>
            <a:r>
              <a:rPr lang="en-US" altLang="zh-CN" sz="3200" b="1" dirty="0">
                <a:latin typeface="Times New Roman" panose="02020603050405020304" pitchFamily="18" charset="0"/>
              </a:rPr>
              <a:t>	</a:t>
            </a:r>
          </a:p>
          <a:p>
            <a:pPr>
              <a:lnSpc>
                <a:spcPct val="120000"/>
              </a:lnSpc>
              <a:buFont typeface="Arial" panose="020B0604020202020204" pitchFamily="34" charset="0"/>
              <a:buNone/>
            </a:pPr>
            <a:endParaRPr lang="en-US" altLang="zh-CN" sz="3200" b="1" dirty="0">
              <a:latin typeface="Times New Roman" panose="02020603050405020304" pitchFamily="18" charset="0"/>
            </a:endParaRPr>
          </a:p>
          <a:p>
            <a:pPr>
              <a:lnSpc>
                <a:spcPct val="120000"/>
              </a:lnSpc>
              <a:buFont typeface="Arial" panose="020B0604020202020204" pitchFamily="34" charset="0"/>
              <a:buNone/>
            </a:pPr>
            <a:endParaRPr lang="en-US" altLang="zh-CN" sz="3200" b="1" dirty="0">
              <a:latin typeface="Times New Roman" panose="02020603050405020304" pitchFamily="18" charset="0"/>
            </a:endParaRPr>
          </a:p>
          <a:p>
            <a:pPr>
              <a:lnSpc>
                <a:spcPct val="120000"/>
              </a:lnSpc>
              <a:buFont typeface="Arial" panose="020B0604020202020204" pitchFamily="34" charset="0"/>
              <a:buNone/>
            </a:pPr>
            <a:r>
              <a:rPr lang="en-US" altLang="zh-CN" sz="3200" b="1" dirty="0">
                <a:solidFill>
                  <a:srgbClr val="000000"/>
                </a:solidFill>
                <a:latin typeface="Times New Roman" panose="02020603050405020304" pitchFamily="18" charset="0"/>
              </a:rPr>
              <a:t>4. What does the education program in </a:t>
            </a:r>
          </a:p>
          <a:p>
            <a:pPr>
              <a:lnSpc>
                <a:spcPct val="120000"/>
              </a:lnSpc>
              <a:buFont typeface="Arial" panose="020B0604020202020204" pitchFamily="34" charset="0"/>
              <a:buNone/>
            </a:pPr>
            <a:r>
              <a:rPr lang="en-US" altLang="zh-CN" sz="3200" b="1" dirty="0">
                <a:solidFill>
                  <a:srgbClr val="000000"/>
                </a:solidFill>
                <a:latin typeface="Times New Roman" panose="02020603050405020304" pitchFamily="18" charset="0"/>
              </a:rPr>
              <a:t>    Chengdu do?</a:t>
            </a:r>
          </a:p>
          <a:p>
            <a:pPr>
              <a:lnSpc>
                <a:spcPct val="120000"/>
              </a:lnSpc>
              <a:buFont typeface="Arial" panose="020B0604020202020204" pitchFamily="34" charset="0"/>
              <a:buNone/>
            </a:pPr>
            <a:endParaRPr lang="en-US" altLang="zh-CN" sz="3200" b="1" dirty="0">
              <a:solidFill>
                <a:srgbClr val="000000"/>
              </a:solidFill>
              <a:latin typeface="Times New Roman" panose="02020603050405020304" pitchFamily="18" charset="0"/>
            </a:endParaRPr>
          </a:p>
          <a:p>
            <a:pPr>
              <a:lnSpc>
                <a:spcPct val="120000"/>
              </a:lnSpc>
              <a:buFont typeface="Arial" panose="020B0604020202020204" pitchFamily="34" charset="0"/>
              <a:buNone/>
            </a:pPr>
            <a:endParaRPr lang="en-US" altLang="zh-CN" sz="3200" b="1" dirty="0">
              <a:solidFill>
                <a:srgbClr val="000000"/>
              </a:solidFill>
              <a:latin typeface="Times New Roman" panose="02020603050405020304" pitchFamily="18" charset="0"/>
            </a:endParaRPr>
          </a:p>
        </p:txBody>
      </p:sp>
      <p:sp>
        <p:nvSpPr>
          <p:cNvPr id="1415171" name="矩形 144387"/>
          <p:cNvSpPr>
            <a:spLocks noChangeArrowheads="1"/>
          </p:cNvSpPr>
          <p:nvPr/>
        </p:nvSpPr>
        <p:spPr bwMode="auto">
          <a:xfrm>
            <a:off x="728663" y="1597025"/>
            <a:ext cx="8339137"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3200" b="1" dirty="0">
                <a:solidFill>
                  <a:srgbClr val="FF0000"/>
                </a:solidFill>
                <a:latin typeface="Times New Roman" panose="02020603050405020304" pitchFamily="18" charset="0"/>
              </a:rPr>
              <a:t>On one hand, the baby pandas don't live long </a:t>
            </a:r>
          </a:p>
          <a:p>
            <a:pPr>
              <a:buFont typeface="Arial" panose="020B0604020202020204" pitchFamily="34" charset="0"/>
              <a:buNone/>
            </a:pPr>
            <a:r>
              <a:rPr lang="en-US" altLang="zh-CN" sz="3200" b="1" dirty="0">
                <a:solidFill>
                  <a:srgbClr val="FF0000"/>
                </a:solidFill>
                <a:latin typeface="Times New Roman" panose="02020603050405020304" pitchFamily="18" charset="0"/>
              </a:rPr>
              <a:t>because of illnesses; on the other hand, pandas </a:t>
            </a:r>
          </a:p>
          <a:p>
            <a:pPr>
              <a:buFont typeface="Arial" panose="020B0604020202020204" pitchFamily="34" charset="0"/>
              <a:buNone/>
            </a:pPr>
            <a:r>
              <a:rPr lang="en-US" altLang="zh-CN" sz="3200" b="1" dirty="0">
                <a:solidFill>
                  <a:srgbClr val="FF0000"/>
                </a:solidFill>
                <a:latin typeface="Times New Roman" panose="02020603050405020304" pitchFamily="18" charset="0"/>
              </a:rPr>
              <a:t>feed on bamboo, but humans cut down the </a:t>
            </a:r>
          </a:p>
          <a:p>
            <a:pPr>
              <a:buFont typeface="Arial" panose="020B0604020202020204" pitchFamily="34" charset="0"/>
              <a:buNone/>
            </a:pPr>
            <a:r>
              <a:rPr lang="en-US" altLang="zh-CN" sz="3200" b="1" dirty="0">
                <a:solidFill>
                  <a:srgbClr val="FF0000"/>
                </a:solidFill>
                <a:latin typeface="Times New Roman" panose="02020603050405020304" pitchFamily="18" charset="0"/>
              </a:rPr>
              <a:t>bamboo forests.</a:t>
            </a:r>
          </a:p>
        </p:txBody>
      </p:sp>
      <p:sp>
        <p:nvSpPr>
          <p:cNvPr id="1415172" name="文本框 1"/>
          <p:cNvSpPr txBox="1">
            <a:spLocks noChangeArrowheads="1"/>
          </p:cNvSpPr>
          <p:nvPr/>
        </p:nvSpPr>
        <p:spPr bwMode="auto">
          <a:xfrm>
            <a:off x="704850" y="4646613"/>
            <a:ext cx="71088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3200" b="1" dirty="0">
                <a:solidFill>
                  <a:srgbClr val="FF0000"/>
                </a:solidFill>
                <a:latin typeface="Times New Roman" panose="02020603050405020304" pitchFamily="18" charset="0"/>
                <a:ea typeface="幼圆" panose="02010509060101010101" pitchFamily="49" charset="-122"/>
              </a:rPr>
              <a:t>It teaches children about pandas and other endangered wild animals.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15171"/>
                                        </p:tgtEl>
                                        <p:attrNameLst>
                                          <p:attrName>style.visibility</p:attrName>
                                        </p:attrNameLst>
                                      </p:cBhvr>
                                      <p:to>
                                        <p:strVal val="visible"/>
                                      </p:to>
                                    </p:set>
                                    <p:anim calcmode="lin" valueType="num">
                                      <p:cBhvr>
                                        <p:cTn id="7" dur="500" fill="hold"/>
                                        <p:tgtEl>
                                          <p:spTgt spid="1415171"/>
                                        </p:tgtEl>
                                        <p:attrNameLst>
                                          <p:attrName>ppt_x</p:attrName>
                                        </p:attrNameLst>
                                      </p:cBhvr>
                                      <p:tavLst>
                                        <p:tav tm="0">
                                          <p:val>
                                            <p:strVal val="#ppt_x"/>
                                          </p:val>
                                        </p:tav>
                                        <p:tav tm="100000">
                                          <p:val>
                                            <p:strVal val="#ppt_x"/>
                                          </p:val>
                                        </p:tav>
                                      </p:tavLst>
                                    </p:anim>
                                    <p:anim calcmode="lin" valueType="num">
                                      <p:cBhvr>
                                        <p:cTn id="8" dur="500" fill="hold"/>
                                        <p:tgtEl>
                                          <p:spTgt spid="141517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415172"/>
                                        </p:tgtEl>
                                        <p:attrNameLst>
                                          <p:attrName>style.visibility</p:attrName>
                                        </p:attrNameLst>
                                      </p:cBhvr>
                                      <p:to>
                                        <p:strVal val="visible"/>
                                      </p:to>
                                    </p:set>
                                    <p:animEffect transition="in" filter="dissolve">
                                      <p:cBhvr>
                                        <p:cTn id="13" dur="500"/>
                                        <p:tgtEl>
                                          <p:spTgt spid="1415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5171" grpId="0"/>
      <p:bldP spid="141517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6194" name="文本框 1"/>
          <p:cNvSpPr txBox="1">
            <a:spLocks noChangeArrowheads="1"/>
          </p:cNvSpPr>
          <p:nvPr/>
        </p:nvSpPr>
        <p:spPr bwMode="auto">
          <a:xfrm>
            <a:off x="1304925" y="2074863"/>
            <a:ext cx="6724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3200" b="1" dirty="0">
                <a:solidFill>
                  <a:srgbClr val="000000"/>
                </a:solidFill>
                <a:latin typeface="Times New Roman" panose="02020603050405020304" pitchFamily="18" charset="0"/>
                <a:ea typeface="幼圆" panose="02010509060101010101" pitchFamily="49" charset="-122"/>
              </a:rPr>
              <a:t>5. Why are scientists doing research?</a:t>
            </a:r>
          </a:p>
        </p:txBody>
      </p:sp>
      <p:sp>
        <p:nvSpPr>
          <p:cNvPr id="1416195" name="文本框 2"/>
          <p:cNvSpPr txBox="1">
            <a:spLocks noChangeArrowheads="1"/>
          </p:cNvSpPr>
          <p:nvPr/>
        </p:nvSpPr>
        <p:spPr bwMode="auto">
          <a:xfrm>
            <a:off x="1200150" y="2846388"/>
            <a:ext cx="6858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3200" b="1" dirty="0">
                <a:solidFill>
                  <a:srgbClr val="FF0000"/>
                </a:solidFill>
                <a:latin typeface="Times New Roman" panose="02020603050405020304" pitchFamily="18" charset="0"/>
                <a:ea typeface="幼圆" panose="02010509060101010101" pitchFamily="49" charset="-122"/>
              </a:rPr>
              <a:t>Scientists are doing research to better understand the habits of pandas.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16195"/>
                                        </p:tgtEl>
                                        <p:attrNameLst>
                                          <p:attrName>style.visibility</p:attrName>
                                        </p:attrNameLst>
                                      </p:cBhvr>
                                      <p:to>
                                        <p:strVal val="visible"/>
                                      </p:to>
                                    </p:set>
                                    <p:animEffect transition="in" filter="dissolve">
                                      <p:cBhvr>
                                        <p:cTn id="7" dur="500"/>
                                        <p:tgtEl>
                                          <p:spTgt spid="1416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6195"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7218" name="文本框 31750"/>
          <p:cNvSpPr txBox="1">
            <a:spLocks noChangeArrowheads="1"/>
          </p:cNvSpPr>
          <p:nvPr/>
        </p:nvSpPr>
        <p:spPr bwMode="auto">
          <a:xfrm>
            <a:off x="382588" y="1309688"/>
            <a:ext cx="8424862" cy="1627187"/>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1325" indent="-441325">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buFont typeface="Arial" panose="020B0604020202020204" pitchFamily="34" charset="0"/>
              <a:buAutoNum type="arabicPeriod"/>
            </a:pPr>
            <a:r>
              <a:rPr lang="en-US" altLang="zh-CN" sz="2800" b="1">
                <a:solidFill>
                  <a:srgbClr val="000000"/>
                </a:solidFill>
                <a:latin typeface="Times New Roman" panose="02020603050405020304" pitchFamily="18" charset="0"/>
              </a:rPr>
              <a:t>The panda _______ at the Chengdu Research Base are awake very early in the morning to _______ breakfast for the baby pandas.</a:t>
            </a:r>
          </a:p>
        </p:txBody>
      </p:sp>
      <p:sp>
        <p:nvSpPr>
          <p:cNvPr id="1417219" name="文本框 31751"/>
          <p:cNvSpPr txBox="1">
            <a:spLocks noChangeArrowheads="1"/>
          </p:cNvSpPr>
          <p:nvPr/>
        </p:nvSpPr>
        <p:spPr bwMode="auto">
          <a:xfrm>
            <a:off x="2587625" y="1330325"/>
            <a:ext cx="134778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rPr>
              <a:t>keepers</a:t>
            </a:r>
          </a:p>
        </p:txBody>
      </p:sp>
      <p:sp>
        <p:nvSpPr>
          <p:cNvPr id="1417220" name="文本框 31752"/>
          <p:cNvSpPr txBox="1">
            <a:spLocks noChangeArrowheads="1"/>
          </p:cNvSpPr>
          <p:nvPr/>
        </p:nvSpPr>
        <p:spPr bwMode="auto">
          <a:xfrm>
            <a:off x="6834188" y="1824038"/>
            <a:ext cx="137318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rPr>
              <a:t>prepare</a:t>
            </a:r>
          </a:p>
        </p:txBody>
      </p:sp>
      <p:sp>
        <p:nvSpPr>
          <p:cNvPr id="1417221" name="文本框 31753"/>
          <p:cNvSpPr txBox="1">
            <a:spLocks noChangeArrowheads="1"/>
          </p:cNvSpPr>
          <p:nvPr/>
        </p:nvSpPr>
        <p:spPr bwMode="auto">
          <a:xfrm>
            <a:off x="392113" y="2898775"/>
            <a:ext cx="8459787" cy="1116013"/>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1325" indent="-441325">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buFont typeface="Arial" panose="020B0604020202020204" pitchFamily="34" charset="0"/>
              <a:buNone/>
            </a:pPr>
            <a:r>
              <a:rPr lang="en-US" altLang="zh-CN" sz="2800" b="1">
                <a:solidFill>
                  <a:srgbClr val="000000"/>
                </a:solidFill>
                <a:latin typeface="Times New Roman" panose="02020603050405020304" pitchFamily="18" charset="0"/>
              </a:rPr>
              <a:t>2.  In _________, pandas have become so _______ that they are now a symbol of China.</a:t>
            </a:r>
          </a:p>
        </p:txBody>
      </p:sp>
      <p:sp>
        <p:nvSpPr>
          <p:cNvPr id="1417222" name="文本框 31754"/>
          <p:cNvSpPr txBox="1">
            <a:spLocks noChangeArrowheads="1"/>
          </p:cNvSpPr>
          <p:nvPr/>
        </p:nvSpPr>
        <p:spPr bwMode="auto">
          <a:xfrm>
            <a:off x="6731000" y="4103688"/>
            <a:ext cx="9525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rPr>
              <a:t>often</a:t>
            </a:r>
          </a:p>
        </p:txBody>
      </p:sp>
      <p:sp>
        <p:nvSpPr>
          <p:cNvPr id="1417223" name="文本框 31755"/>
          <p:cNvSpPr txBox="1">
            <a:spLocks noChangeArrowheads="1"/>
          </p:cNvSpPr>
          <p:nvPr/>
        </p:nvSpPr>
        <p:spPr bwMode="auto">
          <a:xfrm>
            <a:off x="2514600" y="5119688"/>
            <a:ext cx="14097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rPr>
              <a:t>illnesses</a:t>
            </a:r>
          </a:p>
        </p:txBody>
      </p:sp>
      <p:sp>
        <p:nvSpPr>
          <p:cNvPr id="1417224" name="椭圆 28"/>
          <p:cNvSpPr>
            <a:spLocks noChangeArrowheads="1"/>
          </p:cNvSpPr>
          <p:nvPr/>
        </p:nvSpPr>
        <p:spPr bwMode="auto">
          <a:xfrm>
            <a:off x="1452563" y="268288"/>
            <a:ext cx="928687" cy="508000"/>
          </a:xfrm>
          <a:prstGeom prst="ellipse">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solidFill>
                  <a:srgbClr val="89A4A7"/>
                </a:solidFill>
                <a:miter lim="800000"/>
                <a:headEnd/>
                <a:tailEnd/>
              </a14:hiddenLine>
            </a:ext>
          </a:extLst>
        </p:spPr>
        <p:txBody>
          <a:bodyPr anchor="ctr"/>
          <a:lstStyle/>
          <a:p>
            <a:pPr algn="ctr">
              <a:buFont typeface="Arial" panose="020B0604020202020204" pitchFamily="34" charset="0"/>
              <a:buNone/>
            </a:pPr>
            <a:r>
              <a:rPr lang="en-US" altLang="zh-CN" sz="2800" b="1">
                <a:solidFill>
                  <a:srgbClr val="000000"/>
                </a:solidFill>
                <a:latin typeface="Times New Roman" panose="02020603050405020304" pitchFamily="18" charset="0"/>
              </a:rPr>
              <a:t>2d</a:t>
            </a:r>
          </a:p>
        </p:txBody>
      </p:sp>
      <p:sp>
        <p:nvSpPr>
          <p:cNvPr id="1417225" name="文本框 4"/>
          <p:cNvSpPr txBox="1">
            <a:spLocks noChangeArrowheads="1"/>
          </p:cNvSpPr>
          <p:nvPr/>
        </p:nvSpPr>
        <p:spPr bwMode="auto">
          <a:xfrm>
            <a:off x="2305050" y="268288"/>
            <a:ext cx="65024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dirty="0">
                <a:latin typeface="Times New Roman" panose="02020603050405020304" pitchFamily="18" charset="0"/>
                <a:ea typeface="幼圆" panose="02010509060101010101" pitchFamily="49" charset="-122"/>
              </a:rPr>
              <a:t>Complete the sentences using words from the passage.</a:t>
            </a:r>
          </a:p>
        </p:txBody>
      </p:sp>
      <p:sp>
        <p:nvSpPr>
          <p:cNvPr id="1417226" name="文本框 1"/>
          <p:cNvSpPr txBox="1">
            <a:spLocks noChangeArrowheads="1"/>
          </p:cNvSpPr>
          <p:nvPr/>
        </p:nvSpPr>
        <p:spPr bwMode="auto">
          <a:xfrm>
            <a:off x="371475" y="3921125"/>
            <a:ext cx="8107363"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1325" indent="-441325">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buFont typeface="Arial" panose="020B0604020202020204" pitchFamily="34" charset="0"/>
              <a:buNone/>
            </a:pPr>
            <a:r>
              <a:rPr lang="en-US" altLang="zh-CN" sz="3400" b="1">
                <a:solidFill>
                  <a:srgbClr val="000000"/>
                </a:solidFill>
                <a:latin typeface="Times New Roman" panose="02020603050405020304" pitchFamily="18" charset="0"/>
                <a:sym typeface="幼圆" panose="02010509060101010101" pitchFamily="49" charset="-122"/>
              </a:rPr>
              <a:t>3. </a:t>
            </a:r>
            <a:r>
              <a:rPr lang="en-US" altLang="zh-CN" sz="2800" b="1">
                <a:solidFill>
                  <a:srgbClr val="000000"/>
                </a:solidFill>
                <a:latin typeface="Times New Roman" panose="02020603050405020304" pitchFamily="18" charset="0"/>
                <a:sym typeface="幼圆" panose="02010509060101010101" pitchFamily="49" charset="-122"/>
              </a:rPr>
              <a:t>Adult pandas do not have babies very ______, and some of the babies only live for a short time because of ________.</a:t>
            </a:r>
          </a:p>
        </p:txBody>
      </p:sp>
      <p:sp>
        <p:nvSpPr>
          <p:cNvPr id="1417227" name="文本框 3"/>
          <p:cNvSpPr txBox="1">
            <a:spLocks noChangeArrowheads="1"/>
          </p:cNvSpPr>
          <p:nvPr/>
        </p:nvSpPr>
        <p:spPr bwMode="auto">
          <a:xfrm>
            <a:off x="1308100" y="2957513"/>
            <a:ext cx="201453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ea typeface="幼圆" panose="02010509060101010101" pitchFamily="49" charset="-122"/>
              </a:rPr>
              <a:t>the world</a:t>
            </a:r>
          </a:p>
        </p:txBody>
      </p:sp>
      <p:sp>
        <p:nvSpPr>
          <p:cNvPr id="1417228" name="文本框 5"/>
          <p:cNvSpPr txBox="1">
            <a:spLocks noChangeArrowheads="1"/>
          </p:cNvSpPr>
          <p:nvPr/>
        </p:nvSpPr>
        <p:spPr bwMode="auto">
          <a:xfrm>
            <a:off x="6704013" y="2925763"/>
            <a:ext cx="15144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ea typeface="幼圆" panose="02010509060101010101" pitchFamily="49" charset="-122"/>
              </a:rPr>
              <a:t>popular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172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1417225"/>
                                        </p:tgtEl>
                                        <p:attrNameLst>
                                          <p:attrName>style.visibility</p:attrName>
                                        </p:attrNameLst>
                                      </p:cBhvr>
                                      <p:to>
                                        <p:strVal val="visible"/>
                                      </p:to>
                                    </p:set>
                                    <p:animEffect transition="in" filter="blinds(horizontal)">
                                      <p:cBhvr>
                                        <p:cTn id="11" dur="1000"/>
                                        <p:tgtEl>
                                          <p:spTgt spid="1417225"/>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1417218"/>
                                        </p:tgtEl>
                                        <p:attrNameLst>
                                          <p:attrName>style.visibility</p:attrName>
                                        </p:attrNameLst>
                                      </p:cBhvr>
                                      <p:to>
                                        <p:strVal val="visible"/>
                                      </p:to>
                                    </p:set>
                                    <p:animEffect transition="in" filter="randombar(horizontal)">
                                      <p:cBhvr>
                                        <p:cTn id="16" dur="500"/>
                                        <p:tgtEl>
                                          <p:spTgt spid="1417218"/>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417221"/>
                                        </p:tgtEl>
                                        <p:attrNameLst>
                                          <p:attrName>style.visibility</p:attrName>
                                        </p:attrNameLst>
                                      </p:cBhvr>
                                      <p:to>
                                        <p:strVal val="visible"/>
                                      </p:to>
                                    </p:set>
                                    <p:animEffect transition="in" filter="randombar(horizontal)">
                                      <p:cBhvr>
                                        <p:cTn id="19" dur="500"/>
                                        <p:tgtEl>
                                          <p:spTgt spid="1417221"/>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417226"/>
                                        </p:tgtEl>
                                        <p:attrNameLst>
                                          <p:attrName>style.visibility</p:attrName>
                                        </p:attrNameLst>
                                      </p:cBhvr>
                                      <p:to>
                                        <p:strVal val="visible"/>
                                      </p:to>
                                    </p:set>
                                    <p:animEffect transition="in" filter="randombar(horizontal)">
                                      <p:cBhvr>
                                        <p:cTn id="22" dur="500"/>
                                        <p:tgtEl>
                                          <p:spTgt spid="141722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417219"/>
                                        </p:tgtEl>
                                        <p:attrNameLst>
                                          <p:attrName>style.visibility</p:attrName>
                                        </p:attrNameLst>
                                      </p:cBhvr>
                                      <p:to>
                                        <p:strVal val="visible"/>
                                      </p:to>
                                    </p:set>
                                    <p:anim calcmode="lin" valueType="num">
                                      <p:cBhvr>
                                        <p:cTn id="27" dur="500" fill="hold"/>
                                        <p:tgtEl>
                                          <p:spTgt spid="1417219"/>
                                        </p:tgtEl>
                                        <p:attrNameLst>
                                          <p:attrName>ppt_x</p:attrName>
                                        </p:attrNameLst>
                                      </p:cBhvr>
                                      <p:tavLst>
                                        <p:tav tm="0">
                                          <p:val>
                                            <p:strVal val="#ppt_x"/>
                                          </p:val>
                                        </p:tav>
                                        <p:tav tm="100000">
                                          <p:val>
                                            <p:strVal val="#ppt_x"/>
                                          </p:val>
                                        </p:tav>
                                      </p:tavLst>
                                    </p:anim>
                                    <p:anim calcmode="lin" valueType="num">
                                      <p:cBhvr>
                                        <p:cTn id="28" dur="500" fill="hold"/>
                                        <p:tgtEl>
                                          <p:spTgt spid="141721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417220"/>
                                        </p:tgtEl>
                                        <p:attrNameLst>
                                          <p:attrName>style.visibility</p:attrName>
                                        </p:attrNameLst>
                                      </p:cBhvr>
                                      <p:to>
                                        <p:strVal val="visible"/>
                                      </p:to>
                                    </p:set>
                                    <p:anim calcmode="lin" valueType="num">
                                      <p:cBhvr>
                                        <p:cTn id="33" dur="500" fill="hold"/>
                                        <p:tgtEl>
                                          <p:spTgt spid="1417220"/>
                                        </p:tgtEl>
                                        <p:attrNameLst>
                                          <p:attrName>ppt_x</p:attrName>
                                        </p:attrNameLst>
                                      </p:cBhvr>
                                      <p:tavLst>
                                        <p:tav tm="0">
                                          <p:val>
                                            <p:strVal val="#ppt_x"/>
                                          </p:val>
                                        </p:tav>
                                        <p:tav tm="100000">
                                          <p:val>
                                            <p:strVal val="#ppt_x"/>
                                          </p:val>
                                        </p:tav>
                                      </p:tavLst>
                                    </p:anim>
                                    <p:anim calcmode="lin" valueType="num">
                                      <p:cBhvr>
                                        <p:cTn id="34" dur="500" fill="hold"/>
                                        <p:tgtEl>
                                          <p:spTgt spid="1417220"/>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417227"/>
                                        </p:tgtEl>
                                        <p:attrNameLst>
                                          <p:attrName>style.visibility</p:attrName>
                                        </p:attrNameLst>
                                      </p:cBhvr>
                                      <p:to>
                                        <p:strVal val="visible"/>
                                      </p:to>
                                    </p:set>
                                    <p:anim calcmode="lin" valueType="num">
                                      <p:cBhvr>
                                        <p:cTn id="39" dur="1000" fill="hold"/>
                                        <p:tgtEl>
                                          <p:spTgt spid="1417227"/>
                                        </p:tgtEl>
                                        <p:attrNameLst>
                                          <p:attrName>ppt_x</p:attrName>
                                        </p:attrNameLst>
                                      </p:cBhvr>
                                      <p:tavLst>
                                        <p:tav tm="0">
                                          <p:val>
                                            <p:strVal val="#ppt_x"/>
                                          </p:val>
                                        </p:tav>
                                        <p:tav tm="100000">
                                          <p:val>
                                            <p:strVal val="#ppt_x"/>
                                          </p:val>
                                        </p:tav>
                                      </p:tavLst>
                                    </p:anim>
                                    <p:anim calcmode="lin" valueType="num">
                                      <p:cBhvr>
                                        <p:cTn id="40" dur="1000" fill="hold"/>
                                        <p:tgtEl>
                                          <p:spTgt spid="1417227"/>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417228"/>
                                        </p:tgtEl>
                                        <p:attrNameLst>
                                          <p:attrName>style.visibility</p:attrName>
                                        </p:attrNameLst>
                                      </p:cBhvr>
                                      <p:to>
                                        <p:strVal val="visible"/>
                                      </p:to>
                                    </p:set>
                                    <p:anim calcmode="lin" valueType="num">
                                      <p:cBhvr>
                                        <p:cTn id="45" dur="1000" fill="hold"/>
                                        <p:tgtEl>
                                          <p:spTgt spid="1417228"/>
                                        </p:tgtEl>
                                        <p:attrNameLst>
                                          <p:attrName>ppt_x</p:attrName>
                                        </p:attrNameLst>
                                      </p:cBhvr>
                                      <p:tavLst>
                                        <p:tav tm="0">
                                          <p:val>
                                            <p:strVal val="#ppt_x"/>
                                          </p:val>
                                        </p:tav>
                                        <p:tav tm="100000">
                                          <p:val>
                                            <p:strVal val="#ppt_x"/>
                                          </p:val>
                                        </p:tav>
                                      </p:tavLst>
                                    </p:anim>
                                    <p:anim calcmode="lin" valueType="num">
                                      <p:cBhvr>
                                        <p:cTn id="46" dur="1000" fill="hold"/>
                                        <p:tgtEl>
                                          <p:spTgt spid="1417228"/>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417222"/>
                                        </p:tgtEl>
                                        <p:attrNameLst>
                                          <p:attrName>style.visibility</p:attrName>
                                        </p:attrNameLst>
                                      </p:cBhvr>
                                      <p:to>
                                        <p:strVal val="visible"/>
                                      </p:to>
                                    </p:set>
                                    <p:anim calcmode="lin" valueType="num">
                                      <p:cBhvr>
                                        <p:cTn id="51" dur="500" fill="hold"/>
                                        <p:tgtEl>
                                          <p:spTgt spid="1417222"/>
                                        </p:tgtEl>
                                        <p:attrNameLst>
                                          <p:attrName>ppt_x</p:attrName>
                                        </p:attrNameLst>
                                      </p:cBhvr>
                                      <p:tavLst>
                                        <p:tav tm="0">
                                          <p:val>
                                            <p:strVal val="#ppt_x"/>
                                          </p:val>
                                        </p:tav>
                                        <p:tav tm="100000">
                                          <p:val>
                                            <p:strVal val="#ppt_x"/>
                                          </p:val>
                                        </p:tav>
                                      </p:tavLst>
                                    </p:anim>
                                    <p:anim calcmode="lin" valueType="num">
                                      <p:cBhvr>
                                        <p:cTn id="52" dur="500" fill="hold"/>
                                        <p:tgtEl>
                                          <p:spTgt spid="1417222"/>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417223"/>
                                        </p:tgtEl>
                                        <p:attrNameLst>
                                          <p:attrName>style.visibility</p:attrName>
                                        </p:attrNameLst>
                                      </p:cBhvr>
                                      <p:to>
                                        <p:strVal val="visible"/>
                                      </p:to>
                                    </p:set>
                                    <p:anim calcmode="lin" valueType="num">
                                      <p:cBhvr>
                                        <p:cTn id="57" dur="500" fill="hold"/>
                                        <p:tgtEl>
                                          <p:spTgt spid="1417223"/>
                                        </p:tgtEl>
                                        <p:attrNameLst>
                                          <p:attrName>ppt_x</p:attrName>
                                        </p:attrNameLst>
                                      </p:cBhvr>
                                      <p:tavLst>
                                        <p:tav tm="0">
                                          <p:val>
                                            <p:strVal val="#ppt_x"/>
                                          </p:val>
                                        </p:tav>
                                        <p:tav tm="100000">
                                          <p:val>
                                            <p:strVal val="#ppt_x"/>
                                          </p:val>
                                        </p:tav>
                                      </p:tavLst>
                                    </p:anim>
                                    <p:anim calcmode="lin" valueType="num">
                                      <p:cBhvr>
                                        <p:cTn id="58" dur="500" fill="hold"/>
                                        <p:tgtEl>
                                          <p:spTgt spid="14172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7218" grpId="0" bldLvl="0"/>
      <p:bldP spid="1417219" grpId="0"/>
      <p:bldP spid="1417220" grpId="0"/>
      <p:bldP spid="1417221" grpId="0" bldLvl="0"/>
      <p:bldP spid="1417222" grpId="0"/>
      <p:bldP spid="1417223" grpId="0"/>
      <p:bldP spid="1417224" grpId="0" bldLvl="0"/>
      <p:bldP spid="1417225" grpId="0"/>
      <p:bldP spid="1417226" grpId="0"/>
      <p:bldP spid="1417227" grpId="0"/>
      <p:bldP spid="1417228"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8242" name="矩形 146433"/>
          <p:cNvSpPr>
            <a:spLocks noChangeArrowheads="1"/>
          </p:cNvSpPr>
          <p:nvPr/>
        </p:nvSpPr>
        <p:spPr bwMode="auto">
          <a:xfrm>
            <a:off x="546100" y="1684338"/>
            <a:ext cx="8172450" cy="264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buFont typeface="Arial" panose="020B0604020202020204" pitchFamily="34" charset="0"/>
              <a:buNone/>
            </a:pPr>
            <a:r>
              <a:rPr lang="en-US" altLang="zh-CN" sz="2800" b="1">
                <a:solidFill>
                  <a:srgbClr val="000000"/>
                </a:solidFill>
                <a:latin typeface="Times New Roman" panose="02020603050405020304" pitchFamily="18" charset="0"/>
              </a:rPr>
              <a:t>4. A special program in Chengdu teaches </a:t>
            </a:r>
            <a:r>
              <a:rPr lang="en-US" altLang="zh-CN" sz="2800" b="1">
                <a:solidFill>
                  <a:srgbClr val="000000"/>
                </a:solidFill>
                <a:latin typeface="Times New Roman" panose="02020603050405020304" pitchFamily="18" charset="0"/>
                <a:sym typeface="幼圆" panose="02010509060101010101" pitchFamily="49" charset="-122"/>
              </a:rPr>
              <a:t>_________ </a:t>
            </a:r>
            <a:r>
              <a:rPr lang="en-US" altLang="zh-CN" sz="2800" b="1">
                <a:solidFill>
                  <a:srgbClr val="000000"/>
                </a:solidFill>
                <a:latin typeface="Times New Roman" panose="02020603050405020304" pitchFamily="18" charset="0"/>
              </a:rPr>
              <a:t> </a:t>
            </a:r>
          </a:p>
          <a:p>
            <a:pPr>
              <a:lnSpc>
                <a:spcPct val="120000"/>
              </a:lnSpc>
              <a:buFont typeface="Arial" panose="020B0604020202020204" pitchFamily="34" charset="0"/>
              <a:buNone/>
            </a:pPr>
            <a:r>
              <a:rPr lang="en-US" altLang="zh-CN" sz="2800" b="1">
                <a:solidFill>
                  <a:srgbClr val="000000"/>
                </a:solidFill>
                <a:latin typeface="Times New Roman" panose="02020603050405020304" pitchFamily="18" charset="0"/>
              </a:rPr>
              <a:t>    about why pandas are ____________.</a:t>
            </a:r>
          </a:p>
          <a:p>
            <a:pPr>
              <a:lnSpc>
                <a:spcPct val="120000"/>
              </a:lnSpc>
              <a:buFont typeface="Arial" panose="020B0604020202020204" pitchFamily="34" charset="0"/>
              <a:buNone/>
            </a:pPr>
            <a:r>
              <a:rPr lang="en-US" altLang="zh-CN" sz="2800" b="1">
                <a:solidFill>
                  <a:srgbClr val="000000"/>
                </a:solidFill>
                <a:latin typeface="Times New Roman" panose="02020603050405020304" pitchFamily="18" charset="0"/>
              </a:rPr>
              <a:t>5. The Chinese government is helping to _____ the</a:t>
            </a:r>
          </a:p>
          <a:p>
            <a:pPr>
              <a:lnSpc>
                <a:spcPct val="120000"/>
              </a:lnSpc>
              <a:buFont typeface="Arial" panose="020B0604020202020204" pitchFamily="34" charset="0"/>
              <a:buNone/>
            </a:pPr>
            <a:r>
              <a:rPr lang="en-US" altLang="zh-CN" sz="2800" b="1">
                <a:solidFill>
                  <a:srgbClr val="000000"/>
                </a:solidFill>
                <a:latin typeface="Times New Roman" panose="02020603050405020304" pitchFamily="18" charset="0"/>
              </a:rPr>
              <a:t>    pandas. Scientists also want to better ___________ </a:t>
            </a:r>
          </a:p>
          <a:p>
            <a:pPr>
              <a:lnSpc>
                <a:spcPct val="120000"/>
              </a:lnSpc>
              <a:buFont typeface="Arial" panose="020B0604020202020204" pitchFamily="34" charset="0"/>
              <a:buNone/>
            </a:pPr>
            <a:r>
              <a:rPr lang="en-US" altLang="zh-CN" sz="2800" b="1">
                <a:solidFill>
                  <a:srgbClr val="000000"/>
                </a:solidFill>
                <a:latin typeface="Times New Roman" panose="02020603050405020304" pitchFamily="18" charset="0"/>
              </a:rPr>
              <a:t>    the habits of pandas.</a:t>
            </a:r>
          </a:p>
        </p:txBody>
      </p:sp>
      <p:sp>
        <p:nvSpPr>
          <p:cNvPr id="1418243" name="矩形 146435"/>
          <p:cNvSpPr>
            <a:spLocks noChangeArrowheads="1"/>
          </p:cNvSpPr>
          <p:nvPr/>
        </p:nvSpPr>
        <p:spPr bwMode="auto">
          <a:xfrm>
            <a:off x="6948488" y="1768475"/>
            <a:ext cx="14414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rPr>
              <a:t>children</a:t>
            </a:r>
          </a:p>
        </p:txBody>
      </p:sp>
      <p:sp>
        <p:nvSpPr>
          <p:cNvPr id="1418244" name="矩形 146436"/>
          <p:cNvSpPr>
            <a:spLocks noChangeArrowheads="1"/>
          </p:cNvSpPr>
          <p:nvPr/>
        </p:nvSpPr>
        <p:spPr bwMode="auto">
          <a:xfrm>
            <a:off x="4498975" y="2220913"/>
            <a:ext cx="1954213"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rPr>
              <a:t>endangered</a:t>
            </a:r>
          </a:p>
        </p:txBody>
      </p:sp>
      <p:sp>
        <p:nvSpPr>
          <p:cNvPr id="1418245" name="文本框 6"/>
          <p:cNvSpPr txBox="1">
            <a:spLocks noChangeArrowheads="1"/>
          </p:cNvSpPr>
          <p:nvPr/>
        </p:nvSpPr>
        <p:spPr bwMode="auto">
          <a:xfrm>
            <a:off x="6827838" y="2782888"/>
            <a:ext cx="84296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ea typeface="幼圆" panose="02010509060101010101" pitchFamily="49" charset="-122"/>
              </a:rPr>
              <a:t>save</a:t>
            </a:r>
          </a:p>
        </p:txBody>
      </p:sp>
      <p:sp>
        <p:nvSpPr>
          <p:cNvPr id="1418246" name="文本框 7"/>
          <p:cNvSpPr txBox="1">
            <a:spLocks noChangeArrowheads="1"/>
          </p:cNvSpPr>
          <p:nvPr/>
        </p:nvSpPr>
        <p:spPr bwMode="auto">
          <a:xfrm>
            <a:off x="6654800" y="3311525"/>
            <a:ext cx="1962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ea typeface="幼圆" panose="02010509060101010101" pitchFamily="49" charset="-122"/>
              </a:rPr>
              <a:t>understand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418242"/>
                                        </p:tgtEl>
                                        <p:attrNameLst>
                                          <p:attrName>style.visibility</p:attrName>
                                        </p:attrNameLst>
                                      </p:cBhvr>
                                      <p:to>
                                        <p:strVal val="visible"/>
                                      </p:to>
                                    </p:set>
                                    <p:animEffect transition="in" filter="diamond(in)">
                                      <p:cBhvr>
                                        <p:cTn id="7" dur="1000"/>
                                        <p:tgtEl>
                                          <p:spTgt spid="141824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418243"/>
                                        </p:tgtEl>
                                        <p:attrNameLst>
                                          <p:attrName>style.visibility</p:attrName>
                                        </p:attrNameLst>
                                      </p:cBhvr>
                                      <p:to>
                                        <p:strVal val="visible"/>
                                      </p:to>
                                    </p:set>
                                    <p:anim calcmode="lin" valueType="num">
                                      <p:cBhvr>
                                        <p:cTn id="12" dur="500" fill="hold"/>
                                        <p:tgtEl>
                                          <p:spTgt spid="1418243"/>
                                        </p:tgtEl>
                                        <p:attrNameLst>
                                          <p:attrName>ppt_x</p:attrName>
                                        </p:attrNameLst>
                                      </p:cBhvr>
                                      <p:tavLst>
                                        <p:tav tm="0">
                                          <p:val>
                                            <p:strVal val="#ppt_x"/>
                                          </p:val>
                                        </p:tav>
                                        <p:tav tm="100000">
                                          <p:val>
                                            <p:strVal val="#ppt_x"/>
                                          </p:val>
                                        </p:tav>
                                      </p:tavLst>
                                    </p:anim>
                                    <p:anim calcmode="lin" valueType="num">
                                      <p:cBhvr>
                                        <p:cTn id="13" dur="500" fill="hold"/>
                                        <p:tgtEl>
                                          <p:spTgt spid="141824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18244"/>
                                        </p:tgtEl>
                                        <p:attrNameLst>
                                          <p:attrName>style.visibility</p:attrName>
                                        </p:attrNameLst>
                                      </p:cBhvr>
                                      <p:to>
                                        <p:strVal val="visible"/>
                                      </p:to>
                                    </p:set>
                                    <p:anim calcmode="lin" valueType="num">
                                      <p:cBhvr>
                                        <p:cTn id="18" dur="500" fill="hold"/>
                                        <p:tgtEl>
                                          <p:spTgt spid="1418244"/>
                                        </p:tgtEl>
                                        <p:attrNameLst>
                                          <p:attrName>ppt_x</p:attrName>
                                        </p:attrNameLst>
                                      </p:cBhvr>
                                      <p:tavLst>
                                        <p:tav tm="0">
                                          <p:val>
                                            <p:strVal val="#ppt_x"/>
                                          </p:val>
                                        </p:tav>
                                        <p:tav tm="100000">
                                          <p:val>
                                            <p:strVal val="#ppt_x"/>
                                          </p:val>
                                        </p:tav>
                                      </p:tavLst>
                                    </p:anim>
                                    <p:anim calcmode="lin" valueType="num">
                                      <p:cBhvr>
                                        <p:cTn id="19" dur="500" fill="hold"/>
                                        <p:tgtEl>
                                          <p:spTgt spid="141824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418245"/>
                                        </p:tgtEl>
                                        <p:attrNameLst>
                                          <p:attrName>style.visibility</p:attrName>
                                        </p:attrNameLst>
                                      </p:cBhvr>
                                      <p:to>
                                        <p:strVal val="visible"/>
                                      </p:to>
                                    </p:set>
                                    <p:anim calcmode="lin" valueType="num">
                                      <p:cBhvr>
                                        <p:cTn id="24" dur="1000" fill="hold"/>
                                        <p:tgtEl>
                                          <p:spTgt spid="1418245"/>
                                        </p:tgtEl>
                                        <p:attrNameLst>
                                          <p:attrName>ppt_x</p:attrName>
                                        </p:attrNameLst>
                                      </p:cBhvr>
                                      <p:tavLst>
                                        <p:tav tm="0">
                                          <p:val>
                                            <p:strVal val="#ppt_x"/>
                                          </p:val>
                                        </p:tav>
                                        <p:tav tm="100000">
                                          <p:val>
                                            <p:strVal val="#ppt_x"/>
                                          </p:val>
                                        </p:tav>
                                      </p:tavLst>
                                    </p:anim>
                                    <p:anim calcmode="lin" valueType="num">
                                      <p:cBhvr>
                                        <p:cTn id="25" dur="1000" fill="hold"/>
                                        <p:tgtEl>
                                          <p:spTgt spid="141824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418246"/>
                                        </p:tgtEl>
                                        <p:attrNameLst>
                                          <p:attrName>style.visibility</p:attrName>
                                        </p:attrNameLst>
                                      </p:cBhvr>
                                      <p:to>
                                        <p:strVal val="visible"/>
                                      </p:to>
                                    </p:set>
                                    <p:anim calcmode="lin" valueType="num">
                                      <p:cBhvr>
                                        <p:cTn id="30" dur="1000" fill="hold"/>
                                        <p:tgtEl>
                                          <p:spTgt spid="1418246"/>
                                        </p:tgtEl>
                                        <p:attrNameLst>
                                          <p:attrName>ppt_x</p:attrName>
                                        </p:attrNameLst>
                                      </p:cBhvr>
                                      <p:tavLst>
                                        <p:tav tm="0">
                                          <p:val>
                                            <p:strVal val="#ppt_x"/>
                                          </p:val>
                                        </p:tav>
                                        <p:tav tm="100000">
                                          <p:val>
                                            <p:strVal val="#ppt_x"/>
                                          </p:val>
                                        </p:tav>
                                      </p:tavLst>
                                    </p:anim>
                                    <p:anim calcmode="lin" valueType="num">
                                      <p:cBhvr>
                                        <p:cTn id="31" dur="1000" fill="hold"/>
                                        <p:tgtEl>
                                          <p:spTgt spid="14182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8242" grpId="0"/>
      <p:bldP spid="1418243" grpId="0"/>
      <p:bldP spid="1418244" grpId="0"/>
      <p:bldP spid="1418245" grpId="0"/>
      <p:bldP spid="1418246"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9266" name="椭圆 28"/>
          <p:cNvSpPr>
            <a:spLocks noChangeArrowheads="1"/>
          </p:cNvSpPr>
          <p:nvPr/>
        </p:nvSpPr>
        <p:spPr bwMode="auto">
          <a:xfrm>
            <a:off x="1579563" y="268288"/>
            <a:ext cx="928687" cy="508000"/>
          </a:xfrm>
          <a:prstGeom prst="ellipse">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solidFill>
                  <a:srgbClr val="89A4A7"/>
                </a:solidFill>
                <a:miter lim="800000"/>
                <a:headEnd/>
                <a:tailEnd/>
              </a14:hiddenLine>
            </a:ext>
          </a:extLst>
        </p:spPr>
        <p:txBody>
          <a:bodyPr anchor="ctr"/>
          <a:lstStyle/>
          <a:p>
            <a:pPr algn="ctr">
              <a:buFont typeface="Arial" panose="020B0604020202020204" pitchFamily="34" charset="0"/>
              <a:buNone/>
            </a:pPr>
            <a:r>
              <a:rPr lang="en-US" altLang="zh-CN" sz="2800" b="1">
                <a:solidFill>
                  <a:srgbClr val="000000"/>
                </a:solidFill>
                <a:latin typeface="Times New Roman" panose="02020603050405020304" pitchFamily="18" charset="0"/>
              </a:rPr>
              <a:t>2e</a:t>
            </a:r>
          </a:p>
        </p:txBody>
      </p:sp>
      <p:sp>
        <p:nvSpPr>
          <p:cNvPr id="1419267" name="文本框 4"/>
          <p:cNvSpPr txBox="1">
            <a:spLocks noChangeArrowheads="1"/>
          </p:cNvSpPr>
          <p:nvPr/>
        </p:nvSpPr>
        <p:spPr bwMode="auto">
          <a:xfrm>
            <a:off x="2438400" y="110332"/>
            <a:ext cx="65024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dirty="0">
                <a:latin typeface="Times New Roman" panose="02020603050405020304" pitchFamily="18" charset="0"/>
                <a:ea typeface="幼圆" panose="02010509060101010101" pitchFamily="49" charset="-122"/>
              </a:rPr>
              <a:t>What other ways do you think children can help to save the pandas?</a:t>
            </a:r>
          </a:p>
        </p:txBody>
      </p:sp>
      <p:sp>
        <p:nvSpPr>
          <p:cNvPr id="1419268" name="文本框 124937"/>
          <p:cNvSpPr txBox="1">
            <a:spLocks noChangeArrowheads="1"/>
          </p:cNvSpPr>
          <p:nvPr/>
        </p:nvSpPr>
        <p:spPr bwMode="auto">
          <a:xfrm>
            <a:off x="1166813" y="1544638"/>
            <a:ext cx="7026275"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3200" b="1" dirty="0">
                <a:solidFill>
                  <a:srgbClr val="000000"/>
                </a:solidFill>
                <a:latin typeface="Times New Roman" panose="02020603050405020304" pitchFamily="18" charset="0"/>
              </a:rPr>
              <a:t>Do not bother the pandas and let them live peacefully in the wild.</a:t>
            </a:r>
          </a:p>
          <a:p>
            <a:pPr>
              <a:spcBef>
                <a:spcPct val="50000"/>
              </a:spcBef>
              <a:buFont typeface="Arial" panose="020B0604020202020204" pitchFamily="34" charset="0"/>
              <a:buNone/>
            </a:pPr>
            <a:r>
              <a:rPr lang="en-US" altLang="zh-CN" sz="3200" b="1" dirty="0">
                <a:solidFill>
                  <a:srgbClr val="000000"/>
                </a:solidFill>
                <a:latin typeface="Times New Roman" panose="02020603050405020304" pitchFamily="18" charset="0"/>
              </a:rPr>
              <a:t>Volunteer to do some work helping to protect the pandas.</a:t>
            </a:r>
          </a:p>
          <a:p>
            <a:pPr>
              <a:spcBef>
                <a:spcPct val="50000"/>
              </a:spcBef>
              <a:buFont typeface="Arial" panose="020B0604020202020204" pitchFamily="34" charset="0"/>
              <a:buNone/>
            </a:pPr>
            <a:r>
              <a:rPr lang="en-US" altLang="zh-CN" sz="3200" b="1" dirty="0">
                <a:solidFill>
                  <a:srgbClr val="000000"/>
                </a:solidFill>
                <a:latin typeface="Times New Roman" panose="02020603050405020304" pitchFamily="18" charset="0"/>
              </a:rPr>
              <a:t>To do some advertisement about protecting the pandas.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192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1419267"/>
                                        </p:tgtEl>
                                        <p:attrNameLst>
                                          <p:attrName>style.visibility</p:attrName>
                                        </p:attrNameLst>
                                      </p:cBhvr>
                                      <p:to>
                                        <p:strVal val="visible"/>
                                      </p:to>
                                    </p:set>
                                    <p:animEffect transition="in" filter="blinds(horizontal)">
                                      <p:cBhvr>
                                        <p:cTn id="11" dur="1000"/>
                                        <p:tgtEl>
                                          <p:spTgt spid="1419267"/>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nodeType="clickEffect">
                                  <p:stCondLst>
                                    <p:cond delay="0"/>
                                  </p:stCondLst>
                                  <p:childTnLst>
                                    <p:set>
                                      <p:cBhvr>
                                        <p:cTn id="15" dur="1" fill="hold">
                                          <p:stCondLst>
                                            <p:cond delay="0"/>
                                          </p:stCondLst>
                                        </p:cTn>
                                        <p:tgtEl>
                                          <p:spTgt spid="1419268">
                                            <p:txEl>
                                              <p:pRg st="0" end="0"/>
                                            </p:txEl>
                                          </p:spTgt>
                                        </p:tgtEl>
                                        <p:attrNameLst>
                                          <p:attrName>style.visibility</p:attrName>
                                        </p:attrNameLst>
                                      </p:cBhvr>
                                      <p:to>
                                        <p:strVal val="visible"/>
                                      </p:to>
                                    </p:set>
                                    <p:animEffect transition="in" filter="box(in)">
                                      <p:cBhvr>
                                        <p:cTn id="16" dur="500"/>
                                        <p:tgtEl>
                                          <p:spTgt spid="141926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 fill="hold">
                                          <p:stCondLst>
                                            <p:cond delay="0"/>
                                          </p:stCondLst>
                                        </p:cTn>
                                        <p:tgtEl>
                                          <p:spTgt spid="1419268">
                                            <p:txEl>
                                              <p:pRg st="1" end="1"/>
                                            </p:txEl>
                                          </p:spTgt>
                                        </p:tgtEl>
                                        <p:attrNameLst>
                                          <p:attrName>style.visibility</p:attrName>
                                        </p:attrNameLst>
                                      </p:cBhvr>
                                      <p:to>
                                        <p:strVal val="visible"/>
                                      </p:to>
                                    </p:set>
                                    <p:animEffect transition="in" filter="box(in)">
                                      <p:cBhvr>
                                        <p:cTn id="21" dur="500"/>
                                        <p:tgtEl>
                                          <p:spTgt spid="1419268">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1419268">
                                            <p:txEl>
                                              <p:pRg st="2" end="2"/>
                                            </p:txEl>
                                          </p:spTgt>
                                        </p:tgtEl>
                                        <p:attrNameLst>
                                          <p:attrName>style.visibility</p:attrName>
                                        </p:attrNameLst>
                                      </p:cBhvr>
                                      <p:to>
                                        <p:strVal val="visible"/>
                                      </p:to>
                                    </p:set>
                                    <p:animEffect transition="in" filter="box(in)">
                                      <p:cBhvr>
                                        <p:cTn id="26" dur="500"/>
                                        <p:tgtEl>
                                          <p:spTgt spid="141926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9266" grpId="0" bldLvl="0"/>
      <p:bldP spid="141926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0290" name="文本框 5"/>
          <p:cNvSpPr txBox="1">
            <a:spLocks noChangeArrowheads="1"/>
          </p:cNvSpPr>
          <p:nvPr/>
        </p:nvSpPr>
        <p:spPr bwMode="auto">
          <a:xfrm>
            <a:off x="982663" y="3352800"/>
            <a:ext cx="77374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3600" b="1" dirty="0">
                <a:solidFill>
                  <a:srgbClr val="0070C0"/>
                </a:solidFill>
                <a:latin typeface="Times New Roman" panose="02020603050405020304" pitchFamily="18" charset="0"/>
                <a:sym typeface="幼圆" panose="02010509060101010101" pitchFamily="49" charset="-122"/>
              </a:rPr>
              <a:t>Make sentences to tell about Pandas.</a:t>
            </a:r>
          </a:p>
        </p:txBody>
      </p:sp>
      <p:sp>
        <p:nvSpPr>
          <p:cNvPr id="2" name="WordArt 2"/>
          <p:cNvSpPr/>
          <p:nvPr/>
        </p:nvSpPr>
        <p:spPr>
          <a:xfrm>
            <a:off x="2295208" y="1591628"/>
            <a:ext cx="4370387" cy="1368425"/>
          </a:xfrm>
          <a:prstGeom prst="rect">
            <a:avLst/>
          </a:prstGeom>
        </p:spPr>
        <p:txBody>
          <a:bodyPr wrap="none" fromWordArt="1">
            <a:prstTxWarp prst="textWave1">
              <a:avLst/>
            </a:prstTxWarp>
            <a:normAutofit/>
          </a:bodyPr>
          <a:lstStyle/>
          <a:p>
            <a:pPr algn="ctr" fontAlgn="auto"/>
            <a:r>
              <a:rPr lang="en-US" altLang="zh-CN" sz="3600" b="1" noProof="1">
                <a:ln w="22225">
                  <a:solidFill>
                    <a:schemeClr val="accent2"/>
                  </a:solidFill>
                  <a:prstDash val="solid"/>
                </a:ln>
                <a:solidFill>
                  <a:schemeClr val="accent2">
                    <a:lumMod val="40000"/>
                    <a:lumOff val="60000"/>
                  </a:schemeClr>
                </a:solidFill>
                <a:effectLst>
                  <a:glow rad="228600">
                    <a:schemeClr val="accent5">
                      <a:satMod val="175000"/>
                      <a:alpha val="40000"/>
                    </a:schemeClr>
                  </a:glow>
                </a:effectLst>
                <a:latin typeface="Times New Roman" panose="02020603050405020304" pitchFamily="18" charset="0"/>
                <a:ea typeface="宋体" panose="02010600030101010101" pitchFamily="2" charset="-122"/>
              </a:rPr>
              <a:t>HOMEWORK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3906" name="文本框 55300"/>
          <p:cNvSpPr txBox="1">
            <a:spLocks noChangeArrowheads="1"/>
          </p:cNvSpPr>
          <p:nvPr/>
        </p:nvSpPr>
        <p:spPr bwMode="auto">
          <a:xfrm>
            <a:off x="996950" y="2646363"/>
            <a:ext cx="7573963"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buFont typeface="Arial" panose="020B0604020202020204" pitchFamily="34" charset="0"/>
              <a:buNone/>
            </a:pPr>
            <a:r>
              <a:rPr lang="en-US" altLang="zh-CN" sz="3200" b="1" dirty="0">
                <a:solidFill>
                  <a:srgbClr val="0070C0"/>
                </a:solidFill>
                <a:latin typeface="Times New Roman" panose="02020603050405020304" pitchFamily="18" charset="0"/>
              </a:rPr>
              <a:t>1. To learn the article in 2b</a:t>
            </a:r>
          </a:p>
          <a:p>
            <a:pPr>
              <a:spcBef>
                <a:spcPct val="20000"/>
              </a:spcBef>
              <a:buFont typeface="Arial" panose="020B0604020202020204" pitchFamily="34" charset="0"/>
              <a:buNone/>
            </a:pPr>
            <a:r>
              <a:rPr lang="en-US" altLang="zh-CN" sz="3200" b="1" dirty="0">
                <a:solidFill>
                  <a:srgbClr val="0070C0"/>
                </a:solidFill>
                <a:latin typeface="Times New Roman" panose="02020603050405020304" pitchFamily="18" charset="0"/>
              </a:rPr>
              <a:t>2. To learn new words: </a:t>
            </a:r>
            <a:r>
              <a:rPr lang="en-US" altLang="zh-CN" sz="3200" b="1" i="1" dirty="0">
                <a:solidFill>
                  <a:srgbClr val="0070C0"/>
                </a:solidFill>
                <a:latin typeface="Times New Roman" panose="02020603050405020304" pitchFamily="18" charset="0"/>
              </a:rPr>
              <a:t>bamboo, research,</a:t>
            </a:r>
          </a:p>
          <a:p>
            <a:pPr>
              <a:spcBef>
                <a:spcPct val="20000"/>
              </a:spcBef>
              <a:buFont typeface="Arial" panose="020B0604020202020204" pitchFamily="34" charset="0"/>
              <a:buNone/>
            </a:pPr>
            <a:r>
              <a:rPr lang="en-US" altLang="zh-CN" sz="3200" b="1" i="1" dirty="0">
                <a:solidFill>
                  <a:srgbClr val="0070C0"/>
                </a:solidFill>
                <a:latin typeface="Times New Roman" panose="02020603050405020304" pitchFamily="18" charset="0"/>
              </a:rPr>
              <a:t>    keeper, awake, excitement, illness, wild, </a:t>
            </a:r>
          </a:p>
          <a:p>
            <a:pPr>
              <a:spcBef>
                <a:spcPct val="20000"/>
              </a:spcBef>
              <a:buFont typeface="Arial" panose="020B0604020202020204" pitchFamily="34" charset="0"/>
              <a:buNone/>
            </a:pPr>
            <a:r>
              <a:rPr lang="en-US" altLang="zh-CN" sz="3200" b="1" i="1" dirty="0">
                <a:solidFill>
                  <a:srgbClr val="0070C0"/>
                </a:solidFill>
                <a:latin typeface="Times New Roman" panose="02020603050405020304" pitchFamily="18" charset="0"/>
              </a:rPr>
              <a:t>    government, oil, protection, huge…</a:t>
            </a:r>
          </a:p>
        </p:txBody>
      </p:sp>
      <p:sp>
        <p:nvSpPr>
          <p:cNvPr id="3" name="矩形 2"/>
          <p:cNvSpPr/>
          <p:nvPr/>
        </p:nvSpPr>
        <p:spPr>
          <a:xfrm>
            <a:off x="2467928" y="1622425"/>
            <a:ext cx="4140835" cy="921385"/>
          </a:xfrm>
          <a:prstGeom prst="rect">
            <a:avLst/>
          </a:prstGeom>
          <a:noFill/>
          <a:ln>
            <a:noFill/>
          </a:ln>
        </p:spPr>
        <p:txBody>
          <a:bodyPr wrap="none">
            <a:prstTxWarp prst="textWave2">
              <a:avLst/>
            </a:prstTxWarp>
            <a:spAutoFit/>
          </a:bodyPr>
          <a:lstStyle/>
          <a:p>
            <a:pPr algn="ctr" fontAlgn="auto"/>
            <a:r>
              <a:rPr lang="en-US" altLang="zh-CN" sz="5400" b="1" noProof="1">
                <a:ln w="12700">
                  <a:solidFill>
                    <a:schemeClr val="accent5"/>
                  </a:solidFill>
                  <a:prstDash val="solid"/>
                </a:ln>
                <a:pattFill prst="ltDnDiag">
                  <a:fgClr>
                    <a:schemeClr val="accent5">
                      <a:lumMod val="60000"/>
                      <a:lumOff val="40000"/>
                    </a:schemeClr>
                  </a:fgClr>
                  <a:bgClr>
                    <a:schemeClr val="bg1"/>
                  </a:bgClr>
                </a:pattFill>
                <a:effectLst>
                  <a:glow rad="228600">
                    <a:schemeClr val="accent2">
                      <a:satMod val="175000"/>
                      <a:alpha val="40000"/>
                    </a:schemeClr>
                  </a:glow>
                </a:effectLst>
                <a:latin typeface="Times New Roman" panose="02020603050405020304" pitchFamily="18" charset="0"/>
                <a:ea typeface="+mn-ea"/>
              </a:rPr>
              <a:t>Teaching Aims</a:t>
            </a:r>
            <a:endParaRPr lang="en-US" altLang="zh-CN" sz="5400" b="1" noProof="1">
              <a:ln w="12700">
                <a:solidFill>
                  <a:schemeClr val="accent5"/>
                </a:solidFill>
                <a:prstDash val="solid"/>
              </a:ln>
              <a:pattFill prst="ltDnDiag">
                <a:fgClr>
                  <a:schemeClr val="accent5">
                    <a:lumMod val="60000"/>
                    <a:lumOff val="40000"/>
                  </a:schemeClr>
                </a:fgClr>
                <a:bgClr>
                  <a:schemeClr val="bg1"/>
                </a:bgClr>
              </a:pattFill>
              <a:effectLst>
                <a:glow rad="228600">
                  <a:schemeClr val="accent2">
                    <a:satMod val="175000"/>
                    <a:alpha val="40000"/>
                  </a:schemeClr>
                </a:glow>
              </a:effectLst>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403906"/>
                                        </p:tgtEl>
                                        <p:attrNameLst>
                                          <p:attrName>style.visibility</p:attrName>
                                        </p:attrNameLst>
                                      </p:cBhvr>
                                      <p:to>
                                        <p:strVal val="visible"/>
                                      </p:to>
                                    </p:set>
                                    <p:animEffect transition="in" filter="randombar(horizontal)">
                                      <p:cBhvr>
                                        <p:cTn id="12" dur="500"/>
                                        <p:tgtEl>
                                          <p:spTgt spid="14039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3906"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404930" name="图片 1" descr="5252423_194719049000_2"/>
          <p:cNvPicPr>
            <a:picLocks noChangeAspect="1" noChangeArrowheads="1"/>
          </p:cNvPicPr>
          <p:nvPr/>
        </p:nvPicPr>
        <p:blipFill>
          <a:blip r:embed="rId2" cstate="email"/>
          <a:srcRect/>
          <a:stretch>
            <a:fillRect/>
          </a:stretch>
        </p:blipFill>
        <p:spPr bwMode="auto">
          <a:xfrm>
            <a:off x="460375" y="1749425"/>
            <a:ext cx="5491163" cy="349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4931" name="文本框 2"/>
          <p:cNvSpPr txBox="1">
            <a:spLocks noChangeArrowheads="1"/>
          </p:cNvSpPr>
          <p:nvPr/>
        </p:nvSpPr>
        <p:spPr bwMode="auto">
          <a:xfrm>
            <a:off x="6069013" y="1900238"/>
            <a:ext cx="2671762"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3600" b="1" dirty="0">
                <a:solidFill>
                  <a:srgbClr val="000000"/>
                </a:solidFill>
                <a:latin typeface="Times New Roman" panose="02020603050405020304" pitchFamily="18" charset="0"/>
                <a:ea typeface="幼圆" panose="02010509060101010101" pitchFamily="49" charset="-122"/>
              </a:rPr>
              <a:t>Do you like pandas?</a:t>
            </a:r>
          </a:p>
          <a:p>
            <a:pPr>
              <a:buFont typeface="Arial" panose="020B0604020202020204" pitchFamily="34" charset="0"/>
              <a:buNone/>
            </a:pPr>
            <a:r>
              <a:rPr lang="en-US" altLang="zh-CN" sz="3600" b="1" dirty="0">
                <a:solidFill>
                  <a:srgbClr val="000000"/>
                </a:solidFill>
                <a:latin typeface="Times New Roman" panose="02020603050405020304" pitchFamily="18" charset="0"/>
                <a:ea typeface="幼圆" panose="02010509060101010101" pitchFamily="49" charset="-122"/>
              </a:rPr>
              <a:t>What do you know about them?</a:t>
            </a:r>
          </a:p>
        </p:txBody>
      </p:sp>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5954" name="Text Box 4"/>
          <p:cNvSpPr txBox="1">
            <a:spLocks noChangeArrowheads="1"/>
          </p:cNvSpPr>
          <p:nvPr/>
        </p:nvSpPr>
        <p:spPr bwMode="auto">
          <a:xfrm>
            <a:off x="327025" y="3944938"/>
            <a:ext cx="8396288" cy="254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5000"/>
              </a:lnSpc>
              <a:buFont typeface="Arial" panose="020B0604020202020204" pitchFamily="34" charset="0"/>
              <a:buNone/>
            </a:pPr>
            <a:r>
              <a:rPr lang="zh-CN" altLang="en-US" sz="2800" b="1" dirty="0">
                <a:solidFill>
                  <a:srgbClr val="000000"/>
                </a:solidFill>
                <a:latin typeface="宋体" panose="02010600030101010101" pitchFamily="2" charset="-122"/>
              </a:rPr>
              <a:t>大熊猫最奇特的一点是新生儿在出生时相当的不成熟，体重仅是它母亲体重的</a:t>
            </a:r>
            <a:r>
              <a:rPr lang="en-US" altLang="zh-CN" sz="2800" b="1" dirty="0">
                <a:solidFill>
                  <a:srgbClr val="000000"/>
                </a:solidFill>
                <a:latin typeface="宋体" panose="02010600030101010101" pitchFamily="2" charset="-122"/>
              </a:rPr>
              <a:t>0.1%</a:t>
            </a:r>
            <a:r>
              <a:rPr lang="zh-CN" altLang="en-US" sz="2800" b="1" dirty="0">
                <a:solidFill>
                  <a:srgbClr val="000000"/>
                </a:solidFill>
                <a:latin typeface="宋体" panose="02010600030101010101" pitchFamily="2" charset="-122"/>
              </a:rPr>
              <a:t>，平均为</a:t>
            </a:r>
            <a:r>
              <a:rPr lang="en-US" altLang="zh-CN" sz="2800" b="1" dirty="0">
                <a:solidFill>
                  <a:srgbClr val="000000"/>
                </a:solidFill>
                <a:latin typeface="宋体" panose="02010600030101010101" pitchFamily="2" charset="-122"/>
              </a:rPr>
              <a:t>145</a:t>
            </a:r>
            <a:r>
              <a:rPr lang="zh-CN" altLang="en-US" sz="2800" b="1" dirty="0">
                <a:solidFill>
                  <a:srgbClr val="000000"/>
                </a:solidFill>
                <a:latin typeface="宋体" panose="02010600030101010101" pitchFamily="2" charset="-122"/>
              </a:rPr>
              <a:t>克左右，约为成年的千分之一。照顾孩子是一项非常艰巨的任务，通常历时</a:t>
            </a:r>
            <a:r>
              <a:rPr lang="en-US" altLang="zh-CN" sz="2800" b="1" dirty="0">
                <a:solidFill>
                  <a:srgbClr val="000000"/>
                </a:solidFill>
                <a:latin typeface="宋体" panose="02010600030101010101" pitchFamily="2" charset="-122"/>
              </a:rPr>
              <a:t>18</a:t>
            </a:r>
            <a:r>
              <a:rPr lang="zh-CN" altLang="en-US" sz="2800" b="1" dirty="0">
                <a:solidFill>
                  <a:srgbClr val="000000"/>
                </a:solidFill>
                <a:latin typeface="宋体" panose="02010600030101010101" pitchFamily="2" charset="-122"/>
              </a:rPr>
              <a:t>个月，有时长达两年，直到她的下一个孩子出生。 </a:t>
            </a:r>
          </a:p>
        </p:txBody>
      </p:sp>
      <p:pic>
        <p:nvPicPr>
          <p:cNvPr id="1405955" name="Picture 10"/>
          <p:cNvPicPr>
            <a:picLocks noChangeAspect="1" noChangeArrowheads="1"/>
          </p:cNvPicPr>
          <p:nvPr/>
        </p:nvPicPr>
        <p:blipFill>
          <a:blip r:embed="rId2" cstate="email"/>
          <a:srcRect/>
          <a:stretch>
            <a:fillRect/>
          </a:stretch>
        </p:blipFill>
        <p:spPr bwMode="auto">
          <a:xfrm>
            <a:off x="2312987" y="838200"/>
            <a:ext cx="4618037" cy="295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405954"/>
                                        </p:tgtEl>
                                        <p:attrNameLst>
                                          <p:attrName>style.visibility</p:attrName>
                                        </p:attrNameLst>
                                      </p:cBhvr>
                                      <p:to>
                                        <p:strVal val="visible"/>
                                      </p:to>
                                    </p:set>
                                    <p:animEffect transition="in" filter="slide(fromBottom)">
                                      <p:cBhvr>
                                        <p:cTn id="7" dur="500"/>
                                        <p:tgtEl>
                                          <p:spTgt spid="14059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5954"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6978" name="椭圆 28"/>
          <p:cNvSpPr>
            <a:spLocks noChangeArrowheads="1"/>
          </p:cNvSpPr>
          <p:nvPr/>
        </p:nvSpPr>
        <p:spPr bwMode="auto">
          <a:xfrm>
            <a:off x="1452563" y="295275"/>
            <a:ext cx="928687" cy="508000"/>
          </a:xfrm>
          <a:prstGeom prst="ellipse">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solidFill>
                  <a:srgbClr val="89A4A7"/>
                </a:solidFill>
                <a:miter lim="800000"/>
                <a:headEnd/>
                <a:tailEnd/>
              </a14:hiddenLine>
            </a:ext>
          </a:extLst>
        </p:spPr>
        <p:txBody>
          <a:bodyPr anchor="ctr"/>
          <a:lstStyle/>
          <a:p>
            <a:pPr algn="ctr">
              <a:buFont typeface="Arial" panose="020B0604020202020204" pitchFamily="34" charset="0"/>
              <a:buNone/>
            </a:pPr>
            <a:r>
              <a:rPr lang="en-US" altLang="zh-CN" sz="2800" b="1">
                <a:solidFill>
                  <a:srgbClr val="000000"/>
                </a:solidFill>
                <a:latin typeface="Times New Roman" panose="02020603050405020304" pitchFamily="18" charset="0"/>
              </a:rPr>
              <a:t>2a</a:t>
            </a:r>
          </a:p>
        </p:txBody>
      </p:sp>
      <p:sp>
        <p:nvSpPr>
          <p:cNvPr id="1406979" name="文本框 1"/>
          <p:cNvSpPr txBox="1">
            <a:spLocks noChangeArrowheads="1"/>
          </p:cNvSpPr>
          <p:nvPr/>
        </p:nvSpPr>
        <p:spPr bwMode="auto">
          <a:xfrm>
            <a:off x="2209800" y="228600"/>
            <a:ext cx="6799263"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dirty="0">
                <a:latin typeface="Times New Roman" panose="02020603050405020304" pitchFamily="18" charset="0"/>
                <a:ea typeface="幼圆" panose="02010509060101010101" pitchFamily="49" charset="-122"/>
              </a:rPr>
              <a:t>Talk about pandas in your class. Use these words to help you.</a:t>
            </a:r>
          </a:p>
        </p:txBody>
      </p:sp>
      <p:sp>
        <p:nvSpPr>
          <p:cNvPr id="1406980" name="文本框 2"/>
          <p:cNvSpPr txBox="1">
            <a:spLocks noChangeArrowheads="1"/>
          </p:cNvSpPr>
          <p:nvPr/>
        </p:nvSpPr>
        <p:spPr bwMode="auto">
          <a:xfrm>
            <a:off x="577850" y="4527550"/>
            <a:ext cx="8070850" cy="179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rPr>
              <a:t>big                        bamboo                 zoo                   </a:t>
            </a:r>
          </a:p>
          <a:p>
            <a:pPr>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rPr>
              <a:t>popular                cute                       black and white</a:t>
            </a:r>
          </a:p>
          <a:p>
            <a:pPr>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rPr>
              <a:t>Sichuan                famous                  endangered    </a:t>
            </a:r>
          </a:p>
          <a:p>
            <a:pPr>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rPr>
              <a:t>beautiful              forest                     protect</a:t>
            </a:r>
          </a:p>
        </p:txBody>
      </p:sp>
      <p:pic>
        <p:nvPicPr>
          <p:cNvPr id="5" name="图片 4" descr="200811122118848"/>
          <p:cNvPicPr>
            <a:picLocks noChangeAspect="1" noChangeArrowheads="1"/>
          </p:cNvPicPr>
          <p:nvPr/>
        </p:nvPicPr>
        <p:blipFill>
          <a:blip r:embed="rId2" cstate="email"/>
          <a:srcRect/>
          <a:stretch>
            <a:fillRect/>
          </a:stretch>
        </p:blipFill>
        <p:spPr bwMode="auto">
          <a:xfrm>
            <a:off x="2381250" y="1133475"/>
            <a:ext cx="4359275"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069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1406979"/>
                                        </p:tgtEl>
                                        <p:attrNameLst>
                                          <p:attrName>style.visibility</p:attrName>
                                        </p:attrNameLst>
                                      </p:cBhvr>
                                      <p:to>
                                        <p:strVal val="visible"/>
                                      </p:to>
                                    </p:set>
                                    <p:animEffect transition="in" filter="blinds(horizontal)">
                                      <p:cBhvr>
                                        <p:cTn id="11" dur="1000"/>
                                        <p:tgtEl>
                                          <p:spTgt spid="1406979"/>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dissolve">
                                      <p:cBhvr>
                                        <p:cTn id="16" dur="500"/>
                                        <p:tgtEl>
                                          <p:spTgt spid="5"/>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406980"/>
                                        </p:tgtEl>
                                        <p:attrNameLst>
                                          <p:attrName>style.visibility</p:attrName>
                                        </p:attrNameLst>
                                      </p:cBhvr>
                                      <p:to>
                                        <p:strVal val="visible"/>
                                      </p:to>
                                    </p:set>
                                    <p:animEffect transition="in" filter="dissolve">
                                      <p:cBhvr>
                                        <p:cTn id="19" dur="500"/>
                                        <p:tgtEl>
                                          <p:spTgt spid="1406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6978" grpId="0" bldLvl="0"/>
      <p:bldP spid="1406979" grpId="0"/>
      <p:bldP spid="1406980"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8002" name="椭圆 28"/>
          <p:cNvSpPr>
            <a:spLocks noChangeArrowheads="1"/>
          </p:cNvSpPr>
          <p:nvPr/>
        </p:nvSpPr>
        <p:spPr bwMode="auto">
          <a:xfrm>
            <a:off x="1452563" y="268288"/>
            <a:ext cx="928687" cy="508000"/>
          </a:xfrm>
          <a:prstGeom prst="ellipse">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solidFill>
                  <a:srgbClr val="89A4A7"/>
                </a:solidFill>
                <a:miter lim="800000"/>
                <a:headEnd/>
                <a:tailEnd/>
              </a14:hiddenLine>
            </a:ext>
          </a:extLst>
        </p:spPr>
        <p:txBody>
          <a:bodyPr anchor="ctr"/>
          <a:lstStyle/>
          <a:p>
            <a:pPr algn="ctr">
              <a:buFont typeface="Arial" panose="020B0604020202020204" pitchFamily="34" charset="0"/>
              <a:buNone/>
            </a:pPr>
            <a:r>
              <a:rPr lang="en-US" altLang="zh-CN" sz="2800" b="1">
                <a:solidFill>
                  <a:srgbClr val="000000"/>
                </a:solidFill>
                <a:latin typeface="Times New Roman" panose="02020603050405020304" pitchFamily="18" charset="0"/>
              </a:rPr>
              <a:t>2b</a:t>
            </a:r>
          </a:p>
        </p:txBody>
      </p:sp>
      <p:sp>
        <p:nvSpPr>
          <p:cNvPr id="1408003" name="文本框 2"/>
          <p:cNvSpPr txBox="1">
            <a:spLocks noChangeArrowheads="1"/>
          </p:cNvSpPr>
          <p:nvPr/>
        </p:nvSpPr>
        <p:spPr bwMode="auto">
          <a:xfrm>
            <a:off x="2209800" y="110332"/>
            <a:ext cx="6799263"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dirty="0">
                <a:latin typeface="Times New Roman" panose="02020603050405020304" pitchFamily="18" charset="0"/>
                <a:ea typeface="幼圆" panose="02010509060101010101" pitchFamily="49" charset="-122"/>
              </a:rPr>
              <a:t>Read the article to find out what these numbers mean: 10, 12, 300, 2,000.</a:t>
            </a:r>
          </a:p>
        </p:txBody>
      </p:sp>
      <p:sp>
        <p:nvSpPr>
          <p:cNvPr id="6" name="WordArt 8"/>
          <p:cNvSpPr>
            <a:spLocks noChangeArrowheads="1" noChangeShapeType="1" noTextEdit="1"/>
          </p:cNvSpPr>
          <p:nvPr/>
        </p:nvSpPr>
        <p:spPr bwMode="auto">
          <a:xfrm>
            <a:off x="2165985" y="1171575"/>
            <a:ext cx="4824413" cy="1530350"/>
          </a:xfrm>
          <a:prstGeom prst="rect">
            <a:avLst/>
          </a:prstGeom>
        </p:spPr>
        <p:txBody>
          <a:bodyPr wrap="none" fromWordArt="1">
            <a:prstTxWarp prst="textCurveUp">
              <a:avLst/>
            </a:prstTxWarp>
          </a:bodyPr>
          <a:lstStyle/>
          <a:p>
            <a:pPr algn="ctr">
              <a:defRPr/>
            </a:pPr>
            <a:r>
              <a:rPr lang="zh-CN" altLang="en-US" sz="3600" b="1" kern="10" dirty="0">
                <a:ln w="22225">
                  <a:solidFill>
                    <a:schemeClr val="accent2"/>
                  </a:solidFill>
                  <a:prstDash val="solid"/>
                </a:ln>
                <a:solidFill>
                  <a:schemeClr val="accent2">
                    <a:lumMod val="40000"/>
                    <a:lumOff val="60000"/>
                  </a:schemeClr>
                </a:solidFill>
                <a:effectLst>
                  <a:glow rad="228600">
                    <a:schemeClr val="accent5">
                      <a:satMod val="175000"/>
                      <a:alpha val="40000"/>
                    </a:schemeClr>
                  </a:glow>
                </a:effectLst>
                <a:latin typeface="宋体" panose="02010600030101010101" pitchFamily="2" charset="-122"/>
                <a:ea typeface="宋体" panose="02010600030101010101" pitchFamily="2" charset="-122"/>
                <a:cs typeface="Arial" panose="020B0604020202020204" pitchFamily="34" charset="0"/>
              </a:rPr>
              <a:t>阅读策略：</a:t>
            </a:r>
            <a:r>
              <a:rPr lang="en-US" altLang="zh-CN" sz="3600" b="1" kern="10" dirty="0">
                <a:ln w="22225">
                  <a:solidFill>
                    <a:schemeClr val="accent2"/>
                  </a:solidFill>
                  <a:prstDash val="solid"/>
                </a:ln>
                <a:solidFill>
                  <a:schemeClr val="accent2">
                    <a:lumMod val="40000"/>
                    <a:lumOff val="60000"/>
                  </a:schemeClr>
                </a:solidFill>
                <a:effectLst>
                  <a:glow rad="228600">
                    <a:schemeClr val="accent5">
                      <a:satMod val="175000"/>
                      <a:alpha val="40000"/>
                    </a:schemeClr>
                  </a:glow>
                </a:effectLst>
                <a:latin typeface="宋体" panose="02010600030101010101" pitchFamily="2" charset="-122"/>
                <a:ea typeface="宋体" panose="02010600030101010101" pitchFamily="2" charset="-122"/>
                <a:cs typeface="Arial" panose="020B0604020202020204" pitchFamily="34" charset="0"/>
              </a:rPr>
              <a:t>Scanning</a:t>
            </a:r>
          </a:p>
        </p:txBody>
      </p:sp>
      <p:sp>
        <p:nvSpPr>
          <p:cNvPr id="1408005" name="Text Box 9"/>
          <p:cNvSpPr txBox="1">
            <a:spLocks noChangeArrowheads="1"/>
          </p:cNvSpPr>
          <p:nvPr/>
        </p:nvSpPr>
        <p:spPr bwMode="auto">
          <a:xfrm>
            <a:off x="1547813" y="2743200"/>
            <a:ext cx="5976937"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buFont typeface="Arial" panose="020B0604020202020204" pitchFamily="34" charset="0"/>
              <a:buNone/>
            </a:pPr>
            <a:r>
              <a:rPr lang="en-US" altLang="zh-CN" sz="3600" b="1" dirty="0">
                <a:solidFill>
                  <a:srgbClr val="000000"/>
                </a:solidFill>
                <a:latin typeface="Times New Roman" panose="02020603050405020304" pitchFamily="18" charset="0"/>
              </a:rPr>
              <a:t>This means moving your eyes quickly down the page to find specific information.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080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1408003"/>
                                        </p:tgtEl>
                                        <p:attrNameLst>
                                          <p:attrName>style.visibility</p:attrName>
                                        </p:attrNameLst>
                                      </p:cBhvr>
                                      <p:to>
                                        <p:strVal val="visible"/>
                                      </p:to>
                                    </p:set>
                                    <p:animEffect transition="in" filter="blinds(horizontal)">
                                      <p:cBhvr>
                                        <p:cTn id="11" dur="1000"/>
                                        <p:tgtEl>
                                          <p:spTgt spid="1408003"/>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randombar(horizontal)">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408005"/>
                                        </p:tgtEl>
                                        <p:attrNameLst>
                                          <p:attrName>style.visibility</p:attrName>
                                        </p:attrNameLst>
                                      </p:cBhvr>
                                      <p:to>
                                        <p:strVal val="visible"/>
                                      </p:to>
                                    </p:set>
                                    <p:animEffect transition="in" filter="wipe(down)">
                                      <p:cBhvr>
                                        <p:cTn id="21" dur="500"/>
                                        <p:tgtEl>
                                          <p:spTgt spid="14080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8002" grpId="0" bldLvl="0"/>
      <p:bldP spid="1408003" grpId="0"/>
      <p:bldP spid="6" grpId="0"/>
      <p:bldP spid="1408005"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9026" name="Rectangle 3"/>
          <p:cNvSpPr>
            <a:spLocks noGrp="1" noChangeArrowheads="1"/>
          </p:cNvSpPr>
          <p:nvPr>
            <p:ph type="body" idx="4294967295"/>
          </p:nvPr>
        </p:nvSpPr>
        <p:spPr>
          <a:xfrm>
            <a:off x="0" y="914400"/>
            <a:ext cx="8375650" cy="4956175"/>
          </a:xfrm>
          <a:noFill/>
        </p:spPr>
        <p:txBody>
          <a:bodyPr/>
          <a:lstStyle/>
          <a:p>
            <a:pPr marL="0" indent="0" defTabSz="288925">
              <a:lnSpc>
                <a:spcPct val="110000"/>
              </a:lnSpc>
              <a:spcBef>
                <a:spcPct val="0"/>
              </a:spcBef>
              <a:buFontTx/>
              <a:buNone/>
            </a:pPr>
            <a:r>
              <a:rPr lang="en-US" altLang="zh-CN" sz="2800" b="1" dirty="0">
                <a:latin typeface="宋体" panose="02010600030101010101" pitchFamily="2" charset="-122"/>
                <a:ea typeface="宋体" panose="02010600030101010101" pitchFamily="2" charset="-122"/>
              </a:rPr>
              <a:t>   </a:t>
            </a:r>
            <a:r>
              <a:rPr lang="zh-CN" altLang="en-US" sz="2800" b="1" dirty="0">
                <a:solidFill>
                  <a:srgbClr val="000000"/>
                </a:solidFill>
                <a:latin typeface="宋体" panose="02010600030101010101" pitchFamily="2" charset="-122"/>
                <a:ea typeface="宋体" panose="02010600030101010101" pitchFamily="2" charset="-122"/>
              </a:rPr>
              <a:t>略读时，只需读每一段第一句话（较长的段落，读前两句）。</a:t>
            </a:r>
            <a:r>
              <a:rPr lang="zh-CN" altLang="en-US" sz="2800" b="1" dirty="0">
                <a:solidFill>
                  <a:srgbClr val="FF0000"/>
                </a:solidFill>
                <a:latin typeface="宋体" panose="02010600030101010101" pitchFamily="2" charset="-122"/>
                <a:ea typeface="宋体" panose="02010600030101010101" pitchFamily="2" charset="-122"/>
              </a:rPr>
              <a:t>第一句话常是整段讨论的主题。在结论段，重点可能在最后一句。</a:t>
            </a:r>
            <a:r>
              <a:rPr lang="zh-CN" altLang="en-US" sz="2800" b="1" dirty="0">
                <a:solidFill>
                  <a:srgbClr val="000000"/>
                </a:solidFill>
                <a:latin typeface="宋体" panose="02010600030101010101" pitchFamily="2" charset="-122"/>
                <a:ea typeface="宋体" panose="02010600030101010101" pitchFamily="2" charset="-122"/>
              </a:rPr>
              <a:t>阅读时，把文本标出来，是帮助回答问题好方法。可将关键词画线或在段落旁写下本段主题，一两个字就够了，关键在于涵盖全文的速度。 </a:t>
            </a:r>
            <a:br>
              <a:rPr lang="zh-CN" altLang="en-US" sz="2800" b="1" dirty="0">
                <a:solidFill>
                  <a:srgbClr val="000000"/>
                </a:solidFill>
                <a:latin typeface="宋体" panose="02010600030101010101" pitchFamily="2" charset="-122"/>
                <a:ea typeface="宋体" panose="02010600030101010101" pitchFamily="2" charset="-122"/>
              </a:rPr>
            </a:br>
            <a:r>
              <a:rPr lang="zh-CN" altLang="en-US" sz="2800" b="1" dirty="0">
                <a:solidFill>
                  <a:srgbClr val="000000"/>
                </a:solidFill>
                <a:latin typeface="宋体" panose="02010600030101010101" pitchFamily="2" charset="-122"/>
                <a:ea typeface="宋体" panose="02010600030101010101" pitchFamily="2" charset="-122"/>
              </a:rPr>
              <a:t>　 略读时遇到不懂单词，试观察前后字来猜出意思。比如，在不懂的单字前面是形容词，那么这个字可能会是名词；在不懂的单字之前是副词，那么这个字可能会是动词。只要了解段落大意就好了。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1409026">
                                            <p:txEl>
                                              <p:pRg st="0" end="0"/>
                                            </p:txEl>
                                          </p:spTgt>
                                        </p:tgtEl>
                                        <p:attrNameLst>
                                          <p:attrName>style.visibility</p:attrName>
                                        </p:attrNameLst>
                                      </p:cBhvr>
                                      <p:to>
                                        <p:strVal val="visible"/>
                                      </p:to>
                                    </p:set>
                                    <p:animEffect transition="in" filter="randombar(horizontal)">
                                      <p:cBhvr>
                                        <p:cTn id="7" dur="500"/>
                                        <p:tgtEl>
                                          <p:spTgt spid="14090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0050" name="矩形 138241"/>
          <p:cNvSpPr>
            <a:spLocks noChangeArrowheads="1"/>
          </p:cNvSpPr>
          <p:nvPr/>
        </p:nvSpPr>
        <p:spPr bwMode="auto">
          <a:xfrm>
            <a:off x="457200" y="1168400"/>
            <a:ext cx="8134350" cy="486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buFont typeface="Arial" panose="020B0604020202020204" pitchFamily="34" charset="0"/>
              <a:buNone/>
            </a:pPr>
            <a:r>
              <a:rPr lang="en-US" altLang="zh-CN" sz="2800" b="1">
                <a:solidFill>
                  <a:srgbClr val="000000"/>
                </a:solidFill>
                <a:latin typeface="Times New Roman" panose="02020603050405020304" pitchFamily="18" charset="0"/>
              </a:rPr>
              <a:t>It is 8:30 a.m. at the Chengdu Research Base. Panda keepers are preparing milk for the baby pandas' breakfast. At 9:00 a.m., they find that most of the babies are already awake and hungry. When the babies see the keepers, they run over to them with excitement and some of the young pandas even walk into their friends and fall over!</a:t>
            </a:r>
          </a:p>
          <a:p>
            <a:pPr>
              <a:lnSpc>
                <a:spcPct val="140000"/>
              </a:lnSpc>
              <a:buFont typeface="Arial" panose="020B0604020202020204" pitchFamily="34" charset="0"/>
              <a:buNone/>
            </a:pPr>
            <a:r>
              <a:rPr lang="en-US" altLang="zh-CN" sz="2800" b="1">
                <a:solidFill>
                  <a:srgbClr val="000000"/>
                </a:solidFill>
                <a:latin typeface="Times New Roman" panose="02020603050405020304" pitchFamily="18" charset="0"/>
                <a:sym typeface="幼圆" panose="02010509060101010101" pitchFamily="49" charset="-122"/>
              </a:rPr>
              <a:t>Lin Wei, one of the panda keepers, says, "They're so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1074" name="文本框 1"/>
          <p:cNvSpPr txBox="1">
            <a:spLocks noChangeArrowheads="1"/>
          </p:cNvSpPr>
          <p:nvPr/>
        </p:nvSpPr>
        <p:spPr bwMode="auto">
          <a:xfrm>
            <a:off x="936625" y="1222375"/>
            <a:ext cx="7370763" cy="478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rPr>
              <a:t>cute and lovely. I take care of them like they're my own babies. I wash, feed and play with them every day. They're very special to me." In fact, many people around the world love these black and white animals. Pandas have become so popular that they are now a symbol of China.</a:t>
            </a:r>
          </a:p>
          <a:p>
            <a:pPr>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rPr>
              <a:t>Scientists say there are now fewer than 2,000 pandas living in the forests. Another 300 or so live in zoos or research centers in China and other countries. Pandas do not have many babies, maybe only one every two years. The </a:t>
            </a:r>
          </a:p>
        </p:txBody>
      </p:sp>
    </p:spTree>
  </p:cSld>
  <p:clrMapOvr>
    <a:masterClrMapping/>
  </p:clrMapOvr>
</p:sld>
</file>

<file path=ppt/theme/theme1.xml><?xml version="1.0" encoding="utf-8"?>
<a:theme xmlns:a="http://schemas.openxmlformats.org/drawingml/2006/main" name="WWW.2PPT.COM&#10;">
  <a:themeElements>
    <a:clrScheme name="ABC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BC模板">
      <a:majorFont>
        <a:latin typeface="Arial"/>
        <a:ea typeface="微软雅黑"/>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ABC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BC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BC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BC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BC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BC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BC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BC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BC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BC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BC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BC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主题38</Template>
  <TotalTime>0</TotalTime>
  <Words>918</Words>
  <Application>Microsoft Office PowerPoint</Application>
  <PresentationFormat>全屏显示(4:3)</PresentationFormat>
  <Paragraphs>80</Paragraphs>
  <Slides>18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18</vt:i4>
      </vt:variant>
    </vt:vector>
  </HeadingPairs>
  <TitlesOfParts>
    <vt:vector size="25" baseType="lpstr">
      <vt:lpstr>宋体</vt:lpstr>
      <vt:lpstr>微软雅黑</vt:lpstr>
      <vt:lpstr>幼圆</vt:lpstr>
      <vt:lpstr>Arial</vt:lpstr>
      <vt:lpstr>Calibri</vt:lpstr>
      <vt:lpstr>Times New Roman</vt:lpstr>
      <vt:lpstr>WWW.2PPT.COM
</vt:lpstr>
      <vt:lpstr>Unit 7 What's the highest mountain in the world?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2023-01-16T16:51:21Z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58F0BDFA59A34330915023FEF096C6FE</vt:lpwstr>
  </property>
  <property fmtid="{D5CDD505-2E9C-101B-9397-08002B2CF9AE}" pid="4" name="KSOProductBuildVer">
    <vt:lpwstr>2052-11.1.0.11194</vt:lpwstr>
  </property>
  <property fmtid="{A09F084E-AD41-489F-8076-AA5BE3082BCA}" pid="100">
    <vt:ui4>5</vt:ui4>
  </property>
  <property fmtid="{64440492-4C8B-11D1-8B70-080036B11A03}" pid="11">
    <vt:lpwstr>www.2ppt.com-爱PPT提供资源下载</vt:lpwstr>
  </property>
</Properties>
</file>