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76" r:id="rId5"/>
    <p:sldId id="259" r:id="rId6"/>
    <p:sldId id="296" r:id="rId7"/>
    <p:sldId id="261" r:id="rId8"/>
    <p:sldId id="298" r:id="rId9"/>
    <p:sldId id="301" r:id="rId10"/>
    <p:sldId id="299" r:id="rId11"/>
    <p:sldId id="302" r:id="rId12"/>
    <p:sldId id="264" r:id="rId13"/>
    <p:sldId id="300" r:id="rId14"/>
    <p:sldId id="278" r:id="rId15"/>
    <p:sldId id="279" r:id="rId16"/>
    <p:sldId id="266" r:id="rId17"/>
    <p:sldId id="274" r:id="rId18"/>
    <p:sldId id="277" r:id="rId19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6" autoAdjust="0"/>
    <p:restoredTop sz="94685" autoAdjust="0"/>
  </p:normalViewPr>
  <p:slideViewPr>
    <p:cSldViewPr>
      <p:cViewPr>
        <p:scale>
          <a:sx n="100" d="100"/>
          <a:sy n="100" d="100"/>
        </p:scale>
        <p:origin x="-552" y="-792"/>
      </p:cViewPr>
      <p:guideLst>
        <p:guide orient="horz" pos="16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045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9564C5F-9D6D-4300-A59A-D22023FC7E3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406400" y="685800"/>
            <a:ext cx="60452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fld id="{F6CDDACE-650F-484C-BC5D-CBF3A599BC7F}" type="slidenum">
              <a:rPr lang="zh-CN" altLang="en-US">
                <a:latin typeface="Calibri" panose="020F0502020204030204" pitchFamily="34" charset="0"/>
              </a:rPr>
              <a:t>1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685800"/>
            <a:ext cx="60452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64C5F-9D6D-4300-A59A-D22023FC7E3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9658950-ECE7-44F6-A3C7-3386643EE0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6C841B1-B250-49FC-A349-C53D974D270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FB3F19A-A084-476F-81B8-A056467EE0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7631"/>
            <a:ext cx="8229600" cy="86412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9781"/>
            <a:ext cx="8229600" cy="3421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A5C2801-9877-4828-B873-712C293AFA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7224"/>
            <a:ext cx="2057400" cy="334370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7224"/>
            <a:ext cx="6019800" cy="33437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BD94BD7-54EF-437A-B435-EEEBB15B58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1313"/>
            <a:ext cx="7772400" cy="111125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465"/>
            <a:ext cx="6400800" cy="13239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53ECE-91EA-496C-BCA4-AC5FD75C2C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B474B-2DCF-42F1-A2B6-9E88F1E824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2163"/>
            <a:ext cx="7772400" cy="10287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102"/>
            <a:ext cx="7772400" cy="11350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AF5EB-764D-4A38-BE60-BA9DAD4673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677"/>
            <a:ext cx="4038600" cy="3421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677"/>
            <a:ext cx="4038600" cy="3421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7D43A-C13C-4AE7-9A49-0B5D6B5284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465"/>
            <a:ext cx="4040188" cy="4841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651"/>
            <a:ext cx="4040188" cy="2986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160465"/>
            <a:ext cx="4041775" cy="4841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1644651"/>
            <a:ext cx="4041775" cy="2986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DCA5-D78F-4282-88DF-6C777C7322D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B353B-1E50-462C-9F1F-250B57F5FF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626A2-7394-4173-9C45-C528467A53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4" y="206375"/>
            <a:ext cx="3008313" cy="877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377"/>
            <a:ext cx="5111750" cy="4424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4" y="1084265"/>
            <a:ext cx="3008313" cy="3546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3B392-66A1-4EA7-9E85-CFB8D09A5B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026"/>
            <a:ext cx="5486400" cy="428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552"/>
            <a:ext cx="5486400" cy="310991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650"/>
            <a:ext cx="5486400" cy="608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844B3-BE22-4720-9A2E-83E3E2BB62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872A8-033D-4774-919D-556DAC7D6D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963"/>
            <a:ext cx="2057400" cy="442277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963"/>
            <a:ext cx="6019800" cy="442277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0550F-EEE1-45A7-A013-633F13385E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A0390-E7C0-4DAB-9D0B-F94E4670022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8636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7631"/>
            <a:ext cx="8229600" cy="86412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9781"/>
            <a:ext cx="8229600" cy="3421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F202B0D-B7CA-4496-A65E-A006C39C81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5001C25-1D5C-4488-B6BD-80A6B7F96B4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7631"/>
            <a:ext cx="8229600" cy="86412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14539"/>
            <a:ext cx="4038600" cy="25863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14539"/>
            <a:ext cx="4038600" cy="25863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858AA27-6A30-41B5-9E7D-0B85C81874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7631"/>
            <a:ext cx="8229600" cy="864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46AD0C2-B824-43D8-8E17-B945D9C51A3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7631"/>
            <a:ext cx="8229600" cy="86412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20EC78A-9467-4164-A660-CFA8FE64E18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7963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CB58D23-C1DD-4AF1-AA66-5B7E6011745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30.wmf"/><Relationship Id="rId3" Type="http://schemas.openxmlformats.org/officeDocument/2006/relationships/image" Target="../media/image25.GI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33.png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wmf"/><Relationship Id="rId11" Type="http://schemas.openxmlformats.org/officeDocument/2006/relationships/image" Target="../media/image32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34.png"/><Relationship Id="rId9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40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3.wmf"/><Relationship Id="rId11" Type="http://schemas.openxmlformats.org/officeDocument/2006/relationships/image" Target="../media/image39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41.wmf"/><Relationship Id="rId9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5.wmf"/><Relationship Id="rId3" Type="http://schemas.openxmlformats.org/officeDocument/2006/relationships/image" Target="../media/image7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image" Target="../media/image4.wmf"/><Relationship Id="rId5" Type="http://schemas.openxmlformats.org/officeDocument/2006/relationships/image" Target="../media/image9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2.bin"/><Relationship Id="rId4" Type="http://schemas.openxmlformats.org/officeDocument/2006/relationships/image" Target="../media/image8.w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4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 noChangeArrowheads="1"/>
          </p:cNvSpPr>
          <p:nvPr/>
        </p:nvSpPr>
        <p:spPr>
          <a:xfrm>
            <a:off x="683568" y="648172"/>
            <a:ext cx="1922462" cy="3857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zh-CN" altLang="en-US" sz="2000" b="1" dirty="0">
                <a:ea typeface="微软雅黑" panose="020B0503020204020204" pitchFamily="34" charset="-122"/>
                <a:cs typeface="+mj-cs"/>
              </a:rPr>
              <a:t>七年级下册</a:t>
            </a:r>
          </a:p>
        </p:txBody>
      </p:sp>
      <p:sp>
        <p:nvSpPr>
          <p:cNvPr id="14338" name="副标题 2"/>
          <p:cNvSpPr txBox="1">
            <a:spLocks noChangeArrowheads="1"/>
          </p:cNvSpPr>
          <p:nvPr/>
        </p:nvSpPr>
        <p:spPr bwMode="auto">
          <a:xfrm>
            <a:off x="0" y="1519238"/>
            <a:ext cx="9144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zh-CN" altLang="en-US" sz="4400" b="1" dirty="0" smtClean="0">
                <a:ea typeface="微软雅黑" panose="020B0503020204020204" pitchFamily="34" charset="-122"/>
              </a:rPr>
              <a:t>同</a:t>
            </a:r>
            <a:r>
              <a:rPr lang="zh-CN" altLang="en-US" sz="4400" b="1" dirty="0">
                <a:ea typeface="微软雅黑" panose="020B0503020204020204" pitchFamily="34" charset="-122"/>
              </a:rPr>
              <a:t>底数幂的除法</a:t>
            </a:r>
            <a:endParaRPr lang="zh-CN" altLang="zh-CN" sz="5400" dirty="0"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872" y="4176564"/>
            <a:ext cx="9134128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0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课堂探究</a:t>
            </a:r>
          </a:p>
        </p:txBody>
      </p:sp>
      <p:pic>
        <p:nvPicPr>
          <p:cNvPr id="24578" name="图片 4" descr="20080328122616161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25" y="3521076"/>
            <a:ext cx="21082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5"/>
          <p:cNvSpPr>
            <a:spLocks noGrp="1" noChangeArrowheads="1"/>
          </p:cNvSpPr>
          <p:nvPr/>
        </p:nvSpPr>
        <p:spPr bwMode="auto">
          <a:xfrm>
            <a:off x="-180975" y="1368425"/>
            <a:ext cx="5614988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150000"/>
              </a:lnSpc>
            </a:pPr>
            <a:endParaRPr lang="zh-CN" altLang="en-US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4580" name="矩形 2"/>
          <p:cNvSpPr>
            <a:spLocks noChangeArrowheads="1"/>
          </p:cNvSpPr>
          <p:nvPr/>
        </p:nvSpPr>
        <p:spPr bwMode="auto">
          <a:xfrm>
            <a:off x="1258888" y="1079501"/>
            <a:ext cx="45704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 dirty="0">
                <a:ea typeface="微软雅黑" panose="020B0503020204020204" pitchFamily="34" charset="-122"/>
              </a:rPr>
              <a:t>探究（</a:t>
            </a:r>
            <a:r>
              <a:rPr lang="zh-CN" altLang="en-US" b="1" dirty="0">
                <a:ea typeface="微软雅黑" panose="020B0503020204020204" pitchFamily="34" charset="-122"/>
              </a:rPr>
              <a:t>二</a:t>
            </a:r>
            <a:r>
              <a:rPr lang="zh-CN" altLang="zh-CN" b="1" dirty="0">
                <a:ea typeface="微软雅黑" panose="020B0503020204020204" pitchFamily="34" charset="-122"/>
              </a:rPr>
              <a:t>）</a:t>
            </a:r>
            <a:r>
              <a:rPr lang="zh-CN" altLang="zh-CN" dirty="0">
                <a:ea typeface="微软雅黑" panose="020B0503020204020204" pitchFamily="34" charset="-122"/>
              </a:rPr>
              <a:t>：</a:t>
            </a:r>
            <a:r>
              <a:rPr lang="zh-CN" altLang="en-US" dirty="0">
                <a:ea typeface="微软雅黑" panose="020B0503020204020204" pitchFamily="34" charset="-122"/>
              </a:rPr>
              <a:t>小</a:t>
            </a:r>
            <a:r>
              <a:rPr lang="zh-CN" altLang="zh-CN" dirty="0">
                <a:ea typeface="微软雅黑" panose="020B0503020204020204" pitchFamily="34" charset="-122"/>
              </a:rPr>
              <a:t>结：负整数指数幂的意义：</a:t>
            </a:r>
            <a:endParaRPr lang="zh-CN" altLang="zh-CN" dirty="0"/>
          </a:p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4581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4993" name="Object 1"/>
          <p:cNvGraphicFramePr>
            <a:graphicFrameLocks noChangeAspect="1"/>
          </p:cNvGraphicFramePr>
          <p:nvPr/>
        </p:nvGraphicFramePr>
        <p:xfrm>
          <a:off x="2484438" y="1871665"/>
          <a:ext cx="234156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r:id="rId4" imgW="1054100" imgH="431800" progId="Equation.3">
                  <p:embed/>
                </p:oleObj>
              </mc:Choice>
              <mc:Fallback>
                <p:oleObj r:id="rId4" imgW="10541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871665"/>
                        <a:ext cx="2341562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56104" y="1871664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</a:rPr>
              <a:t>1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24584" name="矩形 11"/>
          <p:cNvSpPr>
            <a:spLocks noChangeArrowheads="1"/>
          </p:cNvSpPr>
          <p:nvPr/>
        </p:nvSpPr>
        <p:spPr bwMode="auto">
          <a:xfrm>
            <a:off x="4364039" y="2408238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ea typeface="微软雅黑" panose="020B0503020204020204" pitchFamily="34" charset="-122"/>
              </a:rPr>
              <a:t>　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356104" y="2376490"/>
            <a:ext cx="709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a</a:t>
            </a:r>
            <a:r>
              <a:rPr lang="en-US" altLang="zh-CN" sz="2400" baseline="30000">
                <a:solidFill>
                  <a:srgbClr val="FF0000"/>
                </a:solidFill>
              </a:rPr>
              <a:t>p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25602" name="图片 3" descr="20080328122618768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5129" y="2949576"/>
            <a:ext cx="2847975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流程图: 可选过程 29"/>
          <p:cNvSpPr/>
          <p:nvPr/>
        </p:nvSpPr>
        <p:spPr>
          <a:xfrm>
            <a:off x="290260" y="203140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68538" y="1800225"/>
            <a:ext cx="23749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000">
                <a:solidFill>
                  <a:srgbClr val="FF0000"/>
                </a:solidFill>
                <a:ea typeface="微软雅黑" panose="020B0503020204020204" pitchFamily="34" charset="-122"/>
              </a:rPr>
              <a:t>=-(ab)</a:t>
            </a:r>
            <a:r>
              <a:rPr lang="en-US" altLang="zh-CN" sz="2000" baseline="30000">
                <a:solidFill>
                  <a:srgbClr val="FF0000"/>
                </a:solidFill>
                <a:ea typeface="微软雅黑" panose="020B0503020204020204" pitchFamily="34" charset="-122"/>
              </a:rPr>
              <a:t>5</a:t>
            </a:r>
            <a:r>
              <a:rPr lang="en-US" altLang="zh-CN" sz="200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zh-CN" altLang="zh-CN" sz="2000">
                <a:solidFill>
                  <a:srgbClr val="FF0000"/>
                </a:solidFill>
                <a:ea typeface="微软雅黑" panose="020B0503020204020204" pitchFamily="34" charset="-122"/>
              </a:rPr>
              <a:t>÷</a:t>
            </a:r>
            <a:r>
              <a:rPr lang="en-US" altLang="zh-CN" sz="2000">
                <a:solidFill>
                  <a:srgbClr val="FF0000"/>
                </a:solidFill>
                <a:ea typeface="微软雅黑" panose="020B0503020204020204" pitchFamily="34" charset="-122"/>
              </a:rPr>
              <a:t>(ab)</a:t>
            </a:r>
            <a:r>
              <a:rPr lang="en-US" altLang="zh-CN" sz="2000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r>
              <a:rPr lang="en-US" altLang="zh-CN" sz="2000">
                <a:solidFill>
                  <a:srgbClr val="FF0000"/>
                </a:solidFill>
                <a:ea typeface="微软雅黑" panose="020B0503020204020204" pitchFamily="34" charset="-122"/>
              </a:rPr>
              <a:t> . =-(ab)</a:t>
            </a:r>
            <a:r>
              <a:rPr lang="en-US" altLang="zh-CN" sz="2000" baseline="30000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endParaRPr lang="en-US" altLang="zh-CN" sz="20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000">
                <a:solidFill>
                  <a:srgbClr val="FF0000"/>
                </a:solidFill>
                <a:ea typeface="微软雅黑" panose="020B0503020204020204" pitchFamily="34" charset="-122"/>
              </a:rPr>
              <a:t>= -a</a:t>
            </a:r>
            <a:r>
              <a:rPr lang="en-US" altLang="zh-CN" sz="2000" baseline="30000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r>
              <a:rPr lang="en-US" altLang="zh-CN" sz="2000">
                <a:solidFill>
                  <a:srgbClr val="FF0000"/>
                </a:solidFill>
                <a:ea typeface="微软雅黑" panose="020B0503020204020204" pitchFamily="34" charset="-122"/>
              </a:rPr>
              <a:t> b</a:t>
            </a:r>
            <a:r>
              <a:rPr lang="en-US" altLang="zh-CN" sz="2000" baseline="30000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r>
              <a:rPr lang="en-US" altLang="zh-CN" sz="200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endParaRPr lang="zh-CN" altLang="en-US" sz="20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725" y="1800224"/>
            <a:ext cx="3382963" cy="160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ea typeface="微软雅黑" panose="020B0503020204020204" pitchFamily="34" charset="-122"/>
              </a:rPr>
              <a:t> (n-m)</a:t>
            </a:r>
            <a:r>
              <a:rPr lang="en-US" altLang="zh-CN" sz="2000" baseline="30000" dirty="0">
                <a:solidFill>
                  <a:srgbClr val="FF0000"/>
                </a:solidFill>
                <a:ea typeface="微软雅黑" panose="020B0503020204020204" pitchFamily="34" charset="-122"/>
              </a:rPr>
              <a:t>8  </a:t>
            </a:r>
            <a:r>
              <a:rPr lang="zh-CN" altLang="zh-CN" sz="2000" dirty="0">
                <a:solidFill>
                  <a:srgbClr val="FF0000"/>
                </a:solidFill>
                <a:latin typeface="Symbol" panose="05050102010706020507" pitchFamily="18" charset="2"/>
              </a:rPr>
              <a:t>¸</a:t>
            </a:r>
            <a:r>
              <a:rPr lang="en-US" altLang="zh-CN" sz="2000" dirty="0">
                <a:solidFill>
                  <a:srgbClr val="FF0000"/>
                </a:solidFill>
                <a:ea typeface="微软雅黑" panose="020B0503020204020204" pitchFamily="34" charset="-122"/>
              </a:rPr>
              <a:t>(n-m)</a:t>
            </a:r>
            <a:r>
              <a:rPr lang="en-US" altLang="zh-CN" sz="2000" baseline="30000" dirty="0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endParaRPr lang="en-US" altLang="zh-CN" sz="20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= </a:t>
            </a:r>
            <a:r>
              <a:rPr lang="en-US" altLang="zh-CN" sz="2000" dirty="0">
                <a:solidFill>
                  <a:srgbClr val="FF0000"/>
                </a:solidFill>
                <a:ea typeface="微软雅黑" panose="020B0503020204020204" pitchFamily="34" charset="-122"/>
              </a:rPr>
              <a:t>(n-m)</a:t>
            </a:r>
            <a:r>
              <a:rPr lang="en-US" altLang="zh-CN" sz="2000" baseline="30000" dirty="0">
                <a:solidFill>
                  <a:srgbClr val="FF0000"/>
                </a:solidFill>
                <a:ea typeface="微软雅黑" panose="020B0503020204020204" pitchFamily="34" charset="-122"/>
              </a:rPr>
              <a:t>5</a:t>
            </a:r>
            <a:endParaRPr lang="en-US" altLang="zh-CN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anose="020B0503020204020204" pitchFamily="34" charset="-122"/>
            </a:endParaRPr>
          </a:p>
          <a:p>
            <a:pPr>
              <a:defRPr/>
            </a:pPr>
            <a:endParaRPr lang="zh-CN" altLang="en-US" dirty="0"/>
          </a:p>
        </p:txBody>
      </p:sp>
      <p:sp>
        <p:nvSpPr>
          <p:cNvPr id="25606" name="TextBox 10"/>
          <p:cNvSpPr txBox="1">
            <a:spLocks noChangeArrowheads="1"/>
          </p:cNvSpPr>
          <p:nvPr/>
        </p:nvSpPr>
        <p:spPr bwMode="auto">
          <a:xfrm>
            <a:off x="1547817" y="792163"/>
            <a:ext cx="21605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ea typeface="微软雅黑" panose="020B0503020204020204" pitchFamily="34" charset="-122"/>
              </a:rPr>
              <a:t>例一、计算</a:t>
            </a:r>
          </a:p>
        </p:txBody>
      </p:sp>
      <p:sp>
        <p:nvSpPr>
          <p:cNvPr id="25607" name="Rectangle 10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5608" name="TextBox 11"/>
          <p:cNvSpPr txBox="1">
            <a:spLocks noChangeArrowheads="1"/>
          </p:cNvSpPr>
          <p:nvPr/>
        </p:nvSpPr>
        <p:spPr bwMode="auto">
          <a:xfrm>
            <a:off x="1908175" y="1296988"/>
            <a:ext cx="5111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zh-CN" altLang="zh-CN" dirty="0"/>
              <a:t>（</a:t>
            </a:r>
            <a:r>
              <a:rPr lang="en-US" altLang="zh-CN" dirty="0"/>
              <a:t>-</a:t>
            </a:r>
            <a:r>
              <a:rPr lang="en-US" altLang="zh-CN" dirty="0" err="1"/>
              <a:t>ab</a:t>
            </a:r>
            <a:r>
              <a:rPr lang="zh-CN" altLang="zh-CN" dirty="0"/>
              <a:t>）</a:t>
            </a:r>
            <a:r>
              <a:rPr lang="en-US" altLang="zh-CN" baseline="30000" dirty="0"/>
              <a:t>5</a:t>
            </a:r>
            <a:r>
              <a:rPr lang="zh-CN" altLang="zh-CN" dirty="0"/>
              <a:t>÷（</a:t>
            </a:r>
            <a:r>
              <a:rPr lang="en-US" altLang="zh-CN" dirty="0" err="1"/>
              <a:t>ab</a:t>
            </a:r>
            <a:r>
              <a:rPr lang="zh-CN" altLang="zh-CN" dirty="0"/>
              <a:t>）</a:t>
            </a:r>
            <a:r>
              <a:rPr lang="en-US" altLang="zh-CN" baseline="30000" dirty="0"/>
              <a:t>2</a:t>
            </a:r>
            <a:endParaRPr lang="zh-CN" altLang="en-US" dirty="0"/>
          </a:p>
        </p:txBody>
      </p:sp>
      <p:grpSp>
        <p:nvGrpSpPr>
          <p:cNvPr id="25609" name="Group 15"/>
          <p:cNvGrpSpPr>
            <a:grpSpLocks noChangeAspect="1"/>
          </p:cNvGrpSpPr>
          <p:nvPr/>
        </p:nvGrpSpPr>
        <p:grpSpPr bwMode="auto">
          <a:xfrm>
            <a:off x="5076825" y="1296988"/>
            <a:ext cx="2791006" cy="360362"/>
            <a:chOff x="0" y="0"/>
            <a:chExt cx="1292" cy="227"/>
          </a:xfrm>
        </p:grpSpPr>
        <p:sp>
          <p:nvSpPr>
            <p:cNvPr id="25610" name="AutoShape 14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292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1" name="Rectangle 16"/>
            <p:cNvSpPr>
              <a:spLocks noChangeArrowheads="1"/>
            </p:cNvSpPr>
            <p:nvPr/>
          </p:nvSpPr>
          <p:spPr bwMode="auto">
            <a:xfrm>
              <a:off x="1225" y="17"/>
              <a:ext cx="3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zh-CN" altLang="zh-CN"/>
            </a:p>
          </p:txBody>
        </p:sp>
        <p:sp>
          <p:nvSpPr>
            <p:cNvPr id="25612" name="Rectangle 17"/>
            <p:cNvSpPr>
              <a:spLocks noChangeArrowheads="1"/>
            </p:cNvSpPr>
            <p:nvPr/>
          </p:nvSpPr>
          <p:spPr bwMode="auto">
            <a:xfrm>
              <a:off x="611" y="17"/>
              <a:ext cx="3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8</a:t>
              </a:r>
              <a:endParaRPr lang="zh-CN" altLang="zh-CN"/>
            </a:p>
          </p:txBody>
        </p:sp>
        <p:sp>
          <p:nvSpPr>
            <p:cNvPr id="25613" name="Rectangle 18"/>
            <p:cNvSpPr>
              <a:spLocks noChangeArrowheads="1"/>
            </p:cNvSpPr>
            <p:nvPr/>
          </p:nvSpPr>
          <p:spPr bwMode="auto">
            <a:xfrm>
              <a:off x="1168" y="29"/>
              <a:ext cx="3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zh-CN" altLang="zh-CN"/>
            </a:p>
          </p:txBody>
        </p:sp>
        <p:sp>
          <p:nvSpPr>
            <p:cNvPr id="25614" name="Rectangle 19"/>
            <p:cNvSpPr>
              <a:spLocks noChangeArrowheads="1"/>
            </p:cNvSpPr>
            <p:nvPr/>
          </p:nvSpPr>
          <p:spPr bwMode="auto">
            <a:xfrm>
              <a:off x="802" y="29"/>
              <a:ext cx="3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zh-CN" altLang="zh-CN"/>
            </a:p>
          </p:txBody>
        </p:sp>
        <p:sp>
          <p:nvSpPr>
            <p:cNvPr id="25615" name="Rectangle 20"/>
            <p:cNvSpPr>
              <a:spLocks noChangeArrowheads="1"/>
            </p:cNvSpPr>
            <p:nvPr/>
          </p:nvSpPr>
          <p:spPr bwMode="auto">
            <a:xfrm>
              <a:off x="556" y="29"/>
              <a:ext cx="3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zh-CN" altLang="zh-CN"/>
            </a:p>
          </p:txBody>
        </p:sp>
        <p:sp>
          <p:nvSpPr>
            <p:cNvPr id="25616" name="Rectangle 21"/>
            <p:cNvSpPr>
              <a:spLocks noChangeArrowheads="1"/>
            </p:cNvSpPr>
            <p:nvPr/>
          </p:nvSpPr>
          <p:spPr bwMode="auto">
            <a:xfrm>
              <a:off x="143" y="29"/>
              <a:ext cx="13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r>
                <a:rPr lang="en-US" altLang="zh-CN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  </a:t>
              </a:r>
              <a:r>
                <a:rPr lang="zh-CN" altLang="zh-CN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zh-CN" altLang="zh-CN"/>
            </a:p>
          </p:txBody>
        </p:sp>
        <p:sp>
          <p:nvSpPr>
            <p:cNvPr id="25617" name="Rectangle 22"/>
            <p:cNvSpPr>
              <a:spLocks noChangeArrowheads="1"/>
            </p:cNvSpPr>
            <p:nvPr/>
          </p:nvSpPr>
          <p:spPr bwMode="auto">
            <a:xfrm>
              <a:off x="69" y="29"/>
              <a:ext cx="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zh-CN" altLang="zh-CN"/>
            </a:p>
          </p:txBody>
        </p:sp>
        <p:sp>
          <p:nvSpPr>
            <p:cNvPr id="25618" name="Rectangle 23"/>
            <p:cNvSpPr>
              <a:spLocks noChangeArrowheads="1"/>
            </p:cNvSpPr>
            <p:nvPr/>
          </p:nvSpPr>
          <p:spPr bwMode="auto">
            <a:xfrm>
              <a:off x="19" y="29"/>
              <a:ext cx="3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zh-CN" altLang="zh-CN"/>
            </a:p>
          </p:txBody>
        </p:sp>
        <p:sp>
          <p:nvSpPr>
            <p:cNvPr id="25619" name="Rectangle 24"/>
            <p:cNvSpPr>
              <a:spLocks noChangeArrowheads="1"/>
            </p:cNvSpPr>
            <p:nvPr/>
          </p:nvSpPr>
          <p:spPr bwMode="auto">
            <a:xfrm>
              <a:off x="1062" y="29"/>
              <a:ext cx="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m</a:t>
              </a:r>
              <a:endParaRPr lang="zh-CN" altLang="zh-CN"/>
            </a:p>
          </p:txBody>
        </p:sp>
        <p:sp>
          <p:nvSpPr>
            <p:cNvPr id="25620" name="Rectangle 25"/>
            <p:cNvSpPr>
              <a:spLocks noChangeArrowheads="1"/>
            </p:cNvSpPr>
            <p:nvPr/>
          </p:nvSpPr>
          <p:spPr bwMode="auto">
            <a:xfrm>
              <a:off x="854" y="29"/>
              <a:ext cx="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n</a:t>
              </a:r>
              <a:endParaRPr lang="zh-CN" altLang="zh-CN"/>
            </a:p>
          </p:txBody>
        </p:sp>
        <p:sp>
          <p:nvSpPr>
            <p:cNvPr id="25621" name="Rectangle 26"/>
            <p:cNvSpPr>
              <a:spLocks noChangeArrowheads="1"/>
            </p:cNvSpPr>
            <p:nvPr/>
          </p:nvSpPr>
          <p:spPr bwMode="auto">
            <a:xfrm>
              <a:off x="482" y="29"/>
              <a:ext cx="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n</a:t>
              </a:r>
              <a:endParaRPr lang="zh-CN" altLang="zh-CN"/>
            </a:p>
          </p:txBody>
        </p:sp>
        <p:sp>
          <p:nvSpPr>
            <p:cNvPr id="25622" name="Rectangle 27"/>
            <p:cNvSpPr>
              <a:spLocks noChangeArrowheads="1"/>
            </p:cNvSpPr>
            <p:nvPr/>
          </p:nvSpPr>
          <p:spPr bwMode="auto">
            <a:xfrm>
              <a:off x="242" y="29"/>
              <a:ext cx="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m</a:t>
              </a:r>
              <a:endParaRPr lang="zh-CN" altLang="zh-CN"/>
            </a:p>
          </p:txBody>
        </p:sp>
        <p:sp>
          <p:nvSpPr>
            <p:cNvPr id="25623" name="Rectangle 28"/>
            <p:cNvSpPr>
              <a:spLocks noChangeArrowheads="1"/>
            </p:cNvSpPr>
            <p:nvPr/>
          </p:nvSpPr>
          <p:spPr bwMode="auto">
            <a:xfrm>
              <a:off x="955" y="12"/>
              <a:ext cx="6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19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zh-CN" altLang="zh-CN"/>
            </a:p>
          </p:txBody>
        </p:sp>
        <p:sp>
          <p:nvSpPr>
            <p:cNvPr id="25624" name="Rectangle 29"/>
            <p:cNvSpPr>
              <a:spLocks noChangeArrowheads="1"/>
            </p:cNvSpPr>
            <p:nvPr/>
          </p:nvSpPr>
          <p:spPr bwMode="auto">
            <a:xfrm>
              <a:off x="699" y="12"/>
              <a:ext cx="6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1900">
                  <a:solidFill>
                    <a:srgbClr val="000000"/>
                  </a:solidFill>
                  <a:latin typeface="Symbol" panose="05050102010706020507" pitchFamily="18" charset="2"/>
                </a:rPr>
                <a:t>¸</a:t>
              </a:r>
              <a:endParaRPr lang="zh-CN" altLang="zh-CN"/>
            </a:p>
          </p:txBody>
        </p:sp>
        <p:sp>
          <p:nvSpPr>
            <p:cNvPr id="25625" name="Rectangle 30"/>
            <p:cNvSpPr>
              <a:spLocks noChangeArrowheads="1"/>
            </p:cNvSpPr>
            <p:nvPr/>
          </p:nvSpPr>
          <p:spPr bwMode="auto">
            <a:xfrm>
              <a:off x="374" y="12"/>
              <a:ext cx="6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19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zh-CN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26626" name="图片 3" descr="20080328122618768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29" y="2949576"/>
            <a:ext cx="2847975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流程图: 可选过程 29"/>
          <p:cNvSpPr/>
          <p:nvPr/>
        </p:nvSpPr>
        <p:spPr>
          <a:xfrm>
            <a:off x="290260" y="203140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26628" name="TextBox 10"/>
          <p:cNvSpPr txBox="1">
            <a:spLocks noChangeArrowheads="1"/>
          </p:cNvSpPr>
          <p:nvPr/>
        </p:nvSpPr>
        <p:spPr bwMode="auto">
          <a:xfrm>
            <a:off x="1547817" y="1008063"/>
            <a:ext cx="5545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>
                <a:ea typeface="微软雅黑" panose="020B0503020204020204" pitchFamily="34" charset="-122"/>
              </a:rPr>
              <a:t>例二、</a:t>
            </a:r>
            <a:r>
              <a:rPr lang="zh-CN" altLang="zh-CN" sz="2000">
                <a:ea typeface="微软雅黑" panose="020B0503020204020204" pitchFamily="34" charset="-122"/>
              </a:rPr>
              <a:t>已知</a:t>
            </a:r>
            <a:r>
              <a:rPr lang="en-US" altLang="zh-CN" sz="2000">
                <a:ea typeface="微软雅黑" panose="020B0503020204020204" pitchFamily="34" charset="-122"/>
              </a:rPr>
              <a:t>      =     ,        =49 </a:t>
            </a:r>
            <a:r>
              <a:rPr lang="zh-CN" altLang="zh-CN" sz="2000">
                <a:ea typeface="微软雅黑" panose="020B0503020204020204" pitchFamily="34" charset="-122"/>
              </a:rPr>
              <a:t>求</a:t>
            </a:r>
            <a:r>
              <a:rPr lang="en-US" altLang="zh-CN" sz="2000">
                <a:ea typeface="微软雅黑" panose="020B0503020204020204" pitchFamily="34" charset="-122"/>
              </a:rPr>
              <a:t>           </a:t>
            </a:r>
            <a:r>
              <a:rPr lang="zh-CN" altLang="zh-CN" sz="2000">
                <a:ea typeface="微软雅黑" panose="020B0503020204020204" pitchFamily="34" charset="-122"/>
              </a:rPr>
              <a:t>的值。</a:t>
            </a:r>
          </a:p>
        </p:txBody>
      </p:sp>
      <p:sp>
        <p:nvSpPr>
          <p:cNvPr id="24582" name="TextBox 11"/>
          <p:cNvSpPr txBox="1">
            <a:spLocks noChangeArrowheads="1"/>
          </p:cNvSpPr>
          <p:nvPr/>
        </p:nvSpPr>
        <p:spPr bwMode="auto">
          <a:xfrm>
            <a:off x="2339979" y="1584325"/>
            <a:ext cx="432117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ea typeface="微软雅黑" panose="020B0503020204020204" pitchFamily="34" charset="-122"/>
              </a:rPr>
              <a:t>解：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endParaRPr lang="zh-CN" altLang="zh-CN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endParaRPr lang="zh-CN" altLang="en-US"/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6631" name="Object 7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2916238" y="1008063"/>
          <a:ext cx="50006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r:id="rId4" imgW="241300" imgH="203200" progId="Equation.3">
                  <p:embed/>
                </p:oleObj>
              </mc:Choice>
              <mc:Fallback>
                <p:oleObj r:id="rId4" imgW="241300" imgH="203200" progId="Equation.3">
                  <p:embed/>
                  <p:pic>
                    <p:nvPicPr>
                      <p:cNvPr id="0" name="Object 7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008063"/>
                        <a:ext cx="500062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6633" name="Picture 84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4067179" y="1079500"/>
          <a:ext cx="46672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r:id="rId6" imgW="254635" imgH="203835" progId="Equation.3">
                  <p:embed/>
                </p:oleObj>
              </mc:Choice>
              <mc:Fallback>
                <p:oleObj r:id="rId6" imgW="254635" imgH="203835" progId="Equation.3">
                  <p:embed/>
                  <p:pic>
                    <p:nvPicPr>
                      <p:cNvPr id="0" name="Picture 84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9" y="1079500"/>
                        <a:ext cx="46672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4" name="Rectangle 1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6635" name="Picture 85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5435604" y="1008063"/>
          <a:ext cx="7969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r:id="rId8" imgW="393700" imgH="203200" progId="Equation.3">
                  <p:embed/>
                </p:oleObj>
              </mc:Choice>
              <mc:Fallback>
                <p:oleObj r:id="rId8" imgW="393700" imgH="203200" progId="Equation.3">
                  <p:embed/>
                  <p:pic>
                    <p:nvPicPr>
                      <p:cNvPr id="0" name="Picture 85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4" y="1008063"/>
                        <a:ext cx="796925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6" name="Rectangle 15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6637" name="Rectangle 16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6638" name="Object 15"/>
          <p:cNvGraphicFramePr>
            <a:graphicFrameLocks noChangeAspect="1"/>
          </p:cNvGraphicFramePr>
          <p:nvPr/>
        </p:nvGraphicFramePr>
        <p:xfrm>
          <a:off x="3492504" y="936625"/>
          <a:ext cx="2508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r:id="rId10" imgW="152400" imgH="393700" progId="Equation.3">
                  <p:embed/>
                </p:oleObj>
              </mc:Choice>
              <mc:Fallback>
                <p:oleObj r:id="rId10" imgW="1524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4" y="936625"/>
                        <a:ext cx="250825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9" name="Rectangle 18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3282954" y="1711325"/>
          <a:ext cx="1597025" cy="241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2" r:id="rId12" imgW="1143000" imgH="1803400" progId="Equation.3">
                  <p:embed/>
                </p:oleObj>
              </mc:Choice>
              <mc:Fallback>
                <p:oleObj r:id="rId12" imgW="1143000" imgH="1803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4" y="1711325"/>
                        <a:ext cx="1597025" cy="241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1"/>
          <p:cNvSpPr>
            <a:spLocks noChangeArrowheads="1"/>
          </p:cNvSpPr>
          <p:nvPr/>
        </p:nvSpPr>
        <p:spPr bwMode="auto">
          <a:xfrm>
            <a:off x="4022725" y="2196229"/>
            <a:ext cx="11079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en-US"/>
          </a:p>
        </p:txBody>
      </p:sp>
      <p:sp>
        <p:nvSpPr>
          <p:cNvPr id="27650" name="Rectangle 22"/>
          <p:cNvSpPr>
            <a:spLocks noChangeArrowheads="1"/>
          </p:cNvSpPr>
          <p:nvPr/>
        </p:nvSpPr>
        <p:spPr bwMode="auto">
          <a:xfrm>
            <a:off x="4022729" y="2774385"/>
            <a:ext cx="2151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800"/>
              <a:t> </a:t>
            </a:r>
            <a:endParaRPr lang="zh-CN" altLang="en-US"/>
          </a:p>
        </p:txBody>
      </p:sp>
      <p:sp>
        <p:nvSpPr>
          <p:cNvPr id="27651" name="Rectangle 25"/>
          <p:cNvSpPr>
            <a:spLocks noChangeArrowheads="1"/>
          </p:cNvSpPr>
          <p:nvPr/>
        </p:nvSpPr>
        <p:spPr bwMode="auto">
          <a:xfrm>
            <a:off x="3" y="22124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27652" name="Picture 17" descr="2008032812262054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15250" y="3663950"/>
            <a:ext cx="1652588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500567" y="1296988"/>
            <a:ext cx="358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a typeface="微软雅黑" panose="020B0503020204020204" pitchFamily="34" charset="-122"/>
              </a:rPr>
              <a:t>D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7654" name="Rectangle 14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5" name="Rectangle 23"/>
          <p:cNvSpPr>
            <a:spLocks noChangeArrowheads="1"/>
          </p:cNvSpPr>
          <p:nvPr/>
        </p:nvSpPr>
        <p:spPr bwMode="auto">
          <a:xfrm>
            <a:off x="3" y="2725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27656" name="Rectangle 47"/>
          <p:cNvSpPr>
            <a:spLocks noChangeArrowheads="1"/>
          </p:cNvSpPr>
          <p:nvPr/>
        </p:nvSpPr>
        <p:spPr bwMode="auto">
          <a:xfrm>
            <a:off x="3" y="14250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7" name="Rectangle 48"/>
          <p:cNvSpPr>
            <a:spLocks noChangeArrowheads="1"/>
          </p:cNvSpPr>
          <p:nvPr/>
        </p:nvSpPr>
        <p:spPr bwMode="auto">
          <a:xfrm>
            <a:off x="3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54" name="流程图: 可选过程 53"/>
          <p:cNvSpPr/>
          <p:nvPr/>
        </p:nvSpPr>
        <p:spPr>
          <a:xfrm>
            <a:off x="323531" y="216122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1979613" y="1080225"/>
            <a:ext cx="5327650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indent="127000" eaLnBrk="0" hangingPunct="0">
              <a:lnSpc>
                <a:spcPct val="20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．下列计算正确的是  </a:t>
            </a:r>
            <a:r>
              <a:rPr lang="en-US" altLang="zh-CN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( </a:t>
            </a:r>
            <a:r>
              <a:rPr lang="en-US" altLang="zh-CN" dirty="0"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 )</a:t>
            </a:r>
          </a:p>
          <a:p>
            <a:pPr>
              <a:lnSpc>
                <a:spcPct val="200000"/>
              </a:lnSpc>
              <a:defRPr/>
            </a:pPr>
            <a:r>
              <a:rPr lang="pt-BR" altLang="zh-CN" dirty="0">
                <a:ea typeface="微软雅黑" panose="020B0503020204020204" pitchFamily="34" charset="-122"/>
              </a:rPr>
              <a:t>   A</a:t>
            </a:r>
            <a:r>
              <a:rPr lang="zh-CN" altLang="zh-CN" dirty="0">
                <a:ea typeface="微软雅黑" panose="020B0503020204020204" pitchFamily="34" charset="-122"/>
              </a:rPr>
              <a:t>．</a:t>
            </a:r>
            <a:r>
              <a:rPr lang="pt-BR" altLang="zh-CN" dirty="0">
                <a:ea typeface="微软雅黑" panose="020B0503020204020204" pitchFamily="34" charset="-122"/>
              </a:rPr>
              <a:t>a</a:t>
            </a:r>
            <a:r>
              <a:rPr lang="pt-BR" altLang="zh-CN" baseline="30000" dirty="0">
                <a:ea typeface="微软雅黑" panose="020B0503020204020204" pitchFamily="34" charset="-122"/>
              </a:rPr>
              <a:t>m</a:t>
            </a:r>
            <a:r>
              <a:rPr lang="zh-CN" altLang="zh-CN" dirty="0">
                <a:ea typeface="微软雅黑" panose="020B0503020204020204" pitchFamily="34" charset="-122"/>
              </a:rPr>
              <a:t>·</a:t>
            </a:r>
            <a:r>
              <a:rPr lang="pt-BR" altLang="zh-CN" dirty="0">
                <a:ea typeface="微软雅黑" panose="020B0503020204020204" pitchFamily="34" charset="-122"/>
              </a:rPr>
              <a:t>a</a:t>
            </a:r>
            <a:r>
              <a:rPr lang="pt-BR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zh-CN" dirty="0">
                <a:ea typeface="微软雅黑" panose="020B0503020204020204" pitchFamily="34" charset="-122"/>
              </a:rPr>
              <a:t>＝</a:t>
            </a:r>
            <a:r>
              <a:rPr lang="pt-BR" altLang="zh-CN" dirty="0">
                <a:ea typeface="微软雅黑" panose="020B0503020204020204" pitchFamily="34" charset="-122"/>
              </a:rPr>
              <a:t>a</a:t>
            </a:r>
            <a:r>
              <a:rPr lang="pt-BR" altLang="zh-CN" baseline="30000" dirty="0">
                <a:ea typeface="微软雅黑" panose="020B0503020204020204" pitchFamily="34" charset="-122"/>
              </a:rPr>
              <a:t>2m</a:t>
            </a:r>
            <a:r>
              <a:rPr lang="pt-BR" altLang="zh-CN" dirty="0">
                <a:ea typeface="微软雅黑" panose="020B0503020204020204" pitchFamily="34" charset="-122"/>
              </a:rPr>
              <a:t>             B</a:t>
            </a:r>
            <a:r>
              <a:rPr lang="zh-CN" altLang="zh-CN" dirty="0">
                <a:ea typeface="微软雅黑" panose="020B0503020204020204" pitchFamily="34" charset="-122"/>
              </a:rPr>
              <a:t>．</a:t>
            </a:r>
            <a:r>
              <a:rPr lang="pt-BR" altLang="zh-CN" dirty="0">
                <a:ea typeface="微软雅黑" panose="020B0503020204020204" pitchFamily="34" charset="-122"/>
              </a:rPr>
              <a:t>(a</a:t>
            </a:r>
            <a:r>
              <a:rPr lang="pt-BR" altLang="zh-CN" baseline="30000" dirty="0">
                <a:ea typeface="微软雅黑" panose="020B0503020204020204" pitchFamily="34" charset="-122"/>
              </a:rPr>
              <a:t>3</a:t>
            </a:r>
            <a:r>
              <a:rPr lang="pt-BR" altLang="zh-CN" dirty="0">
                <a:ea typeface="微软雅黑" panose="020B0503020204020204" pitchFamily="34" charset="-122"/>
              </a:rPr>
              <a:t>) </a:t>
            </a:r>
            <a:r>
              <a:rPr lang="pt-BR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zh-CN" dirty="0">
                <a:ea typeface="微软雅黑" panose="020B0503020204020204" pitchFamily="34" charset="-122"/>
              </a:rPr>
              <a:t>＝</a:t>
            </a:r>
            <a:r>
              <a:rPr lang="pt-BR" altLang="zh-CN" dirty="0">
                <a:ea typeface="微软雅黑" panose="020B0503020204020204" pitchFamily="34" charset="-122"/>
              </a:rPr>
              <a:t>a</a:t>
            </a:r>
            <a:r>
              <a:rPr lang="pt-BR" altLang="zh-CN" baseline="30000" dirty="0">
                <a:ea typeface="微软雅黑" panose="020B0503020204020204" pitchFamily="34" charset="-122"/>
              </a:rPr>
              <a:t>3</a:t>
            </a:r>
            <a:endParaRPr lang="zh-CN" altLang="zh-CN" dirty="0"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pt-BR" altLang="zh-CN" dirty="0">
                <a:ea typeface="微软雅黑" panose="020B0503020204020204" pitchFamily="34" charset="-122"/>
              </a:rPr>
              <a:t>   C</a:t>
            </a:r>
            <a:r>
              <a:rPr lang="zh-CN" altLang="zh-CN" dirty="0">
                <a:ea typeface="微软雅黑" panose="020B0503020204020204" pitchFamily="34" charset="-122"/>
              </a:rPr>
              <a:t>．</a:t>
            </a:r>
            <a:r>
              <a:rPr lang="pt-BR" altLang="zh-CN" dirty="0">
                <a:ea typeface="微软雅黑" panose="020B0503020204020204" pitchFamily="34" charset="-122"/>
              </a:rPr>
              <a:t>x</a:t>
            </a:r>
            <a:r>
              <a:rPr lang="pt-BR" altLang="zh-CN" baseline="30000" dirty="0">
                <a:ea typeface="微软雅黑" panose="020B0503020204020204" pitchFamily="34" charset="-122"/>
              </a:rPr>
              <a:t>3</a:t>
            </a:r>
            <a:r>
              <a:rPr lang="zh-CN" altLang="zh-CN" dirty="0">
                <a:ea typeface="微软雅黑" panose="020B0503020204020204" pitchFamily="34" charset="-122"/>
              </a:rPr>
              <a:t>·</a:t>
            </a:r>
            <a:r>
              <a:rPr lang="pt-BR" altLang="zh-CN" dirty="0">
                <a:ea typeface="微软雅黑" panose="020B0503020204020204" pitchFamily="34" charset="-122"/>
              </a:rPr>
              <a:t>x</a:t>
            </a:r>
            <a:r>
              <a:rPr lang="pt-BR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zh-CN" dirty="0">
                <a:ea typeface="微软雅黑" panose="020B0503020204020204" pitchFamily="34" charset="-122"/>
              </a:rPr>
              <a:t>·</a:t>
            </a:r>
            <a:r>
              <a:rPr lang="pt-BR" altLang="zh-CN" dirty="0">
                <a:ea typeface="微软雅黑" panose="020B0503020204020204" pitchFamily="34" charset="-122"/>
              </a:rPr>
              <a:t>x= x</a:t>
            </a:r>
            <a:r>
              <a:rPr lang="pt-BR" altLang="zh-CN" baseline="30000" dirty="0">
                <a:ea typeface="微软雅黑" panose="020B0503020204020204" pitchFamily="34" charset="-122"/>
              </a:rPr>
              <a:t>5</a:t>
            </a:r>
            <a:r>
              <a:rPr lang="pt-BR" altLang="zh-CN" dirty="0">
                <a:ea typeface="微软雅黑" panose="020B0503020204020204" pitchFamily="34" charset="-122"/>
              </a:rPr>
              <a:t>              D</a:t>
            </a:r>
            <a:r>
              <a:rPr lang="zh-CN" altLang="zh-CN" dirty="0">
                <a:ea typeface="微软雅黑" panose="020B0503020204020204" pitchFamily="34" charset="-122"/>
              </a:rPr>
              <a:t>．</a:t>
            </a:r>
            <a:r>
              <a:rPr lang="pt-BR" altLang="zh-CN" dirty="0">
                <a:ea typeface="微软雅黑" panose="020B0503020204020204" pitchFamily="34" charset="-122"/>
              </a:rPr>
              <a:t>a</a:t>
            </a:r>
            <a:r>
              <a:rPr lang="pt-BR" altLang="zh-CN" baseline="30000" dirty="0">
                <a:ea typeface="微软雅黑" panose="020B0503020204020204" pitchFamily="34" charset="-122"/>
              </a:rPr>
              <a:t>3n-5</a:t>
            </a:r>
            <a:r>
              <a:rPr lang="zh-CN" altLang="zh-CN" dirty="0">
                <a:ea typeface="微软雅黑" panose="020B0503020204020204" pitchFamily="34" charset="-122"/>
              </a:rPr>
              <a:t>÷</a:t>
            </a:r>
            <a:r>
              <a:rPr lang="pt-BR" altLang="zh-CN" dirty="0">
                <a:ea typeface="微软雅黑" panose="020B0503020204020204" pitchFamily="34" charset="-122"/>
              </a:rPr>
              <a:t>a</a:t>
            </a:r>
            <a:r>
              <a:rPr lang="pt-BR" altLang="zh-CN" baseline="30000" dirty="0">
                <a:ea typeface="微软雅黑" panose="020B0503020204020204" pitchFamily="34" charset="-122"/>
              </a:rPr>
              <a:t>5-n</a:t>
            </a:r>
            <a:r>
              <a:rPr lang="pt-BR" altLang="zh-CN" dirty="0">
                <a:ea typeface="微软雅黑" panose="020B0503020204020204" pitchFamily="34" charset="-122"/>
              </a:rPr>
              <a:t>= a</a:t>
            </a:r>
            <a:r>
              <a:rPr lang="pt-BR" altLang="zh-CN" baseline="30000" dirty="0">
                <a:ea typeface="微软雅黑" panose="020B0503020204020204" pitchFamily="34" charset="-122"/>
              </a:rPr>
              <a:t>4n-10</a:t>
            </a:r>
            <a:endParaRPr lang="en-US" altLang="zh-CN" dirty="0">
              <a:ea typeface="微软雅黑" panose="020B0503020204020204" pitchFamily="34" charset="-122"/>
            </a:endParaRPr>
          </a:p>
        </p:txBody>
      </p:sp>
      <p:pic>
        <p:nvPicPr>
          <p:cNvPr id="27660" name="Picture 21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57202"/>
            <a:ext cx="1905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1979617" y="2891235"/>
            <a:ext cx="5832475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27000" eaLnBrk="0" hangingPunct="0"/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．用小数或分数表示下列各数</a:t>
            </a:r>
            <a:r>
              <a:rPr lang="zh-CN" altLang="en-US" sz="1000" dirty="0">
                <a:latin typeface="宋体" panose="02010600030101010101" pitchFamily="2" charset="-122"/>
                <a:ea typeface="微软雅黑" panose="020B0503020204020204" pitchFamily="34" charset="-122"/>
              </a:rPr>
              <a:t>：</a:t>
            </a:r>
            <a:endParaRPr lang="en-US" altLang="zh-CN" sz="1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indent="127000" eaLnBrk="0" hangingPunct="0"/>
            <a:endParaRPr lang="en-US" altLang="zh-CN" sz="1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indent="127000" eaLnBrk="0" hangingPunct="0"/>
            <a:endParaRPr lang="en-US" altLang="zh-CN" sz="1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indent="127000" eaLnBrk="0" hangingPunct="0"/>
            <a:r>
              <a:rPr lang="en-US" altLang="zh-CN" sz="1000" dirty="0">
                <a:latin typeface="宋体" panose="02010600030101010101" pitchFamily="2" charset="-122"/>
                <a:ea typeface="微软雅黑" panose="020B0503020204020204" pitchFamily="34" charset="-122"/>
              </a:rPr>
              <a:t>        </a:t>
            </a:r>
            <a:r>
              <a:rPr lang="en-US" altLang="zh-CN" dirty="0">
                <a:latin typeface="宋体" panose="02010600030101010101" pitchFamily="2" charset="-122"/>
                <a:ea typeface="微软雅黑" panose="020B0503020204020204" pitchFamily="34" charset="-122"/>
              </a:rPr>
              <a:t>   =             =           =</a:t>
            </a:r>
            <a:endParaRPr lang="en-US" altLang="zh-CN" sz="1000" dirty="0"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indent="127000" eaLnBrk="0" hangingPunct="0"/>
            <a:r>
              <a:rPr lang="en-US" altLang="zh-CN" dirty="0">
                <a:ea typeface="微软雅黑" panose="020B0503020204020204" pitchFamily="34" charset="-122"/>
              </a:rPr>
              <a:t>             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27662" name="Picture 25" descr="www.xkb1.com              新课标第一网不用注册，免费下载！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11417" y="3384550"/>
            <a:ext cx="6746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3" name="Picture 26" descr="www.xkb1.com              新课标第一网不用注册，免费下载！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11638" y="3384551"/>
            <a:ext cx="3683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4" name="Picture 27" descr="www.xkb1.com              新课标第一网不用注册，免费下载！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80067" y="3313113"/>
            <a:ext cx="4524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3203575" y="3529013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27666" name="Rectangle 29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4604" name="Object 28"/>
          <p:cNvGraphicFramePr>
            <a:graphicFrameLocks noChangeAspect="1"/>
          </p:cNvGraphicFramePr>
          <p:nvPr/>
        </p:nvGraphicFramePr>
        <p:xfrm>
          <a:off x="4787904" y="3384550"/>
          <a:ext cx="3603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r:id="rId8" imgW="139700" imgH="393700" progId="Equation.3">
                  <p:embed/>
                </p:oleObj>
              </mc:Choice>
              <mc:Fallback>
                <p:oleObj r:id="rId8" imgW="139700" imgH="3937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clrChange>
                          <a:clrFrom>
                            <a:srgbClr val="FEFDFC"/>
                          </a:clrFrom>
                          <a:clrTo>
                            <a:srgbClr val="FEFDFC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4" y="3384550"/>
                        <a:ext cx="3603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8" name="Rectangle 31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4606" name="Object 30"/>
          <p:cNvGraphicFramePr>
            <a:graphicFrameLocks noChangeAspect="1"/>
          </p:cNvGraphicFramePr>
          <p:nvPr/>
        </p:nvGraphicFramePr>
        <p:xfrm>
          <a:off x="6156325" y="3384552"/>
          <a:ext cx="4270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r:id="rId10" imgW="304800" imgH="393065" progId="Equation.3">
                  <p:embed/>
                </p:oleObj>
              </mc:Choice>
              <mc:Fallback>
                <p:oleObj r:id="rId10" imgW="304800" imgH="393065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clrChange>
                          <a:clrFrom>
                            <a:srgbClr val="FEFDFC"/>
                          </a:clrFrom>
                          <a:clrTo>
                            <a:srgbClr val="FEFDFC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3384552"/>
                        <a:ext cx="42703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9"/>
          <p:cNvSpPr>
            <a:spLocks noChangeArrowheads="1"/>
          </p:cNvSpPr>
          <p:nvPr/>
        </p:nvSpPr>
        <p:spPr bwMode="auto">
          <a:xfrm>
            <a:off x="3" y="22124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8674" name="Rectangle 11"/>
          <p:cNvSpPr>
            <a:spLocks noChangeArrowheads="1"/>
          </p:cNvSpPr>
          <p:nvPr/>
        </p:nvSpPr>
        <p:spPr bwMode="auto">
          <a:xfrm>
            <a:off x="3" y="22124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28675" name="Picture 17" descr="2008032812262054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29502" y="3663950"/>
            <a:ext cx="1865313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流程图: 可选过程 9"/>
          <p:cNvSpPr/>
          <p:nvPr/>
        </p:nvSpPr>
        <p:spPr>
          <a:xfrm>
            <a:off x="290260" y="203140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8677" name="Rectangle 23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78" name="Rectangle 16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79" name="Rectangle 18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0" name="Rectangle 20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1" name="Rectangle 2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2" name="Rectangle 24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3" name="Rectangle 26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4" name="矩形 29"/>
          <p:cNvSpPr>
            <a:spLocks noChangeArrowheads="1"/>
          </p:cNvSpPr>
          <p:nvPr/>
        </p:nvSpPr>
        <p:spPr bwMode="auto">
          <a:xfrm>
            <a:off x="1835150" y="1079500"/>
            <a:ext cx="37962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ea typeface="微软雅黑" panose="020B0503020204020204" pitchFamily="34" charset="-122"/>
              </a:rPr>
              <a:t>3.</a:t>
            </a: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1</a:t>
            </a:r>
            <a:r>
              <a:rPr lang="zh-CN" altLang="zh-CN" dirty="0">
                <a:ea typeface="微软雅黑" panose="020B0503020204020204" pitchFamily="34" charset="-122"/>
              </a:rPr>
              <a:t>）若</a:t>
            </a:r>
            <a:r>
              <a:rPr lang="en-US" altLang="zh-CN" dirty="0">
                <a:ea typeface="微软雅黑" panose="020B0503020204020204" pitchFamily="34" charset="-122"/>
              </a:rPr>
              <a:t>     =                   </a:t>
            </a:r>
          </a:p>
          <a:p>
            <a:r>
              <a:rPr lang="en-US" altLang="zh-CN" dirty="0">
                <a:ea typeface="微软雅黑" panose="020B0503020204020204" pitchFamily="34" charset="-122"/>
              </a:rPr>
              <a:t> </a:t>
            </a:r>
          </a:p>
          <a:p>
            <a:r>
              <a:rPr lang="en-US" altLang="zh-CN" dirty="0">
                <a:ea typeface="微软雅黑" panose="020B0503020204020204" pitchFamily="34" charset="-122"/>
              </a:rPr>
              <a:t>   </a:t>
            </a: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zh-CN" altLang="zh-CN" dirty="0">
                <a:ea typeface="微软雅黑" panose="020B0503020204020204" pitchFamily="34" charset="-122"/>
              </a:rPr>
              <a:t>）若</a:t>
            </a:r>
            <a:r>
              <a:rPr lang="en-US" altLang="zh-CN" dirty="0">
                <a:ea typeface="微软雅黑" panose="020B0503020204020204" pitchFamily="34" charset="-122"/>
              </a:rPr>
              <a:t>0.000 000 3</a:t>
            </a:r>
            <a:r>
              <a:rPr lang="zh-CN" altLang="zh-CN" dirty="0">
                <a:ea typeface="微软雅黑" panose="020B0503020204020204" pitchFamily="34" charset="-122"/>
              </a:rPr>
              <a:t>＝</a:t>
            </a:r>
            <a:r>
              <a:rPr lang="en-US" altLang="zh-CN" dirty="0">
                <a:ea typeface="微软雅黑" panose="020B0503020204020204" pitchFamily="34" charset="-122"/>
              </a:rPr>
              <a:t>3</a:t>
            </a:r>
            <a:r>
              <a:rPr lang="zh-CN" altLang="zh-CN" dirty="0">
                <a:ea typeface="微软雅黑" panose="020B0503020204020204" pitchFamily="34" charset="-122"/>
              </a:rPr>
              <a:t>×</a:t>
            </a:r>
            <a:r>
              <a:rPr lang="en-US" altLang="zh-CN" dirty="0">
                <a:ea typeface="微软雅黑" panose="020B0503020204020204" pitchFamily="34" charset="-122"/>
              </a:rPr>
              <a:t>       ,</a:t>
            </a:r>
            <a:r>
              <a:rPr lang="zh-CN" altLang="en-US" dirty="0">
                <a:ea typeface="微软雅黑" panose="020B0503020204020204" pitchFamily="34" charset="-122"/>
              </a:rPr>
              <a:t>则</a:t>
            </a:r>
          </a:p>
        </p:txBody>
      </p:sp>
      <p:sp>
        <p:nvSpPr>
          <p:cNvPr id="28685" name="Rectangle 31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28686" name="Picture 30" descr="www.xkb1.com              新课标第一网不用注册，免费下载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16238" y="1004888"/>
            <a:ext cx="360362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7" name="Rectangle 32"/>
          <p:cNvSpPr>
            <a:spLocks noChangeArrowheads="1"/>
          </p:cNvSpPr>
          <p:nvPr/>
        </p:nvSpPr>
        <p:spPr bwMode="auto">
          <a:xfrm>
            <a:off x="1" y="75085"/>
            <a:ext cx="21833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900"/>
              <a:t> </a:t>
            </a:r>
            <a:endParaRPr lang="zh-CN" altLang="en-US"/>
          </a:p>
        </p:txBody>
      </p:sp>
      <p:pic>
        <p:nvPicPr>
          <p:cNvPr id="28688" name="Picture 33" descr="www.xkb1.com              新课标第一网不用注册，免费下载！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92504" y="1008063"/>
            <a:ext cx="12112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9" name="Picture 34" descr="www.xkb1.com              新课标第一网不用注册，免费下载！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87904" y="1584327"/>
            <a:ext cx="4286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0" name="Picture 35" descr="www.xkb1.com              新课标第一网不用注册，免费下载！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80066" y="1584325"/>
            <a:ext cx="6572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1" name="Rectangle 36"/>
          <p:cNvSpPr>
            <a:spLocks noChangeArrowheads="1"/>
          </p:cNvSpPr>
          <p:nvPr/>
        </p:nvSpPr>
        <p:spPr bwMode="auto">
          <a:xfrm>
            <a:off x="1692279" y="2288759"/>
            <a:ext cx="633571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27000" eaLnBrk="0" hangingPunct="0"/>
            <a:r>
              <a:rPr lang="en-US" altLang="zh-CN" dirty="0">
                <a:ea typeface="微软雅黑" panose="020B0503020204020204" pitchFamily="34" charset="-122"/>
              </a:rPr>
              <a:t>4.</a:t>
            </a:r>
            <a:r>
              <a:rPr lang="zh-CN" altLang="en-US" dirty="0">
                <a:solidFill>
                  <a:srgbClr val="000000"/>
                </a:solidFill>
                <a:ea typeface="微软雅黑" panose="020B0503020204020204" pitchFamily="34" charset="-122"/>
              </a:rPr>
              <a:t>计算：</a:t>
            </a:r>
            <a:r>
              <a:rPr lang="en-US" altLang="zh-CN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(1)</a:t>
            </a:r>
            <a:r>
              <a:rPr lang="en-US" altLang="zh-CN" sz="2000" i="1" dirty="0">
                <a:solidFill>
                  <a:srgbClr val="000000"/>
                </a:solidFill>
                <a:ea typeface="微软雅黑" panose="020B0503020204020204" pitchFamily="34" charset="-122"/>
              </a:rPr>
              <a:t>a</a:t>
            </a:r>
            <a:r>
              <a:rPr lang="en-US" altLang="zh-CN" sz="2000" baseline="30000" dirty="0">
                <a:solidFill>
                  <a:srgbClr val="000000"/>
                </a:solidFill>
                <a:ea typeface="微软雅黑" panose="020B0503020204020204" pitchFamily="34" charset="-122"/>
              </a:rPr>
              <a:t>24</a:t>
            </a:r>
            <a:r>
              <a:rPr lang="en-US" altLang="zh-CN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÷[(</a:t>
            </a:r>
            <a:r>
              <a:rPr lang="en-US" altLang="zh-CN" sz="2000" i="1" dirty="0">
                <a:solidFill>
                  <a:srgbClr val="000000"/>
                </a:solidFill>
                <a:ea typeface="微软雅黑" panose="020B0503020204020204" pitchFamily="34" charset="-122"/>
              </a:rPr>
              <a:t>a</a:t>
            </a:r>
            <a:r>
              <a:rPr lang="en-US" altLang="zh-CN" sz="2000" baseline="30000" dirty="0">
                <a:solidFill>
                  <a:srgbClr val="000000"/>
                </a:solidFill>
                <a:ea typeface="微软雅黑" panose="020B0503020204020204" pitchFamily="34" charset="-122"/>
              </a:rPr>
              <a:t>2</a:t>
            </a:r>
            <a:r>
              <a:rPr lang="en-US" altLang="zh-CN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)</a:t>
            </a:r>
            <a:r>
              <a:rPr lang="en-US" altLang="zh-CN" sz="2000" i="1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000" baseline="30000" dirty="0">
                <a:solidFill>
                  <a:srgbClr val="000000"/>
                </a:solidFill>
                <a:ea typeface="微软雅黑" panose="020B0503020204020204" pitchFamily="34" charset="-122"/>
              </a:rPr>
              <a:t>3</a:t>
            </a:r>
            <a:r>
              <a:rPr lang="en-US" altLang="zh-CN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]</a:t>
            </a:r>
            <a:r>
              <a:rPr lang="en-US" altLang="zh-CN" sz="2000" i="1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000" baseline="30000" dirty="0">
                <a:solidFill>
                  <a:srgbClr val="000000"/>
                </a:solidFill>
                <a:ea typeface="微软雅黑" panose="020B0503020204020204" pitchFamily="34" charset="-122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；     </a:t>
            </a:r>
            <a:r>
              <a:rPr lang="en-US" altLang="zh-CN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(2)(</a:t>
            </a:r>
            <a:r>
              <a:rPr lang="en-US" altLang="zh-CN" sz="2000" i="1" dirty="0">
                <a:solidFill>
                  <a:srgbClr val="000000"/>
                </a:solidFill>
                <a:ea typeface="微软雅黑" panose="020B0503020204020204" pitchFamily="34" charset="-122"/>
              </a:rPr>
              <a:t> a</a:t>
            </a:r>
            <a:r>
              <a:rPr lang="en-US" altLang="zh-CN" sz="2000" baseline="30000" dirty="0">
                <a:solidFill>
                  <a:srgbClr val="000000"/>
                </a:solidFill>
                <a:ea typeface="微软雅黑" panose="020B0503020204020204" pitchFamily="34" charset="-122"/>
              </a:rPr>
              <a:t>3</a:t>
            </a:r>
            <a:r>
              <a:rPr lang="en-US" altLang="zh-CN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·</a:t>
            </a:r>
            <a:r>
              <a:rPr lang="en-US" altLang="zh-CN" sz="2000" i="1" dirty="0">
                <a:solidFill>
                  <a:srgbClr val="000000"/>
                </a:solidFill>
                <a:ea typeface="微软雅黑" panose="020B0503020204020204" pitchFamily="34" charset="-122"/>
              </a:rPr>
              <a:t>a</a:t>
            </a:r>
            <a:r>
              <a:rPr lang="en-US" altLang="zh-CN" sz="2000" baseline="30000" dirty="0">
                <a:solidFill>
                  <a:srgbClr val="000000"/>
                </a:solidFill>
                <a:ea typeface="微软雅黑" panose="020B0503020204020204" pitchFamily="34" charset="-122"/>
              </a:rPr>
              <a:t>4</a:t>
            </a:r>
            <a:r>
              <a:rPr lang="en-US" altLang="zh-CN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)</a:t>
            </a:r>
            <a:r>
              <a:rPr lang="en-US" altLang="zh-CN" sz="2000" i="1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000" baseline="30000" dirty="0">
                <a:solidFill>
                  <a:srgbClr val="000000"/>
                </a:solidFill>
                <a:ea typeface="微软雅黑" panose="020B0503020204020204" pitchFamily="34" charset="-122"/>
              </a:rPr>
              <a:t>2</a:t>
            </a:r>
            <a:r>
              <a:rPr lang="en-US" altLang="zh-CN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÷(</a:t>
            </a:r>
            <a:r>
              <a:rPr lang="en-US" altLang="zh-CN" sz="2000" i="1" dirty="0">
                <a:solidFill>
                  <a:srgbClr val="000000"/>
                </a:solidFill>
                <a:ea typeface="微软雅黑" panose="020B0503020204020204" pitchFamily="34" charset="-122"/>
              </a:rPr>
              <a:t>a</a:t>
            </a:r>
            <a:r>
              <a:rPr lang="en-US" altLang="zh-CN" sz="2000" baseline="30000" dirty="0">
                <a:solidFill>
                  <a:srgbClr val="000000"/>
                </a:solidFill>
                <a:ea typeface="微软雅黑" panose="020B0503020204020204" pitchFamily="34" charset="-122"/>
              </a:rPr>
              <a:t>3</a:t>
            </a:r>
            <a:r>
              <a:rPr lang="en-US" altLang="zh-CN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)</a:t>
            </a:r>
            <a:r>
              <a:rPr lang="en-US" altLang="zh-CN" sz="2000" i="1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000" baseline="30000" dirty="0">
                <a:solidFill>
                  <a:srgbClr val="000000"/>
                </a:solidFill>
                <a:ea typeface="微软雅黑" panose="020B0503020204020204" pitchFamily="34" charset="-122"/>
              </a:rPr>
              <a:t>2</a:t>
            </a:r>
            <a:r>
              <a:rPr lang="en-US" altLang="zh-CN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÷</a:t>
            </a:r>
            <a:r>
              <a:rPr lang="en-US" altLang="zh-CN" sz="2000" i="1" dirty="0">
                <a:solidFill>
                  <a:srgbClr val="000000"/>
                </a:solidFill>
                <a:ea typeface="微软雅黑" panose="020B0503020204020204" pitchFamily="34" charset="-122"/>
              </a:rPr>
              <a:t>a</a:t>
            </a:r>
            <a:r>
              <a:rPr lang="zh-CN" altLang="en-US" dirty="0">
                <a:solidFill>
                  <a:srgbClr val="000000"/>
                </a:solidFill>
                <a:ea typeface="微软雅黑" panose="020B0503020204020204" pitchFamily="34" charset="-122"/>
              </a:rPr>
              <a:t>；</a:t>
            </a:r>
            <a:endParaRPr lang="zh-CN" altLang="en-US" dirty="0">
              <a:ea typeface="微软雅黑" panose="020B0503020204020204" pitchFamily="34" charset="-122"/>
            </a:endParaRPr>
          </a:p>
          <a:p>
            <a:pPr indent="127000" eaLnBrk="0" hangingPunct="0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4284663" y="1008063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-5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5867400" y="1584325"/>
            <a:ext cx="4876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 -7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8694" name="Rectangle 38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7205" name="Object 37"/>
          <p:cNvGraphicFramePr>
            <a:graphicFrameLocks noChangeAspect="1"/>
          </p:cNvGraphicFramePr>
          <p:nvPr/>
        </p:nvGraphicFramePr>
        <p:xfrm>
          <a:off x="3132138" y="2736851"/>
          <a:ext cx="12128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6" r:id="rId8" imgW="673100" imgH="431800" progId="Equation.3">
                  <p:embed/>
                </p:oleObj>
              </mc:Choice>
              <mc:Fallback>
                <p:oleObj r:id="rId8" imgW="673100" imgH="4318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736851"/>
                        <a:ext cx="121285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6" name="Rectangle 40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7207" name="Object 39"/>
          <p:cNvGraphicFramePr>
            <a:graphicFrameLocks noChangeAspect="1"/>
          </p:cNvGraphicFramePr>
          <p:nvPr/>
        </p:nvGraphicFramePr>
        <p:xfrm>
          <a:off x="5651500" y="2736850"/>
          <a:ext cx="193675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7" r:id="rId10" imgW="1066800" imgH="711200" progId="Equation.3">
                  <p:embed/>
                </p:oleObj>
              </mc:Choice>
              <mc:Fallback>
                <p:oleObj r:id="rId10" imgW="1066800" imgH="7112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736850"/>
                        <a:ext cx="1936750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0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9700" name="组合 7"/>
          <p:cNvGrpSpPr/>
          <p:nvPr/>
        </p:nvGrpSpPr>
        <p:grpSpPr bwMode="auto">
          <a:xfrm>
            <a:off x="900113" y="1296989"/>
            <a:ext cx="7416800" cy="2677656"/>
            <a:chOff x="900113" y="1296988"/>
            <a:chExt cx="7416800" cy="2677599"/>
          </a:xfrm>
        </p:grpSpPr>
        <p:sp>
          <p:nvSpPr>
            <p:cNvPr id="29701" name="TextBox 32"/>
            <p:cNvSpPr txBox="1">
              <a:spLocks noChangeArrowheads="1"/>
            </p:cNvSpPr>
            <p:nvPr/>
          </p:nvSpPr>
          <p:spPr bwMode="auto">
            <a:xfrm>
              <a:off x="900113" y="1296988"/>
              <a:ext cx="7416800" cy="267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000" b="1" dirty="0">
                  <a:ea typeface="微软雅黑" panose="020B0503020204020204" pitchFamily="34" charset="-122"/>
                </a:rPr>
                <a:t>同底数幂除法运算法则</a:t>
              </a:r>
              <a:r>
                <a:rPr lang="zh-CN" altLang="en-US" sz="2000" dirty="0">
                  <a:ea typeface="微软雅黑" panose="020B0503020204020204" pitchFamily="34" charset="-122"/>
                </a:rPr>
                <a:t>：</a:t>
              </a:r>
              <a:r>
                <a:rPr lang="zh-CN" altLang="en-US" dirty="0">
                  <a:ea typeface="微软雅黑" panose="020B0503020204020204" pitchFamily="34" charset="-122"/>
                </a:rPr>
                <a:t>同底数幂相除，底数不变，指数相减</a:t>
              </a:r>
              <a:r>
                <a:rPr lang="zh-CN" altLang="zh-CN" dirty="0">
                  <a:ea typeface="微软雅黑" panose="020B0503020204020204" pitchFamily="34" charset="-122"/>
                </a:rPr>
                <a:t>。</a:t>
              </a:r>
              <a:r>
                <a:rPr lang="en-US" altLang="zh-CN" dirty="0">
                  <a:ea typeface="微软雅黑" panose="020B0503020204020204" pitchFamily="34" charset="-122"/>
                </a:rPr>
                <a:t> </a:t>
              </a:r>
              <a:endParaRPr lang="en-US" altLang="zh-CN" sz="2000" dirty="0"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endParaRPr lang="en-US" altLang="zh-CN" sz="2000" b="1" dirty="0"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000" b="1" dirty="0">
                  <a:ea typeface="微软雅黑" panose="020B0503020204020204" pitchFamily="34" charset="-122"/>
                </a:rPr>
                <a:t>同底数幂除法运算公式</a:t>
              </a:r>
              <a:r>
                <a:rPr lang="zh-CN" altLang="en-US" sz="2000" dirty="0">
                  <a:ea typeface="微软雅黑" panose="020B0503020204020204" pitchFamily="34" charset="-122"/>
                </a:rPr>
                <a:t>：</a:t>
              </a:r>
              <a:endParaRPr lang="en-US" altLang="zh-CN" sz="2000" dirty="0"/>
            </a:p>
            <a:p>
              <a:pPr>
                <a:lnSpc>
                  <a:spcPct val="150000"/>
                </a:lnSpc>
              </a:pPr>
              <a:endParaRPr lang="en-US" altLang="zh-CN" sz="2000" dirty="0"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endParaRPr lang="zh-CN" altLang="en-US" sz="2000" dirty="0">
                <a:ea typeface="微软雅黑" panose="020B0503020204020204" pitchFamily="34" charset="-122"/>
              </a:endParaRPr>
            </a:p>
            <a:p>
              <a:endParaRPr lang="zh-CN" altLang="en-US" dirty="0"/>
            </a:p>
          </p:txBody>
        </p:sp>
        <p:graphicFrame>
          <p:nvGraphicFramePr>
            <p:cNvPr id="29702" name="Object 4"/>
            <p:cNvGraphicFramePr>
              <a:graphicFrameLocks noChangeAspect="1"/>
            </p:cNvGraphicFramePr>
            <p:nvPr/>
          </p:nvGraphicFramePr>
          <p:xfrm>
            <a:off x="3851920" y="2232486"/>
            <a:ext cx="2209800" cy="4906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8" r:id="rId3" imgW="914400" imgH="203200" progId="Equation.3">
                    <p:embed/>
                  </p:oleObj>
                </mc:Choice>
                <mc:Fallback>
                  <p:oleObj r:id="rId3" imgW="914400" imgH="2032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1920" y="2232486"/>
                          <a:ext cx="2209800" cy="4906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ChangeArrowheads="1"/>
          </p:cNvSpPr>
          <p:nvPr/>
        </p:nvSpPr>
        <p:spPr bwMode="auto">
          <a:xfrm>
            <a:off x="857254" y="1163640"/>
            <a:ext cx="7561263" cy="2447925"/>
          </a:xfrm>
          <a:prstGeom prst="rect">
            <a:avLst/>
          </a:prstGeom>
          <a:solidFill>
            <a:srgbClr val="CCFFCC">
              <a:alpha val="49019"/>
            </a:srgbClr>
          </a:solidFill>
          <a:ln w="2857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流程图: 可选过程 1"/>
          <p:cNvSpPr/>
          <p:nvPr/>
        </p:nvSpPr>
        <p:spPr>
          <a:xfrm>
            <a:off x="290260" y="203140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Tx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30723" name="Rectangle 1"/>
          <p:cNvSpPr>
            <a:spLocks noChangeArrowheads="1"/>
          </p:cNvSpPr>
          <p:nvPr/>
        </p:nvSpPr>
        <p:spPr bwMode="auto">
          <a:xfrm>
            <a:off x="900113" y="1223370"/>
            <a:ext cx="7416800" cy="1922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205000"/>
              </a:lnSpc>
            </a:pPr>
            <a:r>
              <a:rPr lang="zh-CN" altLang="en-US" sz="2000" dirty="0">
                <a:ea typeface="微软雅黑" panose="020B0503020204020204" pitchFamily="34" charset="-122"/>
              </a:rPr>
              <a:t>家庭作业</a:t>
            </a:r>
            <a:r>
              <a:rPr lang="en-US" altLang="zh-CN" sz="2000" dirty="0">
                <a:ea typeface="微软雅黑" panose="020B0503020204020204" pitchFamily="34" charset="-122"/>
              </a:rPr>
              <a:t>:   </a:t>
            </a:r>
            <a:r>
              <a:rPr lang="zh-CN" altLang="en-US" dirty="0">
                <a:ea typeface="微软雅黑" panose="020B0503020204020204" pitchFamily="34" charset="-122"/>
              </a:rPr>
              <a:t>完成本节的同步练</a:t>
            </a:r>
            <a:r>
              <a:rPr lang="zh-CN" altLang="en-US" dirty="0" smtClean="0">
                <a:ea typeface="微软雅黑" panose="020B0503020204020204" pitchFamily="34" charset="-122"/>
              </a:rPr>
              <a:t>习 </a:t>
            </a:r>
            <a:endParaRPr lang="zh-CN" altLang="en-US" dirty="0">
              <a:ea typeface="微软雅黑" panose="020B0503020204020204" pitchFamily="34" charset="-122"/>
            </a:endParaRPr>
          </a:p>
          <a:p>
            <a:pPr indent="266700">
              <a:lnSpc>
                <a:spcPct val="205000"/>
              </a:lnSpc>
            </a:pPr>
            <a:endParaRPr lang="zh-CN" altLang="en-US" dirty="0">
              <a:ea typeface="微软雅黑" panose="020B0503020204020204" pitchFamily="34" charset="-122"/>
            </a:endParaRPr>
          </a:p>
          <a:p>
            <a:pPr indent="266700">
              <a:lnSpc>
                <a:spcPct val="205000"/>
              </a:lnSpc>
            </a:pPr>
            <a:r>
              <a:rPr lang="zh-CN" altLang="en-US" sz="2000" dirty="0">
                <a:ea typeface="微软雅黑" panose="020B0503020204020204" pitchFamily="34" charset="-122"/>
              </a:rPr>
              <a:t>预习作业</a:t>
            </a:r>
            <a:r>
              <a:rPr lang="en-US" altLang="zh-CN" sz="2000" dirty="0">
                <a:ea typeface="微软雅黑" panose="020B0503020204020204" pitchFamily="34" charset="-122"/>
              </a:rPr>
              <a:t>:  </a:t>
            </a:r>
            <a:r>
              <a:rPr lang="zh-CN" altLang="en-US" dirty="0">
                <a:ea typeface="微软雅黑" panose="020B0503020204020204" pitchFamily="34" charset="-122"/>
              </a:rPr>
              <a:t>预习</a:t>
            </a:r>
            <a:r>
              <a:rPr lang="en-US" altLang="zh-CN" dirty="0">
                <a:ea typeface="微软雅黑" panose="020B0503020204020204" pitchFamily="34" charset="-122"/>
              </a:rPr>
              <a:t>1. 4《</a:t>
            </a:r>
            <a:r>
              <a:rPr lang="zh-CN" altLang="en-US" dirty="0">
                <a:ea typeface="微软雅黑" panose="020B0503020204020204" pitchFamily="34" charset="-122"/>
              </a:rPr>
              <a:t>整式的乘法</a:t>
            </a:r>
            <a:r>
              <a:rPr lang="en-US" altLang="zh-CN" dirty="0">
                <a:ea typeface="微软雅黑" panose="020B0503020204020204" pitchFamily="34" charset="-122"/>
              </a:rPr>
              <a:t>》</a:t>
            </a:r>
            <a:r>
              <a:rPr lang="zh-CN" altLang="en-US" dirty="0">
                <a:ea typeface="微软雅黑" panose="020B0503020204020204" pitchFamily="34" charset="-122"/>
              </a:rPr>
              <a:t>导学案中的“预习案</a:t>
            </a:r>
            <a:r>
              <a:rPr lang="zh-CN" altLang="en-US" dirty="0" smtClean="0">
                <a:ea typeface="微软雅黑" panose="020B0503020204020204" pitchFamily="34" charset="-122"/>
              </a:rPr>
              <a:t>”</a:t>
            </a:r>
            <a:endParaRPr lang="zh-CN" altLang="zh-CN" dirty="0">
              <a:ea typeface="微软雅黑" panose="020B0503020204020204" pitchFamily="34" charset="-122"/>
            </a:endParaRPr>
          </a:p>
        </p:txBody>
      </p:sp>
      <p:pic>
        <p:nvPicPr>
          <p:cNvPr id="30724" name="Picture 5" descr="200803292053022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40654" y="3600450"/>
            <a:ext cx="1611313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5"/>
          <p:cNvSpPr txBox="1">
            <a:spLocks noChangeArrowheads="1"/>
          </p:cNvSpPr>
          <p:nvPr/>
        </p:nvSpPr>
        <p:spPr bwMode="auto">
          <a:xfrm>
            <a:off x="3348042" y="1584326"/>
            <a:ext cx="23764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6000">
                <a:ea typeface="微软雅黑" panose="020B0503020204020204" pitchFamily="34" charset="-122"/>
              </a:rPr>
              <a:t>再 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0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387" name="Line 20"/>
          <p:cNvSpPr>
            <a:spLocks noChangeShapeType="1"/>
          </p:cNvSpPr>
          <p:nvPr/>
        </p:nvSpPr>
        <p:spPr bwMode="auto">
          <a:xfrm flipV="1">
            <a:off x="214317" y="1362077"/>
            <a:ext cx="2071687" cy="10715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8" name="Line 21"/>
          <p:cNvSpPr>
            <a:spLocks noChangeShapeType="1"/>
          </p:cNvSpPr>
          <p:nvPr/>
        </p:nvSpPr>
        <p:spPr bwMode="auto">
          <a:xfrm flipV="1">
            <a:off x="428629" y="1504950"/>
            <a:ext cx="2428875" cy="12144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Line 22"/>
          <p:cNvSpPr>
            <a:spLocks noChangeShapeType="1"/>
          </p:cNvSpPr>
          <p:nvPr/>
        </p:nvSpPr>
        <p:spPr bwMode="auto">
          <a:xfrm>
            <a:off x="1500188" y="1362077"/>
            <a:ext cx="2857500" cy="10715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9" name="TextBox 16"/>
          <p:cNvSpPr txBox="1">
            <a:spLocks noChangeArrowheads="1"/>
          </p:cNvSpPr>
          <p:nvPr/>
        </p:nvSpPr>
        <p:spPr bwMode="auto">
          <a:xfrm>
            <a:off x="1143004" y="3576638"/>
            <a:ext cx="72866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dirty="0">
                <a:ea typeface="微软雅黑" panose="020B0503020204020204" pitchFamily="34" charset="-122"/>
              </a:rPr>
              <a:t>同学们：</a:t>
            </a:r>
            <a:r>
              <a:rPr lang="zh-CN" altLang="zh-CN" dirty="0">
                <a:ea typeface="微软雅黑" panose="020B0503020204020204" pitchFamily="34" charset="-122"/>
              </a:rPr>
              <a:t>要将</a:t>
            </a:r>
            <a:r>
              <a:rPr lang="en-US" altLang="zh-CN" dirty="0">
                <a:ea typeface="微软雅黑" panose="020B0503020204020204" pitchFamily="34" charset="-122"/>
              </a:rPr>
              <a:t>1</a:t>
            </a:r>
            <a:r>
              <a:rPr lang="zh-CN" altLang="zh-CN" dirty="0">
                <a:ea typeface="微软雅黑" panose="020B0503020204020204" pitchFamily="34" charset="-122"/>
              </a:rPr>
              <a:t>升液体中的有害细菌全部杀死，需要这种杀菌剂多少滴？</a:t>
            </a:r>
          </a:p>
        </p:txBody>
      </p:sp>
      <p:pic>
        <p:nvPicPr>
          <p:cNvPr id="16391" name="Picture 9" descr="C:\Documents and Settings\Administrator\桌面\7x009_副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846138"/>
            <a:ext cx="63373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57379" y="877890"/>
            <a:ext cx="5643563" cy="92868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81188" y="2092325"/>
            <a:ext cx="5643562" cy="78581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05004" y="3306763"/>
            <a:ext cx="5643563" cy="78581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103981" y="2010569"/>
            <a:ext cx="4059238" cy="1289050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571603" y="1020751"/>
            <a:ext cx="642942" cy="64294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1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571625" y="2235200"/>
            <a:ext cx="642938" cy="64293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2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1" name="圆角矩形 10"/>
          <p:cNvSpPr/>
          <p:nvPr>
            <p:custDataLst>
              <p:tags r:id="rId4"/>
            </p:custDataLst>
          </p:nvPr>
        </p:nvSpPr>
        <p:spPr bwMode="auto">
          <a:xfrm>
            <a:off x="1571604" y="3378205"/>
            <a:ext cx="642942" cy="642942"/>
          </a:xfrm>
          <a:prstGeom prst="roundRect">
            <a:avLst>
              <a:gd name="adj" fmla="val 50000"/>
            </a:avLst>
          </a:prstGeom>
          <a:solidFill>
            <a:srgbClr val="58ACF2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3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7416" name="TextBox 11"/>
          <p:cNvSpPr txBox="1">
            <a:spLocks noChangeArrowheads="1"/>
          </p:cNvSpPr>
          <p:nvPr/>
        </p:nvSpPr>
        <p:spPr bwMode="auto">
          <a:xfrm>
            <a:off x="2339975" y="936627"/>
            <a:ext cx="52149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zh-CN" altLang="zh-CN" dirty="0">
                <a:ea typeface="微软雅黑" panose="020B0503020204020204" pitchFamily="34" charset="-122"/>
              </a:rPr>
              <a:t>探索同底数幂除法的运算过程，发展合作交流能力、推理能力和有条理的表达能力。</a:t>
            </a:r>
          </a:p>
        </p:txBody>
      </p:sp>
      <p:sp>
        <p:nvSpPr>
          <p:cNvPr id="17417" name="TextBox 12"/>
          <p:cNvSpPr txBox="1">
            <a:spLocks noChangeArrowheads="1"/>
          </p:cNvSpPr>
          <p:nvPr/>
        </p:nvSpPr>
        <p:spPr bwMode="auto">
          <a:xfrm>
            <a:off x="2339975" y="2160589"/>
            <a:ext cx="52149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zh-CN" altLang="zh-CN" dirty="0">
                <a:ea typeface="微软雅黑" panose="020B0503020204020204" pitchFamily="34" charset="-122"/>
              </a:rPr>
              <a:t>正确地运用同底数幂除法的运算法则进行幂的有关运算，并能解决一些实际问题。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7418" name="TextBox 13"/>
          <p:cNvSpPr txBox="1">
            <a:spLocks noChangeArrowheads="1"/>
          </p:cNvSpPr>
          <p:nvPr/>
        </p:nvSpPr>
        <p:spPr bwMode="auto">
          <a:xfrm>
            <a:off x="2286000" y="3378200"/>
            <a:ext cx="5143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zh-CN" altLang="zh-CN" dirty="0">
                <a:ea typeface="微软雅黑" panose="020B0503020204020204" pitchFamily="34" charset="-122"/>
              </a:rPr>
              <a:t>培养学生学会分析问题、解决问题的良好习惯。</a:t>
            </a:r>
          </a:p>
        </p:txBody>
      </p:sp>
      <p:sp>
        <p:nvSpPr>
          <p:cNvPr id="13" name="流程图: 可选过程 12"/>
          <p:cNvSpPr/>
          <p:nvPr/>
        </p:nvSpPr>
        <p:spPr>
          <a:xfrm>
            <a:off x="290260" y="203140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0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预习反馈</a:t>
            </a: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000129" y="877888"/>
            <a:ext cx="7286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000" b="1">
                <a:ea typeface="微软雅黑" panose="020B0503020204020204" pitchFamily="34" charset="-122"/>
              </a:rPr>
              <a:t>      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266701" y="847648"/>
            <a:ext cx="1210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66700" y="1238578"/>
            <a:ext cx="2167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600">
              <a:latin typeface="Arial" panose="020B0604020202020204" pitchFamily="34" charset="0"/>
            </a:endParaRPr>
          </a:p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8437" name="Rectangle 25"/>
          <p:cNvSpPr>
            <a:spLocks noChangeArrowheads="1"/>
          </p:cNvSpPr>
          <p:nvPr/>
        </p:nvSpPr>
        <p:spPr bwMode="auto">
          <a:xfrm>
            <a:off x="3" y="22124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8438" name="Picture 17" descr="2008032812262054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5467" y="3259138"/>
            <a:ext cx="20796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Box 26"/>
          <p:cNvSpPr txBox="1">
            <a:spLocks noChangeArrowheads="1"/>
          </p:cNvSpPr>
          <p:nvPr/>
        </p:nvSpPr>
        <p:spPr bwMode="auto">
          <a:xfrm>
            <a:off x="500063" y="663577"/>
            <a:ext cx="7715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>
                <a:ea typeface="微软雅黑" panose="020B0503020204020204" pitchFamily="34" charset="-122"/>
              </a:rPr>
              <a:t>　　　</a:t>
            </a:r>
          </a:p>
        </p:txBody>
      </p:sp>
      <p:sp>
        <p:nvSpPr>
          <p:cNvPr id="18440" name="Rectangle 35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1" name="矩形 13"/>
          <p:cNvSpPr>
            <a:spLocks noChangeArrowheads="1"/>
          </p:cNvSpPr>
          <p:nvPr/>
        </p:nvSpPr>
        <p:spPr bwMode="auto">
          <a:xfrm>
            <a:off x="1500188" y="3378200"/>
            <a:ext cx="253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a typeface="微软雅黑" panose="020B0503020204020204" pitchFamily="34" charset="-122"/>
              </a:rPr>
              <a:t> 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0" y="105491"/>
            <a:ext cx="5180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/>
            <a:r>
              <a:rPr lang="zh-CN" altLang="zh-CN" sz="100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3" y="4725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3" y="5868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0" y="848441"/>
            <a:ext cx="8386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1000">
                <a:latin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8446" name="Rectangle 13"/>
          <p:cNvSpPr>
            <a:spLocks noChangeArrowheads="1"/>
          </p:cNvSpPr>
          <p:nvPr/>
        </p:nvSpPr>
        <p:spPr bwMode="auto">
          <a:xfrm>
            <a:off x="3" y="9297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7" name="Rectangle 14"/>
          <p:cNvSpPr>
            <a:spLocks noChangeArrowheads="1"/>
          </p:cNvSpPr>
          <p:nvPr/>
        </p:nvSpPr>
        <p:spPr bwMode="auto">
          <a:xfrm>
            <a:off x="3" y="10440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3" y="12440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3" y="13488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0" name="Rectangle 40"/>
          <p:cNvSpPr>
            <a:spLocks noChangeArrowheads="1"/>
          </p:cNvSpPr>
          <p:nvPr/>
        </p:nvSpPr>
        <p:spPr bwMode="auto">
          <a:xfrm>
            <a:off x="1258890" y="2663758"/>
            <a:ext cx="73437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ea typeface="微软雅黑" panose="020B0503020204020204" pitchFamily="34" charset="-122"/>
              </a:rPr>
              <a:t>2</a:t>
            </a:r>
            <a:r>
              <a:rPr lang="zh-CN" altLang="zh-CN">
                <a:ea typeface="微软雅黑" panose="020B0503020204020204" pitchFamily="34" charset="-122"/>
              </a:rPr>
              <a:t>．下列计算中有无错误，有的请改正</a:t>
            </a:r>
          </a:p>
          <a:p>
            <a:pPr>
              <a:lnSpc>
                <a:spcPct val="150000"/>
              </a:lnSpc>
            </a:pPr>
            <a:endParaRPr lang="zh-CN" altLang="zh-CN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/>
              <a:t>    </a:t>
            </a:r>
            <a:r>
              <a:rPr lang="en-US" altLang="zh-CN">
                <a:ea typeface="微软雅黑" panose="020B0503020204020204" pitchFamily="34" charset="-122"/>
              </a:rPr>
              <a:t>                                           </a:t>
            </a:r>
          </a:p>
          <a:p>
            <a:pPr>
              <a:lnSpc>
                <a:spcPct val="150000"/>
              </a:lnSpc>
            </a:pPr>
            <a:r>
              <a:rPr lang="en-US" altLang="zh-CN">
                <a:ea typeface="微软雅黑" panose="020B0503020204020204" pitchFamily="34" charset="-122"/>
              </a:rPr>
              <a:t>                                                </a:t>
            </a:r>
            <a:endParaRPr lang="zh-CN" altLang="zh-CN">
              <a:ea typeface="微软雅黑" panose="020B0503020204020204" pitchFamily="34" charset="-122"/>
            </a:endParaRPr>
          </a:p>
        </p:txBody>
      </p:sp>
      <p:sp>
        <p:nvSpPr>
          <p:cNvPr id="18451" name="矩形 21"/>
          <p:cNvSpPr>
            <a:spLocks noChangeArrowheads="1"/>
          </p:cNvSpPr>
          <p:nvPr/>
        </p:nvSpPr>
        <p:spPr bwMode="auto">
          <a:xfrm>
            <a:off x="2555875" y="1728788"/>
            <a:ext cx="229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aseline="30000"/>
              <a:t> </a:t>
            </a:r>
            <a:endParaRPr lang="zh-CN" altLang="en-US"/>
          </a:p>
        </p:txBody>
      </p:sp>
      <p:sp>
        <p:nvSpPr>
          <p:cNvPr id="18452" name="矩形 25"/>
          <p:cNvSpPr>
            <a:spLocks noChangeArrowheads="1"/>
          </p:cNvSpPr>
          <p:nvPr/>
        </p:nvSpPr>
        <p:spPr bwMode="auto">
          <a:xfrm>
            <a:off x="3419475" y="2808288"/>
            <a:ext cx="253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 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8453" name="Rectangle 29"/>
          <p:cNvSpPr>
            <a:spLocks noChangeArrowheads="1"/>
          </p:cNvSpPr>
          <p:nvPr/>
        </p:nvSpPr>
        <p:spPr bwMode="auto">
          <a:xfrm>
            <a:off x="3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4" name="Rectangle 31"/>
          <p:cNvSpPr>
            <a:spLocks noChangeArrowheads="1"/>
          </p:cNvSpPr>
          <p:nvPr/>
        </p:nvSpPr>
        <p:spPr bwMode="auto">
          <a:xfrm>
            <a:off x="3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5" name="Rectangle 33"/>
          <p:cNvSpPr>
            <a:spLocks noChangeArrowheads="1"/>
          </p:cNvSpPr>
          <p:nvPr/>
        </p:nvSpPr>
        <p:spPr bwMode="auto">
          <a:xfrm>
            <a:off x="3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6" name="Rectangle 35"/>
          <p:cNvSpPr>
            <a:spLocks noChangeArrowheads="1"/>
          </p:cNvSpPr>
          <p:nvPr/>
        </p:nvSpPr>
        <p:spPr bwMode="auto">
          <a:xfrm>
            <a:off x="3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7" name="Rectangle 37"/>
          <p:cNvSpPr>
            <a:spLocks noChangeArrowheads="1"/>
          </p:cNvSpPr>
          <p:nvPr/>
        </p:nvSpPr>
        <p:spPr bwMode="auto">
          <a:xfrm>
            <a:off x="3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8" name="Rectangle 39"/>
          <p:cNvSpPr>
            <a:spLocks noChangeArrowheads="1"/>
          </p:cNvSpPr>
          <p:nvPr/>
        </p:nvSpPr>
        <p:spPr bwMode="auto">
          <a:xfrm>
            <a:off x="3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9" name="Rectangle 42"/>
          <p:cNvSpPr>
            <a:spLocks noChangeArrowheads="1"/>
          </p:cNvSpPr>
          <p:nvPr/>
        </p:nvSpPr>
        <p:spPr bwMode="auto">
          <a:xfrm>
            <a:off x="3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60" name="Rectangle 43"/>
          <p:cNvSpPr>
            <a:spLocks noChangeArrowheads="1"/>
          </p:cNvSpPr>
          <p:nvPr/>
        </p:nvSpPr>
        <p:spPr bwMode="auto">
          <a:xfrm>
            <a:off x="3" y="562693"/>
            <a:ext cx="8130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>
                <a:cs typeface="Times New Roman" panose="02020603050405020304" pitchFamily="18" charset="0"/>
              </a:rPr>
              <a:t>　　   　　</a:t>
            </a:r>
            <a:endParaRPr lang="zh-CN" altLang="en-US"/>
          </a:p>
        </p:txBody>
      </p:sp>
      <p:sp>
        <p:nvSpPr>
          <p:cNvPr id="18461" name="Rectangle 44"/>
          <p:cNvSpPr>
            <a:spLocks noChangeArrowheads="1"/>
          </p:cNvSpPr>
          <p:nvPr/>
        </p:nvSpPr>
        <p:spPr bwMode="auto">
          <a:xfrm>
            <a:off x="3" y="791292"/>
            <a:ext cx="97975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 i="1">
                <a:solidFill>
                  <a:srgbClr val="CC0000"/>
                </a:solidFill>
                <a:cs typeface="Times New Roman" panose="02020603050405020304" pitchFamily="18" charset="0"/>
              </a:rPr>
              <a:t>　　　　    　</a:t>
            </a:r>
            <a:endParaRPr lang="zh-CN" altLang="en-US"/>
          </a:p>
        </p:txBody>
      </p:sp>
      <p:sp>
        <p:nvSpPr>
          <p:cNvPr id="18462" name="Rectangle 45"/>
          <p:cNvSpPr>
            <a:spLocks noChangeArrowheads="1"/>
          </p:cNvSpPr>
          <p:nvPr/>
        </p:nvSpPr>
        <p:spPr bwMode="auto">
          <a:xfrm>
            <a:off x="0" y="1019892"/>
            <a:ext cx="3465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 i="1">
                <a:solidFill>
                  <a:srgbClr val="CC0000"/>
                </a:solidFill>
                <a:cs typeface="Times New Roman" panose="02020603050405020304" pitchFamily="18" charset="0"/>
              </a:rPr>
              <a:t>　</a:t>
            </a:r>
            <a:r>
              <a:rPr lang="zh-CN" altLang="en-US" sz="900"/>
              <a:t> </a:t>
            </a:r>
            <a:endParaRPr lang="zh-CN" altLang="en-US"/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3276600" y="1655763"/>
            <a:ext cx="4026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a</a:t>
            </a:r>
            <a:r>
              <a:rPr lang="en-US" altLang="zh-CN" baseline="30000">
                <a:solidFill>
                  <a:srgbClr val="FF0000"/>
                </a:solidFill>
              </a:rPr>
              <a:t>4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7" name="矩形 46"/>
          <p:cNvSpPr>
            <a:spLocks noChangeArrowheads="1"/>
          </p:cNvSpPr>
          <p:nvPr/>
        </p:nvSpPr>
        <p:spPr bwMode="auto">
          <a:xfrm>
            <a:off x="6732591" y="1655763"/>
            <a:ext cx="5597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 </a:t>
            </a:r>
            <a:r>
              <a:rPr lang="en-US" altLang="zh-CN">
                <a:solidFill>
                  <a:srgbClr val="FF0000"/>
                </a:solidFill>
              </a:rPr>
              <a:t>-x</a:t>
            </a:r>
            <a:r>
              <a:rPr lang="en-US" altLang="zh-CN" baseline="30000">
                <a:solidFill>
                  <a:srgbClr val="FF0000"/>
                </a:solidFill>
              </a:rPr>
              <a:t>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2700339" y="2232025"/>
            <a:ext cx="4651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 </a:t>
            </a:r>
            <a:r>
              <a:rPr lang="en-US" altLang="zh-CN">
                <a:solidFill>
                  <a:srgbClr val="FF0000"/>
                </a:solidFill>
              </a:rPr>
              <a:t>y</a:t>
            </a:r>
            <a:r>
              <a:rPr lang="en-US" altLang="zh-CN" baseline="30000">
                <a:solidFill>
                  <a:srgbClr val="FF0000"/>
                </a:solidFill>
              </a:rPr>
              <a:t>5</a:t>
            </a:r>
            <a:endParaRPr lang="zh-CN" altLang="en-US">
              <a:solidFill>
                <a:srgbClr val="FF0000"/>
              </a:solidFill>
            </a:endParaRPr>
          </a:p>
        </p:txBody>
      </p:sp>
      <p:grpSp>
        <p:nvGrpSpPr>
          <p:cNvPr id="18466" name="组合 49"/>
          <p:cNvGrpSpPr/>
          <p:nvPr/>
        </p:nvGrpSpPr>
        <p:grpSpPr bwMode="auto">
          <a:xfrm>
            <a:off x="1331917" y="863601"/>
            <a:ext cx="6769235" cy="2031325"/>
            <a:chOff x="1403350" y="863599"/>
            <a:chExt cx="6769050" cy="2030736"/>
          </a:xfrm>
        </p:grpSpPr>
        <p:sp>
          <p:nvSpPr>
            <p:cNvPr id="18467" name="TextBox 16"/>
            <p:cNvSpPr txBox="1">
              <a:spLocks noChangeArrowheads="1"/>
            </p:cNvSpPr>
            <p:nvPr/>
          </p:nvSpPr>
          <p:spPr bwMode="auto">
            <a:xfrm>
              <a:off x="1403350" y="863599"/>
              <a:ext cx="6769050" cy="2030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dirty="0">
                  <a:ea typeface="微软雅黑" panose="020B0503020204020204" pitchFamily="34" charset="-122"/>
                </a:rPr>
                <a:t>1</a:t>
              </a:r>
              <a:r>
                <a:rPr lang="zh-CN" altLang="zh-CN" dirty="0">
                  <a:ea typeface="微软雅黑" panose="020B0503020204020204" pitchFamily="34" charset="-122"/>
                </a:rPr>
                <a:t>．计算：</a:t>
              </a:r>
              <a:endParaRPr lang="en-US" altLang="zh-CN" dirty="0">
                <a:ea typeface="微软雅黑" panose="020B0503020204020204" pitchFamily="34" charset="-122"/>
              </a:endParaRPr>
            </a:p>
            <a:p>
              <a:endParaRPr lang="en-US" altLang="zh-CN" dirty="0">
                <a:ea typeface="微软雅黑" panose="020B0503020204020204" pitchFamily="34" charset="-122"/>
              </a:endParaRPr>
            </a:p>
            <a:p>
              <a:r>
                <a:rPr lang="zh-CN" altLang="en-US" dirty="0">
                  <a:ea typeface="微软雅黑" panose="020B0503020204020204" pitchFamily="34" charset="-122"/>
                </a:rPr>
                <a:t>（</a:t>
              </a:r>
              <a:r>
                <a:rPr lang="en-US" altLang="zh-CN" dirty="0">
                  <a:ea typeface="微软雅黑" panose="020B0503020204020204" pitchFamily="34" charset="-122"/>
                </a:rPr>
                <a:t>1</a:t>
              </a:r>
              <a:r>
                <a:rPr lang="zh-CN" altLang="en-US" dirty="0">
                  <a:ea typeface="微软雅黑" panose="020B0503020204020204" pitchFamily="34" charset="-122"/>
                </a:rPr>
                <a:t>）                                  （</a:t>
              </a:r>
              <a:r>
                <a:rPr lang="en-US" altLang="zh-CN" dirty="0">
                  <a:ea typeface="微软雅黑" panose="020B0503020204020204" pitchFamily="34" charset="-122"/>
                </a:rPr>
                <a:t>2</a:t>
              </a:r>
              <a:r>
                <a:rPr lang="zh-CN" altLang="en-US" dirty="0">
                  <a:ea typeface="微软雅黑" panose="020B0503020204020204" pitchFamily="34" charset="-122"/>
                </a:rPr>
                <a:t>）</a:t>
              </a:r>
              <a:endParaRPr lang="en-US" altLang="zh-CN" dirty="0">
                <a:ea typeface="微软雅黑" panose="020B0503020204020204" pitchFamily="34" charset="-122"/>
              </a:endParaRPr>
            </a:p>
            <a:p>
              <a:endParaRPr lang="en-US" altLang="zh-CN" dirty="0">
                <a:ea typeface="微软雅黑" panose="020B0503020204020204" pitchFamily="34" charset="-122"/>
              </a:endParaRPr>
            </a:p>
            <a:p>
              <a:r>
                <a:rPr lang="zh-CN" altLang="en-US" dirty="0">
                  <a:ea typeface="微软雅黑" panose="020B0503020204020204" pitchFamily="34" charset="-122"/>
                </a:rPr>
                <a:t>（</a:t>
              </a:r>
              <a:r>
                <a:rPr lang="en-US" altLang="zh-CN" dirty="0">
                  <a:ea typeface="微软雅黑" panose="020B0503020204020204" pitchFamily="34" charset="-122"/>
                </a:rPr>
                <a:t>3</a:t>
              </a:r>
              <a:r>
                <a:rPr lang="zh-CN" altLang="en-US" dirty="0">
                  <a:ea typeface="微软雅黑" panose="020B0503020204020204" pitchFamily="34" charset="-122"/>
                </a:rPr>
                <a:t>）</a:t>
              </a:r>
              <a:endParaRPr lang="en-US" altLang="zh-CN" dirty="0">
                <a:ea typeface="微软雅黑" panose="020B0503020204020204" pitchFamily="34" charset="-122"/>
              </a:endParaRPr>
            </a:p>
            <a:p>
              <a:r>
                <a:rPr lang="zh-CN" altLang="zh-CN" dirty="0">
                  <a:ea typeface="微软雅黑" panose="020B0503020204020204" pitchFamily="34" charset="-122"/>
                </a:rPr>
                <a:t>　　　　</a:t>
              </a:r>
              <a:r>
                <a:rPr lang="en-US" altLang="zh-CN" i="1" dirty="0">
                  <a:ea typeface="微软雅黑" panose="020B0503020204020204" pitchFamily="34" charset="-122"/>
                </a:rPr>
                <a:t> </a:t>
              </a:r>
              <a:r>
                <a:rPr lang="zh-CN" altLang="zh-CN" i="1" dirty="0">
                  <a:ea typeface="微软雅黑" panose="020B0503020204020204" pitchFamily="34" charset="-122"/>
                </a:rPr>
                <a:t>　　　　　</a:t>
              </a:r>
              <a:r>
                <a:rPr lang="en-US" altLang="zh-CN" i="1" dirty="0">
                  <a:ea typeface="微软雅黑" panose="020B0503020204020204" pitchFamily="34" charset="-122"/>
                </a:rPr>
                <a:t> </a:t>
              </a:r>
              <a:r>
                <a:rPr lang="zh-CN" altLang="zh-CN" i="1" dirty="0">
                  <a:ea typeface="微软雅黑" panose="020B0503020204020204" pitchFamily="34" charset="-122"/>
                </a:rPr>
                <a:t>　　　　　</a:t>
              </a:r>
              <a:r>
                <a:rPr lang="en-US" altLang="zh-CN" i="1" dirty="0">
                  <a:ea typeface="微软雅黑" panose="020B0503020204020204" pitchFamily="34" charset="-122"/>
                </a:rPr>
                <a:t> </a:t>
              </a:r>
              <a:r>
                <a:rPr lang="zh-CN" altLang="zh-CN" i="1" dirty="0">
                  <a:ea typeface="微软雅黑" panose="020B0503020204020204" pitchFamily="34" charset="-122"/>
                </a:rPr>
                <a:t>　</a:t>
              </a:r>
              <a:endParaRPr lang="zh-CN" altLang="zh-CN" dirty="0">
                <a:ea typeface="微软雅黑" panose="020B0503020204020204" pitchFamily="34" charset="-122"/>
              </a:endParaRPr>
            </a:p>
            <a:p>
              <a:r>
                <a:rPr lang="zh-CN" altLang="zh-CN" dirty="0">
                  <a:ea typeface="微软雅黑" panose="020B0503020204020204" pitchFamily="34" charset="-122"/>
                </a:rPr>
                <a:t>　　　　</a:t>
              </a:r>
              <a:r>
                <a:rPr lang="en-US" altLang="zh-CN" i="1" dirty="0">
                  <a:ea typeface="微软雅黑" panose="020B0503020204020204" pitchFamily="34" charset="-122"/>
                </a:rPr>
                <a:t> </a:t>
              </a:r>
              <a:r>
                <a:rPr lang="zh-CN" altLang="zh-CN" i="1" dirty="0">
                  <a:ea typeface="微软雅黑" panose="020B0503020204020204" pitchFamily="34" charset="-122"/>
                </a:rPr>
                <a:t>　　　　　</a:t>
              </a:r>
              <a:r>
                <a:rPr lang="en-US" altLang="zh-CN" i="1" dirty="0">
                  <a:ea typeface="微软雅黑" panose="020B0503020204020204" pitchFamily="34" charset="-122"/>
                </a:rPr>
                <a:t> </a:t>
              </a:r>
              <a:r>
                <a:rPr lang="zh-CN" altLang="zh-CN" i="1" dirty="0">
                  <a:ea typeface="微软雅黑" panose="020B0503020204020204" pitchFamily="34" charset="-122"/>
                </a:rPr>
                <a:t>　　　　　</a:t>
              </a:r>
              <a:r>
                <a:rPr lang="en-US" altLang="zh-CN" i="1" dirty="0">
                  <a:ea typeface="微软雅黑" panose="020B0503020204020204" pitchFamily="34" charset="-122"/>
                </a:rPr>
                <a:t> </a:t>
              </a:r>
              <a:r>
                <a:rPr lang="zh-CN" altLang="zh-CN" i="1" dirty="0">
                  <a:ea typeface="微软雅黑" panose="020B0503020204020204" pitchFamily="34" charset="-122"/>
                </a:rPr>
                <a:t>　　</a:t>
              </a:r>
              <a:endParaRPr lang="zh-CN" altLang="zh-CN" dirty="0">
                <a:ea typeface="微软雅黑" panose="020B0503020204020204" pitchFamily="34" charset="-122"/>
              </a:endParaRPr>
            </a:p>
          </p:txBody>
        </p:sp>
        <p:pic>
          <p:nvPicPr>
            <p:cNvPr id="18468" name="Picture 44" descr="www.xkb1.com              新课标第一网不用注册，免费下载！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123727" y="1599557"/>
              <a:ext cx="1872208" cy="529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9" name="Picture 45" descr="www.xkb1.com              新课标第一网不用注册，免费下载！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5076056" y="1656283"/>
              <a:ext cx="2309751" cy="432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70" name="Picture 46" descr="www.xkb1.com              新课标第一网不用注册，免费下载！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051720" y="2232347"/>
              <a:ext cx="1188132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71" name="Rectangle 48"/>
            <p:cNvSpPr>
              <a:spLocks noChangeArrowheads="1"/>
            </p:cNvSpPr>
            <p:nvPr/>
          </p:nvSpPr>
          <p:spPr bwMode="auto">
            <a:xfrm>
              <a:off x="3131840" y="2397306"/>
              <a:ext cx="312897" cy="24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zh-CN" altLang="en-US" sz="1000">
                  <a:cs typeface="Times New Roman" panose="02020603050405020304" pitchFamily="18" charset="0"/>
                </a:rPr>
                <a:t>＝</a:t>
              </a:r>
              <a:endParaRPr lang="zh-CN" altLang="en-US"/>
            </a:p>
          </p:txBody>
        </p:sp>
        <p:pic>
          <p:nvPicPr>
            <p:cNvPr id="18472" name="Picture 47" descr="www.xkb1.com              新课标第一网不用注册，免费下载！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3347865" y="2160340"/>
              <a:ext cx="432048" cy="450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73" name="Rectangle 49"/>
          <p:cNvSpPr>
            <a:spLocks noChangeArrowheads="1"/>
          </p:cNvSpPr>
          <p:nvPr/>
        </p:nvSpPr>
        <p:spPr bwMode="auto">
          <a:xfrm>
            <a:off x="0" y="113186"/>
            <a:ext cx="21833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900"/>
              <a:t> </a:t>
            </a:r>
            <a:endParaRPr lang="zh-CN" altLang="zh-CN"/>
          </a:p>
        </p:txBody>
      </p:sp>
      <p:sp>
        <p:nvSpPr>
          <p:cNvPr id="18474" name="Rectangle 51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8475" name="Object 50"/>
          <p:cNvGraphicFramePr>
            <a:graphicFrameLocks noChangeAspect="1"/>
          </p:cNvGraphicFramePr>
          <p:nvPr/>
        </p:nvGraphicFramePr>
        <p:xfrm>
          <a:off x="1835154" y="3240088"/>
          <a:ext cx="156051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r:id="rId8" imgW="990600" imgH="228600" progId="Equation.3">
                  <p:embed/>
                </p:oleObj>
              </mc:Choice>
              <mc:Fallback>
                <p:oleObj r:id="rId8" imgW="990600" imgH="2286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4" y="3240088"/>
                        <a:ext cx="1560513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6" name="Rectangle 53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8477" name="Object 52"/>
          <p:cNvGraphicFramePr>
            <a:graphicFrameLocks noChangeAspect="1"/>
          </p:cNvGraphicFramePr>
          <p:nvPr/>
        </p:nvGraphicFramePr>
        <p:xfrm>
          <a:off x="5219704" y="3313113"/>
          <a:ext cx="15462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r:id="rId10" imgW="977900" imgH="228600" progId="Equation.3">
                  <p:embed/>
                </p:oleObj>
              </mc:Choice>
              <mc:Fallback>
                <p:oleObj r:id="rId10" imgW="977900" imgH="2286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4" y="3313113"/>
                        <a:ext cx="15462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8" name="Rectangle 55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8479" name="Object 54"/>
          <p:cNvGraphicFramePr>
            <a:graphicFrameLocks noChangeAspect="1"/>
          </p:cNvGraphicFramePr>
          <p:nvPr/>
        </p:nvGraphicFramePr>
        <p:xfrm>
          <a:off x="1763713" y="3816350"/>
          <a:ext cx="252095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r:id="rId12" imgW="1435100" imgH="228600" progId="Equation.3">
                  <p:embed/>
                </p:oleObj>
              </mc:Choice>
              <mc:Fallback>
                <p:oleObj r:id="rId12" imgW="1435100" imgH="2286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816350"/>
                        <a:ext cx="252095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80" name="Rectangle 57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8481" name="Object 56"/>
          <p:cNvGraphicFramePr>
            <a:graphicFrameLocks noChangeAspect="1"/>
          </p:cNvGraphicFramePr>
          <p:nvPr/>
        </p:nvGraphicFramePr>
        <p:xfrm>
          <a:off x="5219700" y="3816352"/>
          <a:ext cx="9461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3" r:id="rId14" imgW="596900" imgH="228600" progId="Equation.3">
                  <p:embed/>
                </p:oleObj>
              </mc:Choice>
              <mc:Fallback>
                <p:oleObj r:id="rId14" imgW="596900" imgH="2286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816352"/>
                        <a:ext cx="94615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3563938" y="3240089"/>
            <a:ext cx="10080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rgbClr val="FF0000"/>
                </a:solidFill>
              </a:rPr>
              <a:t>错   </a:t>
            </a:r>
            <a:r>
              <a:rPr lang="en-US" altLang="zh-CN">
                <a:solidFill>
                  <a:srgbClr val="FF0000"/>
                </a:solidFill>
              </a:rPr>
              <a:t>a</a:t>
            </a:r>
            <a:r>
              <a:rPr lang="en-US" altLang="zh-CN" baseline="30000">
                <a:solidFill>
                  <a:srgbClr val="FF0000"/>
                </a:solidFill>
              </a:rPr>
              <a:t>8</a:t>
            </a:r>
            <a:endParaRPr lang="zh-CN" altLang="en-US"/>
          </a:p>
          <a:p>
            <a:r>
              <a:rPr lang="zh-CN" altLang="en-US">
                <a:solidFill>
                  <a:srgbClr val="FF0000"/>
                </a:solidFill>
              </a:rPr>
              <a:t>    </a:t>
            </a:r>
          </a:p>
        </p:txBody>
      </p:sp>
      <p:sp>
        <p:nvSpPr>
          <p:cNvPr id="64" name="矩形 63"/>
          <p:cNvSpPr>
            <a:spLocks noChangeArrowheads="1"/>
          </p:cNvSpPr>
          <p:nvPr/>
        </p:nvSpPr>
        <p:spPr bwMode="auto">
          <a:xfrm>
            <a:off x="4284667" y="3816350"/>
            <a:ext cx="8402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错   </a:t>
            </a:r>
            <a:r>
              <a:rPr lang="en-US" altLang="zh-CN">
                <a:solidFill>
                  <a:srgbClr val="FF0000"/>
                </a:solidFill>
              </a:rPr>
              <a:t>a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  <a:endParaRPr lang="zh-CN" altLang="en-US"/>
          </a:p>
        </p:txBody>
      </p:sp>
      <p:sp>
        <p:nvSpPr>
          <p:cNvPr id="65" name="矩形 64"/>
          <p:cNvSpPr>
            <a:spLocks noChangeArrowheads="1"/>
          </p:cNvSpPr>
          <p:nvPr/>
        </p:nvSpPr>
        <p:spPr bwMode="auto">
          <a:xfrm>
            <a:off x="6875464" y="3313113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对</a:t>
            </a:r>
            <a:endParaRPr lang="zh-CN" altLang="en-US"/>
          </a:p>
        </p:txBody>
      </p:sp>
      <p:sp>
        <p:nvSpPr>
          <p:cNvPr id="66" name="矩形 65"/>
          <p:cNvSpPr>
            <a:spLocks noChangeArrowheads="1"/>
          </p:cNvSpPr>
          <p:nvPr/>
        </p:nvSpPr>
        <p:spPr bwMode="auto">
          <a:xfrm>
            <a:off x="6227764" y="3744913"/>
            <a:ext cx="756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错   </a:t>
            </a:r>
            <a:r>
              <a:rPr lang="en-US" altLang="zh-CN">
                <a:solidFill>
                  <a:srgbClr val="FF0000"/>
                </a:solidFill>
              </a:rPr>
              <a:t>1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62" grpId="0"/>
      <p:bldP spid="64" grpId="0"/>
      <p:bldP spid="65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7" descr="2008032812262054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64379" y="3384550"/>
            <a:ext cx="207962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3009262" y="2225953"/>
            <a:ext cx="20697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 algn="ctr"/>
            <a:r>
              <a:rPr lang="zh-CN" altLang="en-US">
                <a:solidFill>
                  <a:srgbClr val="FFFFFF"/>
                </a:solidFill>
                <a:ea typeface="微软雅黑" panose="020B0503020204020204" pitchFamily="34" charset="-122"/>
              </a:rPr>
              <a:t>教育网版权所有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" y="2215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9460" name="矩形 14"/>
          <p:cNvSpPr>
            <a:spLocks noChangeArrowheads="1"/>
          </p:cNvSpPr>
          <p:nvPr/>
        </p:nvSpPr>
        <p:spPr bwMode="auto">
          <a:xfrm>
            <a:off x="1908179" y="1655763"/>
            <a:ext cx="547211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000"/>
          </a:p>
          <a:p>
            <a:endParaRPr lang="zh-CN" altLang="en-US"/>
          </a:p>
        </p:txBody>
      </p:sp>
      <p:sp>
        <p:nvSpPr>
          <p:cNvPr id="19461" name="Rectangle 53"/>
          <p:cNvSpPr>
            <a:spLocks noChangeArrowheads="1"/>
          </p:cNvSpPr>
          <p:nvPr/>
        </p:nvSpPr>
        <p:spPr bwMode="auto">
          <a:xfrm>
            <a:off x="0" y="638892"/>
            <a:ext cx="2568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000">
                <a:cs typeface="Times New Roman" panose="02020603050405020304" pitchFamily="18" charset="0"/>
              </a:rPr>
              <a:t> </a:t>
            </a:r>
            <a:r>
              <a:rPr lang="en-US" altLang="zh-CN" sz="900"/>
              <a:t> </a:t>
            </a:r>
            <a:endParaRPr lang="en-US" altLang="zh-CN"/>
          </a:p>
        </p:txBody>
      </p:sp>
      <p:sp>
        <p:nvSpPr>
          <p:cNvPr id="19462" name="Rectangle 62"/>
          <p:cNvSpPr>
            <a:spLocks noChangeArrowheads="1"/>
          </p:cNvSpPr>
          <p:nvPr/>
        </p:nvSpPr>
        <p:spPr bwMode="auto">
          <a:xfrm>
            <a:off x="0" y="638892"/>
            <a:ext cx="2568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000">
                <a:cs typeface="Times New Roman" panose="02020603050405020304" pitchFamily="18" charset="0"/>
              </a:rPr>
              <a:t> </a:t>
            </a:r>
            <a:r>
              <a:rPr lang="en-US" altLang="zh-CN" sz="900"/>
              <a:t> </a:t>
            </a:r>
            <a:endParaRPr lang="en-US" altLang="zh-CN"/>
          </a:p>
        </p:txBody>
      </p:sp>
      <p:sp>
        <p:nvSpPr>
          <p:cNvPr id="19463" name="Rectangle 13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4" name="Rectangle 15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5" name="Rectangle 17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6" name="Rectangle 19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7" name="Rectangle 21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8" name="Rectangle 23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9" name="Rectangle 25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9470" name="Picture 66"/>
          <p:cNvGraphicFramePr>
            <a:graphicFrameLocks noChangeAspect="1"/>
          </p:cNvGraphicFramePr>
          <p:nvPr/>
        </p:nvGraphicFramePr>
        <p:xfrm>
          <a:off x="2700342" y="1152525"/>
          <a:ext cx="4476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r:id="rId5" imgW="444500" imgH="469900" progId="Equation.3">
                  <p:embed/>
                </p:oleObj>
              </mc:Choice>
              <mc:Fallback>
                <p:oleObj r:id="rId5" imgW="444500" imgH="4699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EFDFC"/>
                          </a:clrFrom>
                          <a:clrTo>
                            <a:srgbClr val="FEFDFC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42" y="1152525"/>
                        <a:ext cx="4476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Picture 67"/>
          <p:cNvGraphicFramePr>
            <a:graphicFrameLocks noChangeAspect="1"/>
          </p:cNvGraphicFramePr>
          <p:nvPr/>
        </p:nvGraphicFramePr>
        <p:xfrm>
          <a:off x="3419475" y="1152525"/>
          <a:ext cx="3238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r:id="rId7" imgW="330200" imgH="469900" progId="Equation.3">
                  <p:embed/>
                </p:oleObj>
              </mc:Choice>
              <mc:Fallback>
                <p:oleObj r:id="rId7" imgW="330200" imgH="469900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EFDFC"/>
                          </a:clrFrom>
                          <a:clrTo>
                            <a:srgbClr val="FEFDFC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152525"/>
                        <a:ext cx="3238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2" name="Picture 68"/>
          <p:cNvGraphicFramePr>
            <a:graphicFrameLocks noChangeAspect="1"/>
          </p:cNvGraphicFramePr>
          <p:nvPr/>
        </p:nvGraphicFramePr>
        <p:xfrm>
          <a:off x="3995738" y="1152525"/>
          <a:ext cx="3810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r:id="rId9" imgW="381000" imgH="469900" progId="Equation.3">
                  <p:embed/>
                </p:oleObj>
              </mc:Choice>
              <mc:Fallback>
                <p:oleObj r:id="rId9" imgW="381000" imgH="469900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clrChange>
                          <a:clrFrom>
                            <a:srgbClr val="FEFDFC"/>
                          </a:clrFrom>
                          <a:clrTo>
                            <a:srgbClr val="FEFDFC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1152525"/>
                        <a:ext cx="3810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3" name="Rectangle 29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4" name="Rectangle 32"/>
          <p:cNvSpPr>
            <a:spLocks noChangeArrowheads="1"/>
          </p:cNvSpPr>
          <p:nvPr/>
        </p:nvSpPr>
        <p:spPr bwMode="auto">
          <a:xfrm>
            <a:off x="1" y="1284760"/>
            <a:ext cx="21833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s-ES" sz="900"/>
              <a:t> </a:t>
            </a:r>
            <a:endParaRPr lang="zh-CN" altLang="es-ES"/>
          </a:p>
        </p:txBody>
      </p:sp>
      <p:sp>
        <p:nvSpPr>
          <p:cNvPr id="19475" name="TextBox 32"/>
          <p:cNvSpPr txBox="1">
            <a:spLocks noChangeArrowheads="1"/>
          </p:cNvSpPr>
          <p:nvPr/>
        </p:nvSpPr>
        <p:spPr bwMode="auto">
          <a:xfrm>
            <a:off x="1979613" y="1223964"/>
            <a:ext cx="33845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/>
              <a:t>    3</a:t>
            </a:r>
            <a:r>
              <a:rPr lang="zh-CN" altLang="en-US" dirty="0"/>
              <a:t>、       </a:t>
            </a:r>
            <a:r>
              <a:rPr lang="en-US" altLang="zh-CN" dirty="0"/>
              <a:t>+      +</a:t>
            </a:r>
          </a:p>
          <a:p>
            <a:endParaRPr lang="en-US" altLang="zh-CN" dirty="0"/>
          </a:p>
          <a:p>
            <a:r>
              <a:rPr lang="en-US" altLang="zh-CN" dirty="0"/>
              <a:t>     </a:t>
            </a:r>
            <a:r>
              <a:rPr lang="zh-CN" altLang="en-US" dirty="0"/>
              <a:t>解：</a:t>
            </a:r>
          </a:p>
        </p:txBody>
      </p:sp>
      <p:sp>
        <p:nvSpPr>
          <p:cNvPr id="19476" name="Rectangle 34"/>
          <p:cNvSpPr>
            <a:spLocks noChangeArrowheads="1"/>
          </p:cNvSpPr>
          <p:nvPr/>
        </p:nvSpPr>
        <p:spPr bwMode="auto">
          <a:xfrm>
            <a:off x="0" y="-123108"/>
            <a:ext cx="2792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000">
                <a:cs typeface="Times New Roman" panose="02020603050405020304" pitchFamily="18" charset="0"/>
              </a:rPr>
              <a:t>=</a:t>
            </a:r>
            <a:endParaRPr lang="en-US" altLang="zh-CN"/>
          </a:p>
        </p:txBody>
      </p:sp>
      <p:graphicFrame>
        <p:nvGraphicFramePr>
          <p:cNvPr id="2081" name="Object 33"/>
          <p:cNvGraphicFramePr>
            <a:graphicFrameLocks noChangeAspect="1"/>
          </p:cNvGraphicFramePr>
          <p:nvPr/>
        </p:nvGraphicFramePr>
        <p:xfrm>
          <a:off x="2771775" y="1655765"/>
          <a:ext cx="1290638" cy="210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r:id="rId11" imgW="736600" imgH="1219200" progId="Equation.3">
                  <p:embed/>
                </p:oleObj>
              </mc:Choice>
              <mc:Fallback>
                <p:oleObj r:id="rId11" imgW="736600" imgH="12192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clrChange>
                          <a:clrFrom>
                            <a:srgbClr val="FEFDFC"/>
                          </a:clrFrom>
                          <a:clrTo>
                            <a:srgbClr val="FEFDFC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655765"/>
                        <a:ext cx="1290638" cy="210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8" name="Rectangle 35"/>
          <p:cNvSpPr>
            <a:spLocks noChangeArrowheads="1"/>
          </p:cNvSpPr>
          <p:nvPr/>
        </p:nvSpPr>
        <p:spPr bwMode="auto">
          <a:xfrm>
            <a:off x="0" y="275110"/>
            <a:ext cx="21833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900"/>
              <a:t> </a:t>
            </a:r>
            <a:endParaRPr lang="zh-CN" altLang="zh-CN"/>
          </a:p>
        </p:txBody>
      </p:sp>
      <p:sp>
        <p:nvSpPr>
          <p:cNvPr id="25" name="流程图: 可选过程 24"/>
          <p:cNvSpPr/>
          <p:nvPr/>
        </p:nvSpPr>
        <p:spPr>
          <a:xfrm>
            <a:off x="290260" y="203140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预习反馈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0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课堂探究</a:t>
            </a:r>
          </a:p>
        </p:txBody>
      </p:sp>
      <p:pic>
        <p:nvPicPr>
          <p:cNvPr id="20482" name="图片 4" descr="20080328122616161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5125" y="3521076"/>
            <a:ext cx="21082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5"/>
          <p:cNvSpPr>
            <a:spLocks noGrp="1" noChangeArrowheads="1"/>
          </p:cNvSpPr>
          <p:nvPr/>
        </p:nvSpPr>
        <p:spPr bwMode="auto">
          <a:xfrm>
            <a:off x="-180975" y="1368425"/>
            <a:ext cx="5614988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150000"/>
              </a:lnSpc>
            </a:pPr>
            <a:endParaRPr lang="zh-CN" altLang="en-US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1331917" y="3489623"/>
            <a:ext cx="56149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ea typeface="微软雅黑" panose="020B0503020204020204" pitchFamily="34" charset="-122"/>
              </a:rPr>
              <a:t>列出算式为：</a:t>
            </a:r>
            <a:r>
              <a:rPr lang="zh-CN" altLang="en-US" u="sng" dirty="0">
                <a:solidFill>
                  <a:srgbClr val="000000"/>
                </a:solidFill>
                <a:ea typeface="微软雅黑" panose="020B0503020204020204" pitchFamily="34" charset="-122"/>
              </a:rPr>
              <a:t>                        </a:t>
            </a:r>
            <a:endParaRPr lang="zh-CN" altLang="en-US" dirty="0">
              <a:ea typeface="微软雅黑" panose="020B0503020204020204" pitchFamily="34" charset="-122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ea typeface="微软雅黑" panose="020B0503020204020204" pitchFamily="34" charset="-122"/>
              </a:rPr>
              <a:t>思考：你列出的算式是什么运算？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20485" name="Picture 9" descr="C:\Documents and Settings\Administrator\桌面\7x009_副本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9729" y="792164"/>
            <a:ext cx="633571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矩形 2"/>
          <p:cNvSpPr>
            <a:spLocks noChangeArrowheads="1"/>
          </p:cNvSpPr>
          <p:nvPr/>
        </p:nvSpPr>
        <p:spPr bwMode="auto">
          <a:xfrm>
            <a:off x="1908175" y="233363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 dirty="0">
                <a:ea typeface="微软雅黑" panose="020B0503020204020204" pitchFamily="34" charset="-122"/>
              </a:rPr>
              <a:t>探究（一）</a:t>
            </a:r>
            <a:r>
              <a:rPr lang="zh-CN" altLang="zh-CN" dirty="0">
                <a:ea typeface="微软雅黑" panose="020B0503020204020204" pitchFamily="34" charset="-122"/>
              </a:rPr>
              <a:t>：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0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课堂探究</a:t>
            </a: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468313" y="1008361"/>
            <a:ext cx="3960812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、探究算法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 </a:t>
            </a:r>
            <a:endParaRPr lang="zh-CN" altLang="zh-CN" dirty="0"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268414" y="4321175"/>
            <a:ext cx="229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aseline="30000"/>
              <a:t> </a:t>
            </a:r>
            <a:endParaRPr lang="zh-CN" altLang="en-US"/>
          </a:p>
        </p:txBody>
      </p:sp>
      <p:sp>
        <p:nvSpPr>
          <p:cNvPr id="2071" name="矩形 26"/>
          <p:cNvSpPr>
            <a:spLocks noChangeArrowheads="1"/>
          </p:cNvSpPr>
          <p:nvPr/>
        </p:nvSpPr>
        <p:spPr bwMode="auto">
          <a:xfrm>
            <a:off x="2124076" y="1728788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1509" name="Rectangle 25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0" name="Rectangle 27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4284663" y="474288"/>
            <a:ext cx="5327650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  <a:defRPr/>
            </a:pPr>
            <a:endParaRPr lang="en-US" altLang="zh-CN" sz="2000" dirty="0">
              <a:solidFill>
                <a:srgbClr val="000000"/>
              </a:solidFill>
              <a:ea typeface="微软雅黑" panose="020B0503020204020204" pitchFamily="34" charset="-122"/>
            </a:endParaRPr>
          </a:p>
          <a:p>
            <a:pPr indent="266700">
              <a:lnSpc>
                <a:spcPct val="150000"/>
              </a:lnSpc>
              <a:defRPr/>
            </a:pPr>
            <a:r>
              <a:rPr lang="en-US" altLang="zh-CN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、仿照计算，</a:t>
            </a:r>
            <a:r>
              <a:rPr lang="zh-CN" altLang="en-US" sz="2000" dirty="0">
                <a:ea typeface="微软雅黑" panose="020B0503020204020204" pitchFamily="34" charset="-122"/>
              </a:rPr>
              <a:t>寻找规律</a:t>
            </a:r>
            <a:endParaRPr lang="en-US" altLang="zh-CN" sz="2000" dirty="0">
              <a:ea typeface="微软雅黑" panose="020B0503020204020204" pitchFamily="34" charset="-122"/>
            </a:endParaRPr>
          </a:p>
          <a:p>
            <a:pPr>
              <a:lnSpc>
                <a:spcPct val="300000"/>
              </a:lnSpc>
              <a:defRPr/>
            </a:pPr>
            <a:r>
              <a:rPr lang="zh-CN" altLang="zh-CN" sz="2000" dirty="0">
                <a:ea typeface="微软雅黑" panose="020B0503020204020204" pitchFamily="34" charset="-122"/>
              </a:rPr>
              <a:t>①</a:t>
            </a:r>
          </a:p>
          <a:p>
            <a:pPr>
              <a:lnSpc>
                <a:spcPct val="300000"/>
              </a:lnSpc>
              <a:defRPr/>
            </a:pPr>
            <a:r>
              <a:rPr lang="zh-CN" altLang="zh-CN" sz="2000" dirty="0">
                <a:ea typeface="微软雅黑" panose="020B0503020204020204" pitchFamily="34" charset="-122"/>
              </a:rPr>
              <a:t>②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000" dirty="0">
                <a:ea typeface="微软雅黑" panose="020B0503020204020204" pitchFamily="34" charset="-122"/>
              </a:rPr>
              <a:t>                       </a:t>
            </a:r>
            <a:r>
              <a:rPr lang="en-US" altLang="zh-CN" sz="2000" u="sng" dirty="0">
                <a:ea typeface="微软雅黑" panose="020B0503020204020204" pitchFamily="34" charset="-122"/>
              </a:rPr>
              <a:t>      </a:t>
            </a:r>
            <a:endParaRPr lang="zh-CN" altLang="zh-CN" sz="2000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000" dirty="0">
                <a:ea typeface="微软雅黑" panose="020B0503020204020204" pitchFamily="34" charset="-122"/>
              </a:rPr>
              <a:t>                   </a:t>
            </a:r>
            <a:r>
              <a:rPr lang="en-US" altLang="zh-CN" sz="2000" u="sng" dirty="0">
                <a:ea typeface="微软雅黑" panose="020B0503020204020204" pitchFamily="34" charset="-122"/>
              </a:rPr>
              <a:t>            </a:t>
            </a:r>
            <a:endParaRPr lang="zh-CN" altLang="zh-CN" sz="2000" dirty="0">
              <a:ea typeface="微软雅黑" panose="020B0503020204020204" pitchFamily="34" charset="-122"/>
            </a:endParaRPr>
          </a:p>
          <a:p>
            <a:pPr indent="266700" eaLnBrk="0" hangingPunct="0">
              <a:lnSpc>
                <a:spcPct val="150000"/>
              </a:lnSpc>
              <a:defRPr/>
            </a:pPr>
            <a:r>
              <a:rPr lang="en-US" altLang="zh-CN" sz="2000" u="sng" dirty="0">
                <a:ea typeface="微软雅黑" panose="020B0503020204020204" pitchFamily="34" charset="-122"/>
              </a:rPr>
              <a:t>  </a:t>
            </a:r>
            <a:endParaRPr lang="en-US" altLang="zh-CN" sz="2000" dirty="0">
              <a:ea typeface="微软雅黑" panose="020B0503020204020204" pitchFamily="34" charset="-122"/>
            </a:endParaRPr>
          </a:p>
        </p:txBody>
      </p:sp>
      <p:sp>
        <p:nvSpPr>
          <p:cNvPr id="21512" name="Rectangle 44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3" name="Rectangle 46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4" name="Rectangle 33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5" name="Rectangle 35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6" name="Rectangle 37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1517" name="组合 37"/>
          <p:cNvGrpSpPr/>
          <p:nvPr/>
        </p:nvGrpSpPr>
        <p:grpSpPr bwMode="auto">
          <a:xfrm>
            <a:off x="900117" y="1368425"/>
            <a:ext cx="3267075" cy="2541588"/>
            <a:chOff x="899591" y="1368251"/>
            <a:chExt cx="3268363" cy="2542379"/>
          </a:xfrm>
        </p:grpSpPr>
        <p:graphicFrame>
          <p:nvGraphicFramePr>
            <p:cNvPr id="21518" name="Object 32"/>
            <p:cNvGraphicFramePr>
              <a:graphicFrameLocks noChangeAspect="1"/>
            </p:cNvGraphicFramePr>
            <p:nvPr/>
          </p:nvGraphicFramePr>
          <p:xfrm>
            <a:off x="899591" y="1368251"/>
            <a:ext cx="3268363" cy="1512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2" r:id="rId3" imgW="2108200" imgH="800100" progId="Equation.3">
                    <p:embed/>
                  </p:oleObj>
                </mc:Choice>
                <mc:Fallback>
                  <p:oleObj r:id="rId3" imgW="2108200" imgH="80010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9591" y="1368251"/>
                          <a:ext cx="3268363" cy="15121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9" name="Object 34"/>
            <p:cNvGraphicFramePr>
              <a:graphicFrameLocks noChangeAspect="1"/>
            </p:cNvGraphicFramePr>
            <p:nvPr/>
          </p:nvGraphicFramePr>
          <p:xfrm>
            <a:off x="1763688" y="2808411"/>
            <a:ext cx="1439863" cy="503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3" r:id="rId5" imgW="571500" imgH="203200" progId="Equation.3">
                    <p:embed/>
                  </p:oleObj>
                </mc:Choice>
                <mc:Fallback>
                  <p:oleObj r:id="rId5" imgW="571500" imgH="20320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3688" y="2808411"/>
                          <a:ext cx="1439863" cy="503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20" name="Object 36"/>
            <p:cNvGraphicFramePr>
              <a:graphicFrameLocks noChangeAspect="1"/>
            </p:cNvGraphicFramePr>
            <p:nvPr/>
          </p:nvGraphicFramePr>
          <p:xfrm>
            <a:off x="1763689" y="3384476"/>
            <a:ext cx="1080119" cy="526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4" r:id="rId7" imgW="405765" imgH="203200" progId="Equation.3">
                    <p:embed/>
                  </p:oleObj>
                </mc:Choice>
                <mc:Fallback>
                  <p:oleObj r:id="rId7" imgW="405765" imgH="20320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3689" y="3384476"/>
                          <a:ext cx="1080119" cy="5261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2555876" y="1728788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3203576" y="1728788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3635376" y="1728788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2" name="矩形 41"/>
          <p:cNvSpPr>
            <a:spLocks noChangeArrowheads="1"/>
          </p:cNvSpPr>
          <p:nvPr/>
        </p:nvSpPr>
        <p:spPr bwMode="auto">
          <a:xfrm>
            <a:off x="2051051" y="2160588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2484439" y="2160588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5" name="矩形 44"/>
          <p:cNvSpPr>
            <a:spLocks noChangeArrowheads="1"/>
          </p:cNvSpPr>
          <p:nvPr/>
        </p:nvSpPr>
        <p:spPr bwMode="auto">
          <a:xfrm>
            <a:off x="3276600" y="2160588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3779839" y="2160588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7" name="矩形 46"/>
          <p:cNvSpPr>
            <a:spLocks noChangeArrowheads="1"/>
          </p:cNvSpPr>
          <p:nvPr/>
        </p:nvSpPr>
        <p:spPr bwMode="auto">
          <a:xfrm>
            <a:off x="3059114" y="2592388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3059114" y="1296988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2700339" y="1296988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2771775" y="259238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9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2339976" y="2808288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2843214" y="280828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9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3" name="矩形 52"/>
          <p:cNvSpPr>
            <a:spLocks noChangeArrowheads="1"/>
          </p:cNvSpPr>
          <p:nvPr/>
        </p:nvSpPr>
        <p:spPr bwMode="auto">
          <a:xfrm>
            <a:off x="2484439" y="3384550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1535" name="Rectangle 39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536" name="Object 38"/>
          <p:cNvGraphicFramePr>
            <a:graphicFrameLocks noChangeAspect="1"/>
          </p:cNvGraphicFramePr>
          <p:nvPr/>
        </p:nvGraphicFramePr>
        <p:xfrm>
          <a:off x="4643442" y="1800225"/>
          <a:ext cx="388937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5" r:id="rId9" imgW="2159000" imgH="228600" progId="Equation.3">
                  <p:embed/>
                </p:oleObj>
              </mc:Choice>
              <mc:Fallback>
                <p:oleObj r:id="rId9" imgW="2159000" imgH="228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42" y="1800225"/>
                        <a:ext cx="388937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7" name="Rectangle 41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538" name="Object 40"/>
          <p:cNvGraphicFramePr>
            <a:graphicFrameLocks noChangeAspect="1"/>
          </p:cNvGraphicFramePr>
          <p:nvPr/>
        </p:nvGraphicFramePr>
        <p:xfrm>
          <a:off x="4787900" y="2736850"/>
          <a:ext cx="35766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6" r:id="rId11" imgW="1422400" imgH="203200" progId="Equation.3">
                  <p:embed/>
                </p:oleObj>
              </mc:Choice>
              <mc:Fallback>
                <p:oleObj r:id="rId11" imgW="1422400" imgH="2032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736850"/>
                        <a:ext cx="357663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6948489" y="172878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8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7235825" y="172878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5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9" name="矩形 58"/>
          <p:cNvSpPr>
            <a:spLocks noChangeArrowheads="1"/>
          </p:cNvSpPr>
          <p:nvPr/>
        </p:nvSpPr>
        <p:spPr bwMode="auto">
          <a:xfrm>
            <a:off x="8243889" y="1800225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0" name="矩形 59"/>
          <p:cNvSpPr>
            <a:spLocks noChangeArrowheads="1"/>
          </p:cNvSpPr>
          <p:nvPr/>
        </p:nvSpPr>
        <p:spPr bwMode="auto">
          <a:xfrm>
            <a:off x="6588126" y="2736850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1" name="矩形 60"/>
          <p:cNvSpPr>
            <a:spLocks noChangeArrowheads="1"/>
          </p:cNvSpPr>
          <p:nvPr/>
        </p:nvSpPr>
        <p:spPr bwMode="auto">
          <a:xfrm>
            <a:off x="7092950" y="2736850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6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2" name="矩形 61"/>
          <p:cNvSpPr>
            <a:spLocks noChangeArrowheads="1"/>
          </p:cNvSpPr>
          <p:nvPr/>
        </p:nvSpPr>
        <p:spPr bwMode="auto">
          <a:xfrm>
            <a:off x="8027989" y="2736850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4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71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0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课堂探究</a:t>
            </a:r>
          </a:p>
        </p:txBody>
      </p:sp>
      <p:pic>
        <p:nvPicPr>
          <p:cNvPr id="22530" name="图片 4" descr="20080328122616161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25" y="3521076"/>
            <a:ext cx="21082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5"/>
          <p:cNvSpPr>
            <a:spLocks noGrp="1" noChangeArrowheads="1"/>
          </p:cNvSpPr>
          <p:nvPr/>
        </p:nvSpPr>
        <p:spPr bwMode="auto">
          <a:xfrm>
            <a:off x="-180975" y="1368425"/>
            <a:ext cx="5614988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150000"/>
              </a:lnSpc>
            </a:pPr>
            <a:endParaRPr lang="zh-CN" altLang="en-US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3559" name="矩形 2"/>
          <p:cNvSpPr>
            <a:spLocks noChangeArrowheads="1"/>
          </p:cNvSpPr>
          <p:nvPr/>
        </p:nvSpPr>
        <p:spPr bwMode="auto">
          <a:xfrm>
            <a:off x="1266828" y="927100"/>
            <a:ext cx="2031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 dirty="0">
                <a:ea typeface="微软雅黑" panose="020B0503020204020204" pitchFamily="34" charset="-122"/>
              </a:rPr>
              <a:t>探究（一）</a:t>
            </a:r>
            <a:r>
              <a:rPr lang="zh-CN" altLang="zh-CN" dirty="0">
                <a:ea typeface="微软雅黑" panose="020B0503020204020204" pitchFamily="34" charset="-122"/>
              </a:rPr>
              <a:t>：</a:t>
            </a:r>
            <a:r>
              <a:rPr lang="zh-CN" altLang="en-US" dirty="0">
                <a:ea typeface="微软雅黑" panose="020B0503020204020204" pitchFamily="34" charset="-122"/>
              </a:rPr>
              <a:t>小结</a:t>
            </a:r>
          </a:p>
        </p:txBody>
      </p:sp>
      <p:sp>
        <p:nvSpPr>
          <p:cNvPr id="22533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3" name="组合 15"/>
          <p:cNvGrpSpPr/>
          <p:nvPr/>
        </p:nvGrpSpPr>
        <p:grpSpPr bwMode="auto">
          <a:xfrm>
            <a:off x="1619250" y="1871663"/>
            <a:ext cx="4465638" cy="1289050"/>
            <a:chOff x="1619672" y="1872307"/>
            <a:chExt cx="4464496" cy="1288406"/>
          </a:xfrm>
        </p:grpSpPr>
        <p:sp>
          <p:nvSpPr>
            <p:cNvPr id="22535" name="TextBox 7"/>
            <p:cNvSpPr txBox="1">
              <a:spLocks noChangeArrowheads="1"/>
            </p:cNvSpPr>
            <p:nvPr/>
          </p:nvSpPr>
          <p:spPr bwMode="auto">
            <a:xfrm>
              <a:off x="1619672" y="1872307"/>
              <a:ext cx="4464496" cy="646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dirty="0">
                  <a:ea typeface="微软雅黑" panose="020B0503020204020204" pitchFamily="34" charset="-122"/>
                </a:rPr>
                <a:t>总结：同底数幂相除法则公式：</a:t>
              </a:r>
              <a:r>
                <a:rPr lang="en-US" altLang="zh-CN" dirty="0"/>
                <a:t> </a:t>
              </a:r>
              <a:endParaRPr lang="zh-CN" altLang="zh-CN" dirty="0"/>
            </a:p>
            <a:p>
              <a:endParaRPr lang="zh-CN" altLang="en-US" dirty="0"/>
            </a:p>
          </p:txBody>
        </p:sp>
        <p:graphicFrame>
          <p:nvGraphicFramePr>
            <p:cNvPr id="22536" name="Object 1"/>
            <p:cNvGraphicFramePr>
              <a:graphicFrameLocks noChangeAspect="1"/>
            </p:cNvGraphicFramePr>
            <p:nvPr/>
          </p:nvGraphicFramePr>
          <p:xfrm>
            <a:off x="2283077" y="2664073"/>
            <a:ext cx="3783632" cy="496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6" name="公式" r:id="rId4" imgW="1358265" imgH="203200" progId="Equation.3">
                    <p:embed/>
                  </p:oleObj>
                </mc:Choice>
                <mc:Fallback>
                  <p:oleObj name="公式" r:id="rId4" imgW="1358265" imgH="20320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3077" y="2664073"/>
                          <a:ext cx="3783632" cy="4966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37" name="Rectangle 4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11638" y="2663825"/>
            <a:ext cx="57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m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716464" y="2663825"/>
            <a:ext cx="3273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n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651500" y="2663825"/>
            <a:ext cx="7120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m -n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分段箭头1 464"/>
          <p:cNvSpPr>
            <a:spLocks noChangeArrowheads="1"/>
          </p:cNvSpPr>
          <p:nvPr/>
        </p:nvSpPr>
        <p:spPr bwMode="auto">
          <a:xfrm rot="10800000">
            <a:off x="0" y="5334002"/>
            <a:ext cx="504825" cy="142875"/>
          </a:xfrm>
          <a:custGeom>
            <a:avLst/>
            <a:gdLst>
              <a:gd name="T0" fmla="*/ 837769 w 1437086"/>
              <a:gd name="T1" fmla="*/ 0 h 619125"/>
              <a:gd name="T2" fmla="*/ 1129014 w 1437086"/>
              <a:gd name="T3" fmla="*/ 2 h 619125"/>
              <a:gd name="T4" fmla="*/ 1437086 w 1437086"/>
              <a:gd name="T5" fmla="*/ 314833 h 619125"/>
              <a:gd name="T6" fmla="*/ 1126115 w 1437086"/>
              <a:gd name="T7" fmla="*/ 619125 h 619125"/>
              <a:gd name="T8" fmla="*/ 836416 w 1437086"/>
              <a:gd name="T9" fmla="*/ 619125 h 619125"/>
              <a:gd name="T10" fmla="*/ 1146598 w 1437086"/>
              <a:gd name="T11" fmla="*/ 315604 h 619125"/>
              <a:gd name="T12" fmla="*/ 837769 w 1437086"/>
              <a:gd name="T13" fmla="*/ 0 h 619125"/>
              <a:gd name="T14" fmla="*/ 476241 w 1437086"/>
              <a:gd name="T15" fmla="*/ 0 h 619125"/>
              <a:gd name="T16" fmla="*/ 767481 w 1437086"/>
              <a:gd name="T17" fmla="*/ 0 h 619125"/>
              <a:gd name="T18" fmla="*/ 1075554 w 1437086"/>
              <a:gd name="T19" fmla="*/ 314833 h 619125"/>
              <a:gd name="T20" fmla="*/ 764585 w 1437086"/>
              <a:gd name="T21" fmla="*/ 619125 h 619125"/>
              <a:gd name="T22" fmla="*/ 474886 w 1437086"/>
              <a:gd name="T23" fmla="*/ 619125 h 619125"/>
              <a:gd name="T24" fmla="*/ 785067 w 1437086"/>
              <a:gd name="T25" fmla="*/ 315602 h 619125"/>
              <a:gd name="T26" fmla="*/ 476241 w 1437086"/>
              <a:gd name="T27" fmla="*/ 0 h 619125"/>
              <a:gd name="T28" fmla="*/ 0 w 1437086"/>
              <a:gd name="T29" fmla="*/ 0 h 619125"/>
              <a:gd name="T30" fmla="*/ 405948 w 1437086"/>
              <a:gd name="T31" fmla="*/ 0 h 619125"/>
              <a:gd name="T32" fmla="*/ 714025 w 1437086"/>
              <a:gd name="T33" fmla="*/ 314832 h 619125"/>
              <a:gd name="T34" fmla="*/ 403054 w 1437086"/>
              <a:gd name="T35" fmla="*/ 619125 h 619125"/>
              <a:gd name="T36" fmla="*/ 0 w 1437086"/>
              <a:gd name="T37" fmla="*/ 619125 h 619125"/>
              <a:gd name="T38" fmla="*/ 0 w 1437086"/>
              <a:gd name="T39" fmla="*/ 0 h 619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37086" h="619125">
                <a:moveTo>
                  <a:pt x="837769" y="0"/>
                </a:moveTo>
                <a:lnTo>
                  <a:pt x="1129014" y="2"/>
                </a:lnTo>
                <a:lnTo>
                  <a:pt x="1437086" y="314833"/>
                </a:lnTo>
                <a:lnTo>
                  <a:pt x="1126115" y="619125"/>
                </a:lnTo>
                <a:lnTo>
                  <a:pt x="836416" y="619125"/>
                </a:lnTo>
                <a:lnTo>
                  <a:pt x="1146598" y="315604"/>
                </a:lnTo>
                <a:lnTo>
                  <a:pt x="837769" y="0"/>
                </a:lnTo>
                <a:close/>
                <a:moveTo>
                  <a:pt x="476241" y="0"/>
                </a:moveTo>
                <a:lnTo>
                  <a:pt x="767481" y="0"/>
                </a:lnTo>
                <a:lnTo>
                  <a:pt x="1075554" y="314833"/>
                </a:lnTo>
                <a:lnTo>
                  <a:pt x="764585" y="619125"/>
                </a:lnTo>
                <a:lnTo>
                  <a:pt x="474886" y="619125"/>
                </a:lnTo>
                <a:lnTo>
                  <a:pt x="785067" y="315602"/>
                </a:lnTo>
                <a:lnTo>
                  <a:pt x="476241" y="0"/>
                </a:lnTo>
                <a:close/>
                <a:moveTo>
                  <a:pt x="0" y="0"/>
                </a:moveTo>
                <a:lnTo>
                  <a:pt x="405948" y="0"/>
                </a:lnTo>
                <a:lnTo>
                  <a:pt x="714025" y="314832"/>
                </a:lnTo>
                <a:lnTo>
                  <a:pt x="403054" y="619125"/>
                </a:lnTo>
                <a:lnTo>
                  <a:pt x="0" y="619125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  <a:ln w="9525">
            <a:solidFill>
              <a:schemeClr val="accent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流程图: 可选过程 26"/>
          <p:cNvSpPr/>
          <p:nvPr/>
        </p:nvSpPr>
        <p:spPr>
          <a:xfrm>
            <a:off x="290260" y="203140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课堂探究</a:t>
            </a:r>
          </a:p>
        </p:txBody>
      </p:sp>
      <p:sp>
        <p:nvSpPr>
          <p:cNvPr id="23555" name="矩形 1"/>
          <p:cNvSpPr>
            <a:spLocks noChangeArrowheads="1"/>
          </p:cNvSpPr>
          <p:nvPr/>
        </p:nvSpPr>
        <p:spPr bwMode="auto">
          <a:xfrm>
            <a:off x="1547816" y="792163"/>
            <a:ext cx="40434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8605" eaLnBrk="0" hangingPunct="0"/>
            <a:r>
              <a:rPr lang="zh-CN" altLang="zh-CN" b="1" dirty="0">
                <a:ea typeface="微软雅黑" panose="020B0503020204020204" pitchFamily="34" charset="-122"/>
              </a:rPr>
              <a:t>探究（二）</a:t>
            </a:r>
            <a:r>
              <a:rPr lang="zh-CN" altLang="zh-CN" dirty="0">
                <a:ea typeface="微软雅黑" panose="020B0503020204020204" pitchFamily="34" charset="-122"/>
              </a:rPr>
              <a:t>：负整数指数幂的意义</a:t>
            </a:r>
            <a:r>
              <a:rPr lang="en-US" altLang="zh-CN" dirty="0">
                <a:ea typeface="微软雅黑" panose="020B0503020204020204" pitchFamily="34" charset="-122"/>
              </a:rPr>
              <a:t> :</a:t>
            </a:r>
            <a:endParaRPr lang="en-US" altLang="zh-CN" sz="1600" dirty="0">
              <a:ea typeface="微软雅黑" panose="020B0503020204020204" pitchFamily="34" charset="-122"/>
            </a:endParaRPr>
          </a:p>
        </p:txBody>
      </p:sp>
      <p:sp>
        <p:nvSpPr>
          <p:cNvPr id="23556" name="Rectangle 20"/>
          <p:cNvSpPr>
            <a:spLocks noChangeArrowheads="1"/>
          </p:cNvSpPr>
          <p:nvPr/>
        </p:nvSpPr>
        <p:spPr bwMode="auto">
          <a:xfrm>
            <a:off x="-107950" y="969091"/>
            <a:ext cx="7745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 eaLnBrk="0" hangingPunct="0"/>
            <a:r>
              <a:rPr lang="en-US" altLang="zh-CN" sz="10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endParaRPr lang="en-US" altLang="zh-CN"/>
          </a:p>
        </p:txBody>
      </p:sp>
      <p:sp>
        <p:nvSpPr>
          <p:cNvPr id="23557" name="Rectangle 21"/>
          <p:cNvSpPr>
            <a:spLocks noChangeArrowheads="1"/>
          </p:cNvSpPr>
          <p:nvPr/>
        </p:nvSpPr>
        <p:spPr bwMode="auto">
          <a:xfrm>
            <a:off x="3" y="1324691"/>
            <a:ext cx="7745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 eaLnBrk="0" hangingPunct="0"/>
            <a:r>
              <a:rPr lang="en-US" altLang="zh-CN" sz="10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endParaRPr lang="en-US" altLang="zh-CN"/>
          </a:p>
        </p:txBody>
      </p:sp>
      <p:sp>
        <p:nvSpPr>
          <p:cNvPr id="23558" name="Rectangle 23"/>
          <p:cNvSpPr>
            <a:spLocks noChangeArrowheads="1"/>
          </p:cNvSpPr>
          <p:nvPr/>
        </p:nvSpPr>
        <p:spPr bwMode="auto">
          <a:xfrm>
            <a:off x="3" y="214895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3559" name="Rectangle 25"/>
          <p:cNvSpPr>
            <a:spLocks noChangeArrowheads="1"/>
          </p:cNvSpPr>
          <p:nvPr/>
        </p:nvSpPr>
        <p:spPr bwMode="auto">
          <a:xfrm>
            <a:off x="3" y="326338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23560" name="Rectangle 25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3561" name="Rectangle 27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3562" name="Rectangle 29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3563" name="Rectangle 31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3564" name="Rectangle 33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3565" name="Rectangle 36"/>
          <p:cNvSpPr>
            <a:spLocks noChangeArrowheads="1"/>
          </p:cNvSpPr>
          <p:nvPr/>
        </p:nvSpPr>
        <p:spPr bwMode="auto">
          <a:xfrm>
            <a:off x="3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3566" name="Rectangle 37"/>
          <p:cNvSpPr>
            <a:spLocks noChangeArrowheads="1"/>
          </p:cNvSpPr>
          <p:nvPr/>
        </p:nvSpPr>
        <p:spPr bwMode="auto">
          <a:xfrm>
            <a:off x="0" y="562693"/>
            <a:ext cx="4539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000">
                <a:cs typeface="Times New Roman" panose="02020603050405020304" pitchFamily="18" charset="0"/>
              </a:rPr>
              <a:t>       </a:t>
            </a:r>
            <a:endParaRPr lang="en-US" altLang="zh-CN"/>
          </a:p>
        </p:txBody>
      </p:sp>
      <p:sp>
        <p:nvSpPr>
          <p:cNvPr id="23567" name="Rectangle 39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23568" name="Picture 33" descr="C:\Documents and Settings\Administrator\桌面\7x010_副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42" y="1223963"/>
            <a:ext cx="534352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916238" y="1800225"/>
            <a:ext cx="360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sz="1600">
                <a:solidFill>
                  <a:srgbClr val="FF0000"/>
                </a:solidFill>
              </a:rPr>
              <a:t>3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2916238" y="2087564"/>
            <a:ext cx="3048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2916238" y="2305050"/>
            <a:ext cx="3048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</a:rPr>
              <a:t>1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2916239" y="2879725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2843213" y="3240088"/>
            <a:ext cx="4042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-</a:t>
            </a:r>
            <a:r>
              <a:rPr lang="en-US" altLang="zh-CN" sz="1600">
                <a:solidFill>
                  <a:srgbClr val="FF0000"/>
                </a:solidFill>
              </a:rPr>
              <a:t>1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2843213" y="3744914"/>
            <a:ext cx="3930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</a:rPr>
              <a:t>-2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2843213" y="4105275"/>
            <a:ext cx="3930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</a:rPr>
              <a:t>-3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4859338" y="1800227"/>
            <a:ext cx="2904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>
                <a:solidFill>
                  <a:srgbClr val="FF0000"/>
                </a:solidFill>
              </a:rPr>
              <a:t>3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42" name="矩形 41"/>
          <p:cNvSpPr>
            <a:spLocks noChangeArrowheads="1"/>
          </p:cNvSpPr>
          <p:nvPr/>
        </p:nvSpPr>
        <p:spPr bwMode="auto">
          <a:xfrm>
            <a:off x="4859338" y="2087565"/>
            <a:ext cx="2904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>
                <a:solidFill>
                  <a:srgbClr val="FF0000"/>
                </a:solidFill>
              </a:rPr>
              <a:t>2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4859338" y="2376490"/>
            <a:ext cx="2904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>
                <a:solidFill>
                  <a:srgbClr val="FF0000"/>
                </a:solidFill>
              </a:rPr>
              <a:t>1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4859338" y="2879727"/>
            <a:ext cx="2904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>
                <a:solidFill>
                  <a:srgbClr val="FF0000"/>
                </a:solidFill>
              </a:rPr>
              <a:t>0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45" name="矩形 44"/>
          <p:cNvSpPr>
            <a:spLocks noChangeArrowheads="1"/>
          </p:cNvSpPr>
          <p:nvPr/>
        </p:nvSpPr>
        <p:spPr bwMode="auto">
          <a:xfrm>
            <a:off x="4859338" y="3313115"/>
            <a:ext cx="3417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FF0000"/>
                </a:solidFill>
              </a:rPr>
              <a:t>-1</a:t>
            </a:r>
            <a:endParaRPr lang="zh-CN" altLang="en-US" sz="1200">
              <a:solidFill>
                <a:srgbClr val="FF0000"/>
              </a:solidFill>
            </a:endParaRPr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4859338" y="3744915"/>
            <a:ext cx="3417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FF0000"/>
                </a:solidFill>
              </a:rPr>
              <a:t>-2</a:t>
            </a:r>
            <a:endParaRPr lang="zh-CN" altLang="en-US" sz="1200">
              <a:solidFill>
                <a:srgbClr val="FF0000"/>
              </a:solidFill>
            </a:endParaRPr>
          </a:p>
        </p:txBody>
      </p:sp>
      <p:sp>
        <p:nvSpPr>
          <p:cNvPr id="47" name="矩形 46"/>
          <p:cNvSpPr>
            <a:spLocks noChangeArrowheads="1"/>
          </p:cNvSpPr>
          <p:nvPr/>
        </p:nvSpPr>
        <p:spPr bwMode="auto">
          <a:xfrm>
            <a:off x="4859338" y="4176715"/>
            <a:ext cx="3417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FF0000"/>
                </a:solidFill>
              </a:rPr>
              <a:t>-3</a:t>
            </a:r>
            <a:endParaRPr lang="zh-CN" altLang="en-US" sz="1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23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自定义</PresentationFormat>
  <Paragraphs>180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Symbol</vt:lpstr>
      <vt:lpstr>Times New Roman</vt:lpstr>
      <vt:lpstr>WWW.2PPT.COM
</vt:lpstr>
      <vt:lpstr>自定义设计方案</vt:lpstr>
      <vt:lpstr>Equation.3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2016-10-21T13:34:00Z</dcterms:created>
  <dcterms:modified xsi:type="dcterms:W3CDTF">2023-01-16T16:51:28Z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8B822B30653B47C09C9255B35F448BEA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