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5"/>
  </p:notesMasterIdLst>
  <p:handoutMasterIdLst>
    <p:handoutMasterId r:id="rId26"/>
  </p:handoutMasterIdLst>
  <p:sldIdLst>
    <p:sldId id="256" r:id="rId3"/>
    <p:sldId id="285" r:id="rId4"/>
    <p:sldId id="279" r:id="rId5"/>
    <p:sldId id="260" r:id="rId6"/>
    <p:sldId id="261" r:id="rId7"/>
    <p:sldId id="262" r:id="rId8"/>
    <p:sldId id="274" r:id="rId9"/>
    <p:sldId id="272" r:id="rId10"/>
    <p:sldId id="270" r:id="rId11"/>
    <p:sldId id="286" r:id="rId12"/>
    <p:sldId id="259" r:id="rId13"/>
    <p:sldId id="267" r:id="rId14"/>
    <p:sldId id="264" r:id="rId15"/>
    <p:sldId id="263" r:id="rId16"/>
    <p:sldId id="287" r:id="rId17"/>
    <p:sldId id="269" r:id="rId18"/>
    <p:sldId id="266" r:id="rId19"/>
    <p:sldId id="271" r:id="rId20"/>
    <p:sldId id="288" r:id="rId21"/>
    <p:sldId id="265" r:id="rId22"/>
    <p:sldId id="268" r:id="rId23"/>
    <p:sldId id="289" r:id="rId24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7C8C"/>
    <a:srgbClr val="9DBDC8"/>
    <a:srgbClr val="D001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37" autoAdjust="0"/>
    <p:restoredTop sz="93304" autoAdjust="0"/>
  </p:normalViewPr>
  <p:slideViewPr>
    <p:cSldViewPr snapToGrid="0">
      <p:cViewPr>
        <p:scale>
          <a:sx n="66" d="100"/>
          <a:sy n="66" d="100"/>
        </p:scale>
        <p:origin x="-2064" y="-9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F098B-F3FE-4336-985D-0B5812F9EDC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08C0A-65D4-4C13-B513-A3B8D52A02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08C0A-65D4-4C13-B513-A3B8D52A025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08C0A-65D4-4C13-B513-A3B8D52A025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08C0A-65D4-4C13-B513-A3B8D52A025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08C0A-65D4-4C13-B513-A3B8D52A025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08C0A-65D4-4C13-B513-A3B8D52A025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08C0A-65D4-4C13-B513-A3B8D52A025A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08C0A-65D4-4C13-B513-A3B8D52A025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08C0A-65D4-4C13-B513-A3B8D52A025A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08C0A-65D4-4C13-B513-A3B8D52A025A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08C0A-65D4-4C13-B513-A3B8D52A025A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08C0A-65D4-4C13-B513-A3B8D52A025A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08C0A-65D4-4C13-B513-A3B8D52A025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08C0A-65D4-4C13-B513-A3B8D52A025A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08C0A-65D4-4C13-B513-A3B8D52A025A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08C0A-65D4-4C13-B513-A3B8D52A025A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08C0A-65D4-4C13-B513-A3B8D52A025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08C0A-65D4-4C13-B513-A3B8D52A025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08C0A-65D4-4C13-B513-A3B8D52A025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08C0A-65D4-4C13-B513-A3B8D52A025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08C0A-65D4-4C13-B513-A3B8D52A025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08C0A-65D4-4C13-B513-A3B8D52A025A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08C0A-65D4-4C13-B513-A3B8D52A025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6F018-FB5E-4D78-B631-1CD34C7AE70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7E2D8-A22B-4534-BF30-B92D56E49C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6F018-FB5E-4D78-B631-1CD34C7AE70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7E2D8-A22B-4534-BF30-B92D56E49C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6F018-FB5E-4D78-B631-1CD34C7AE70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7E2D8-A22B-4534-BF30-B92D56E49C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6F018-FB5E-4D78-B631-1CD34C7AE70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7E2D8-A22B-4534-BF30-B92D56E49C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6F018-FB5E-4D78-B631-1CD34C7AE70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7E2D8-A22B-4534-BF30-B92D56E49C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6F018-FB5E-4D78-B631-1CD34C7AE70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7E2D8-A22B-4534-BF30-B92D56E49C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6F018-FB5E-4D78-B631-1CD34C7AE70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7E2D8-A22B-4534-BF30-B92D56E49C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6F018-FB5E-4D78-B631-1CD34C7AE70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7E2D8-A22B-4534-BF30-B92D56E49C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6F018-FB5E-4D78-B631-1CD34C7AE70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7E2D8-A22B-4534-BF30-B92D56E49C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6F018-FB5E-4D78-B631-1CD34C7AE70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7E2D8-A22B-4534-BF30-B92D56E49C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6F018-FB5E-4D78-B631-1CD34C7AE70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7E2D8-A22B-4534-BF30-B92D56E49C6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341647" y="6753686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6F018-FB5E-4D78-B631-1CD34C7AE70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7E2D8-A22B-4534-BF30-B92D56E49C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6F018-FB5E-4D78-B631-1CD34C7AE70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7E2D8-A22B-4534-BF30-B92D56E49C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5" cstate="screen"/>
          <a:stretch>
            <a:fillRect/>
          </a:stretch>
        </p:blipFill>
        <p:spPr>
          <a:xfrm flipH="1">
            <a:off x="-3" y="0"/>
            <a:ext cx="2445251" cy="16130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baike.baidu.com/item/%E7%AB%8B%E6%98%A5" TargetMode="External"/><Relationship Id="rId7" Type="http://schemas.openxmlformats.org/officeDocument/2006/relationships/hyperlink" Target="https://baike.baidu.com/item/%E7%A5%96%E7%81%B5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aike.baidu.com/item/%E5%8D%9C%E5%B2%81" TargetMode="External"/><Relationship Id="rId5" Type="http://schemas.openxmlformats.org/officeDocument/2006/relationships/hyperlink" Target="https://baike.baidu.com/item/%E7%AB%8B%E7%A7%8B" TargetMode="External"/><Relationship Id="rId4" Type="http://schemas.openxmlformats.org/officeDocument/2006/relationships/hyperlink" Target="https://baike.baidu.com/item/%E7%AB%8B%E5%A4%8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aike.baidu.com/item/%E7%A7%A6%E5%B2%AD/1396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hyperlink" Target="https://baike.baidu.com/item/%E9%BB%84%E6%B7%AE/48255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aike.baidu.com/item/%E6%B1%9F%E5%8D%97%E5%9C%B0%E5%8C%B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255046" y="903574"/>
            <a:ext cx="6942333" cy="4598168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1099063" y="5008520"/>
            <a:ext cx="1474996" cy="221301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245566" y="4612732"/>
            <a:ext cx="691824" cy="2224964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4827010" y="302439"/>
            <a:ext cx="1333496" cy="1525336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193749" y="2529665"/>
            <a:ext cx="2380942" cy="2833071"/>
            <a:chOff x="2029520" y="7565571"/>
            <a:chExt cx="1761080" cy="2095500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7" cstate="screen"/>
            <a:srcRect/>
            <a:stretch>
              <a:fillRect/>
            </a:stretch>
          </p:blipFill>
          <p:spPr>
            <a:xfrm>
              <a:off x="2029520" y="7565571"/>
              <a:ext cx="967589" cy="2095499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8" cstate="screen"/>
            <a:srcRect r="-3403" b="-2423"/>
            <a:stretch>
              <a:fillRect/>
            </a:stretch>
          </p:blipFill>
          <p:spPr>
            <a:xfrm>
              <a:off x="2997109" y="7565572"/>
              <a:ext cx="793491" cy="2095499"/>
            </a:xfrm>
            <a:prstGeom prst="rect">
              <a:avLst/>
            </a:prstGeom>
          </p:spPr>
        </p:pic>
      </p:grpSp>
      <p:pic>
        <p:nvPicPr>
          <p:cNvPr id="37" name="图片 36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1171305" y="188309"/>
            <a:ext cx="4425830" cy="2929463"/>
          </a:xfrm>
          <a:prstGeom prst="rect">
            <a:avLst/>
          </a:prstGeom>
        </p:spPr>
      </p:pic>
      <p:sp>
        <p:nvSpPr>
          <p:cNvPr id="40" name="文本框 39"/>
          <p:cNvSpPr txBox="1"/>
          <p:nvPr/>
        </p:nvSpPr>
        <p:spPr>
          <a:xfrm>
            <a:off x="2017131" y="6217007"/>
            <a:ext cx="8896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中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国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传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统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二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十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四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节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气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261147" y="1093735"/>
            <a:ext cx="6918434" cy="458233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1074798" y="5351003"/>
            <a:ext cx="1222936" cy="183483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4689224" y="316092"/>
            <a:ext cx="1333496" cy="1525336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1483188" y="2517932"/>
            <a:ext cx="2380942" cy="2833071"/>
            <a:chOff x="2029520" y="7565571"/>
            <a:chExt cx="1761080" cy="2095500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2029520" y="7565571"/>
              <a:ext cx="967589" cy="2095499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7" cstate="screen"/>
            <a:srcRect r="-3403" b="-2423"/>
            <a:stretch>
              <a:fillRect/>
            </a:stretch>
          </p:blipFill>
          <p:spPr>
            <a:xfrm>
              <a:off x="2997109" y="7565572"/>
              <a:ext cx="793491" cy="209549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3924724" y="1578028"/>
            <a:ext cx="923330" cy="3701944"/>
            <a:chOff x="3794299" y="1699213"/>
            <a:chExt cx="923330" cy="3701944"/>
          </a:xfrm>
        </p:grpSpPr>
        <p:sp>
          <p:nvSpPr>
            <p:cNvPr id="45" name="文本框 44"/>
            <p:cNvSpPr txBox="1"/>
            <p:nvPr/>
          </p:nvSpPr>
          <p:spPr>
            <a:xfrm>
              <a:off x="3794299" y="2568087"/>
              <a:ext cx="923330" cy="283307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4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立冬习俗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3885768" y="1699213"/>
              <a:ext cx="740393" cy="707886"/>
            </a:xfrm>
            <a:prstGeom prst="rect">
              <a:avLst/>
            </a:prstGeom>
            <a:noFill/>
            <a:ln>
              <a:solidFill>
                <a:srgbClr val="D00113"/>
              </a:solidFill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000" dirty="0">
                  <a:solidFill>
                    <a:srgbClr val="D00113"/>
                  </a:solidFill>
                  <a:cs typeface="+mn-ea"/>
                  <a:sym typeface="+mn-lt"/>
                </a:rPr>
                <a:t>贰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022720" y="6665443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 www.PPT818.com/jieri/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顶角 6"/>
          <p:cNvSpPr/>
          <p:nvPr/>
        </p:nvSpPr>
        <p:spPr>
          <a:xfrm>
            <a:off x="0" y="1598251"/>
            <a:ext cx="6397051" cy="4339325"/>
          </a:xfrm>
          <a:prstGeom prst="round2SameRect">
            <a:avLst/>
          </a:prstGeom>
          <a:solidFill>
            <a:srgbClr val="4E7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18111" y="2104607"/>
            <a:ext cx="55245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立冬意味着进入寒冷的季节，人们倾向进食可以驱寒的食物。立冬，闽中俗称“交冬”，意为秋冬之交，立冬“补冬”。在广东的潮汕地区，立冬要吃甘蔗、炒香饭。在汕头，人们立冬吃用莲子、香菇、板栗、虾仁、红萝卜等做成的香饭，这些也都是温热的食物。在北方，立冬的规矩是吃饺子，因为水饺外形似耳朵，人们认为吃了它，冬天耳朵就不受冻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900612" y="285755"/>
            <a:ext cx="2390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02 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立冬习俗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110549" y="1420761"/>
            <a:ext cx="4857976" cy="45168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剪去对角 6"/>
          <p:cNvSpPr/>
          <p:nvPr/>
        </p:nvSpPr>
        <p:spPr>
          <a:xfrm>
            <a:off x="5093718" y="1629617"/>
            <a:ext cx="7098282" cy="4339325"/>
          </a:xfrm>
          <a:prstGeom prst="snip2DiagRect">
            <a:avLst/>
          </a:prstGeom>
          <a:solidFill>
            <a:srgbClr val="4E7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41388" y="712788"/>
            <a:ext cx="6824976" cy="4859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4E7C8C"/>
                </a:solidFill>
                <a:cs typeface="+mn-ea"/>
                <a:sym typeface="+mn-lt"/>
              </a:rPr>
              <a:t>贺冬</a:t>
            </a: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立冬与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  <a:hlinkClick r:id="rId3"/>
              </a:rPr>
              <a:t>立春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、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  <a:hlinkClick r:id="rId4"/>
              </a:rPr>
              <a:t>立夏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、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  <a:hlinkClick r:id="rId5"/>
              </a:rPr>
              <a:t>立秋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合称四立，“立”是建立、开始的意思。作为“四立”之一的重要节气，立冬是我国民间非常重视的季节节点之一。“秋收冬藏”，也是享受丰收、休养生息的季节，通过冬季的休养，期待来年的兴旺吉祥。立冬不仅是冬季的第一个季节，在我国的很多地方也被当做重要的节日来庆祝。立冬，在古代社会是“四时八节”之一，人们一般都要举行祭祀活动。立冬是十月的大节，在中国民间有祭祖、饮宴、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  <a:hlinkClick r:id="rId6"/>
              </a:rPr>
              <a:t>卜岁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等习俗，以时令佳品向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  <a:hlinkClick r:id="rId7"/>
              </a:rPr>
              <a:t>祖灵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祭祀，以尽为人子孙的义务和责任，祈求上天赐给来岁的丰年，农民自己亦获得饮酒与休息的酬劳。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397248" y="365838"/>
            <a:ext cx="2390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02 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立冬习俗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0" y="1257006"/>
            <a:ext cx="4711936" cy="471193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对角圆角 7"/>
          <p:cNvSpPr/>
          <p:nvPr/>
        </p:nvSpPr>
        <p:spPr>
          <a:xfrm>
            <a:off x="383831" y="1533214"/>
            <a:ext cx="6397051" cy="4339325"/>
          </a:xfrm>
          <a:prstGeom prst="round2DiagRect">
            <a:avLst/>
          </a:prstGeom>
          <a:solidFill>
            <a:srgbClr val="4E7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8276" y="1943091"/>
            <a:ext cx="58281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如今一些地方保留的祭冬礼，可能是古代迎冬的遗存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立冬之后，秋收结束冬季到来，不管最终的收成如何，一年的辛劳总算是有了一个结果，这是值得纪念的事情。所谓迎冬之礼，其实也有这方面的意思在里面。同时，古时候不比今天，冬季的严寒是非常难熬的。借着立冬的机会，赈济孤寡，赏赐些厚实的衣服也是官方赈济制度的一部分功能。比如晋崔豹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古今注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记载：“汉文帝以立冬日赐宫侍承恩者及百官披袄子。”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900612" y="285755"/>
            <a:ext cx="2390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02 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立冬习俗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092950" y="1088134"/>
            <a:ext cx="5099050" cy="48312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剪去左右顶角 6"/>
          <p:cNvSpPr/>
          <p:nvPr/>
        </p:nvSpPr>
        <p:spPr>
          <a:xfrm>
            <a:off x="5177699" y="1585225"/>
            <a:ext cx="6397051" cy="4634600"/>
          </a:xfrm>
          <a:prstGeom prst="snip2SameRect">
            <a:avLst/>
          </a:prstGeom>
          <a:solidFill>
            <a:srgbClr val="4E7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626900" y="1798167"/>
            <a:ext cx="5498650" cy="4208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季节的变换是古人观念中重要的时间节点，传统上把立春、立夏、立秋、立冬称为“四立”，很受古人的重视。所以，在立冬这一天也逐渐形成了很多的习俗，比如迎冬。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在立冬这一天，古代的皇帝会有迎冬之礼，这一礼仪可以追溯到先秦时期。比如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吕氏春秋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中就有记载：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“是月也，以立冬。先立冬三日，太史谒之天子，曰：‘某日立冬，盛德在水。’天子乃斋。立冬之日，天子亲率三公九卿大夫以迎冬于北郊。还，乃赏死事，恤孤寡。”   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900612" y="285755"/>
            <a:ext cx="2390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02 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立冬习俗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1949985"/>
            <a:ext cx="5023370" cy="334891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273566" y="885632"/>
            <a:ext cx="6918434" cy="458233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1083803" y="5303390"/>
            <a:ext cx="1340386" cy="201105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4606818" y="16531"/>
            <a:ext cx="1333496" cy="1525336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1556678" y="2401846"/>
            <a:ext cx="2380942" cy="2833071"/>
            <a:chOff x="2029520" y="7565571"/>
            <a:chExt cx="1761080" cy="2095500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2029520" y="7565571"/>
              <a:ext cx="967589" cy="2095499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7" cstate="screen"/>
            <a:srcRect r="-3403" b="-2423"/>
            <a:stretch>
              <a:fillRect/>
            </a:stretch>
          </p:blipFill>
          <p:spPr>
            <a:xfrm>
              <a:off x="2997109" y="7565572"/>
              <a:ext cx="793491" cy="209549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4118047" y="1623084"/>
            <a:ext cx="923330" cy="3611832"/>
            <a:chOff x="10551054" y="1487485"/>
            <a:chExt cx="923330" cy="3611832"/>
          </a:xfrm>
        </p:grpSpPr>
        <p:sp>
          <p:nvSpPr>
            <p:cNvPr id="45" name="文本框 44"/>
            <p:cNvSpPr txBox="1"/>
            <p:nvPr/>
          </p:nvSpPr>
          <p:spPr>
            <a:xfrm>
              <a:off x="10551054" y="2266247"/>
              <a:ext cx="923330" cy="283307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4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立冬食物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0639919" y="1487485"/>
              <a:ext cx="740393" cy="707886"/>
            </a:xfrm>
            <a:prstGeom prst="rect">
              <a:avLst/>
            </a:prstGeom>
            <a:noFill/>
            <a:ln>
              <a:solidFill>
                <a:srgbClr val="D00113"/>
              </a:solidFill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000" dirty="0">
                  <a:solidFill>
                    <a:srgbClr val="D00113"/>
                  </a:solidFill>
                  <a:cs typeface="+mn-ea"/>
                  <a:sym typeface="+mn-lt"/>
                </a:rPr>
                <a:t>叁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缺角矩形 6"/>
          <p:cNvSpPr/>
          <p:nvPr/>
        </p:nvSpPr>
        <p:spPr>
          <a:xfrm>
            <a:off x="5541362" y="1674853"/>
            <a:ext cx="6397051" cy="4339325"/>
          </a:xfrm>
          <a:prstGeom prst="plaque">
            <a:avLst>
              <a:gd name="adj" fmla="val 6029"/>
            </a:avLst>
          </a:prstGeom>
          <a:solidFill>
            <a:srgbClr val="4E7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877626" y="2013574"/>
            <a:ext cx="57245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175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多吃主食，适当吃羊肉、鹌鹑和海参：</a:t>
            </a:r>
            <a:b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　　蛋白质、脂肪和碳水化合物被称为产热营养素。所以，冬季我们要适当增加主食和油脂的摄入，保证优质蛋白质的供应。狗肉、羊肉、牛肉、鸡肉、鹿肉、虾、鸽、鹌鹑、海参等食物中富含蛋白质及脂肪，产热量多，御寒效果最好。</a:t>
            </a:r>
            <a:b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　　气温骤降，身体一些部位对寒冷特别敏感，应当特别注意保暖。</a:t>
            </a:r>
            <a:endParaRPr lang="zh-CN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900612" y="285755"/>
            <a:ext cx="2390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03 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立冬食物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8089" y="2013574"/>
            <a:ext cx="5215146" cy="33816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剪去单角 6"/>
          <p:cNvSpPr/>
          <p:nvPr/>
        </p:nvSpPr>
        <p:spPr>
          <a:xfrm>
            <a:off x="0" y="1734986"/>
            <a:ext cx="6397051" cy="4339325"/>
          </a:xfrm>
          <a:prstGeom prst="snip1Rect">
            <a:avLst/>
          </a:prstGeom>
          <a:solidFill>
            <a:srgbClr val="4E7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77238" y="1977032"/>
            <a:ext cx="482745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姜母鸭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在北方的很多地方，立冬还有吃饺子的习俗。吃饺子是古代很多节日节气都有的习俗。一般认为，饺子是“交子”的谐音，所以季节交汇之时，新旧岁交汇之时，往往都有吃饺子的习俗。立冬是秋冻两季的交汇之时，这饺子是不能不吃的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900612" y="285755"/>
            <a:ext cx="2390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03 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立冬食物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161576" y="1200838"/>
            <a:ext cx="4778308" cy="477830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剪去对角 6"/>
          <p:cNvSpPr/>
          <p:nvPr/>
        </p:nvSpPr>
        <p:spPr>
          <a:xfrm>
            <a:off x="2912268" y="1209166"/>
            <a:ext cx="8758238" cy="4298108"/>
          </a:xfrm>
          <a:prstGeom prst="snip2DiagRect">
            <a:avLst/>
          </a:prstGeom>
          <a:solidFill>
            <a:srgbClr val="4E7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34642" y="1350726"/>
            <a:ext cx="79551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175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入冬深秋 易有霜雾</a:t>
            </a:r>
            <a:b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　　正常年份的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11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月，北起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  <a:hlinkClick r:id="rId3"/>
              </a:rPr>
              <a:t>秦岭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、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  <a:hlinkClick r:id="rId4"/>
              </a:rPr>
              <a:t>黄淮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西部和南部，南至江南北部都会陆续出现初霜。偏冷的年份，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11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月中旬，南岭以北也会出现初霜。</a:t>
            </a:r>
            <a:b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　　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11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月的北方，随着冷空气的前锋移出本地，锋后的冷空气团开始向暖的方面变性，如果没有后续的冷空气补充，几天之后，温度虽回升了，空气质量却逐渐变坏。特别是大城市，大气中积累的水汽和污染微粒结合凝结后，形成烟雾或是浓雾，影响着人们的健康和交通运行。在我国西南、江南，水汽条件比北方要好，如果早晨气温偏低，往往有成片大雾出现。</a:t>
            </a:r>
            <a:endParaRPr lang="zh-CN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900612" y="285755"/>
            <a:ext cx="2390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03 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立冬食物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971780" y="3635565"/>
            <a:ext cx="2382140" cy="306819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273566" y="1078060"/>
            <a:ext cx="6918434" cy="458233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1013481" y="5277312"/>
            <a:ext cx="1469553" cy="220484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4762504" y="339307"/>
            <a:ext cx="1333496" cy="1525336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1387226" y="2343365"/>
            <a:ext cx="2380942" cy="2833071"/>
            <a:chOff x="2029520" y="7565571"/>
            <a:chExt cx="1761080" cy="2095500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2029520" y="7565571"/>
              <a:ext cx="967589" cy="2095499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7" cstate="screen"/>
            <a:srcRect r="-3403" b="-2423"/>
            <a:stretch>
              <a:fillRect/>
            </a:stretch>
          </p:blipFill>
          <p:spPr>
            <a:xfrm>
              <a:off x="2997109" y="7565572"/>
              <a:ext cx="793491" cy="209549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4059202" y="1487485"/>
            <a:ext cx="923330" cy="3611832"/>
            <a:chOff x="10551054" y="1487485"/>
            <a:chExt cx="923330" cy="3611832"/>
          </a:xfrm>
        </p:grpSpPr>
        <p:sp>
          <p:nvSpPr>
            <p:cNvPr id="45" name="文本框 44"/>
            <p:cNvSpPr txBox="1"/>
            <p:nvPr/>
          </p:nvSpPr>
          <p:spPr>
            <a:xfrm>
              <a:off x="10551054" y="2266247"/>
              <a:ext cx="923330" cy="283307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4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立冬养生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0639919" y="1487485"/>
              <a:ext cx="740393" cy="707886"/>
            </a:xfrm>
            <a:prstGeom prst="rect">
              <a:avLst/>
            </a:prstGeom>
            <a:noFill/>
            <a:ln>
              <a:solidFill>
                <a:srgbClr val="D00113"/>
              </a:solidFill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000" dirty="0">
                  <a:solidFill>
                    <a:srgbClr val="D00113"/>
                  </a:solidFill>
                  <a:cs typeface="+mn-ea"/>
                  <a:sym typeface="+mn-lt"/>
                </a:rPr>
                <a:t>肆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flipH="1">
            <a:off x="0" y="1285435"/>
            <a:ext cx="5865706" cy="388507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326296" y="1371555"/>
            <a:ext cx="3208454" cy="709455"/>
            <a:chOff x="1936132" y="4611669"/>
            <a:chExt cx="3208454" cy="709455"/>
          </a:xfrm>
        </p:grpSpPr>
        <p:sp>
          <p:nvSpPr>
            <p:cNvPr id="14" name="文本框 13"/>
            <p:cNvSpPr txBox="1"/>
            <p:nvPr/>
          </p:nvSpPr>
          <p:spPr>
            <a:xfrm>
              <a:off x="2860057" y="4611669"/>
              <a:ext cx="22845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立冬简介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936132" y="4613238"/>
              <a:ext cx="740393" cy="707886"/>
            </a:xfrm>
            <a:prstGeom prst="rect">
              <a:avLst/>
            </a:prstGeom>
            <a:noFill/>
            <a:ln>
              <a:solidFill>
                <a:srgbClr val="D00113"/>
              </a:solidFill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000" dirty="0">
                  <a:solidFill>
                    <a:srgbClr val="D00113"/>
                  </a:solidFill>
                  <a:cs typeface="+mn-ea"/>
                  <a:sym typeface="+mn-lt"/>
                </a:rPr>
                <a:t>壹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327668" y="2520088"/>
            <a:ext cx="3208454" cy="709455"/>
            <a:chOff x="1936132" y="4611669"/>
            <a:chExt cx="3208454" cy="709455"/>
          </a:xfrm>
        </p:grpSpPr>
        <p:sp>
          <p:nvSpPr>
            <p:cNvPr id="26" name="文本框 25"/>
            <p:cNvSpPr txBox="1"/>
            <p:nvPr/>
          </p:nvSpPr>
          <p:spPr>
            <a:xfrm>
              <a:off x="2860057" y="4611669"/>
              <a:ext cx="22845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立冬习俗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936132" y="4613238"/>
              <a:ext cx="740393" cy="707886"/>
            </a:xfrm>
            <a:prstGeom prst="rect">
              <a:avLst/>
            </a:prstGeom>
            <a:noFill/>
            <a:ln>
              <a:solidFill>
                <a:srgbClr val="D00113"/>
              </a:solidFill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000" dirty="0">
                  <a:solidFill>
                    <a:srgbClr val="D00113"/>
                  </a:solidFill>
                  <a:cs typeface="+mn-ea"/>
                  <a:sym typeface="+mn-lt"/>
                </a:rPr>
                <a:t>贰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326296" y="3668621"/>
            <a:ext cx="3208454" cy="709455"/>
            <a:chOff x="1936132" y="4611669"/>
            <a:chExt cx="3208454" cy="709455"/>
          </a:xfrm>
        </p:grpSpPr>
        <p:sp>
          <p:nvSpPr>
            <p:cNvPr id="31" name="文本框 30"/>
            <p:cNvSpPr txBox="1"/>
            <p:nvPr/>
          </p:nvSpPr>
          <p:spPr>
            <a:xfrm>
              <a:off x="2860057" y="4611669"/>
              <a:ext cx="22845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立冬食物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936132" y="4613238"/>
              <a:ext cx="740393" cy="707886"/>
            </a:xfrm>
            <a:prstGeom prst="rect">
              <a:avLst/>
            </a:prstGeom>
            <a:noFill/>
            <a:ln>
              <a:solidFill>
                <a:srgbClr val="D00113"/>
              </a:solidFill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000" dirty="0">
                  <a:solidFill>
                    <a:srgbClr val="D00113"/>
                  </a:solidFill>
                  <a:cs typeface="+mn-ea"/>
                  <a:sym typeface="+mn-lt"/>
                </a:rPr>
                <a:t>叁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397557" y="4817154"/>
            <a:ext cx="3208454" cy="709455"/>
            <a:chOff x="1936132" y="4611669"/>
            <a:chExt cx="3208454" cy="709455"/>
          </a:xfrm>
        </p:grpSpPr>
        <p:sp>
          <p:nvSpPr>
            <p:cNvPr id="34" name="文本框 33"/>
            <p:cNvSpPr txBox="1"/>
            <p:nvPr/>
          </p:nvSpPr>
          <p:spPr>
            <a:xfrm>
              <a:off x="2860057" y="4611669"/>
              <a:ext cx="22845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立冬养生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936132" y="4613238"/>
              <a:ext cx="740393" cy="707886"/>
            </a:xfrm>
            <a:prstGeom prst="rect">
              <a:avLst/>
            </a:prstGeom>
            <a:noFill/>
            <a:ln>
              <a:solidFill>
                <a:srgbClr val="D00113"/>
              </a:solidFill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000" dirty="0">
                  <a:solidFill>
                    <a:srgbClr val="D00113"/>
                  </a:solidFill>
                  <a:cs typeface="+mn-ea"/>
                  <a:sym typeface="+mn-lt"/>
                </a:rPr>
                <a:t>肆</a:t>
              </a: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3799188" y="2824410"/>
            <a:ext cx="1391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dirty="0">
                <a:cs typeface="+mn-ea"/>
                <a:sym typeface="+mn-lt"/>
              </a:rPr>
              <a:t>目录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剪去单角 6"/>
          <p:cNvSpPr/>
          <p:nvPr/>
        </p:nvSpPr>
        <p:spPr>
          <a:xfrm>
            <a:off x="623887" y="1289957"/>
            <a:ext cx="6667500" cy="4780338"/>
          </a:xfrm>
          <a:prstGeom prst="snip1Rect">
            <a:avLst/>
          </a:prstGeom>
          <a:solidFill>
            <a:srgbClr val="4E7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8701" y="1622698"/>
            <a:ext cx="5581650" cy="4212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冬季寒冷多病，也是人身体抵抗力较弱的时候，自然需要补充营养。所以古人有“入冬日补冬”的习俗。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冬日的进补，与秋季不同，更侧重高热量的食物。比如在福建地区，在立冬这一天要用四物、八珍等药材炖肉，一般用狗肉、羊肉，也有用猪排的。浙江地区有的地方把立冬称为“养冬”，也就是补养身体的意思。比如在浙江的洞头，立冬这天就要杀鸡或鸭给家人炖了补身体，还有必须要在辰时（早七点到九点）吃的讲究；也有的地方在这天要专门炖猪蹄吃来进补，据说是可以防止冬季手脚冻伤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900612" y="285755"/>
            <a:ext cx="2390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04 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立冬养生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696201" y="3429000"/>
            <a:ext cx="3980087" cy="307395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一个圆顶角，剪去另一个顶角 6"/>
          <p:cNvSpPr/>
          <p:nvPr/>
        </p:nvSpPr>
        <p:spPr>
          <a:xfrm>
            <a:off x="5548427" y="1692492"/>
            <a:ext cx="6397051" cy="4339325"/>
          </a:xfrm>
          <a:prstGeom prst="snipRoundRect">
            <a:avLst/>
          </a:prstGeom>
          <a:solidFill>
            <a:srgbClr val="4E7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793630" y="1963557"/>
            <a:ext cx="5906644" cy="3797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175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中医古训：</a:t>
            </a:r>
            <a:b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　　饮食调养要遵循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:“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秋冬养阴”“无扰乎阳”“虚者补之，寒者温之”的古训，随四时气候的变化而调节饮食。元代忽思慧所著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饮膳正要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曰：“冬气寒，宜食黍以热性治其寒。”也就是说，少食生冷，但也不宜燥热，有的放矢地食用一些滋阴潜阳，热量较高的膳食为宜，同时也要多吃新鲜蔬菜以避免维生素的缺乏，如：牛羊肉、乌鸡、鲫鱼，多饮豆浆、牛奶，多吃萝卜、青菜、豆腐、木耳、银杏果等。</a:t>
            </a:r>
            <a:endParaRPr lang="zh-CN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900612" y="285755"/>
            <a:ext cx="2390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04 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立冬养生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29793" y="2270533"/>
            <a:ext cx="4918785" cy="328196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273566" y="1096920"/>
            <a:ext cx="6918434" cy="458233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1149070" y="5421602"/>
            <a:ext cx="1271007" cy="1906957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74800" y="4366717"/>
            <a:ext cx="759494" cy="2442598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4740168" y="401098"/>
            <a:ext cx="1333496" cy="1525336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151118" y="2588531"/>
            <a:ext cx="2380942" cy="2833071"/>
            <a:chOff x="2029520" y="7565571"/>
            <a:chExt cx="1761080" cy="2095500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7" cstate="screen"/>
            <a:srcRect/>
            <a:stretch>
              <a:fillRect/>
            </a:stretch>
          </p:blipFill>
          <p:spPr>
            <a:xfrm>
              <a:off x="2029520" y="7565571"/>
              <a:ext cx="967589" cy="2095499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8" cstate="screen"/>
            <a:srcRect r="-3403" b="-2423"/>
            <a:stretch>
              <a:fillRect/>
            </a:stretch>
          </p:blipFill>
          <p:spPr>
            <a:xfrm>
              <a:off x="2997109" y="7565572"/>
              <a:ext cx="793491" cy="2095499"/>
            </a:xfrm>
            <a:prstGeom prst="rect">
              <a:avLst/>
            </a:prstGeom>
          </p:spPr>
        </p:pic>
      </p:grpSp>
      <p:pic>
        <p:nvPicPr>
          <p:cNvPr id="37" name="图片 36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1314475" y="129684"/>
            <a:ext cx="4294017" cy="2925503"/>
          </a:xfrm>
          <a:prstGeom prst="rect">
            <a:avLst/>
          </a:prstGeom>
        </p:spPr>
      </p:pic>
      <p:sp>
        <p:nvSpPr>
          <p:cNvPr id="40" name="文本框 39"/>
          <p:cNvSpPr txBox="1"/>
          <p:nvPr/>
        </p:nvSpPr>
        <p:spPr>
          <a:xfrm>
            <a:off x="2017131" y="6217007"/>
            <a:ext cx="8896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中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国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传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统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二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十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四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节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气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273566" y="953767"/>
            <a:ext cx="6918434" cy="458233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1155801" y="5425107"/>
            <a:ext cx="1143840" cy="171616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4783095" y="176124"/>
            <a:ext cx="1333496" cy="1525336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1300326" y="2330969"/>
            <a:ext cx="2380942" cy="2833071"/>
            <a:chOff x="2029520" y="7565571"/>
            <a:chExt cx="1761080" cy="2095500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2029520" y="7565571"/>
              <a:ext cx="967589" cy="2095499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7" cstate="screen"/>
            <a:srcRect r="-3403" b="-2423"/>
            <a:stretch>
              <a:fillRect/>
            </a:stretch>
          </p:blipFill>
          <p:spPr>
            <a:xfrm>
              <a:off x="2997109" y="7565572"/>
              <a:ext cx="793491" cy="209549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3942981" y="1623083"/>
            <a:ext cx="923330" cy="3611832"/>
            <a:chOff x="10551054" y="1487485"/>
            <a:chExt cx="923330" cy="3611832"/>
          </a:xfrm>
        </p:grpSpPr>
        <p:sp>
          <p:nvSpPr>
            <p:cNvPr id="45" name="文本框 44"/>
            <p:cNvSpPr txBox="1"/>
            <p:nvPr/>
          </p:nvSpPr>
          <p:spPr>
            <a:xfrm>
              <a:off x="10551054" y="2266247"/>
              <a:ext cx="923330" cy="283307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4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立冬简介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0639919" y="1487485"/>
              <a:ext cx="740393" cy="707886"/>
            </a:xfrm>
            <a:prstGeom prst="rect">
              <a:avLst/>
            </a:prstGeom>
            <a:noFill/>
            <a:ln>
              <a:solidFill>
                <a:srgbClr val="D00113"/>
              </a:solidFill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000" dirty="0">
                  <a:solidFill>
                    <a:srgbClr val="D00113"/>
                  </a:solidFill>
                  <a:cs typeface="+mn-ea"/>
                  <a:sym typeface="+mn-lt"/>
                </a:rPr>
                <a:t>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对话气泡: 矩形 18"/>
          <p:cNvSpPr/>
          <p:nvPr/>
        </p:nvSpPr>
        <p:spPr>
          <a:xfrm>
            <a:off x="449567" y="1986826"/>
            <a:ext cx="5262563" cy="3114675"/>
          </a:xfrm>
          <a:prstGeom prst="wedgeRectCallout">
            <a:avLst/>
          </a:prstGeom>
          <a:solidFill>
            <a:srgbClr val="4E7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9235" y="2476563"/>
            <a:ext cx="435062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古人将二十四节气中的每个节气都等分为三，每五日为一候，从而以三候来描述每个节气的气候变化特点。立冬的三候为：“一候水始冰；二候地始冻；三候雉入大水为蜃。”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900612" y="285755"/>
            <a:ext cx="2390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01 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立冬简介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620292" y="2202165"/>
            <a:ext cx="5122141" cy="390040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剪去单角 6"/>
          <p:cNvSpPr/>
          <p:nvPr/>
        </p:nvSpPr>
        <p:spPr>
          <a:xfrm>
            <a:off x="5326445" y="1506401"/>
            <a:ext cx="6397051" cy="4339325"/>
          </a:xfrm>
          <a:prstGeom prst="snip1Rect">
            <a:avLst/>
          </a:prstGeom>
          <a:solidFill>
            <a:srgbClr val="4E7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657691" y="1985217"/>
            <a:ext cx="57345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一候水始冰，二候地始冻，这两候直观地表现了立冬前后天气的变化情况。立冬是冬季的开始，这一时节北方的冷空气已经有了较强的实力，并逐渐向南方移动。水面开始结冰，土地也开始上冻，是这种气候变化最直观的表现。当然，二十四节气以及相应的物候，实际上主要是对我国古代北方地区气候状况的总结。对于长江以南地区，要到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11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月底才能有冬季的感觉。而珠三角地区，更接近亚热带气候，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12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月份依然比较温暖。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900612" y="285755"/>
            <a:ext cx="2390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01 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立冬简介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15747" y="1597305"/>
            <a:ext cx="4569311" cy="424842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一个圆顶角，剪去另一个顶角 7"/>
          <p:cNvSpPr/>
          <p:nvPr/>
        </p:nvSpPr>
        <p:spPr>
          <a:xfrm>
            <a:off x="182636" y="1435142"/>
            <a:ext cx="7433506" cy="4097557"/>
          </a:xfrm>
          <a:prstGeom prst="snipRoundRect">
            <a:avLst/>
          </a:prstGeom>
          <a:solidFill>
            <a:srgbClr val="4E7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1587" y="2056839"/>
            <a:ext cx="72145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三候雉入大水为蜃，这一候就比较有意思了。雉是野鸡，也可以指大型的鸟类，而蜃则是大的蛤蜊。所谓秋收冬藏，立冬之后，古代的人们发现天上的大鸟都很少再见，同时海边的人们则发现海中开始出现大的蛤蜊。由于蛤蜊的花纹和雉的羽毛颜色有几分相似，于是古人就把这两者联系了起来，认为雉跑到水里变成了蜃。这其实也反映了古人对于天地之间生命循环往复，生生不息的一种认识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900612" y="285755"/>
            <a:ext cx="2390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01 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立冬简介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591759" y="1729607"/>
            <a:ext cx="6525552" cy="51283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剪去对角 7"/>
          <p:cNvSpPr/>
          <p:nvPr/>
        </p:nvSpPr>
        <p:spPr>
          <a:xfrm>
            <a:off x="5185669" y="1537336"/>
            <a:ext cx="6397051" cy="4339325"/>
          </a:xfrm>
          <a:prstGeom prst="snip2DiagRect">
            <a:avLst/>
          </a:prstGeom>
          <a:solidFill>
            <a:srgbClr val="4E7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786595" y="2016150"/>
            <a:ext cx="51951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175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天文学上把“立冬”作为冬季的开始。立冬，地球位于赤纬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-16°19'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。立冬时节，太阳已到达黄经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225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度，我们所处的北半球获得太阳的辐射量越来越少，但由于此时地表在下半年贮存的热量还有一定的能量，所以一般还不会太冷，但气温逐渐下降。在晴朗无风之时，常会出现风和日丽、温暖舒适的十月“小阳春”天气。按照气候学划分，我国部分地区要推迟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20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天左右才入冬。</a:t>
            </a:r>
            <a:endParaRPr lang="zh-CN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00612" y="285755"/>
            <a:ext cx="2390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01 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立冬简介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1782527"/>
            <a:ext cx="4781320" cy="38489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单圆角 6"/>
          <p:cNvSpPr/>
          <p:nvPr/>
        </p:nvSpPr>
        <p:spPr>
          <a:xfrm>
            <a:off x="366832" y="1908604"/>
            <a:ext cx="6887588" cy="4339325"/>
          </a:xfrm>
          <a:prstGeom prst="round1Rect">
            <a:avLst/>
          </a:prstGeom>
          <a:solidFill>
            <a:srgbClr val="4E7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1359" y="2103234"/>
            <a:ext cx="6396351" cy="3797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175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西南地区典型的华西连阴雨结束，但相对全国雨水基本都少的情况，它还是雨水偏多的地方。按照西南降水的时间分布，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11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月进入了一年中的干季。西南西北部干季的特点更加明显。四川盆地、贵州东部、云南西南部，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11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月还有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50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毫米以上的雨量。在云南，晴天温暖，雨天阴冷，流传有“四季如春，一雨便冬”的说法。如果遇到较强的冷空气入侵，有暖湿气流呼应，南方地区的过程雨量还会较大。此时，长江以北和华南地区的雨日和雨量均比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  <a:hlinkClick r:id="rId3"/>
              </a:rPr>
              <a:t>江南地区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要少、不大，对于一年三熟的华南，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11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月的干旱，对作物生长仍有负面影响。</a:t>
            </a:r>
            <a:endParaRPr lang="zh-CN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00612" y="285755"/>
            <a:ext cx="2390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01 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立冬简介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7841049" y="1755733"/>
            <a:ext cx="4492196" cy="449219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单圆角 8"/>
          <p:cNvSpPr/>
          <p:nvPr/>
        </p:nvSpPr>
        <p:spPr>
          <a:xfrm>
            <a:off x="5794949" y="1658587"/>
            <a:ext cx="6397051" cy="4339325"/>
          </a:xfrm>
          <a:prstGeom prst="round1Rect">
            <a:avLst/>
          </a:prstGeom>
          <a:solidFill>
            <a:srgbClr val="4E7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79545" y="1970053"/>
            <a:ext cx="58278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175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气温下降 变化明显</a:t>
            </a:r>
            <a:b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　　随着冷空气的加强，气温下降的趋势加快。北方的降温，人们习以为常。从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10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月下旬开始，先后供暖，人们好在还有一个避寒之地。而对于此时处在深秋“小阳春”的长江中下游地区的人们，平均气温一般为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12℃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至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15℃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。但毕竟大风过后，阳光照耀，冷气团很快变性，气温回升较快。气温的回升与热量的积聚，促使下一轮冷空气带来较强的降温。</a:t>
            </a:r>
            <a:endParaRPr lang="zh-CN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00612" y="285755"/>
            <a:ext cx="2390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01 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立冬简介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-321706" y="1118793"/>
            <a:ext cx="5418911" cy="54189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3izelq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1448</Words>
  <Application>Microsoft Office PowerPoint</Application>
  <PresentationFormat>宽屏</PresentationFormat>
  <Paragraphs>79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等线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2022-03-10T06:22:53Z</dcterms:created>
  <dcterms:modified xsi:type="dcterms:W3CDTF">2023-01-10T10:39:44Z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E8742882E67B42CA9BF099123B746753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