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08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2CF19-E44B-4683-85E2-C9917F5836A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60AA2-9F1A-430F-803A-0845605834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60AA2-9F1A-430F-803A-0845605834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B5872-1E7E-406A-9E94-5D9FC59C20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A42F9-5C6B-4D4D-9CE9-C015BF4A49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0238D-90B9-46BB-A73F-AB51BD5CDC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BAFF6-FA53-4158-AFF4-978B003087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DB45-A1A3-4FEC-A40A-D447C55043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C0BF-A6CE-4A74-A95F-FC1643829C9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50C48-0097-4D3F-8A26-983CFE1D85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5CC15-10ED-445C-912E-4DA5115913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4D9F5-8C1A-4417-B71F-FBEE5E676A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DDDB9D-7C7A-4F6A-BA5A-A22B756567E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CA6E6-0095-48DC-A267-C550EE1B28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7031A334-C309-450F-B505-06284B42514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457200" y="973138"/>
            <a:ext cx="8002588" cy="12223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CC33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66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endParaRPr lang="zh-CN" altLang="zh-CN">
              <a:latin typeface="Tahoma" panose="020B0604030504040204" pitchFamily="34" charset="0"/>
            </a:endParaRP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1348581" y="2983622"/>
            <a:ext cx="6219825" cy="93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GB" altLang="zh-CN" sz="3600" b="1" i="1" dirty="0">
                <a:solidFill>
                  <a:srgbClr val="FFCC00"/>
                </a:solidFill>
                <a:latin typeface="Comic Sans MS" panose="030F0702030302020204" pitchFamily="66" charset="0"/>
              </a:rPr>
              <a:t>    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GB" altLang="zh-CN" sz="4000" b="1" i="1" dirty="0" smtClean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Study </a:t>
            </a:r>
            <a:r>
              <a:rPr lang="en-GB" altLang="zh-CN" sz="4000" b="1" i="1" dirty="0">
                <a:solidFill>
                  <a:srgbClr val="2494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skills &amp; Task</a:t>
            </a:r>
            <a:endParaRPr lang="en-US" altLang="zh-CN" sz="4000" b="1" i="1" dirty="0">
              <a:solidFill>
                <a:srgbClr val="24940A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3014" name="WordArt 6"/>
          <p:cNvSpPr>
            <a:spLocks noChangeArrowheads="1" noChangeShapeType="1" noTextEdit="1"/>
          </p:cNvSpPr>
          <p:nvPr/>
        </p:nvSpPr>
        <p:spPr bwMode="auto">
          <a:xfrm>
            <a:off x="854075" y="1584325"/>
            <a:ext cx="7605713" cy="566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8468"/>
              </a:avLst>
            </a:prstTxWarp>
          </a:bodyPr>
          <a:lstStyle/>
          <a:p>
            <a:r>
              <a:rPr lang="en-US" altLang="zh-CN" sz="3600" kern="10" dirty="0">
                <a:ln w="9525">
                  <a:solidFill>
                    <a:srgbClr val="FFCC00"/>
                  </a:solidFill>
                  <a:rou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Unit 6 Sunshine for </a:t>
            </a:r>
            <a:r>
              <a:rPr lang="en-US" altLang="zh-CN" sz="3600" kern="10" dirty="0" smtClean="0">
                <a:ln w="9525">
                  <a:solidFill>
                    <a:srgbClr val="FFCC00"/>
                  </a:solidFill>
                  <a:rou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008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/>
              </a:rPr>
              <a:t>all</a:t>
            </a:r>
            <a:endParaRPr lang="zh-CN" altLang="en-US" sz="3600" kern="10" dirty="0">
              <a:ln w="9525">
                <a:solidFill>
                  <a:srgbClr val="FFCC00"/>
                </a:solidFill>
                <a:round/>
              </a:ln>
              <a:gradFill rotWithShape="1">
                <a:gsLst>
                  <a:gs pos="0">
                    <a:srgbClr val="33CC33"/>
                  </a:gs>
                  <a:gs pos="100000">
                    <a:srgbClr val="008000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11248" y="54102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08" grpId="0"/>
      <p:bldP spid="430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TextBox 4"/>
          <p:cNvSpPr txBox="1">
            <a:spLocks noChangeArrowheads="1"/>
          </p:cNvSpPr>
          <p:nvPr/>
        </p:nvSpPr>
        <p:spPr bwMode="auto">
          <a:xfrm>
            <a:off x="889000" y="2852738"/>
            <a:ext cx="24479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article</a:t>
            </a:r>
          </a:p>
        </p:txBody>
      </p:sp>
      <p:sp>
        <p:nvSpPr>
          <p:cNvPr id="73733" name="TextBox 2"/>
          <p:cNvSpPr txBox="1">
            <a:spLocks noChangeArrowheads="1"/>
          </p:cNvSpPr>
          <p:nvPr/>
        </p:nvSpPr>
        <p:spPr bwMode="auto">
          <a:xfrm>
            <a:off x="3336925" y="823913"/>
            <a:ext cx="30241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ahoma" panose="020B0604030504040204" pitchFamily="34" charset="0"/>
              </a:rPr>
              <a:t>Study skills</a:t>
            </a:r>
          </a:p>
        </p:txBody>
      </p:sp>
      <p:sp>
        <p:nvSpPr>
          <p:cNvPr id="73734" name="左大括号 7"/>
          <p:cNvSpPr/>
          <p:nvPr/>
        </p:nvSpPr>
        <p:spPr bwMode="auto">
          <a:xfrm>
            <a:off x="3059113" y="1773238"/>
            <a:ext cx="649287" cy="3024187"/>
          </a:xfrm>
          <a:prstGeom prst="leftBrace">
            <a:avLst>
              <a:gd name="adj1" fmla="val 8323"/>
              <a:gd name="adj2" fmla="val 50472"/>
            </a:avLst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2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latin typeface="Tahoma" panose="020B0604030504040204" pitchFamily="34" charset="0"/>
            </a:endParaRPr>
          </a:p>
        </p:txBody>
      </p:sp>
      <p:sp>
        <p:nvSpPr>
          <p:cNvPr id="73735" name="TextBox 8"/>
          <p:cNvSpPr txBox="1">
            <a:spLocks noChangeArrowheads="1"/>
          </p:cNvSpPr>
          <p:nvPr/>
        </p:nvSpPr>
        <p:spPr bwMode="auto">
          <a:xfrm>
            <a:off x="3902075" y="1628775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ahoma" panose="020B0604030504040204" pitchFamily="34" charset="0"/>
              </a:rPr>
              <a:t>introduction</a:t>
            </a:r>
          </a:p>
        </p:txBody>
      </p:sp>
      <p:sp>
        <p:nvSpPr>
          <p:cNvPr id="73736" name="TextBox 11"/>
          <p:cNvSpPr txBox="1">
            <a:spLocks noChangeArrowheads="1"/>
          </p:cNvSpPr>
          <p:nvPr/>
        </p:nvSpPr>
        <p:spPr bwMode="auto">
          <a:xfrm>
            <a:off x="3994150" y="3022600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ahoma" panose="020B0604030504040204" pitchFamily="34" charset="0"/>
              </a:rPr>
              <a:t>main body</a:t>
            </a:r>
          </a:p>
        </p:txBody>
      </p:sp>
      <p:sp>
        <p:nvSpPr>
          <p:cNvPr id="73737" name="TextBox 12"/>
          <p:cNvSpPr txBox="1">
            <a:spLocks noChangeArrowheads="1"/>
          </p:cNvSpPr>
          <p:nvPr/>
        </p:nvSpPr>
        <p:spPr bwMode="auto">
          <a:xfrm>
            <a:off x="3902075" y="4535488"/>
            <a:ext cx="2438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002060"/>
                </a:solidFill>
                <a:latin typeface="Tahoma" panose="020B0604030504040204" pitchFamily="34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5" grpId="0"/>
      <p:bldP spid="73736" grpId="0"/>
      <p:bldP spid="737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06363" y="632035"/>
            <a:ext cx="8929687" cy="1212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</a:rPr>
              <a:t>We </a:t>
            </a:r>
            <a:r>
              <a:rPr lang="en-US" altLang="zh-CN" sz="2800" b="1" dirty="0">
                <a:latin typeface="Times New Roman" panose="02020603050405020304" pitchFamily="18" charset="0"/>
              </a:rPr>
              <a:t>can organize our ideas in different ways according to 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the type of writing.</a:t>
            </a:r>
            <a:endParaRPr lang="en-US" altLang="zh-CN" sz="2800" b="1" dirty="0"/>
          </a:p>
        </p:txBody>
      </p:sp>
      <p:sp>
        <p:nvSpPr>
          <p:cNvPr id="74758" name="TextBox 1"/>
          <p:cNvSpPr txBox="1">
            <a:spLocks noChangeArrowheads="1"/>
          </p:cNvSpPr>
          <p:nvPr/>
        </p:nvSpPr>
        <p:spPr bwMode="auto">
          <a:xfrm>
            <a:off x="250825" y="1844675"/>
            <a:ext cx="63373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order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order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to specific</a:t>
            </a: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endParaRPr lang="en-US" altLang="zh-C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AutoNum type="arabicPeriod"/>
            </a:pPr>
            <a:r>
              <a:rPr lang="en-US" altLang="zh-CN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to general</a:t>
            </a:r>
          </a:p>
        </p:txBody>
      </p:sp>
      <p:sp>
        <p:nvSpPr>
          <p:cNvPr id="74759" name="TextBox 8"/>
          <p:cNvSpPr txBox="1">
            <a:spLocks noChangeArrowheads="1"/>
          </p:cNvSpPr>
          <p:nvPr/>
        </p:nvSpPr>
        <p:spPr bwMode="auto">
          <a:xfrm>
            <a:off x="25400" y="0"/>
            <a:ext cx="3024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Tahoma" panose="020B0604030504040204" pitchFamily="34" charset="0"/>
              </a:rPr>
              <a:t>Study skills</a:t>
            </a:r>
          </a:p>
        </p:txBody>
      </p:sp>
      <p:sp>
        <p:nvSpPr>
          <p:cNvPr id="74760" name="Text Box 9"/>
          <p:cNvSpPr txBox="1">
            <a:spLocks noChangeArrowheads="1"/>
          </p:cNvSpPr>
          <p:nvPr/>
        </p:nvSpPr>
        <p:spPr bwMode="auto">
          <a:xfrm>
            <a:off x="468313" y="2349500"/>
            <a:ext cx="8675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We use this method when we write about an experience or an event.</a:t>
            </a:r>
          </a:p>
        </p:txBody>
      </p:sp>
      <p:sp>
        <p:nvSpPr>
          <p:cNvPr id="74761" name="Text Box 10"/>
          <p:cNvSpPr txBox="1">
            <a:spLocks noChangeArrowheads="1"/>
          </p:cNvSpPr>
          <p:nvPr/>
        </p:nvSpPr>
        <p:spPr bwMode="auto">
          <a:xfrm>
            <a:off x="468313" y="3141663"/>
            <a:ext cx="8675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We use this method when we describe. a place or an object.</a:t>
            </a:r>
          </a:p>
        </p:txBody>
      </p:sp>
      <p:sp>
        <p:nvSpPr>
          <p:cNvPr id="74762" name="Text Box 11"/>
          <p:cNvSpPr txBox="1">
            <a:spLocks noChangeArrowheads="1"/>
          </p:cNvSpPr>
          <p:nvPr/>
        </p:nvSpPr>
        <p:spPr bwMode="auto">
          <a:xfrm>
            <a:off x="468313" y="4005263"/>
            <a:ext cx="86756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When we use this method, we give a general statement first, then use specific information to support the main idea. </a:t>
            </a:r>
          </a:p>
        </p:txBody>
      </p:sp>
      <p:sp>
        <p:nvSpPr>
          <p:cNvPr id="74763" name="Text Box 12"/>
          <p:cNvSpPr txBox="1">
            <a:spLocks noChangeArrowheads="1"/>
          </p:cNvSpPr>
          <p:nvPr/>
        </p:nvSpPr>
        <p:spPr bwMode="auto">
          <a:xfrm>
            <a:off x="468313" y="5373688"/>
            <a:ext cx="84470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We use this method  when we want to use some specific examples to lead to our main ideas.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/>
      <p:bldP spid="74761" grpId="0"/>
      <p:bldP spid="74762" grpId="0"/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5"/>
          <p:cNvSpPr>
            <a:spLocks noChangeArrowheads="1"/>
          </p:cNvSpPr>
          <p:nvPr/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Giving a helping hand</a:t>
            </a:r>
          </a:p>
        </p:txBody>
      </p:sp>
      <p:sp>
        <p:nvSpPr>
          <p:cNvPr id="75780" name="Text Box 8"/>
          <p:cNvSpPr txBox="1">
            <a:spLocks noChangeArrowheads="1"/>
          </p:cNvSpPr>
          <p:nvPr/>
        </p:nvSpPr>
        <p:spPr bwMode="auto">
          <a:xfrm>
            <a:off x="684213" y="1700213"/>
            <a:ext cx="23749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</a:rPr>
              <a:t>Instruction</a:t>
            </a:r>
          </a:p>
        </p:txBody>
      </p:sp>
      <p:sp>
        <p:nvSpPr>
          <p:cNvPr id="75781" name="Text Box 9"/>
          <p:cNvSpPr txBox="1">
            <a:spLocks noChangeArrowheads="1"/>
          </p:cNvSpPr>
          <p:nvPr/>
        </p:nvSpPr>
        <p:spPr bwMode="auto">
          <a:xfrm>
            <a:off x="684213" y="3213100"/>
            <a:ext cx="237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</a:rPr>
              <a:t>Main body</a:t>
            </a:r>
          </a:p>
        </p:txBody>
      </p:sp>
      <p:sp>
        <p:nvSpPr>
          <p:cNvPr id="75782" name="Text Box 10"/>
          <p:cNvSpPr txBox="1">
            <a:spLocks noChangeArrowheads="1"/>
          </p:cNvSpPr>
          <p:nvPr/>
        </p:nvSpPr>
        <p:spPr bwMode="auto">
          <a:xfrm>
            <a:off x="755650" y="5013325"/>
            <a:ext cx="2374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Tahoma" panose="020B0604030504040204" pitchFamily="34" charset="0"/>
              </a:rPr>
              <a:t>Conclusion</a:t>
            </a:r>
          </a:p>
        </p:txBody>
      </p:sp>
      <p:sp>
        <p:nvSpPr>
          <p:cNvPr id="75783" name="Text Box 11"/>
          <p:cNvSpPr txBox="1">
            <a:spLocks noChangeArrowheads="1"/>
          </p:cNvSpPr>
          <p:nvPr/>
        </p:nvSpPr>
        <p:spPr bwMode="auto">
          <a:xfrm>
            <a:off x="3419475" y="1628775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Who needs help?</a:t>
            </a:r>
          </a:p>
        </p:txBody>
      </p:sp>
      <p:sp>
        <p:nvSpPr>
          <p:cNvPr id="75784" name="Text Box 13"/>
          <p:cNvSpPr txBox="1">
            <a:spLocks noChangeArrowheads="1"/>
          </p:cNvSpPr>
          <p:nvPr/>
        </p:nvSpPr>
        <p:spPr bwMode="auto">
          <a:xfrm>
            <a:off x="3203575" y="2205038"/>
            <a:ext cx="38163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ahoma" panose="020B0604030504040204" pitchFamily="34" charset="0"/>
              </a:rPr>
              <a:t>1. Information about 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ahoma" panose="020B0604030504040204" pitchFamily="34" charset="0"/>
              </a:rPr>
              <a:t>    the person in need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ahoma" panose="020B0604030504040204" pitchFamily="34" charset="0"/>
              </a:rPr>
              <a:t>2. What kind of help do 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ahoma" panose="020B0604030504040204" pitchFamily="34" charset="0"/>
              </a:rPr>
              <a:t>    they need?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accent2"/>
                </a:solidFill>
                <a:latin typeface="Tahoma" panose="020B0604030504040204" pitchFamily="34" charset="0"/>
              </a:rPr>
              <a:t>3. How can we help?</a:t>
            </a:r>
          </a:p>
        </p:txBody>
      </p:sp>
      <p:sp>
        <p:nvSpPr>
          <p:cNvPr id="75785" name="Text Box 14"/>
          <p:cNvSpPr txBox="1">
            <a:spLocks noChangeArrowheads="1"/>
          </p:cNvSpPr>
          <p:nvPr/>
        </p:nvSpPr>
        <p:spPr bwMode="auto">
          <a:xfrm>
            <a:off x="3276600" y="5157788"/>
            <a:ext cx="324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ahoma" panose="020B0604030504040204" pitchFamily="34" charset="0"/>
              </a:rPr>
              <a:t>Thanks for help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2" grpId="0"/>
      <p:bldP spid="75783" grpId="0"/>
      <p:bldP spid="75784" grpId="0"/>
      <p:bldP spid="757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042988" y="-242888"/>
            <a:ext cx="619125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Giving a helping hand</a:t>
            </a:r>
          </a:p>
        </p:txBody>
      </p:sp>
      <p:sp>
        <p:nvSpPr>
          <p:cNvPr id="76806" name="Text Box 10"/>
          <p:cNvSpPr txBox="1">
            <a:spLocks noChangeArrowheads="1"/>
          </p:cNvSpPr>
          <p:nvPr/>
        </p:nvSpPr>
        <p:spPr bwMode="auto">
          <a:xfrm>
            <a:off x="323850" y="1628775"/>
            <a:ext cx="73437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latin typeface="Tahoma" panose="020B0604030504040204" pitchFamily="34" charset="0"/>
              </a:rPr>
              <a:t>Who needs help?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400" b="1" dirty="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latin typeface="Tahoma" panose="020B0604030504040204" pitchFamily="34" charset="0"/>
              </a:rPr>
              <a:t>What’s wrong with him?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endParaRPr lang="en-US" altLang="zh-CN" sz="2400" b="1" dirty="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400" b="1" dirty="0">
                <a:latin typeface="Tahoma" panose="020B0604030504040204" pitchFamily="34" charset="0"/>
              </a:rPr>
              <a:t>What kind of help do they need?</a:t>
            </a:r>
          </a:p>
          <a:p>
            <a:pPr>
              <a:spcBef>
                <a:spcPct val="50000"/>
              </a:spcBef>
            </a:pPr>
            <a:endParaRPr lang="en-US" altLang="zh-CN" sz="2400" b="1" dirty="0">
              <a:latin typeface="Tahoma" panose="020B0604030504040204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4. How can we help</a:t>
            </a:r>
            <a:r>
              <a:rPr lang="en-US" altLang="zh-CN" sz="2400" b="1" dirty="0" smtClean="0">
                <a:latin typeface="Tahoma" panose="020B0604030504040204" pitchFamily="34" charset="0"/>
              </a:rPr>
              <a:t>?</a:t>
            </a:r>
            <a:endParaRPr lang="en-US" altLang="zh-CN" sz="2400" b="1" dirty="0">
              <a:latin typeface="Tahoma" panose="020B0604030504040204" pitchFamily="34" charset="0"/>
            </a:endParaRPr>
          </a:p>
        </p:txBody>
      </p:sp>
      <p:sp>
        <p:nvSpPr>
          <p:cNvPr id="76807" name="Text Box 11"/>
          <p:cNvSpPr txBox="1">
            <a:spLocks noChangeArrowheads="1"/>
          </p:cNvSpPr>
          <p:nvPr/>
        </p:nvSpPr>
        <p:spPr bwMode="auto">
          <a:xfrm>
            <a:off x="0" y="765175"/>
            <a:ext cx="414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Read and answer</a:t>
            </a:r>
          </a:p>
        </p:txBody>
      </p:sp>
      <p:sp>
        <p:nvSpPr>
          <p:cNvPr id="76808" name="Text Box 12"/>
          <p:cNvSpPr txBox="1">
            <a:spLocks noChangeArrowheads="1"/>
          </p:cNvSpPr>
          <p:nvPr/>
        </p:nvSpPr>
        <p:spPr bwMode="auto">
          <a:xfrm>
            <a:off x="539750" y="2133600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Xiao Wei needs help.</a:t>
            </a:r>
          </a:p>
        </p:txBody>
      </p:sp>
      <p:sp>
        <p:nvSpPr>
          <p:cNvPr id="76809" name="Text Box 13"/>
          <p:cNvSpPr txBox="1">
            <a:spLocks noChangeArrowheads="1"/>
          </p:cNvSpPr>
          <p:nvPr/>
        </p:nvSpPr>
        <p:spPr bwMode="auto">
          <a:xfrm>
            <a:off x="468313" y="3068638"/>
            <a:ext cx="84248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He has a serious blood disease. And he has been ill in hospital since last month.</a:t>
            </a:r>
          </a:p>
        </p:txBody>
      </p:sp>
      <p:sp>
        <p:nvSpPr>
          <p:cNvPr id="76810" name="Text Box 14"/>
          <p:cNvSpPr txBox="1">
            <a:spLocks noChangeArrowheads="1"/>
          </p:cNvSpPr>
          <p:nvPr/>
        </p:nvSpPr>
        <p:spPr bwMode="auto">
          <a:xfrm>
            <a:off x="611188" y="4292600"/>
            <a:ext cx="7489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They don’t have enough money for an operation.</a:t>
            </a:r>
          </a:p>
        </p:txBody>
      </p:sp>
      <p:sp>
        <p:nvSpPr>
          <p:cNvPr id="76811" name="Text Box 15"/>
          <p:cNvSpPr txBox="1">
            <a:spLocks noChangeArrowheads="1"/>
          </p:cNvSpPr>
          <p:nvPr/>
        </p:nvSpPr>
        <p:spPr bwMode="auto">
          <a:xfrm>
            <a:off x="684213" y="5445125"/>
            <a:ext cx="4679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Monotype Corsiva" panose="03010101010201010101" pitchFamily="66" charset="0"/>
              </a:rPr>
              <a:t>We can donate money to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68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042988" y="-242888"/>
            <a:ext cx="619125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Useful expression</a:t>
            </a: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533400" y="1066800"/>
            <a:ext cx="734377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…need our help.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 We must do something to help.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 It’ll cost…to…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 …do/does not have enough money for…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 It’s important/dangerous/…for…to…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 If all of us can give a helping hand, …may…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Tahoma" panose="020B0604030504040204" pitchFamily="34" charset="0"/>
              </a:rPr>
              <a:t>  Thank you for your help/ support</a:t>
            </a:r>
            <a:r>
              <a:rPr lang="en-US" altLang="zh-CN" sz="2400" b="1" dirty="0" smtClean="0">
                <a:latin typeface="Tahoma" panose="020B0604030504040204" pitchFamily="34" charset="0"/>
              </a:rPr>
              <a:t>.</a:t>
            </a:r>
            <a:endParaRPr lang="en-US" altLang="zh-CN" sz="2400" b="1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TextBox 4"/>
          <p:cNvSpPr txBox="1">
            <a:spLocks noChangeArrowheads="1"/>
          </p:cNvSpPr>
          <p:nvPr/>
        </p:nvSpPr>
        <p:spPr bwMode="auto">
          <a:xfrm>
            <a:off x="1116013" y="2601913"/>
            <a:ext cx="64087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Discuss who we want to help and what we can do.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700338" y="765175"/>
            <a:ext cx="422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Box 4"/>
          <p:cNvSpPr txBox="1">
            <a:spLocks noChangeArrowheads="1"/>
          </p:cNvSpPr>
          <p:nvPr/>
        </p:nvSpPr>
        <p:spPr bwMode="auto">
          <a:xfrm>
            <a:off x="827088" y="2133600"/>
            <a:ext cx="7416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 an article about our help.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700338" y="765175"/>
            <a:ext cx="4229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Writing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Box 4"/>
          <p:cNvSpPr txBox="1">
            <a:spLocks noChangeArrowheads="1"/>
          </p:cNvSpPr>
          <p:nvPr/>
        </p:nvSpPr>
        <p:spPr bwMode="auto">
          <a:xfrm>
            <a:off x="658813" y="2446338"/>
            <a:ext cx="640873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 Remember the main phrases and </a:t>
            </a:r>
          </a:p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sentences</a:t>
            </a:r>
            <a:r>
              <a:rPr lang="en-US" altLang="zh-CN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Write another article to ask for help.</a:t>
            </a:r>
          </a:p>
        </p:txBody>
      </p:sp>
      <p:sp>
        <p:nvSpPr>
          <p:cNvPr id="80900" name="Rectangle 5"/>
          <p:cNvSpPr>
            <a:spLocks noChangeArrowheads="1"/>
          </p:cNvSpPr>
          <p:nvPr/>
        </p:nvSpPr>
        <p:spPr bwMode="auto">
          <a:xfrm>
            <a:off x="2176463" y="1052513"/>
            <a:ext cx="33734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l"/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333</Words>
  <Application>Microsoft Office PowerPoint</Application>
  <PresentationFormat>全屏显示(4:3)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宋体</vt:lpstr>
      <vt:lpstr>微软雅黑</vt:lpstr>
      <vt:lpstr>Arial</vt:lpstr>
      <vt:lpstr>Arial Black</vt:lpstr>
      <vt:lpstr>Calibri</vt:lpstr>
      <vt:lpstr>Comic Sans MS</vt:lpstr>
      <vt:lpstr>Monotype Corsiva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2023-01-16T16:51:52Z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A31B87FF6CE54EE992415FE87FF57FC9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