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7" r:id="rId5"/>
    <p:sldId id="259" r:id="rId6"/>
    <p:sldId id="268" r:id="rId7"/>
    <p:sldId id="269" r:id="rId8"/>
    <p:sldId id="266" r:id="rId9"/>
    <p:sldId id="270" r:id="rId10"/>
    <p:sldId id="260" r:id="rId11"/>
    <p:sldId id="261" r:id="rId12"/>
    <p:sldId id="271" r:id="rId13"/>
    <p:sldId id="262" r:id="rId14"/>
    <p:sldId id="263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81" d="100"/>
        <a:sy n="8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22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22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22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22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22.wmf"/><Relationship Id="rId4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image" Target="../media/image60.w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12" Type="http://schemas.openxmlformats.org/officeDocument/2006/relationships/image" Target="../media/image59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11" Type="http://schemas.openxmlformats.org/officeDocument/2006/relationships/image" Target="../media/image58.wmf"/><Relationship Id="rId5" Type="http://schemas.openxmlformats.org/officeDocument/2006/relationships/image" Target="../media/image52.wmf"/><Relationship Id="rId10" Type="http://schemas.openxmlformats.org/officeDocument/2006/relationships/image" Target="../media/image57.wmf"/><Relationship Id="rId4" Type="http://schemas.openxmlformats.org/officeDocument/2006/relationships/image" Target="../media/image51.wmf"/><Relationship Id="rId9" Type="http://schemas.openxmlformats.org/officeDocument/2006/relationships/image" Target="../media/image5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8FBAED-2022-4267-A684-3B318FEC9F02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>
                <a:ea typeface="华文彩云" panose="02010800040101010101" pitchFamily="2" charset="-122"/>
              </a:rPr>
              <a:t>‹#›</a:t>
            </a:fld>
            <a:endParaRPr lang="zh-CN" altLang="en-US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F6978E-01EA-4F6A-805A-FB1E8D91F7AB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>
                <a:ea typeface="华文彩云" panose="02010800040101010101" pitchFamily="2" charset="-122"/>
              </a:rPr>
              <a:t>‹#›</a:t>
            </a:fld>
            <a:endParaRPr lang="zh-CN" altLang="en-US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C240D3-05B1-43B0-9A79-23EA22935B85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>
                <a:ea typeface="华文彩云" panose="02010800040101010101" pitchFamily="2" charset="-122"/>
              </a:rPr>
              <a:t>‹#›</a:t>
            </a:fld>
            <a:endParaRPr lang="zh-CN" altLang="en-US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88E33D-5749-4CD0-B0C5-4DDA882F9414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>
                <a:ea typeface="华文彩云" panose="02010800040101010101" pitchFamily="2" charset="-122"/>
              </a:rPr>
              <a:t>‹#›</a:t>
            </a:fld>
            <a:endParaRPr lang="zh-CN" altLang="en-US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B63517-4BA7-44BA-9837-FEDAC216BF48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>
                <a:ea typeface="华文彩云" panose="02010800040101010101" pitchFamily="2" charset="-122"/>
              </a:rPr>
              <a:t>‹#›</a:t>
            </a:fld>
            <a:endParaRPr lang="zh-CN" altLang="en-US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39EFDA6-A270-4E94-9977-655476817D7C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>
                <a:ea typeface="华文彩云" panose="02010800040101010101" pitchFamily="2" charset="-122"/>
              </a:rPr>
              <a:t>‹#›</a:t>
            </a:fld>
            <a:endParaRPr lang="zh-CN" altLang="en-US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B0C5CF4-CDDB-42EF-8F6F-D539B782B16E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>
                <a:ea typeface="华文彩云" panose="02010800040101010101" pitchFamily="2" charset="-122"/>
              </a:rPr>
              <a:t>‹#›</a:t>
            </a:fld>
            <a:endParaRPr lang="zh-CN" altLang="en-US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682986-DB51-4690-AE6B-CFCC832F322B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>
                <a:ea typeface="华文彩云" panose="02010800040101010101" pitchFamily="2" charset="-122"/>
              </a:rPr>
              <a:t>‹#›</a:t>
            </a:fld>
            <a:endParaRPr lang="zh-CN" altLang="en-US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EA4CA3-49BC-47C4-8A24-EEBD82B00EE0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>
                <a:ea typeface="华文彩云" panose="02010800040101010101" pitchFamily="2" charset="-122"/>
              </a:rPr>
              <a:t>‹#›</a:t>
            </a:fld>
            <a:endParaRPr lang="zh-CN" altLang="en-US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CEB8742-D20F-47AF-B223-1691DC438F22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>
                <a:ea typeface="华文彩云" panose="02010800040101010101" pitchFamily="2" charset="-122"/>
              </a:rPr>
              <a:t>‹#›</a:t>
            </a:fld>
            <a:endParaRPr lang="zh-CN" altLang="en-US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0C474FB-BD9F-4AD8-9F2E-36A0E7A5449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42.bin"/><Relationship Id="rId18" Type="http://schemas.openxmlformats.org/officeDocument/2006/relationships/image" Target="../media/image40.wmf"/><Relationship Id="rId3" Type="http://schemas.openxmlformats.org/officeDocument/2006/relationships/image" Target="../media/image29.png"/><Relationship Id="rId21" Type="http://schemas.openxmlformats.org/officeDocument/2006/relationships/oleObject" Target="../embeddings/oleObject46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44.bin"/><Relationship Id="rId25" Type="http://schemas.openxmlformats.org/officeDocument/2006/relationships/image" Target="../media/image47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9.wmf"/><Relationship Id="rId20" Type="http://schemas.openxmlformats.org/officeDocument/2006/relationships/image" Target="../media/image41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6.png"/><Relationship Id="rId11" Type="http://schemas.openxmlformats.org/officeDocument/2006/relationships/oleObject" Target="../embeddings/oleObject41.bin"/><Relationship Id="rId24" Type="http://schemas.openxmlformats.org/officeDocument/2006/relationships/image" Target="../media/image43.wmf"/><Relationship Id="rId5" Type="http://schemas.openxmlformats.org/officeDocument/2006/relationships/image" Target="../media/image45.png"/><Relationship Id="rId15" Type="http://schemas.openxmlformats.org/officeDocument/2006/relationships/oleObject" Target="../embeddings/oleObject43.bin"/><Relationship Id="rId23" Type="http://schemas.openxmlformats.org/officeDocument/2006/relationships/oleObject" Target="../embeddings/oleObject47.bin"/><Relationship Id="rId10" Type="http://schemas.openxmlformats.org/officeDocument/2006/relationships/image" Target="../media/image36.wmf"/><Relationship Id="rId19" Type="http://schemas.openxmlformats.org/officeDocument/2006/relationships/oleObject" Target="../embeddings/oleObject45.bin"/><Relationship Id="rId4" Type="http://schemas.openxmlformats.org/officeDocument/2006/relationships/image" Target="../media/image44.png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38.wmf"/><Relationship Id="rId22" Type="http://schemas.openxmlformats.org/officeDocument/2006/relationships/image" Target="../media/image4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52.bin"/><Relationship Id="rId18" Type="http://schemas.openxmlformats.org/officeDocument/2006/relationships/image" Target="../media/image54.wmf"/><Relationship Id="rId26" Type="http://schemas.openxmlformats.org/officeDocument/2006/relationships/image" Target="../media/image58.wmf"/><Relationship Id="rId3" Type="http://schemas.openxmlformats.org/officeDocument/2006/relationships/image" Target="../media/image61.png"/><Relationship Id="rId21" Type="http://schemas.openxmlformats.org/officeDocument/2006/relationships/oleObject" Target="../embeddings/oleObject56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1.wmf"/><Relationship Id="rId17" Type="http://schemas.openxmlformats.org/officeDocument/2006/relationships/oleObject" Target="../embeddings/oleObject54.bin"/><Relationship Id="rId25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3.wmf"/><Relationship Id="rId20" Type="http://schemas.openxmlformats.org/officeDocument/2006/relationships/image" Target="../media/image55.wmf"/><Relationship Id="rId29" Type="http://schemas.openxmlformats.org/officeDocument/2006/relationships/oleObject" Target="../embeddings/oleObject60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51.bin"/><Relationship Id="rId24" Type="http://schemas.openxmlformats.org/officeDocument/2006/relationships/image" Target="../media/image57.wmf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23" Type="http://schemas.openxmlformats.org/officeDocument/2006/relationships/oleObject" Target="../embeddings/oleObject57.bin"/><Relationship Id="rId28" Type="http://schemas.openxmlformats.org/officeDocument/2006/relationships/image" Target="../media/image59.wmf"/><Relationship Id="rId10" Type="http://schemas.openxmlformats.org/officeDocument/2006/relationships/image" Target="../media/image50.wmf"/><Relationship Id="rId19" Type="http://schemas.openxmlformats.org/officeDocument/2006/relationships/oleObject" Target="../embeddings/oleObject55.bin"/><Relationship Id="rId4" Type="http://schemas.openxmlformats.org/officeDocument/2006/relationships/image" Target="../media/image62.png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2.wmf"/><Relationship Id="rId22" Type="http://schemas.openxmlformats.org/officeDocument/2006/relationships/image" Target="../media/image56.wmf"/><Relationship Id="rId27" Type="http://schemas.openxmlformats.org/officeDocument/2006/relationships/oleObject" Target="../embeddings/oleObject59.bin"/><Relationship Id="rId30" Type="http://schemas.openxmlformats.org/officeDocument/2006/relationships/image" Target="../media/image6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9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2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9.wmf"/><Relationship Id="rId10" Type="http://schemas.openxmlformats.org/officeDocument/2006/relationships/image" Target="../media/image7.wmf"/><Relationship Id="rId19" Type="http://schemas.openxmlformats.org/officeDocument/2006/relationships/image" Target="../media/image11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4.bin"/><Relationship Id="rId3" Type="http://schemas.openxmlformats.org/officeDocument/2006/relationships/image" Target="../media/image17.png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png"/><Relationship Id="rId11" Type="http://schemas.openxmlformats.org/officeDocument/2006/relationships/image" Target="../media/image15.wmf"/><Relationship Id="rId5" Type="http://schemas.openxmlformats.org/officeDocument/2006/relationships/image" Target="../media/image13.wmf"/><Relationship Id="rId15" Type="http://schemas.openxmlformats.org/officeDocument/2006/relationships/image" Target="../media/image21.png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9.png"/><Relationship Id="rId1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15.wmf"/><Relationship Id="rId18" Type="http://schemas.openxmlformats.org/officeDocument/2006/relationships/image" Target="../media/image26.png"/><Relationship Id="rId3" Type="http://schemas.openxmlformats.org/officeDocument/2006/relationships/image" Target="../media/image17.png"/><Relationship Id="rId21" Type="http://schemas.openxmlformats.org/officeDocument/2006/relationships/image" Target="../media/image2.png"/><Relationship Id="rId7" Type="http://schemas.openxmlformats.org/officeDocument/2006/relationships/image" Target="../media/image18.png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.bin"/><Relationship Id="rId20" Type="http://schemas.openxmlformats.org/officeDocument/2006/relationships/image" Target="../media/image21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11" Type="http://schemas.openxmlformats.org/officeDocument/2006/relationships/image" Target="../media/image19.png"/><Relationship Id="rId5" Type="http://schemas.openxmlformats.org/officeDocument/2006/relationships/oleObject" Target="../embeddings/oleObject15.bin"/><Relationship Id="rId15" Type="http://schemas.openxmlformats.org/officeDocument/2006/relationships/image" Target="../media/image20.png"/><Relationship Id="rId10" Type="http://schemas.openxmlformats.org/officeDocument/2006/relationships/image" Target="../media/image14.wmf"/><Relationship Id="rId19" Type="http://schemas.openxmlformats.org/officeDocument/2006/relationships/image" Target="../media/image27.png"/><Relationship Id="rId4" Type="http://schemas.openxmlformats.org/officeDocument/2006/relationships/image" Target="../media/image23.png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15.wmf"/><Relationship Id="rId18" Type="http://schemas.openxmlformats.org/officeDocument/2006/relationships/image" Target="../media/image26.png"/><Relationship Id="rId3" Type="http://schemas.openxmlformats.org/officeDocument/2006/relationships/image" Target="../media/image17.png"/><Relationship Id="rId7" Type="http://schemas.openxmlformats.org/officeDocument/2006/relationships/image" Target="../media/image18.png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.bin"/><Relationship Id="rId20" Type="http://schemas.openxmlformats.org/officeDocument/2006/relationships/image" Target="../media/image21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11" Type="http://schemas.openxmlformats.org/officeDocument/2006/relationships/image" Target="../media/image19.png"/><Relationship Id="rId5" Type="http://schemas.openxmlformats.org/officeDocument/2006/relationships/oleObject" Target="../embeddings/oleObject19.bin"/><Relationship Id="rId15" Type="http://schemas.openxmlformats.org/officeDocument/2006/relationships/image" Target="../media/image20.png"/><Relationship Id="rId10" Type="http://schemas.openxmlformats.org/officeDocument/2006/relationships/image" Target="../media/image14.wmf"/><Relationship Id="rId19" Type="http://schemas.openxmlformats.org/officeDocument/2006/relationships/image" Target="../media/image27.png"/><Relationship Id="rId4" Type="http://schemas.openxmlformats.org/officeDocument/2006/relationships/image" Target="../media/image23.png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15.wmf"/><Relationship Id="rId18" Type="http://schemas.openxmlformats.org/officeDocument/2006/relationships/image" Target="../media/image26.png"/><Relationship Id="rId3" Type="http://schemas.openxmlformats.org/officeDocument/2006/relationships/image" Target="../media/image17.png"/><Relationship Id="rId21" Type="http://schemas.openxmlformats.org/officeDocument/2006/relationships/oleObject" Target="../embeddings/oleObject27.bin"/><Relationship Id="rId7" Type="http://schemas.openxmlformats.org/officeDocument/2006/relationships/image" Target="../media/image18.png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6.bin"/><Relationship Id="rId20" Type="http://schemas.openxmlformats.org/officeDocument/2006/relationships/image" Target="../media/image21.png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11" Type="http://schemas.openxmlformats.org/officeDocument/2006/relationships/image" Target="../media/image19.png"/><Relationship Id="rId24" Type="http://schemas.openxmlformats.org/officeDocument/2006/relationships/oleObject" Target="../embeddings/oleObject30.bin"/><Relationship Id="rId5" Type="http://schemas.openxmlformats.org/officeDocument/2006/relationships/oleObject" Target="../embeddings/oleObject23.bin"/><Relationship Id="rId15" Type="http://schemas.openxmlformats.org/officeDocument/2006/relationships/image" Target="../media/image20.png"/><Relationship Id="rId23" Type="http://schemas.openxmlformats.org/officeDocument/2006/relationships/oleObject" Target="../embeddings/oleObject29.bin"/><Relationship Id="rId10" Type="http://schemas.openxmlformats.org/officeDocument/2006/relationships/image" Target="../media/image14.wmf"/><Relationship Id="rId19" Type="http://schemas.openxmlformats.org/officeDocument/2006/relationships/image" Target="../media/image27.png"/><Relationship Id="rId4" Type="http://schemas.openxmlformats.org/officeDocument/2006/relationships/image" Target="../media/image23.png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5.png"/><Relationship Id="rId22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2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11" Type="http://schemas.openxmlformats.org/officeDocument/2006/relationships/image" Target="../media/image2.png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16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3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2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11" Type="http://schemas.openxmlformats.org/officeDocument/2006/relationships/image" Target="../media/image2.png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16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3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501775" y="504825"/>
            <a:ext cx="58451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隶书" panose="02010509060101010101" pitchFamily="49" charset="-122"/>
                <a:cs typeface="+mn-cs"/>
              </a:rPr>
              <a:t>西师大版五年级数学下册</a:t>
            </a:r>
          </a:p>
        </p:txBody>
      </p:sp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1296971" y="2362200"/>
            <a:ext cx="6324600" cy="1295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FadeLeft">
              <a:avLst>
                <a:gd name="adj" fmla="val 156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真分数和假分数</a:t>
            </a:r>
          </a:p>
        </p:txBody>
      </p:sp>
      <p:sp>
        <p:nvSpPr>
          <p:cNvPr id="10" name="矩形 9"/>
          <p:cNvSpPr/>
          <p:nvPr/>
        </p:nvSpPr>
        <p:spPr>
          <a:xfrm>
            <a:off x="3175686" y="6019800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0"/>
            <a:ext cx="2514600" cy="1025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5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3000"/>
            <a:ext cx="9144000" cy="10652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6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2667000"/>
            <a:ext cx="5029200" cy="3362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9" name="Rectangle 7"/>
          <p:cNvSpPr/>
          <p:nvPr/>
        </p:nvSpPr>
        <p:spPr>
          <a:xfrm>
            <a:off x="1828800" y="3657600"/>
            <a:ext cx="874713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</a:rPr>
              <a:t>假分数</a:t>
            </a:r>
          </a:p>
        </p:txBody>
      </p:sp>
      <p:sp>
        <p:nvSpPr>
          <p:cNvPr id="8200" name="Rectangle 8"/>
          <p:cNvSpPr/>
          <p:nvPr/>
        </p:nvSpPr>
        <p:spPr>
          <a:xfrm>
            <a:off x="3276600" y="3733800"/>
            <a:ext cx="874713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</a:rPr>
              <a:t>真分数</a:t>
            </a:r>
          </a:p>
        </p:txBody>
      </p:sp>
      <p:sp>
        <p:nvSpPr>
          <p:cNvPr id="8201" name="Rectangle 9"/>
          <p:cNvSpPr/>
          <p:nvPr/>
        </p:nvSpPr>
        <p:spPr>
          <a:xfrm>
            <a:off x="4572000" y="3733800"/>
            <a:ext cx="874713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</a:rPr>
              <a:t>假分数</a:t>
            </a:r>
          </a:p>
        </p:txBody>
      </p:sp>
      <p:sp>
        <p:nvSpPr>
          <p:cNvPr id="8203" name="Rectangle 11"/>
          <p:cNvSpPr/>
          <p:nvPr/>
        </p:nvSpPr>
        <p:spPr>
          <a:xfrm>
            <a:off x="5791200" y="3733800"/>
            <a:ext cx="874713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</a:rPr>
              <a:t>假分数</a:t>
            </a:r>
          </a:p>
        </p:txBody>
      </p:sp>
      <p:sp>
        <p:nvSpPr>
          <p:cNvPr id="8204" name="Rectangle 12"/>
          <p:cNvSpPr/>
          <p:nvPr/>
        </p:nvSpPr>
        <p:spPr>
          <a:xfrm>
            <a:off x="1752600" y="5867400"/>
            <a:ext cx="874713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</a:rPr>
              <a:t>真分数</a:t>
            </a:r>
          </a:p>
        </p:txBody>
      </p:sp>
      <p:sp>
        <p:nvSpPr>
          <p:cNvPr id="8205" name="Rectangle 13"/>
          <p:cNvSpPr/>
          <p:nvPr/>
        </p:nvSpPr>
        <p:spPr>
          <a:xfrm>
            <a:off x="3352800" y="5867400"/>
            <a:ext cx="874713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</a:rPr>
              <a:t>假分数</a:t>
            </a:r>
          </a:p>
        </p:txBody>
      </p:sp>
      <p:sp>
        <p:nvSpPr>
          <p:cNvPr id="8206" name="Rectangle 14"/>
          <p:cNvSpPr/>
          <p:nvPr/>
        </p:nvSpPr>
        <p:spPr>
          <a:xfrm>
            <a:off x="4800600" y="5867400"/>
            <a:ext cx="874713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</a:rPr>
              <a:t>假分数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00" grpId="0"/>
      <p:bldP spid="8201" grpId="0"/>
      <p:bldP spid="8203" grpId="0"/>
      <p:bldP spid="8204" grpId="0"/>
      <p:bldP spid="8205" grpId="0"/>
      <p:bldP spid="82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447800"/>
            <a:ext cx="7010400" cy="942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79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0"/>
            <a:ext cx="2514600" cy="1025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2" name="Text Box 6"/>
          <p:cNvSpPr txBox="1"/>
          <p:nvPr/>
        </p:nvSpPr>
        <p:spPr>
          <a:xfrm>
            <a:off x="3429000" y="1447800"/>
            <a:ext cx="466725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4000" b="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9223" name="Text Box 7"/>
          <p:cNvSpPr txBox="1"/>
          <p:nvPr/>
        </p:nvSpPr>
        <p:spPr>
          <a:xfrm>
            <a:off x="7086600" y="1524000"/>
            <a:ext cx="466725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4000" b="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</a:p>
        </p:txBody>
      </p:sp>
      <p:pic>
        <p:nvPicPr>
          <p:cNvPr id="24582" name="Picture 8" descr="l_va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5715000"/>
            <a:ext cx="8991600" cy="1143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5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2819400"/>
            <a:ext cx="5181600" cy="644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6" name="Rectangle 10"/>
          <p:cNvSpPr/>
          <p:nvPr/>
        </p:nvSpPr>
        <p:spPr>
          <a:xfrm>
            <a:off x="914400" y="4114800"/>
            <a:ext cx="6945313" cy="137318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</a:rPr>
              <a:t>      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当分子等于分母或者是分母的倍数时，</a:t>
            </a:r>
          </a:p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假分数可以化成整数。</a:t>
            </a:r>
            <a:b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</a:b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pSp>
        <p:nvGrpSpPr>
          <p:cNvPr id="9227" name="Group 11"/>
          <p:cNvGrpSpPr/>
          <p:nvPr/>
        </p:nvGrpSpPr>
        <p:grpSpPr>
          <a:xfrm>
            <a:off x="609600" y="2514600"/>
            <a:ext cx="1274763" cy="1295400"/>
            <a:chOff x="3645" y="3209"/>
            <a:chExt cx="827" cy="964"/>
          </a:xfrm>
        </p:grpSpPr>
        <p:sp>
          <p:nvSpPr>
            <p:cNvPr id="24586" name="Litebulb"/>
            <p:cNvSpPr>
              <a:spLocks noEditPoints="1"/>
            </p:cNvSpPr>
            <p:nvPr/>
          </p:nvSpPr>
          <p:spPr>
            <a:xfrm>
              <a:off x="3645" y="3209"/>
              <a:ext cx="827" cy="964"/>
            </a:xfrm>
            <a:custGeom>
              <a:avLst/>
              <a:gdLst>
                <a:gd name="txL" fmla="*/ 3552 w 21600"/>
                <a:gd name="txT" fmla="*/ 2196 h 21600"/>
                <a:gd name="txR" fmla="*/ 18283 w 21600"/>
                <a:gd name="txB" fmla="*/ 9276 h 21600"/>
              </a:gdLst>
              <a:ahLst/>
              <a:cxnLst>
                <a:cxn ang="0">
                  <a:pos x="414" y="0"/>
                </a:cxn>
                <a:cxn ang="0">
                  <a:pos x="827" y="347"/>
                </a:cxn>
                <a:cxn ang="0">
                  <a:pos x="0" y="347"/>
                </a:cxn>
                <a:cxn ang="0">
                  <a:pos x="414" y="964"/>
                </a:cxn>
              </a:cxnLst>
              <a:rect l="txL" t="txT" r="txR" b="txB"/>
              <a:pathLst>
                <a:path w="21600" h="2160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>
                <a:alpha val="100000"/>
              </a:srgbClr>
            </a:solidFill>
            <a:ln w="57150" cap="flat" cmpd="sng">
              <a:solidFill>
                <a:srgbClr val="000000">
                  <a:alpha val="10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7" name="WordArt 13"/>
            <p:cNvSpPr>
              <a:spLocks noTextEdit="1"/>
            </p:cNvSpPr>
            <p:nvPr/>
          </p:nvSpPr>
          <p:spPr>
            <a:xfrm>
              <a:off x="3929" y="3294"/>
              <a:ext cx="288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/>
              <a:r>
                <a:rPr lang="zh-CN" altLang="en-US" sz="3600" b="1"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/>
      <p:bldP spid="92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0"/>
            <a:ext cx="2514600" cy="1025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3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295400"/>
            <a:ext cx="8610600" cy="857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4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2362200"/>
            <a:ext cx="7543800" cy="771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5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000" y="4495800"/>
            <a:ext cx="8763000" cy="1060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4" name="Oval 8"/>
          <p:cNvSpPr/>
          <p:nvPr/>
        </p:nvSpPr>
        <p:spPr>
          <a:xfrm>
            <a:off x="2438400" y="4724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2286000" y="49530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r:id="rId7" imgW="139700" imgH="406400" progId="Equation.3">
                  <p:embed/>
                </p:oleObj>
              </mc:Choice>
              <mc:Fallback>
                <p:oleObj r:id="rId7" imgW="139700" imgH="406400" progId="Equation.3">
                  <p:embed/>
                  <p:pic>
                    <p:nvPicPr>
                      <p:cNvPr id="0" name="图片 311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86000" y="49530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6" name="Oval 10"/>
          <p:cNvSpPr/>
          <p:nvPr/>
        </p:nvSpPr>
        <p:spPr>
          <a:xfrm>
            <a:off x="1600200" y="4724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1447800" y="5029200"/>
          <a:ext cx="409575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r:id="rId9" imgW="152400" imgH="405765" progId="Equation.3">
                  <p:embed/>
                </p:oleObj>
              </mc:Choice>
              <mc:Fallback>
                <p:oleObj r:id="rId9" imgW="152400" imgH="405765" progId="Equation.3">
                  <p:embed/>
                  <p:pic>
                    <p:nvPicPr>
                      <p:cNvPr id="0" name="图片 311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47800" y="5029200"/>
                        <a:ext cx="409575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8" name="Oval 12"/>
          <p:cNvSpPr/>
          <p:nvPr/>
        </p:nvSpPr>
        <p:spPr>
          <a:xfrm>
            <a:off x="5029200" y="4724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graphicFrame>
        <p:nvGraphicFramePr>
          <p:cNvPr id="19469" name="Object 13"/>
          <p:cNvGraphicFramePr>
            <a:graphicFrameLocks noChangeAspect="1"/>
          </p:cNvGraphicFramePr>
          <p:nvPr/>
        </p:nvGraphicFramePr>
        <p:xfrm>
          <a:off x="4876800" y="4953000"/>
          <a:ext cx="409575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r:id="rId11" imgW="152400" imgH="405765" progId="Equation.3">
                  <p:embed/>
                </p:oleObj>
              </mc:Choice>
              <mc:Fallback>
                <p:oleObj r:id="rId11" imgW="152400" imgH="405765" progId="Equation.3">
                  <p:embed/>
                  <p:pic>
                    <p:nvPicPr>
                      <p:cNvPr id="0" name="图片 3113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876800" y="4953000"/>
                        <a:ext cx="409575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0" name="Oval 14"/>
          <p:cNvSpPr/>
          <p:nvPr/>
        </p:nvSpPr>
        <p:spPr>
          <a:xfrm>
            <a:off x="3352800" y="4724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graphicFrame>
        <p:nvGraphicFramePr>
          <p:cNvPr id="19471" name="Object 15"/>
          <p:cNvGraphicFramePr>
            <a:graphicFrameLocks noChangeAspect="1"/>
          </p:cNvGraphicFramePr>
          <p:nvPr/>
        </p:nvGraphicFramePr>
        <p:xfrm>
          <a:off x="3276600" y="4953000"/>
          <a:ext cx="409575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r:id="rId13" imgW="152400" imgH="405765" progId="Equation.3">
                  <p:embed/>
                </p:oleObj>
              </mc:Choice>
              <mc:Fallback>
                <p:oleObj r:id="rId13" imgW="152400" imgH="405765" progId="Equation.3">
                  <p:embed/>
                  <p:pic>
                    <p:nvPicPr>
                      <p:cNvPr id="0" name="图片 311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276600" y="4953000"/>
                        <a:ext cx="409575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2" name="Oval 16"/>
          <p:cNvSpPr/>
          <p:nvPr/>
        </p:nvSpPr>
        <p:spPr>
          <a:xfrm>
            <a:off x="4191000" y="4800600"/>
            <a:ext cx="152400" cy="1524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8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graphicFrame>
        <p:nvGraphicFramePr>
          <p:cNvPr id="19473" name="Object 17"/>
          <p:cNvGraphicFramePr>
            <a:graphicFrameLocks noChangeAspect="1"/>
          </p:cNvGraphicFramePr>
          <p:nvPr/>
        </p:nvGraphicFramePr>
        <p:xfrm>
          <a:off x="4114800" y="3581400"/>
          <a:ext cx="409575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r:id="rId15" imgW="152400" imgH="405765" progId="Equation.3">
                  <p:embed/>
                </p:oleObj>
              </mc:Choice>
              <mc:Fallback>
                <p:oleObj r:id="rId15" imgW="152400" imgH="405765" progId="Equation.3">
                  <p:embed/>
                  <p:pic>
                    <p:nvPicPr>
                      <p:cNvPr id="0" name="图片 3116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114800" y="3581400"/>
                        <a:ext cx="409575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4" name="Oval 18"/>
          <p:cNvSpPr/>
          <p:nvPr/>
        </p:nvSpPr>
        <p:spPr>
          <a:xfrm>
            <a:off x="5029200" y="4724400"/>
            <a:ext cx="152400" cy="1524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graphicFrame>
        <p:nvGraphicFramePr>
          <p:cNvPr id="19475" name="Object 19"/>
          <p:cNvGraphicFramePr>
            <a:graphicFrameLocks noChangeAspect="1"/>
          </p:cNvGraphicFramePr>
          <p:nvPr/>
        </p:nvGraphicFramePr>
        <p:xfrm>
          <a:off x="4876800" y="4953000"/>
          <a:ext cx="409575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r:id="rId17" imgW="152400" imgH="405765" progId="Equation.3">
                  <p:embed/>
                </p:oleObj>
              </mc:Choice>
              <mc:Fallback>
                <p:oleObj r:id="rId17" imgW="152400" imgH="405765" progId="Equation.3">
                  <p:embed/>
                  <p:pic>
                    <p:nvPicPr>
                      <p:cNvPr id="0" name="图片 3129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876800" y="4953000"/>
                        <a:ext cx="409575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6" name="Oval 20"/>
          <p:cNvSpPr/>
          <p:nvPr/>
        </p:nvSpPr>
        <p:spPr>
          <a:xfrm>
            <a:off x="5867400" y="4724400"/>
            <a:ext cx="152400" cy="1524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graphicFrame>
        <p:nvGraphicFramePr>
          <p:cNvPr id="19477" name="Object 21"/>
          <p:cNvGraphicFramePr>
            <a:graphicFrameLocks noChangeAspect="1"/>
          </p:cNvGraphicFramePr>
          <p:nvPr/>
        </p:nvGraphicFramePr>
        <p:xfrm>
          <a:off x="5730875" y="50292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r:id="rId19" imgW="139700" imgH="406400" progId="Equation.3">
                  <p:embed/>
                </p:oleObj>
              </mc:Choice>
              <mc:Fallback>
                <p:oleObj r:id="rId19" imgW="139700" imgH="406400" progId="Equation.3">
                  <p:embed/>
                  <p:pic>
                    <p:nvPicPr>
                      <p:cNvPr id="0" name="图片 3123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730875" y="50292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8" name="Oval 22"/>
          <p:cNvSpPr/>
          <p:nvPr/>
        </p:nvSpPr>
        <p:spPr>
          <a:xfrm>
            <a:off x="6705600" y="4724400"/>
            <a:ext cx="152400" cy="1524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graphicFrame>
        <p:nvGraphicFramePr>
          <p:cNvPr id="19479" name="Object 23"/>
          <p:cNvGraphicFramePr>
            <a:graphicFrameLocks noChangeAspect="1"/>
          </p:cNvGraphicFramePr>
          <p:nvPr/>
        </p:nvGraphicFramePr>
        <p:xfrm>
          <a:off x="6553200" y="4953000"/>
          <a:ext cx="409575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r:id="rId21" imgW="152400" imgH="405765" progId="Equation.3">
                  <p:embed/>
                </p:oleObj>
              </mc:Choice>
              <mc:Fallback>
                <p:oleObj r:id="rId21" imgW="152400" imgH="405765" progId="Equation.3">
                  <p:embed/>
                  <p:pic>
                    <p:nvPicPr>
                      <p:cNvPr id="0" name="图片 3126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553200" y="4953000"/>
                        <a:ext cx="409575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82" name="Oval 26"/>
          <p:cNvSpPr/>
          <p:nvPr/>
        </p:nvSpPr>
        <p:spPr>
          <a:xfrm>
            <a:off x="7543800" y="4724400"/>
            <a:ext cx="152400" cy="1524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graphicFrame>
        <p:nvGraphicFramePr>
          <p:cNvPr id="19483" name="Object 27"/>
          <p:cNvGraphicFramePr>
            <a:graphicFrameLocks noChangeAspect="1"/>
          </p:cNvGraphicFramePr>
          <p:nvPr/>
        </p:nvGraphicFramePr>
        <p:xfrm>
          <a:off x="7467600" y="3581400"/>
          <a:ext cx="409575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r:id="rId23" imgW="152400" imgH="405765" progId="Equation.3">
                  <p:embed/>
                </p:oleObj>
              </mc:Choice>
              <mc:Fallback>
                <p:oleObj r:id="rId23" imgW="152400" imgH="405765" progId="Equation.3">
                  <p:embed/>
                  <p:pic>
                    <p:nvPicPr>
                      <p:cNvPr id="0" name="图片 3130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467600" y="3581400"/>
                        <a:ext cx="409575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84" name="Picture 28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371600" y="3505200"/>
            <a:ext cx="1676400" cy="484188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9485" name="Group 29"/>
          <p:cNvGrpSpPr/>
          <p:nvPr/>
        </p:nvGrpSpPr>
        <p:grpSpPr>
          <a:xfrm>
            <a:off x="685800" y="3352800"/>
            <a:ext cx="685800" cy="914400"/>
            <a:chOff x="3645" y="3209"/>
            <a:chExt cx="827" cy="964"/>
          </a:xfrm>
        </p:grpSpPr>
        <p:sp>
          <p:nvSpPr>
            <p:cNvPr id="25626" name="Litebulb"/>
            <p:cNvSpPr>
              <a:spLocks noEditPoints="1"/>
            </p:cNvSpPr>
            <p:nvPr/>
          </p:nvSpPr>
          <p:spPr>
            <a:xfrm>
              <a:off x="3645" y="3209"/>
              <a:ext cx="827" cy="964"/>
            </a:xfrm>
            <a:custGeom>
              <a:avLst/>
              <a:gdLst>
                <a:gd name="txL" fmla="*/ 3552 w 21600"/>
                <a:gd name="txT" fmla="*/ 2196 h 21600"/>
                <a:gd name="txR" fmla="*/ 18283 w 21600"/>
                <a:gd name="txB" fmla="*/ 9276 h 21600"/>
              </a:gdLst>
              <a:ahLst/>
              <a:cxnLst>
                <a:cxn ang="0">
                  <a:pos x="414" y="0"/>
                </a:cxn>
                <a:cxn ang="0">
                  <a:pos x="827" y="347"/>
                </a:cxn>
                <a:cxn ang="0">
                  <a:pos x="0" y="347"/>
                </a:cxn>
                <a:cxn ang="0">
                  <a:pos x="414" y="964"/>
                </a:cxn>
              </a:cxnLst>
              <a:rect l="txL" t="txT" r="txR" b="txB"/>
              <a:pathLst>
                <a:path w="21600" h="2160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>
                <a:alpha val="100000"/>
              </a:srgbClr>
            </a:solidFill>
            <a:ln w="57150" cap="flat" cmpd="sng">
              <a:solidFill>
                <a:srgbClr val="000000">
                  <a:alpha val="10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27" name="WordArt 31"/>
            <p:cNvSpPr>
              <a:spLocks noTextEdit="1"/>
            </p:cNvSpPr>
            <p:nvPr/>
          </p:nvSpPr>
          <p:spPr>
            <a:xfrm>
              <a:off x="3929" y="3294"/>
              <a:ext cx="288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/>
              <a:r>
                <a:rPr lang="zh-CN" altLang="en-US" sz="3600" b="1"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animBg="1"/>
      <p:bldP spid="19466" grpId="0" animBg="1"/>
      <p:bldP spid="19468" grpId="0" animBg="1"/>
      <p:bldP spid="19470" grpId="0" animBg="1"/>
      <p:bldP spid="19472" grpId="0" animBg="1"/>
      <p:bldP spid="19474" grpId="0" animBg="1"/>
      <p:bldP spid="19476" grpId="0" animBg="1"/>
      <p:bldP spid="19478" grpId="0" animBg="1"/>
      <p:bldP spid="1948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6"/>
          <p:cNvSpPr/>
          <p:nvPr/>
        </p:nvSpPr>
        <p:spPr>
          <a:xfrm>
            <a:off x="1524000" y="2208213"/>
            <a:ext cx="6934200" cy="25542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/>
          <a:p>
            <a:r>
              <a:rPr lang="zh-CN" altLang="en-US" sz="4000" dirty="0">
                <a:latin typeface="Arial" panose="020B0604020202020204" pitchFamily="34" charset="0"/>
              </a:rPr>
              <a:t>比“</a:t>
            </a:r>
            <a:r>
              <a:rPr lang="en-US" altLang="zh-CN" sz="4000" dirty="0">
                <a:latin typeface="Arial" panose="020B0604020202020204" pitchFamily="34" charset="0"/>
              </a:rPr>
              <a:t>1”</a:t>
            </a:r>
            <a:r>
              <a:rPr lang="zh-CN" altLang="en-US" sz="4000" dirty="0">
                <a:latin typeface="Arial" panose="020B0604020202020204" pitchFamily="34" charset="0"/>
              </a:rPr>
              <a:t>小的分数叫做真分数，</a:t>
            </a:r>
          </a:p>
          <a:p>
            <a:r>
              <a:rPr lang="zh-CN" altLang="en-US" sz="4000" dirty="0">
                <a:latin typeface="Arial" panose="020B0604020202020204" pitchFamily="34" charset="0"/>
              </a:rPr>
              <a:t>和“</a:t>
            </a:r>
            <a:r>
              <a:rPr lang="en-US" altLang="zh-CN" sz="4000" dirty="0">
                <a:latin typeface="Arial" panose="020B0604020202020204" pitchFamily="34" charset="0"/>
              </a:rPr>
              <a:t>1”</a:t>
            </a:r>
            <a:r>
              <a:rPr lang="zh-CN" altLang="en-US" sz="4000" dirty="0">
                <a:latin typeface="Arial" panose="020B0604020202020204" pitchFamily="34" charset="0"/>
              </a:rPr>
              <a:t>相等或者大于“</a:t>
            </a:r>
            <a:r>
              <a:rPr lang="en-US" altLang="zh-CN" sz="4000" dirty="0">
                <a:latin typeface="Arial" panose="020B0604020202020204" pitchFamily="34" charset="0"/>
              </a:rPr>
              <a:t>1”</a:t>
            </a:r>
            <a:r>
              <a:rPr lang="zh-CN" altLang="en-US" sz="4000" dirty="0">
                <a:latin typeface="Arial" panose="020B0604020202020204" pitchFamily="34" charset="0"/>
              </a:rPr>
              <a:t>的分数叫假分数。</a:t>
            </a:r>
            <a:br>
              <a:rPr lang="zh-CN" altLang="en-US" sz="4000" dirty="0">
                <a:latin typeface="Arial" panose="020B0604020202020204" pitchFamily="34" charset="0"/>
              </a:rPr>
            </a:br>
            <a:endParaRPr lang="zh-CN" altLang="en-US" sz="4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0"/>
            <a:ext cx="3657600" cy="889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651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43000"/>
            <a:ext cx="9144000" cy="1133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0" name="Text Box 6"/>
          <p:cNvSpPr txBox="1"/>
          <p:nvPr/>
        </p:nvSpPr>
        <p:spPr>
          <a:xfrm>
            <a:off x="457200" y="2514600"/>
            <a:ext cx="3240088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Arial" panose="020B0604020202020204" pitchFamily="34" charset="0"/>
              </a:rPr>
              <a:t>分母是</a:t>
            </a:r>
            <a:r>
              <a:rPr lang="en-US" altLang="zh-CN" sz="2800" dirty="0">
                <a:latin typeface="Arial" panose="020B0604020202020204" pitchFamily="34" charset="0"/>
              </a:rPr>
              <a:t>7</a:t>
            </a:r>
            <a:r>
              <a:rPr lang="zh-CN" altLang="en-US" sz="2800" dirty="0">
                <a:latin typeface="Arial" panose="020B0604020202020204" pitchFamily="34" charset="0"/>
              </a:rPr>
              <a:t>的真分数：</a:t>
            </a:r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2286000" y="31242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r:id="rId5" imgW="139700" imgH="406400" progId="Equation.3">
                  <p:embed/>
                </p:oleObj>
              </mc:Choice>
              <mc:Fallback>
                <p:oleObj r:id="rId5" imgW="139700" imgH="406400" progId="Equation.3">
                  <p:embed/>
                  <p:pic>
                    <p:nvPicPr>
                      <p:cNvPr id="0" name="图片 312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86000" y="31242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3048000" y="31242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r:id="rId7" imgW="139700" imgH="406400" progId="Equation.3">
                  <p:embed/>
                </p:oleObj>
              </mc:Choice>
              <mc:Fallback>
                <p:oleObj r:id="rId7" imgW="139700" imgH="406400" progId="Equation.3">
                  <p:embed/>
                  <p:pic>
                    <p:nvPicPr>
                      <p:cNvPr id="0" name="图片 31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48000" y="31242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3962400" y="31242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r:id="rId9" imgW="139700" imgH="406400" progId="Equation.3">
                  <p:embed/>
                </p:oleObj>
              </mc:Choice>
              <mc:Fallback>
                <p:oleObj r:id="rId9" imgW="139700" imgH="406400" progId="Equation.3">
                  <p:embed/>
                  <p:pic>
                    <p:nvPicPr>
                      <p:cNvPr id="0" name="图片 312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962400" y="31242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4859338" y="3124200"/>
          <a:ext cx="411162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" r:id="rId11" imgW="152400" imgH="405765" progId="Equation.3">
                  <p:embed/>
                </p:oleObj>
              </mc:Choice>
              <mc:Fallback>
                <p:oleObj r:id="rId11" imgW="152400" imgH="405765" progId="Equation.3">
                  <p:embed/>
                  <p:pic>
                    <p:nvPicPr>
                      <p:cNvPr id="0" name="图片 312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859338" y="3124200"/>
                        <a:ext cx="411162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5732463" y="3124200"/>
          <a:ext cx="376237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r:id="rId13" imgW="139700" imgH="406400" progId="Equation.3">
                  <p:embed/>
                </p:oleObj>
              </mc:Choice>
              <mc:Fallback>
                <p:oleObj r:id="rId13" imgW="139700" imgH="406400" progId="Equation.3">
                  <p:embed/>
                  <p:pic>
                    <p:nvPicPr>
                      <p:cNvPr id="0" name="图片 311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732463" y="3124200"/>
                        <a:ext cx="376237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6" name="Object 12"/>
          <p:cNvGraphicFramePr>
            <a:graphicFrameLocks noChangeAspect="1"/>
          </p:cNvGraphicFramePr>
          <p:nvPr/>
        </p:nvGraphicFramePr>
        <p:xfrm>
          <a:off x="6705600" y="32004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" r:id="rId15" imgW="139700" imgH="406400" progId="Equation.3">
                  <p:embed/>
                </p:oleObj>
              </mc:Choice>
              <mc:Fallback>
                <p:oleObj r:id="rId15" imgW="139700" imgH="406400" progId="Equation.3">
                  <p:embed/>
                  <p:pic>
                    <p:nvPicPr>
                      <p:cNvPr id="0" name="图片 311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705600" y="32004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7" name="Text Box 13"/>
          <p:cNvSpPr txBox="1"/>
          <p:nvPr/>
        </p:nvSpPr>
        <p:spPr>
          <a:xfrm>
            <a:off x="228600" y="4648200"/>
            <a:ext cx="3240088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Arial" panose="020B0604020202020204" pitchFamily="34" charset="0"/>
              </a:rPr>
              <a:t>分子是</a:t>
            </a:r>
            <a:r>
              <a:rPr lang="en-US" altLang="zh-CN" sz="2800" dirty="0">
                <a:latin typeface="Arial" panose="020B0604020202020204" pitchFamily="34" charset="0"/>
              </a:rPr>
              <a:t>7</a:t>
            </a:r>
            <a:r>
              <a:rPr lang="zh-CN" altLang="en-US" sz="2800" dirty="0">
                <a:latin typeface="Arial" panose="020B0604020202020204" pitchFamily="34" charset="0"/>
              </a:rPr>
              <a:t>的假分数：</a:t>
            </a:r>
          </a:p>
        </p:txBody>
      </p:sp>
      <p:graphicFrame>
        <p:nvGraphicFramePr>
          <p:cNvPr id="11278" name="Object 14"/>
          <p:cNvGraphicFramePr>
            <a:graphicFrameLocks noChangeAspect="1"/>
          </p:cNvGraphicFramePr>
          <p:nvPr/>
        </p:nvGraphicFramePr>
        <p:xfrm>
          <a:off x="2286000" y="53340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0" r:id="rId17" imgW="139700" imgH="406400" progId="Equation.3">
                  <p:embed/>
                </p:oleObj>
              </mc:Choice>
              <mc:Fallback>
                <p:oleObj r:id="rId17" imgW="139700" imgH="406400" progId="Equation.3">
                  <p:embed/>
                  <p:pic>
                    <p:nvPicPr>
                      <p:cNvPr id="0" name="图片 312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286000" y="53340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9" name="Object 15"/>
          <p:cNvGraphicFramePr>
            <a:graphicFrameLocks noChangeAspect="1"/>
          </p:cNvGraphicFramePr>
          <p:nvPr/>
        </p:nvGraphicFramePr>
        <p:xfrm>
          <a:off x="3124200" y="53340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" r:id="rId19" imgW="139700" imgH="406400" progId="Equation.3">
                  <p:embed/>
                </p:oleObj>
              </mc:Choice>
              <mc:Fallback>
                <p:oleObj r:id="rId19" imgW="139700" imgH="406400" progId="Equation.3">
                  <p:embed/>
                  <p:pic>
                    <p:nvPicPr>
                      <p:cNvPr id="0" name="图片 312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124200" y="53340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0" name="Object 16"/>
          <p:cNvGraphicFramePr>
            <a:graphicFrameLocks noChangeAspect="1"/>
          </p:cNvGraphicFramePr>
          <p:nvPr/>
        </p:nvGraphicFramePr>
        <p:xfrm>
          <a:off x="3962400" y="54102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2" r:id="rId21" imgW="139700" imgH="406400" progId="Equation.3">
                  <p:embed/>
                </p:oleObj>
              </mc:Choice>
              <mc:Fallback>
                <p:oleObj r:id="rId21" imgW="139700" imgH="406400" progId="Equation.3">
                  <p:embed/>
                  <p:pic>
                    <p:nvPicPr>
                      <p:cNvPr id="0" name="图片 3122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962400" y="54102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1" name="Object 17"/>
          <p:cNvGraphicFramePr>
            <a:graphicFrameLocks noChangeAspect="1"/>
          </p:cNvGraphicFramePr>
          <p:nvPr/>
        </p:nvGraphicFramePr>
        <p:xfrm>
          <a:off x="4708525" y="5410200"/>
          <a:ext cx="409575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3" r:id="rId23" imgW="152400" imgH="405765" progId="Equation.3">
                  <p:embed/>
                </p:oleObj>
              </mc:Choice>
              <mc:Fallback>
                <p:oleObj r:id="rId23" imgW="152400" imgH="405765" progId="Equation.3">
                  <p:embed/>
                  <p:pic>
                    <p:nvPicPr>
                      <p:cNvPr id="0" name="图片 3131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708525" y="5410200"/>
                        <a:ext cx="409575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2" name="Object 18"/>
          <p:cNvGraphicFramePr>
            <a:graphicFrameLocks noChangeAspect="1"/>
          </p:cNvGraphicFramePr>
          <p:nvPr/>
        </p:nvGraphicFramePr>
        <p:xfrm>
          <a:off x="5502275" y="53340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r:id="rId25" imgW="139700" imgH="406400" progId="Equation.3">
                  <p:embed/>
                </p:oleObj>
              </mc:Choice>
              <mc:Fallback>
                <p:oleObj r:id="rId25" imgW="139700" imgH="406400" progId="Equation.3">
                  <p:embed/>
                  <p:pic>
                    <p:nvPicPr>
                      <p:cNvPr id="0" name="图片 3134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502275" y="53340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3" name="Object 19"/>
          <p:cNvGraphicFramePr>
            <a:graphicFrameLocks noChangeAspect="1"/>
          </p:cNvGraphicFramePr>
          <p:nvPr/>
        </p:nvGraphicFramePr>
        <p:xfrm>
          <a:off x="6324600" y="54102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r:id="rId27" imgW="139700" imgH="406400" progId="Equation.3">
                  <p:embed/>
                </p:oleObj>
              </mc:Choice>
              <mc:Fallback>
                <p:oleObj r:id="rId27" imgW="139700" imgH="406400" progId="Equation.3">
                  <p:embed/>
                  <p:pic>
                    <p:nvPicPr>
                      <p:cNvPr id="0" name="图片 3133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6324600" y="54102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4" name="Object 20"/>
          <p:cNvGraphicFramePr>
            <a:graphicFrameLocks noChangeAspect="1"/>
          </p:cNvGraphicFramePr>
          <p:nvPr/>
        </p:nvGraphicFramePr>
        <p:xfrm>
          <a:off x="7391400" y="54102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r:id="rId29" imgW="139700" imgH="406400" progId="Equation.3">
                  <p:embed/>
                </p:oleObj>
              </mc:Choice>
              <mc:Fallback>
                <p:oleObj r:id="rId29" imgW="139700" imgH="406400" progId="Equation.3">
                  <p:embed/>
                  <p:pic>
                    <p:nvPicPr>
                      <p:cNvPr id="0" name="图片 3132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7391400" y="54102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5" name="Text Box 21"/>
          <p:cNvSpPr txBox="1"/>
          <p:nvPr/>
        </p:nvSpPr>
        <p:spPr>
          <a:xfrm>
            <a:off x="7239000" y="5638800"/>
            <a:ext cx="466725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4000" b="0" dirty="0">
                <a:solidFill>
                  <a:srgbClr val="FF0000"/>
                </a:solidFill>
                <a:latin typeface="Arial" panose="020B0604020202020204" pitchFamily="34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277" grpId="0"/>
      <p:bldP spid="1128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43000"/>
            <a:ext cx="6324600" cy="765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75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0"/>
            <a:ext cx="3657600" cy="889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76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133600"/>
            <a:ext cx="6553200" cy="30210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7" name="Line 7"/>
          <p:cNvSpPr/>
          <p:nvPr/>
        </p:nvSpPr>
        <p:spPr>
          <a:xfrm>
            <a:off x="2286000" y="3048000"/>
            <a:ext cx="6096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88" name="Line 8"/>
          <p:cNvSpPr/>
          <p:nvPr/>
        </p:nvSpPr>
        <p:spPr>
          <a:xfrm>
            <a:off x="3276600" y="3048000"/>
            <a:ext cx="6096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89" name="Line 9"/>
          <p:cNvSpPr/>
          <p:nvPr/>
        </p:nvSpPr>
        <p:spPr>
          <a:xfrm>
            <a:off x="4343400" y="3048000"/>
            <a:ext cx="6096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0" name="Line 10"/>
          <p:cNvSpPr/>
          <p:nvPr/>
        </p:nvSpPr>
        <p:spPr>
          <a:xfrm>
            <a:off x="5410200" y="3048000"/>
            <a:ext cx="6096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1" name="Line 11"/>
          <p:cNvSpPr/>
          <p:nvPr/>
        </p:nvSpPr>
        <p:spPr>
          <a:xfrm>
            <a:off x="6400800" y="3048000"/>
            <a:ext cx="6096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2" name="Line 12"/>
          <p:cNvSpPr/>
          <p:nvPr/>
        </p:nvSpPr>
        <p:spPr>
          <a:xfrm>
            <a:off x="3276600" y="3810000"/>
            <a:ext cx="6096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3" name="Line 13"/>
          <p:cNvSpPr/>
          <p:nvPr/>
        </p:nvSpPr>
        <p:spPr>
          <a:xfrm>
            <a:off x="4343400" y="3810000"/>
            <a:ext cx="6096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4" name="Line 14"/>
          <p:cNvSpPr/>
          <p:nvPr/>
        </p:nvSpPr>
        <p:spPr>
          <a:xfrm>
            <a:off x="5334000" y="3810000"/>
            <a:ext cx="6096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5" name="Line 15"/>
          <p:cNvSpPr/>
          <p:nvPr/>
        </p:nvSpPr>
        <p:spPr>
          <a:xfrm>
            <a:off x="6477000" y="3810000"/>
            <a:ext cx="6096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6" name="Line 16"/>
          <p:cNvSpPr/>
          <p:nvPr/>
        </p:nvSpPr>
        <p:spPr>
          <a:xfrm>
            <a:off x="4191000" y="4495800"/>
            <a:ext cx="6096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7" name="Line 17"/>
          <p:cNvSpPr/>
          <p:nvPr/>
        </p:nvSpPr>
        <p:spPr>
          <a:xfrm>
            <a:off x="5334000" y="4495800"/>
            <a:ext cx="6096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8" name="Line 18"/>
          <p:cNvSpPr/>
          <p:nvPr/>
        </p:nvSpPr>
        <p:spPr>
          <a:xfrm>
            <a:off x="6477000" y="4572000"/>
            <a:ext cx="6096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28689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0" y="5468938"/>
            <a:ext cx="3200400" cy="13890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00"/>
            <a:ext cx="9144000" cy="16494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699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00400"/>
            <a:ext cx="9144000" cy="17907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1981200" cy="814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23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3000"/>
            <a:ext cx="9144000" cy="54562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8"/>
          <p:cNvSpPr>
            <a:spLocks noTextEdit="1"/>
          </p:cNvSpPr>
          <p:nvPr/>
        </p:nvSpPr>
        <p:spPr>
          <a:xfrm>
            <a:off x="304800" y="0"/>
            <a:ext cx="1828800" cy="14001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eaLnBrk="0" hangingPunct="0"/>
            <a:r>
              <a:rPr lang="zh-CN" altLang="en-US" sz="3600" b="1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复习引入</a:t>
            </a:r>
          </a:p>
        </p:txBody>
      </p:sp>
      <p:sp>
        <p:nvSpPr>
          <p:cNvPr id="15363" name="Rectangle 9"/>
          <p:cNvSpPr/>
          <p:nvPr/>
        </p:nvSpPr>
        <p:spPr>
          <a:xfrm>
            <a:off x="3352800" y="1512888"/>
            <a:ext cx="5105400" cy="7080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/>
          <a:p>
            <a:r>
              <a:rPr lang="zh-CN" altLang="en-US" sz="4000" dirty="0">
                <a:latin typeface="Arial" panose="020B0604020202020204" pitchFamily="34" charset="0"/>
              </a:rPr>
              <a:t>什么叫分数？</a:t>
            </a:r>
          </a:p>
        </p:txBody>
      </p:sp>
      <p:pic>
        <p:nvPicPr>
          <p:cNvPr id="15364" name="Picture 10" descr="问号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143000"/>
            <a:ext cx="1447800" cy="1447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31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733800"/>
            <a:ext cx="8458200" cy="2168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/>
          <p:nvPr/>
        </p:nvSpPr>
        <p:spPr>
          <a:xfrm>
            <a:off x="1752600" y="838200"/>
            <a:ext cx="5518150" cy="94615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r>
              <a:rPr lang="zh-CN" altLang="en-US" sz="2800" dirty="0">
                <a:latin typeface="Arial" panose="020B0604020202020204" pitchFamily="34" charset="0"/>
              </a:rPr>
              <a:t>在直线上用点来表示下面的分数。</a:t>
            </a:r>
            <a:br>
              <a:rPr lang="zh-CN" altLang="en-US" sz="2800" dirty="0">
                <a:latin typeface="Arial" panose="020B0604020202020204" pitchFamily="34" charset="0"/>
              </a:rPr>
            </a:b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16387" name="WordArt 5"/>
          <p:cNvSpPr>
            <a:spLocks noTextEdit="1"/>
          </p:cNvSpPr>
          <p:nvPr/>
        </p:nvSpPr>
        <p:spPr>
          <a:xfrm>
            <a:off x="304800" y="0"/>
            <a:ext cx="1828800" cy="14001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eaLnBrk="0" hangingPunct="0"/>
            <a:r>
              <a:rPr lang="zh-CN" altLang="en-US" sz="3600" b="1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复习引入</a:t>
            </a:r>
          </a:p>
        </p:txBody>
      </p:sp>
      <p:sp>
        <p:nvSpPr>
          <p:cNvPr id="16388" name="Line 6"/>
          <p:cNvSpPr/>
          <p:nvPr/>
        </p:nvSpPr>
        <p:spPr>
          <a:xfrm>
            <a:off x="304800" y="4114800"/>
            <a:ext cx="8839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6389" name="Group 14"/>
          <p:cNvGrpSpPr/>
          <p:nvPr/>
        </p:nvGrpSpPr>
        <p:grpSpPr>
          <a:xfrm>
            <a:off x="304800" y="3886200"/>
            <a:ext cx="762000" cy="228600"/>
            <a:chOff x="144" y="2784"/>
            <a:chExt cx="480" cy="144"/>
          </a:xfrm>
        </p:grpSpPr>
        <p:sp>
          <p:nvSpPr>
            <p:cNvPr id="16448" name="Line 10"/>
            <p:cNvSpPr/>
            <p:nvPr/>
          </p:nvSpPr>
          <p:spPr>
            <a:xfrm>
              <a:off x="144" y="2928"/>
              <a:ext cx="4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49" name="Line 12"/>
            <p:cNvSpPr/>
            <p:nvPr/>
          </p:nvSpPr>
          <p:spPr>
            <a:xfrm>
              <a:off x="624" y="2784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50" name="Line 13"/>
            <p:cNvSpPr/>
            <p:nvPr/>
          </p:nvSpPr>
          <p:spPr>
            <a:xfrm>
              <a:off x="144" y="2784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390" name="Group 15"/>
          <p:cNvGrpSpPr/>
          <p:nvPr/>
        </p:nvGrpSpPr>
        <p:grpSpPr>
          <a:xfrm>
            <a:off x="1066800" y="3886200"/>
            <a:ext cx="762000" cy="228600"/>
            <a:chOff x="144" y="2784"/>
            <a:chExt cx="480" cy="144"/>
          </a:xfrm>
        </p:grpSpPr>
        <p:sp>
          <p:nvSpPr>
            <p:cNvPr id="16445" name="Line 16"/>
            <p:cNvSpPr/>
            <p:nvPr/>
          </p:nvSpPr>
          <p:spPr>
            <a:xfrm>
              <a:off x="144" y="2928"/>
              <a:ext cx="4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46" name="Line 17"/>
            <p:cNvSpPr/>
            <p:nvPr/>
          </p:nvSpPr>
          <p:spPr>
            <a:xfrm>
              <a:off x="624" y="2784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47" name="Line 18"/>
            <p:cNvSpPr/>
            <p:nvPr/>
          </p:nvSpPr>
          <p:spPr>
            <a:xfrm>
              <a:off x="144" y="2784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391" name="Group 19"/>
          <p:cNvGrpSpPr/>
          <p:nvPr/>
        </p:nvGrpSpPr>
        <p:grpSpPr>
          <a:xfrm>
            <a:off x="1828800" y="3886200"/>
            <a:ext cx="762000" cy="228600"/>
            <a:chOff x="144" y="2784"/>
            <a:chExt cx="480" cy="144"/>
          </a:xfrm>
        </p:grpSpPr>
        <p:sp>
          <p:nvSpPr>
            <p:cNvPr id="16442" name="Line 20"/>
            <p:cNvSpPr/>
            <p:nvPr/>
          </p:nvSpPr>
          <p:spPr>
            <a:xfrm>
              <a:off x="144" y="2928"/>
              <a:ext cx="4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43" name="Line 21"/>
            <p:cNvSpPr/>
            <p:nvPr/>
          </p:nvSpPr>
          <p:spPr>
            <a:xfrm>
              <a:off x="624" y="2784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44" name="Line 22"/>
            <p:cNvSpPr/>
            <p:nvPr/>
          </p:nvSpPr>
          <p:spPr>
            <a:xfrm>
              <a:off x="144" y="2784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392" name="Group 23"/>
          <p:cNvGrpSpPr/>
          <p:nvPr/>
        </p:nvGrpSpPr>
        <p:grpSpPr>
          <a:xfrm>
            <a:off x="2590800" y="3886200"/>
            <a:ext cx="762000" cy="228600"/>
            <a:chOff x="144" y="2784"/>
            <a:chExt cx="480" cy="144"/>
          </a:xfrm>
        </p:grpSpPr>
        <p:sp>
          <p:nvSpPr>
            <p:cNvPr id="16439" name="Line 24"/>
            <p:cNvSpPr/>
            <p:nvPr/>
          </p:nvSpPr>
          <p:spPr>
            <a:xfrm>
              <a:off x="144" y="2928"/>
              <a:ext cx="4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40" name="Line 25"/>
            <p:cNvSpPr/>
            <p:nvPr/>
          </p:nvSpPr>
          <p:spPr>
            <a:xfrm>
              <a:off x="624" y="2784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41" name="Line 26"/>
            <p:cNvSpPr/>
            <p:nvPr/>
          </p:nvSpPr>
          <p:spPr>
            <a:xfrm>
              <a:off x="144" y="2784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393" name="Group 27"/>
          <p:cNvGrpSpPr/>
          <p:nvPr/>
        </p:nvGrpSpPr>
        <p:grpSpPr>
          <a:xfrm>
            <a:off x="3352800" y="3886200"/>
            <a:ext cx="762000" cy="228600"/>
            <a:chOff x="144" y="2784"/>
            <a:chExt cx="480" cy="144"/>
          </a:xfrm>
        </p:grpSpPr>
        <p:sp>
          <p:nvSpPr>
            <p:cNvPr id="16436" name="Line 28"/>
            <p:cNvSpPr/>
            <p:nvPr/>
          </p:nvSpPr>
          <p:spPr>
            <a:xfrm>
              <a:off x="144" y="2928"/>
              <a:ext cx="4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7" name="Line 29"/>
            <p:cNvSpPr/>
            <p:nvPr/>
          </p:nvSpPr>
          <p:spPr>
            <a:xfrm>
              <a:off x="624" y="2784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8" name="Line 30"/>
            <p:cNvSpPr/>
            <p:nvPr/>
          </p:nvSpPr>
          <p:spPr>
            <a:xfrm>
              <a:off x="144" y="2784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394" name="Group 31"/>
          <p:cNvGrpSpPr/>
          <p:nvPr/>
        </p:nvGrpSpPr>
        <p:grpSpPr>
          <a:xfrm>
            <a:off x="4114800" y="3886200"/>
            <a:ext cx="762000" cy="228600"/>
            <a:chOff x="144" y="2784"/>
            <a:chExt cx="480" cy="144"/>
          </a:xfrm>
        </p:grpSpPr>
        <p:sp>
          <p:nvSpPr>
            <p:cNvPr id="16433" name="Line 32"/>
            <p:cNvSpPr/>
            <p:nvPr/>
          </p:nvSpPr>
          <p:spPr>
            <a:xfrm>
              <a:off x="144" y="2928"/>
              <a:ext cx="4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4" name="Line 33"/>
            <p:cNvSpPr/>
            <p:nvPr/>
          </p:nvSpPr>
          <p:spPr>
            <a:xfrm>
              <a:off x="624" y="2784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5" name="Line 34"/>
            <p:cNvSpPr/>
            <p:nvPr/>
          </p:nvSpPr>
          <p:spPr>
            <a:xfrm>
              <a:off x="144" y="2784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395" name="Group 35"/>
          <p:cNvGrpSpPr/>
          <p:nvPr/>
        </p:nvGrpSpPr>
        <p:grpSpPr>
          <a:xfrm>
            <a:off x="4876800" y="3886200"/>
            <a:ext cx="762000" cy="228600"/>
            <a:chOff x="144" y="2784"/>
            <a:chExt cx="480" cy="144"/>
          </a:xfrm>
        </p:grpSpPr>
        <p:sp>
          <p:nvSpPr>
            <p:cNvPr id="16430" name="Line 36"/>
            <p:cNvSpPr/>
            <p:nvPr/>
          </p:nvSpPr>
          <p:spPr>
            <a:xfrm>
              <a:off x="144" y="2928"/>
              <a:ext cx="4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1" name="Line 37"/>
            <p:cNvSpPr/>
            <p:nvPr/>
          </p:nvSpPr>
          <p:spPr>
            <a:xfrm>
              <a:off x="624" y="2784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2" name="Line 38"/>
            <p:cNvSpPr/>
            <p:nvPr/>
          </p:nvSpPr>
          <p:spPr>
            <a:xfrm>
              <a:off x="144" y="2784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396" name="Group 39"/>
          <p:cNvGrpSpPr/>
          <p:nvPr/>
        </p:nvGrpSpPr>
        <p:grpSpPr>
          <a:xfrm>
            <a:off x="5638800" y="3886200"/>
            <a:ext cx="762000" cy="228600"/>
            <a:chOff x="144" y="2784"/>
            <a:chExt cx="480" cy="144"/>
          </a:xfrm>
        </p:grpSpPr>
        <p:sp>
          <p:nvSpPr>
            <p:cNvPr id="16427" name="Line 40"/>
            <p:cNvSpPr/>
            <p:nvPr/>
          </p:nvSpPr>
          <p:spPr>
            <a:xfrm>
              <a:off x="144" y="2928"/>
              <a:ext cx="4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8" name="Line 41"/>
            <p:cNvSpPr/>
            <p:nvPr/>
          </p:nvSpPr>
          <p:spPr>
            <a:xfrm>
              <a:off x="624" y="2784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9" name="Line 42"/>
            <p:cNvSpPr/>
            <p:nvPr/>
          </p:nvSpPr>
          <p:spPr>
            <a:xfrm>
              <a:off x="144" y="2784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397" name="Group 43"/>
          <p:cNvGrpSpPr/>
          <p:nvPr/>
        </p:nvGrpSpPr>
        <p:grpSpPr>
          <a:xfrm>
            <a:off x="6400800" y="3886200"/>
            <a:ext cx="762000" cy="228600"/>
            <a:chOff x="144" y="2784"/>
            <a:chExt cx="480" cy="144"/>
          </a:xfrm>
        </p:grpSpPr>
        <p:sp>
          <p:nvSpPr>
            <p:cNvPr id="16424" name="Line 44"/>
            <p:cNvSpPr/>
            <p:nvPr/>
          </p:nvSpPr>
          <p:spPr>
            <a:xfrm>
              <a:off x="144" y="2928"/>
              <a:ext cx="4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5" name="Line 45"/>
            <p:cNvSpPr/>
            <p:nvPr/>
          </p:nvSpPr>
          <p:spPr>
            <a:xfrm>
              <a:off x="624" y="2784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6" name="Line 46"/>
            <p:cNvSpPr/>
            <p:nvPr/>
          </p:nvSpPr>
          <p:spPr>
            <a:xfrm>
              <a:off x="144" y="2784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398" name="Group 47"/>
          <p:cNvGrpSpPr/>
          <p:nvPr/>
        </p:nvGrpSpPr>
        <p:grpSpPr>
          <a:xfrm>
            <a:off x="7162800" y="3886200"/>
            <a:ext cx="762000" cy="228600"/>
            <a:chOff x="144" y="2784"/>
            <a:chExt cx="480" cy="144"/>
          </a:xfrm>
        </p:grpSpPr>
        <p:sp>
          <p:nvSpPr>
            <p:cNvPr id="16421" name="Line 48"/>
            <p:cNvSpPr/>
            <p:nvPr/>
          </p:nvSpPr>
          <p:spPr>
            <a:xfrm>
              <a:off x="144" y="2928"/>
              <a:ext cx="4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2" name="Line 49"/>
            <p:cNvSpPr/>
            <p:nvPr/>
          </p:nvSpPr>
          <p:spPr>
            <a:xfrm>
              <a:off x="624" y="2784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3" name="Line 50"/>
            <p:cNvSpPr/>
            <p:nvPr/>
          </p:nvSpPr>
          <p:spPr>
            <a:xfrm>
              <a:off x="144" y="2784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6399" name="Line 52"/>
          <p:cNvSpPr/>
          <p:nvPr/>
        </p:nvSpPr>
        <p:spPr>
          <a:xfrm>
            <a:off x="4114800" y="3810000"/>
            <a:ext cx="0" cy="3048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6400" name="Group 54"/>
          <p:cNvGrpSpPr/>
          <p:nvPr/>
        </p:nvGrpSpPr>
        <p:grpSpPr>
          <a:xfrm>
            <a:off x="7924800" y="3886200"/>
            <a:ext cx="762000" cy="228600"/>
            <a:chOff x="144" y="2784"/>
            <a:chExt cx="480" cy="144"/>
          </a:xfrm>
        </p:grpSpPr>
        <p:sp>
          <p:nvSpPr>
            <p:cNvPr id="16418" name="Line 55"/>
            <p:cNvSpPr/>
            <p:nvPr/>
          </p:nvSpPr>
          <p:spPr>
            <a:xfrm>
              <a:off x="144" y="2928"/>
              <a:ext cx="4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9" name="Line 56"/>
            <p:cNvSpPr/>
            <p:nvPr/>
          </p:nvSpPr>
          <p:spPr>
            <a:xfrm>
              <a:off x="624" y="2784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0" name="Line 57"/>
            <p:cNvSpPr/>
            <p:nvPr/>
          </p:nvSpPr>
          <p:spPr>
            <a:xfrm>
              <a:off x="144" y="2784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6401" name="Line 58"/>
          <p:cNvSpPr/>
          <p:nvPr/>
        </p:nvSpPr>
        <p:spPr>
          <a:xfrm>
            <a:off x="7924800" y="3810000"/>
            <a:ext cx="0" cy="3048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402" name="Text Box 59"/>
          <p:cNvSpPr txBox="1"/>
          <p:nvPr/>
        </p:nvSpPr>
        <p:spPr>
          <a:xfrm>
            <a:off x="3733800" y="3352800"/>
            <a:ext cx="658813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</a:rPr>
              <a:t>“1”</a:t>
            </a:r>
          </a:p>
        </p:txBody>
      </p:sp>
      <p:graphicFrame>
        <p:nvGraphicFramePr>
          <p:cNvPr id="16403" name="Object 61"/>
          <p:cNvGraphicFramePr>
            <a:graphicFrameLocks noChangeAspect="1"/>
          </p:cNvGraphicFramePr>
          <p:nvPr/>
        </p:nvGraphicFramePr>
        <p:xfrm>
          <a:off x="1447800" y="17526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r:id="rId3" imgW="139700" imgH="406400" progId="Equation.3">
                  <p:embed/>
                </p:oleObj>
              </mc:Choice>
              <mc:Fallback>
                <p:oleObj r:id="rId3" imgW="139700" imgH="406400" progId="Equation.3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17526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4" name="Object 62"/>
          <p:cNvGraphicFramePr>
            <a:graphicFrameLocks noChangeAspect="1"/>
          </p:cNvGraphicFramePr>
          <p:nvPr/>
        </p:nvGraphicFramePr>
        <p:xfrm>
          <a:off x="2743200" y="17526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r:id="rId5" imgW="139700" imgH="406400" progId="Equation.3">
                  <p:embed/>
                </p:oleObj>
              </mc:Choice>
              <mc:Fallback>
                <p:oleObj r:id="rId5" imgW="139700" imgH="406400" progId="Equation.3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43200" y="17526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5" name="Object 63"/>
          <p:cNvGraphicFramePr>
            <a:graphicFrameLocks noChangeAspect="1"/>
          </p:cNvGraphicFramePr>
          <p:nvPr/>
        </p:nvGraphicFramePr>
        <p:xfrm>
          <a:off x="3962400" y="17526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r:id="rId7" imgW="139700" imgH="406400" progId="Equation.3">
                  <p:embed/>
                </p:oleObj>
              </mc:Choice>
              <mc:Fallback>
                <p:oleObj r:id="rId7" imgW="139700" imgH="406400" progId="Equation.3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62400" y="17526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6" name="Object 64"/>
          <p:cNvGraphicFramePr>
            <a:graphicFrameLocks noChangeAspect="1"/>
          </p:cNvGraphicFramePr>
          <p:nvPr/>
        </p:nvGraphicFramePr>
        <p:xfrm>
          <a:off x="5105400" y="18288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r:id="rId9" imgW="139700" imgH="406400" progId="Equation.3">
                  <p:embed/>
                </p:oleObj>
              </mc:Choice>
              <mc:Fallback>
                <p:oleObj r:id="rId9" imgW="139700" imgH="406400" progId="Equation.3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05400" y="18288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7" name="Object 65"/>
          <p:cNvGraphicFramePr>
            <a:graphicFrameLocks noChangeAspect="1"/>
          </p:cNvGraphicFramePr>
          <p:nvPr/>
        </p:nvGraphicFramePr>
        <p:xfrm>
          <a:off x="6324600" y="17526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r:id="rId11" imgW="139700" imgH="406400" progId="Equation.3">
                  <p:embed/>
                </p:oleObj>
              </mc:Choice>
              <mc:Fallback>
                <p:oleObj r:id="rId11" imgW="139700" imgH="406400" progId="Equation.3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324600" y="17526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10" name="Object 66"/>
          <p:cNvGraphicFramePr>
            <a:graphicFrameLocks noChangeAspect="1"/>
          </p:cNvGraphicFramePr>
          <p:nvPr/>
        </p:nvGraphicFramePr>
        <p:xfrm>
          <a:off x="838200" y="42672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r:id="rId13" imgW="139700" imgH="406400" progId="Equation.3">
                  <p:embed/>
                </p:oleObj>
              </mc:Choice>
              <mc:Fallback>
                <p:oleObj r:id="rId13" imgW="139700" imgH="406400" progId="Equation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42672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11" name="Oval 67"/>
          <p:cNvSpPr/>
          <p:nvPr/>
        </p:nvSpPr>
        <p:spPr>
          <a:xfrm>
            <a:off x="990600" y="4038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graphicFrame>
        <p:nvGraphicFramePr>
          <p:cNvPr id="6212" name="Object 68"/>
          <p:cNvGraphicFramePr>
            <a:graphicFrameLocks noChangeAspect="1"/>
          </p:cNvGraphicFramePr>
          <p:nvPr/>
        </p:nvGraphicFramePr>
        <p:xfrm>
          <a:off x="3962400" y="42672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r:id="rId14" imgW="139700" imgH="406400" progId="Equation.3">
                  <p:embed/>
                </p:oleObj>
              </mc:Choice>
              <mc:Fallback>
                <p:oleObj r:id="rId14" imgW="139700" imgH="406400" progId="Equation.3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962400" y="42672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13" name="Oval 69"/>
          <p:cNvSpPr/>
          <p:nvPr/>
        </p:nvSpPr>
        <p:spPr>
          <a:xfrm>
            <a:off x="4038600" y="4038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graphicFrame>
        <p:nvGraphicFramePr>
          <p:cNvPr id="6214" name="Object 70"/>
          <p:cNvGraphicFramePr>
            <a:graphicFrameLocks noChangeAspect="1"/>
          </p:cNvGraphicFramePr>
          <p:nvPr/>
        </p:nvGraphicFramePr>
        <p:xfrm>
          <a:off x="6248400" y="42672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r:id="rId16" imgW="139700" imgH="406400" progId="Equation.3">
                  <p:embed/>
                </p:oleObj>
              </mc:Choice>
              <mc:Fallback>
                <p:oleObj r:id="rId16" imgW="139700" imgH="406400" progId="Equation.3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248400" y="42672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15" name="Oval 71"/>
          <p:cNvSpPr/>
          <p:nvPr/>
        </p:nvSpPr>
        <p:spPr>
          <a:xfrm>
            <a:off x="6324600" y="4038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graphicFrame>
        <p:nvGraphicFramePr>
          <p:cNvPr id="6216" name="Object 72"/>
          <p:cNvGraphicFramePr>
            <a:graphicFrameLocks noChangeAspect="1"/>
          </p:cNvGraphicFramePr>
          <p:nvPr/>
        </p:nvGraphicFramePr>
        <p:xfrm>
          <a:off x="2362200" y="41910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r:id="rId18" imgW="139700" imgH="406400" progId="Equation.3">
                  <p:embed/>
                </p:oleObj>
              </mc:Choice>
              <mc:Fallback>
                <p:oleObj r:id="rId18" imgW="139700" imgH="406400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362200" y="41910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19" name="Oval 75"/>
          <p:cNvSpPr/>
          <p:nvPr/>
        </p:nvSpPr>
        <p:spPr>
          <a:xfrm>
            <a:off x="2514600" y="4038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graphicFrame>
        <p:nvGraphicFramePr>
          <p:cNvPr id="6220" name="Object 76"/>
          <p:cNvGraphicFramePr>
            <a:graphicFrameLocks noChangeAspect="1"/>
          </p:cNvGraphicFramePr>
          <p:nvPr/>
        </p:nvGraphicFramePr>
        <p:xfrm>
          <a:off x="4724400" y="41910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r:id="rId20" imgW="139700" imgH="406400" progId="Equation.3">
                  <p:embed/>
                </p:oleObj>
              </mc:Choice>
              <mc:Fallback>
                <p:oleObj r:id="rId20" imgW="139700" imgH="406400" progId="Equation.3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724400" y="41910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21" name="Oval 77"/>
          <p:cNvSpPr/>
          <p:nvPr/>
        </p:nvSpPr>
        <p:spPr>
          <a:xfrm>
            <a:off x="4800600" y="4038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1" grpId="0" animBg="1"/>
      <p:bldP spid="6213" grpId="0" animBg="1"/>
      <p:bldP spid="6215" grpId="0" animBg="1"/>
      <p:bldP spid="6219" grpId="0" animBg="1"/>
      <p:bldP spid="62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28800"/>
            <a:ext cx="1485900" cy="14859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7411" name="Object 4"/>
          <p:cNvGraphicFramePr>
            <a:graphicFrameLocks noChangeAspect="1"/>
          </p:cNvGraphicFramePr>
          <p:nvPr/>
        </p:nvGraphicFramePr>
        <p:xfrm>
          <a:off x="533400" y="34290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r:id="rId4" imgW="139700" imgH="406400" progId="Equation.3">
                  <p:embed/>
                </p:oleObj>
              </mc:Choice>
              <mc:Fallback>
                <p:oleObj r:id="rId4" imgW="139700" imgH="406400" progId="Equation.3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" y="34290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2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76400" y="1828800"/>
            <a:ext cx="1495425" cy="14859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7413" name="Object 6"/>
          <p:cNvGraphicFramePr>
            <a:graphicFrameLocks noChangeAspect="1"/>
          </p:cNvGraphicFramePr>
          <p:nvPr/>
        </p:nvGraphicFramePr>
        <p:xfrm>
          <a:off x="2133600" y="34290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r:id="rId7" imgW="139700" imgH="406400" progId="Equation.3">
                  <p:embed/>
                </p:oleObj>
              </mc:Choice>
              <mc:Fallback>
                <p:oleObj r:id="rId7" imgW="139700" imgH="406400" progId="Equation.3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33600" y="34290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14" name="Group 10"/>
          <p:cNvGrpSpPr/>
          <p:nvPr/>
        </p:nvGrpSpPr>
        <p:grpSpPr>
          <a:xfrm>
            <a:off x="3352800" y="1828800"/>
            <a:ext cx="2886075" cy="1676400"/>
            <a:chOff x="2112" y="1152"/>
            <a:chExt cx="1818" cy="1056"/>
          </a:xfrm>
        </p:grpSpPr>
        <p:pic>
          <p:nvPicPr>
            <p:cNvPr id="17421" name="Picture 7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112" y="1152"/>
              <a:ext cx="1818" cy="94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7422" name="AutoShape 9"/>
            <p:cNvSpPr/>
            <p:nvPr/>
          </p:nvSpPr>
          <p:spPr>
            <a:xfrm rot="-5400000">
              <a:off x="2952" y="1512"/>
              <a:ext cx="96" cy="1296"/>
            </a:xfrm>
            <a:prstGeom prst="leftBrace">
              <a:avLst>
                <a:gd name="adj1" fmla="val 112500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17415" name="Object 11"/>
          <p:cNvGraphicFramePr>
            <a:graphicFrameLocks noChangeAspect="1"/>
          </p:cNvGraphicFramePr>
          <p:nvPr/>
        </p:nvGraphicFramePr>
        <p:xfrm>
          <a:off x="4648200" y="3657600"/>
          <a:ext cx="411163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r:id="rId10" imgW="152400" imgH="405765" progId="Equation.3">
                  <p:embed/>
                </p:oleObj>
              </mc:Choice>
              <mc:Fallback>
                <p:oleObj r:id="rId10" imgW="152400" imgH="405765" progId="Equation.3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648200" y="3657600"/>
                        <a:ext cx="411163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16" name="Group 14"/>
          <p:cNvGrpSpPr/>
          <p:nvPr/>
        </p:nvGrpSpPr>
        <p:grpSpPr>
          <a:xfrm>
            <a:off x="6210300" y="1828800"/>
            <a:ext cx="2933700" cy="1752600"/>
            <a:chOff x="3912" y="1152"/>
            <a:chExt cx="1848" cy="1104"/>
          </a:xfrm>
        </p:grpSpPr>
        <p:pic>
          <p:nvPicPr>
            <p:cNvPr id="17419" name="Picture 12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912" y="1152"/>
              <a:ext cx="1848" cy="93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7420" name="AutoShape 13"/>
            <p:cNvSpPr/>
            <p:nvPr/>
          </p:nvSpPr>
          <p:spPr>
            <a:xfrm rot="-5400000">
              <a:off x="4752" y="1488"/>
              <a:ext cx="144" cy="1392"/>
            </a:xfrm>
            <a:prstGeom prst="leftBrace">
              <a:avLst>
                <a:gd name="adj1" fmla="val 80555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17417" name="Object 15"/>
          <p:cNvGraphicFramePr>
            <a:graphicFrameLocks noChangeAspect="1"/>
          </p:cNvGraphicFramePr>
          <p:nvPr/>
        </p:nvGraphicFramePr>
        <p:xfrm>
          <a:off x="7408863" y="3581400"/>
          <a:ext cx="376237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r:id="rId13" imgW="139700" imgH="406400" progId="Equation.3">
                  <p:embed/>
                </p:oleObj>
              </mc:Choice>
              <mc:Fallback>
                <p:oleObj r:id="rId13" imgW="139700" imgH="406400" progId="Equation.3">
                  <p:embed/>
                  <p:pic>
                    <p:nvPicPr>
                      <p:cNvPr id="0" name="图片 3093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408863" y="3581400"/>
                        <a:ext cx="376237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8" name="Picture 1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228600"/>
            <a:ext cx="9144000" cy="14954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828800"/>
            <a:ext cx="1485900" cy="1485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4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828800"/>
            <a:ext cx="1495425" cy="14859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8436" name="Object 7"/>
          <p:cNvGraphicFramePr>
            <a:graphicFrameLocks noChangeAspect="1"/>
          </p:cNvGraphicFramePr>
          <p:nvPr/>
        </p:nvGraphicFramePr>
        <p:xfrm>
          <a:off x="609600" y="35052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r:id="rId5" imgW="139700" imgH="406400" progId="Equation.3">
                  <p:embed/>
                </p:oleObj>
              </mc:Choice>
              <mc:Fallback>
                <p:oleObj r:id="rId5" imgW="139700" imgH="406400" progId="Equation.3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" y="35052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7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47800" y="1905000"/>
            <a:ext cx="1495425" cy="1485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7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4000" y="1828800"/>
            <a:ext cx="1485900" cy="14859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8439" name="Object 10"/>
          <p:cNvGraphicFramePr>
            <a:graphicFrameLocks noChangeAspect="1"/>
          </p:cNvGraphicFramePr>
          <p:nvPr/>
        </p:nvGraphicFramePr>
        <p:xfrm>
          <a:off x="2057400" y="35052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r:id="rId9" imgW="139700" imgH="406400" progId="Equation.3">
                  <p:embed/>
                </p:oleObj>
              </mc:Choice>
              <mc:Fallback>
                <p:oleObj r:id="rId9" imgW="139700" imgH="406400" progId="Equation.3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57400" y="35052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40" name="Group 11"/>
          <p:cNvGrpSpPr/>
          <p:nvPr/>
        </p:nvGrpSpPr>
        <p:grpSpPr>
          <a:xfrm>
            <a:off x="3352800" y="1828800"/>
            <a:ext cx="2886075" cy="1676400"/>
            <a:chOff x="2112" y="1152"/>
            <a:chExt cx="1818" cy="1056"/>
          </a:xfrm>
        </p:grpSpPr>
        <p:pic>
          <p:nvPicPr>
            <p:cNvPr id="18453" name="Picture 12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2112" y="1152"/>
              <a:ext cx="1818" cy="94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8454" name="AutoShape 13"/>
            <p:cNvSpPr/>
            <p:nvPr/>
          </p:nvSpPr>
          <p:spPr>
            <a:xfrm rot="-5400000">
              <a:off x="2952" y="1512"/>
              <a:ext cx="96" cy="1296"/>
            </a:xfrm>
            <a:prstGeom prst="leftBrace">
              <a:avLst>
                <a:gd name="adj1" fmla="val 112500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18441" name="Object 14"/>
          <p:cNvGraphicFramePr>
            <a:graphicFrameLocks noChangeAspect="1"/>
          </p:cNvGraphicFramePr>
          <p:nvPr/>
        </p:nvGraphicFramePr>
        <p:xfrm>
          <a:off x="4648200" y="3657600"/>
          <a:ext cx="411163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r:id="rId12" imgW="152400" imgH="405765" progId="Equation.3">
                  <p:embed/>
                </p:oleObj>
              </mc:Choice>
              <mc:Fallback>
                <p:oleObj r:id="rId12" imgW="152400" imgH="405765" progId="Equation.3">
                  <p:embed/>
                  <p:pic>
                    <p:nvPicPr>
                      <p:cNvPr id="0" name="图片 3090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648200" y="3657600"/>
                        <a:ext cx="411163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83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76600" y="1828800"/>
            <a:ext cx="1485900" cy="1485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84" name="Picture 1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24400" y="1828800"/>
            <a:ext cx="1495425" cy="14859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8444" name="Group 17"/>
          <p:cNvGrpSpPr/>
          <p:nvPr/>
        </p:nvGrpSpPr>
        <p:grpSpPr>
          <a:xfrm>
            <a:off x="6210300" y="1828800"/>
            <a:ext cx="2933700" cy="1752600"/>
            <a:chOff x="3912" y="1152"/>
            <a:chExt cx="1848" cy="1104"/>
          </a:xfrm>
        </p:grpSpPr>
        <p:pic>
          <p:nvPicPr>
            <p:cNvPr id="18451" name="Picture 18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3912" y="1152"/>
              <a:ext cx="1848" cy="93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8452" name="AutoShape 19"/>
            <p:cNvSpPr/>
            <p:nvPr/>
          </p:nvSpPr>
          <p:spPr>
            <a:xfrm rot="-5400000">
              <a:off x="4752" y="1488"/>
              <a:ext cx="144" cy="1392"/>
            </a:xfrm>
            <a:prstGeom prst="leftBrace">
              <a:avLst>
                <a:gd name="adj1" fmla="val 80555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18445" name="Object 20"/>
          <p:cNvGraphicFramePr>
            <a:graphicFrameLocks noChangeAspect="1"/>
          </p:cNvGraphicFramePr>
          <p:nvPr/>
        </p:nvGraphicFramePr>
        <p:xfrm>
          <a:off x="7408863" y="3581400"/>
          <a:ext cx="376237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r:id="rId16" imgW="139700" imgH="406400" progId="Equation.3">
                  <p:embed/>
                </p:oleObj>
              </mc:Choice>
              <mc:Fallback>
                <p:oleObj r:id="rId16" imgW="139700" imgH="406400" progId="Equation.3">
                  <p:embed/>
                  <p:pic>
                    <p:nvPicPr>
                      <p:cNvPr id="0" name="图片 3092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408863" y="3581400"/>
                        <a:ext cx="376237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89" name="Picture 21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248400" y="1828800"/>
            <a:ext cx="1485900" cy="1485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91" name="Picture 23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648575" y="1752600"/>
            <a:ext cx="1495425" cy="1485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448" name="Picture 2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0" y="228600"/>
            <a:ext cx="9144000" cy="1495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93" name="Rectangle 25"/>
          <p:cNvSpPr/>
          <p:nvPr/>
        </p:nvSpPr>
        <p:spPr>
          <a:xfrm>
            <a:off x="2438400" y="5410200"/>
            <a:ext cx="3856038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r>
              <a:rPr lang="zh-CN" altLang="en-US" sz="3200" dirty="0">
                <a:latin typeface="Arial" panose="020B0604020202020204" pitchFamily="34" charset="0"/>
              </a:rPr>
              <a:t>从中你发现了什么？</a:t>
            </a:r>
            <a:br>
              <a:rPr lang="zh-CN" altLang="en-US" sz="3200" dirty="0">
                <a:latin typeface="Arial" panose="020B0604020202020204" pitchFamily="34" charset="0"/>
              </a:rPr>
            </a:br>
            <a:endParaRPr lang="zh-CN" altLang="en-US" sz="3200" dirty="0">
              <a:latin typeface="Arial" panose="020B0604020202020204" pitchFamily="34" charset="0"/>
            </a:endParaRPr>
          </a:p>
        </p:txBody>
      </p:sp>
      <p:pic>
        <p:nvPicPr>
          <p:cNvPr id="7194" name="Picture 26" descr="问号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219200" y="4953000"/>
            <a:ext cx="1447800" cy="1447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828800"/>
            <a:ext cx="1485900" cy="1485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59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828800"/>
            <a:ext cx="1495425" cy="14859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609600" y="35052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r:id="rId5" imgW="139700" imgH="406400" progId="Equation.3">
                  <p:embed/>
                </p:oleObj>
              </mc:Choice>
              <mc:Fallback>
                <p:oleObj r:id="rId5" imgW="139700" imgH="406400" progId="Equation.3">
                  <p:embed/>
                  <p:pic>
                    <p:nvPicPr>
                      <p:cNvPr id="0" name="图片 309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" y="35052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61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47800" y="1905000"/>
            <a:ext cx="1495425" cy="1485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2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4000" y="1828800"/>
            <a:ext cx="1485900" cy="14859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2057400" y="35052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r:id="rId9" imgW="139700" imgH="406400" progId="Equation.3">
                  <p:embed/>
                </p:oleObj>
              </mc:Choice>
              <mc:Fallback>
                <p:oleObj r:id="rId9" imgW="139700" imgH="406400" progId="Equation.3">
                  <p:embed/>
                  <p:pic>
                    <p:nvPicPr>
                      <p:cNvPr id="0" name="图片 309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57400" y="35052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464" name="Group 8"/>
          <p:cNvGrpSpPr/>
          <p:nvPr/>
        </p:nvGrpSpPr>
        <p:grpSpPr>
          <a:xfrm>
            <a:off x="3352800" y="1828800"/>
            <a:ext cx="2886075" cy="1676400"/>
            <a:chOff x="2112" y="1152"/>
            <a:chExt cx="1818" cy="1056"/>
          </a:xfrm>
        </p:grpSpPr>
        <p:pic>
          <p:nvPicPr>
            <p:cNvPr id="19476" name="Picture 9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2112" y="1152"/>
              <a:ext cx="1818" cy="94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9477" name="AutoShape 10"/>
            <p:cNvSpPr/>
            <p:nvPr/>
          </p:nvSpPr>
          <p:spPr>
            <a:xfrm rot="-5400000">
              <a:off x="2952" y="1512"/>
              <a:ext cx="96" cy="1296"/>
            </a:xfrm>
            <a:prstGeom prst="leftBrace">
              <a:avLst>
                <a:gd name="adj1" fmla="val 112500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19465" name="Object 11"/>
          <p:cNvGraphicFramePr>
            <a:graphicFrameLocks noChangeAspect="1"/>
          </p:cNvGraphicFramePr>
          <p:nvPr/>
        </p:nvGraphicFramePr>
        <p:xfrm>
          <a:off x="4648200" y="3657600"/>
          <a:ext cx="411163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r:id="rId12" imgW="152400" imgH="405765" progId="Equation.3">
                  <p:embed/>
                </p:oleObj>
              </mc:Choice>
              <mc:Fallback>
                <p:oleObj r:id="rId12" imgW="152400" imgH="405765" progId="Equation.3">
                  <p:embed/>
                  <p:pic>
                    <p:nvPicPr>
                      <p:cNvPr id="0" name="图片 309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648200" y="3657600"/>
                        <a:ext cx="411163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66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76600" y="1828800"/>
            <a:ext cx="1485900" cy="1485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7" name="Picture 1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24400" y="1828800"/>
            <a:ext cx="1495425" cy="14859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9468" name="Group 14"/>
          <p:cNvGrpSpPr/>
          <p:nvPr/>
        </p:nvGrpSpPr>
        <p:grpSpPr>
          <a:xfrm>
            <a:off x="6210300" y="1828800"/>
            <a:ext cx="2933700" cy="1752600"/>
            <a:chOff x="3912" y="1152"/>
            <a:chExt cx="1848" cy="1104"/>
          </a:xfrm>
        </p:grpSpPr>
        <p:pic>
          <p:nvPicPr>
            <p:cNvPr id="19474" name="Picture 15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3912" y="1152"/>
              <a:ext cx="1848" cy="93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9475" name="AutoShape 16"/>
            <p:cNvSpPr/>
            <p:nvPr/>
          </p:nvSpPr>
          <p:spPr>
            <a:xfrm rot="-5400000">
              <a:off x="4752" y="1488"/>
              <a:ext cx="144" cy="1392"/>
            </a:xfrm>
            <a:prstGeom prst="leftBrace">
              <a:avLst>
                <a:gd name="adj1" fmla="val 80555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19469" name="Object 17"/>
          <p:cNvGraphicFramePr>
            <a:graphicFrameLocks noChangeAspect="1"/>
          </p:cNvGraphicFramePr>
          <p:nvPr/>
        </p:nvGraphicFramePr>
        <p:xfrm>
          <a:off x="7408863" y="3581400"/>
          <a:ext cx="376237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r:id="rId16" imgW="139700" imgH="406400" progId="Equation.3">
                  <p:embed/>
                </p:oleObj>
              </mc:Choice>
              <mc:Fallback>
                <p:oleObj r:id="rId16" imgW="139700" imgH="406400" progId="Equation.3">
                  <p:embed/>
                  <p:pic>
                    <p:nvPicPr>
                      <p:cNvPr id="0" name="图片 3100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408863" y="3581400"/>
                        <a:ext cx="376237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70" name="Picture 18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248400" y="1828800"/>
            <a:ext cx="1485900" cy="1485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71" name="Picture 19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648575" y="1752600"/>
            <a:ext cx="1495425" cy="1485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72" name="Picture 20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0" y="228600"/>
            <a:ext cx="9144000" cy="1495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73" name="Rectangle 22"/>
          <p:cNvSpPr/>
          <p:nvPr/>
        </p:nvSpPr>
        <p:spPr>
          <a:xfrm>
            <a:off x="1066800" y="5057775"/>
            <a:ext cx="6970713" cy="180022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r>
              <a:rPr lang="en-US" altLang="zh-CN" sz="2800" dirty="0">
                <a:solidFill>
                  <a:schemeClr val="accent2"/>
                </a:solidFill>
                <a:latin typeface="Arial" panose="020B0604020202020204" pitchFamily="34" charset="0"/>
              </a:rPr>
              <a:t>      </a:t>
            </a:r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</a:rPr>
              <a:t>有的分数的涂色部分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不足一个圆</a:t>
            </a:r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</a:rPr>
              <a:t>，有的</a:t>
            </a:r>
          </a:p>
          <a:p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</a:rPr>
              <a:t>分数的涂色部分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刚好一个圆</a:t>
            </a:r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</a:rPr>
              <a:t>，有的分数的涂</a:t>
            </a:r>
          </a:p>
          <a:p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</a:rPr>
              <a:t>色部分是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一个多圆</a:t>
            </a:r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</a:rPr>
              <a:t>。</a:t>
            </a:r>
            <a:b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</a:rPr>
            </a:br>
            <a:endParaRPr lang="zh-CN" altLang="en-US" sz="28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828800"/>
            <a:ext cx="1485900" cy="1485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83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828800"/>
            <a:ext cx="1495425" cy="14859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609600" y="35052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r:id="rId5" imgW="139700" imgH="406400" progId="Equation.3">
                  <p:embed/>
                </p:oleObj>
              </mc:Choice>
              <mc:Fallback>
                <p:oleObj r:id="rId5" imgW="139700" imgH="406400" progId="Equation.3">
                  <p:embed/>
                  <p:pic>
                    <p:nvPicPr>
                      <p:cNvPr id="0" name="图片 309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" y="35052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85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47800" y="1905000"/>
            <a:ext cx="1495425" cy="1485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86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4000" y="1828800"/>
            <a:ext cx="1485900" cy="14859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2057400" y="35052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r:id="rId9" imgW="139700" imgH="406400" progId="Equation.3">
                  <p:embed/>
                </p:oleObj>
              </mc:Choice>
              <mc:Fallback>
                <p:oleObj r:id="rId9" imgW="139700" imgH="406400" progId="Equation.3">
                  <p:embed/>
                  <p:pic>
                    <p:nvPicPr>
                      <p:cNvPr id="0" name="图片 309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57400" y="35052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488" name="Group 8"/>
          <p:cNvGrpSpPr/>
          <p:nvPr/>
        </p:nvGrpSpPr>
        <p:grpSpPr>
          <a:xfrm>
            <a:off x="3352800" y="1828800"/>
            <a:ext cx="2886075" cy="1676400"/>
            <a:chOff x="2112" y="1152"/>
            <a:chExt cx="1818" cy="1056"/>
          </a:xfrm>
        </p:grpSpPr>
        <p:pic>
          <p:nvPicPr>
            <p:cNvPr id="20518" name="Picture 9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2112" y="1152"/>
              <a:ext cx="1818" cy="94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0519" name="AutoShape 10"/>
            <p:cNvSpPr/>
            <p:nvPr/>
          </p:nvSpPr>
          <p:spPr>
            <a:xfrm rot="-5400000">
              <a:off x="2952" y="1512"/>
              <a:ext cx="96" cy="1296"/>
            </a:xfrm>
            <a:prstGeom prst="leftBrace">
              <a:avLst>
                <a:gd name="adj1" fmla="val 112500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20489" name="Object 11"/>
          <p:cNvGraphicFramePr>
            <a:graphicFrameLocks noChangeAspect="1"/>
          </p:cNvGraphicFramePr>
          <p:nvPr/>
        </p:nvGraphicFramePr>
        <p:xfrm>
          <a:off x="4648200" y="3657600"/>
          <a:ext cx="411163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r:id="rId12" imgW="152400" imgH="405765" progId="Equation.3">
                  <p:embed/>
                </p:oleObj>
              </mc:Choice>
              <mc:Fallback>
                <p:oleObj r:id="rId12" imgW="152400" imgH="405765" progId="Equation.3">
                  <p:embed/>
                  <p:pic>
                    <p:nvPicPr>
                      <p:cNvPr id="0" name="图片 309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648200" y="3657600"/>
                        <a:ext cx="411163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90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76600" y="1828800"/>
            <a:ext cx="1485900" cy="1485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91" name="Picture 1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24400" y="1828800"/>
            <a:ext cx="1495425" cy="14859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0492" name="Group 14"/>
          <p:cNvGrpSpPr/>
          <p:nvPr/>
        </p:nvGrpSpPr>
        <p:grpSpPr>
          <a:xfrm>
            <a:off x="6210300" y="1828800"/>
            <a:ext cx="2933700" cy="1752600"/>
            <a:chOff x="3912" y="1152"/>
            <a:chExt cx="1848" cy="1104"/>
          </a:xfrm>
        </p:grpSpPr>
        <p:pic>
          <p:nvPicPr>
            <p:cNvPr id="20516" name="Picture 15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3912" y="1152"/>
              <a:ext cx="1848" cy="93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0517" name="AutoShape 16"/>
            <p:cNvSpPr/>
            <p:nvPr/>
          </p:nvSpPr>
          <p:spPr>
            <a:xfrm rot="-5400000">
              <a:off x="4752" y="1488"/>
              <a:ext cx="144" cy="1392"/>
            </a:xfrm>
            <a:prstGeom prst="leftBrace">
              <a:avLst>
                <a:gd name="adj1" fmla="val 80555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20493" name="Object 17"/>
          <p:cNvGraphicFramePr>
            <a:graphicFrameLocks noChangeAspect="1"/>
          </p:cNvGraphicFramePr>
          <p:nvPr/>
        </p:nvGraphicFramePr>
        <p:xfrm>
          <a:off x="7408863" y="3581400"/>
          <a:ext cx="376237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r:id="rId16" imgW="139700" imgH="406400" progId="Equation.3">
                  <p:embed/>
                </p:oleObj>
              </mc:Choice>
              <mc:Fallback>
                <p:oleObj r:id="rId16" imgW="139700" imgH="406400" progId="Equation.3">
                  <p:embed/>
                  <p:pic>
                    <p:nvPicPr>
                      <p:cNvPr id="0" name="图片 3097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408863" y="3581400"/>
                        <a:ext cx="376237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94" name="Picture 18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248400" y="1828800"/>
            <a:ext cx="1485900" cy="1485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95" name="Picture 19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648575" y="1752600"/>
            <a:ext cx="1495425" cy="1485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96" name="Picture 20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0" y="228600"/>
            <a:ext cx="9144000" cy="1495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97" name="Rectangle 22"/>
          <p:cNvSpPr/>
          <p:nvPr/>
        </p:nvSpPr>
        <p:spPr>
          <a:xfrm>
            <a:off x="0" y="4495800"/>
            <a:ext cx="4470400" cy="94615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</a:rPr>
              <a:t>请把你的发现填写在表中：</a:t>
            </a:r>
            <a:b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</a:rPr>
            </a:br>
            <a:endParaRPr lang="zh-CN" altLang="en-US" sz="28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7452" name="Group 44"/>
          <p:cNvGraphicFramePr>
            <a:graphicFrameLocks noGrp="1"/>
          </p:cNvGraphicFramePr>
          <p:nvPr/>
        </p:nvGraphicFramePr>
        <p:xfrm>
          <a:off x="1524000" y="5105400"/>
          <a:ext cx="7315200" cy="1781175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比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小的分数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和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相等的分数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比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大的分数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/>
                      </a:r>
                      <a:b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</a:b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453" name="Object 45"/>
          <p:cNvGraphicFramePr>
            <a:graphicFrameLocks noChangeAspect="1"/>
          </p:cNvGraphicFramePr>
          <p:nvPr/>
        </p:nvGraphicFramePr>
        <p:xfrm>
          <a:off x="2514600" y="57658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r:id="rId21" imgW="139700" imgH="406400" progId="Equation.3">
                  <p:embed/>
                </p:oleObj>
              </mc:Choice>
              <mc:Fallback>
                <p:oleObj r:id="rId21" imgW="139700" imgH="406400" progId="Equation.3">
                  <p:embed/>
                  <p:pic>
                    <p:nvPicPr>
                      <p:cNvPr id="0" name="图片 310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4600" y="57658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54" name="Object 46"/>
          <p:cNvGraphicFramePr>
            <a:graphicFrameLocks noChangeAspect="1"/>
          </p:cNvGraphicFramePr>
          <p:nvPr/>
        </p:nvGraphicFramePr>
        <p:xfrm>
          <a:off x="4876800" y="57658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r:id="rId22" imgW="139700" imgH="406400" progId="Equation.3">
                  <p:embed/>
                </p:oleObj>
              </mc:Choice>
              <mc:Fallback>
                <p:oleObj r:id="rId22" imgW="139700" imgH="406400" progId="Equation.3">
                  <p:embed/>
                  <p:pic>
                    <p:nvPicPr>
                      <p:cNvPr id="0" name="图片 310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876800" y="57658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55" name="Object 47"/>
          <p:cNvGraphicFramePr>
            <a:graphicFrameLocks noChangeAspect="1"/>
          </p:cNvGraphicFramePr>
          <p:nvPr/>
        </p:nvGraphicFramePr>
        <p:xfrm>
          <a:off x="6629400" y="5765800"/>
          <a:ext cx="411163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r:id="rId23" imgW="152400" imgH="405765" progId="Equation.3">
                  <p:embed/>
                </p:oleObj>
              </mc:Choice>
              <mc:Fallback>
                <p:oleObj r:id="rId23" imgW="152400" imgH="405765" progId="Equation.3">
                  <p:embed/>
                  <p:pic>
                    <p:nvPicPr>
                      <p:cNvPr id="0" name="图片 310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629400" y="5765800"/>
                        <a:ext cx="411163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56" name="Object 48"/>
          <p:cNvGraphicFramePr>
            <a:graphicFrameLocks noChangeAspect="1"/>
          </p:cNvGraphicFramePr>
          <p:nvPr/>
        </p:nvGraphicFramePr>
        <p:xfrm>
          <a:off x="7696200" y="57658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r:id="rId24" imgW="139700" imgH="406400" progId="Equation.3">
                  <p:embed/>
                </p:oleObj>
              </mc:Choice>
              <mc:Fallback>
                <p:oleObj r:id="rId24" imgW="139700" imgH="406400" progId="Equation.3">
                  <p:embed/>
                  <p:pic>
                    <p:nvPicPr>
                      <p:cNvPr id="0" name="图片 3102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696200" y="57658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1" name="Group 5"/>
          <p:cNvGraphicFramePr>
            <a:graphicFrameLocks noGrp="1"/>
          </p:cNvGraphicFramePr>
          <p:nvPr/>
        </p:nvGraphicFramePr>
        <p:xfrm>
          <a:off x="609600" y="330200"/>
          <a:ext cx="7315200" cy="1781175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比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小的分数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和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相等的分数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比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大的分数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/>
                      </a:r>
                      <a:b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</a:b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520" name="Object 19"/>
          <p:cNvGraphicFramePr>
            <a:graphicFrameLocks noChangeAspect="1"/>
          </p:cNvGraphicFramePr>
          <p:nvPr/>
        </p:nvGraphicFramePr>
        <p:xfrm>
          <a:off x="1600200" y="9906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r:id="rId3" imgW="139700" imgH="406400" progId="Equation.3">
                  <p:embed/>
                </p:oleObj>
              </mc:Choice>
              <mc:Fallback>
                <p:oleObj r:id="rId3" imgW="139700" imgH="406400" progId="Equation.3">
                  <p:embed/>
                  <p:pic>
                    <p:nvPicPr>
                      <p:cNvPr id="0" name="图片 310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9906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1" name="Object 20"/>
          <p:cNvGraphicFramePr>
            <a:graphicFrameLocks noChangeAspect="1"/>
          </p:cNvGraphicFramePr>
          <p:nvPr/>
        </p:nvGraphicFramePr>
        <p:xfrm>
          <a:off x="3962400" y="9906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r:id="rId5" imgW="139700" imgH="406400" progId="Equation.3">
                  <p:embed/>
                </p:oleObj>
              </mc:Choice>
              <mc:Fallback>
                <p:oleObj r:id="rId5" imgW="139700" imgH="406400" progId="Equation.3">
                  <p:embed/>
                  <p:pic>
                    <p:nvPicPr>
                      <p:cNvPr id="0" name="图片 310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62400" y="9906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2" name="Object 21"/>
          <p:cNvGraphicFramePr>
            <a:graphicFrameLocks noChangeAspect="1"/>
          </p:cNvGraphicFramePr>
          <p:nvPr/>
        </p:nvGraphicFramePr>
        <p:xfrm>
          <a:off x="5715000" y="990600"/>
          <a:ext cx="411163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r:id="rId7" imgW="152400" imgH="405765" progId="Equation.3">
                  <p:embed/>
                </p:oleObj>
              </mc:Choice>
              <mc:Fallback>
                <p:oleObj r:id="rId7" imgW="152400" imgH="405765" progId="Equation.3">
                  <p:embed/>
                  <p:pic>
                    <p:nvPicPr>
                      <p:cNvPr id="0" name="图片 310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15000" y="990600"/>
                        <a:ext cx="411163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3" name="Object 22"/>
          <p:cNvGraphicFramePr>
            <a:graphicFrameLocks noChangeAspect="1"/>
          </p:cNvGraphicFramePr>
          <p:nvPr/>
        </p:nvGraphicFramePr>
        <p:xfrm>
          <a:off x="6781800" y="9906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r:id="rId9" imgW="139700" imgH="406400" progId="Equation.3">
                  <p:embed/>
                </p:oleObj>
              </mc:Choice>
              <mc:Fallback>
                <p:oleObj r:id="rId9" imgW="139700" imgH="406400" progId="Equation.3">
                  <p:embed/>
                  <p:pic>
                    <p:nvPicPr>
                      <p:cNvPr id="0" name="图片 310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781800" y="9906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9" name="Rectangle 23"/>
          <p:cNvSpPr/>
          <p:nvPr/>
        </p:nvSpPr>
        <p:spPr>
          <a:xfrm>
            <a:off x="1066800" y="2590800"/>
            <a:ext cx="4311650" cy="94615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r>
              <a:rPr lang="zh-CN" altLang="en-US" sz="2800" dirty="0">
                <a:latin typeface="Arial" panose="020B0604020202020204" pitchFamily="34" charset="0"/>
              </a:rPr>
              <a:t>比</a:t>
            </a:r>
            <a:r>
              <a:rPr lang="en-US" altLang="zh-CN" sz="2800" dirty="0">
                <a:latin typeface="Arial" panose="020B0604020202020204" pitchFamily="34" charset="0"/>
              </a:rPr>
              <a:t>1</a:t>
            </a:r>
            <a:r>
              <a:rPr lang="zh-CN" altLang="en-US" sz="2800" dirty="0">
                <a:latin typeface="Arial" panose="020B0604020202020204" pitchFamily="34" charset="0"/>
              </a:rPr>
              <a:t>小的分数有什么特点？</a:t>
            </a:r>
            <a:br>
              <a:rPr lang="zh-CN" altLang="en-US" sz="2800" dirty="0">
                <a:latin typeface="Arial" panose="020B0604020202020204" pitchFamily="34" charset="0"/>
              </a:rPr>
            </a:br>
            <a:endParaRPr lang="zh-CN" altLang="en-US" sz="2800" dirty="0">
              <a:latin typeface="Arial" panose="020B0604020202020204" pitchFamily="34" charset="0"/>
            </a:endParaRPr>
          </a:p>
        </p:txBody>
      </p:sp>
      <p:pic>
        <p:nvPicPr>
          <p:cNvPr id="14360" name="Picture 24" descr="问号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8600" y="2286000"/>
            <a:ext cx="99060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61" name="Rectangle 25"/>
          <p:cNvSpPr/>
          <p:nvPr/>
        </p:nvSpPr>
        <p:spPr>
          <a:xfrm>
            <a:off x="1676400" y="3276600"/>
            <a:ext cx="5005388" cy="94615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r>
              <a:rPr lang="zh-CN" altLang="en-US" sz="2800" b="0" dirty="0">
                <a:latin typeface="Arial" panose="020B0604020202020204" pitchFamily="34" charset="0"/>
              </a:rPr>
              <a:t>比</a:t>
            </a:r>
            <a:r>
              <a:rPr lang="en-US" altLang="zh-CN" sz="2800" b="0" dirty="0">
                <a:latin typeface="Arial" panose="020B0604020202020204" pitchFamily="34" charset="0"/>
              </a:rPr>
              <a:t>1</a:t>
            </a:r>
            <a:r>
              <a:rPr lang="zh-CN" altLang="en-US" sz="2800" b="0" dirty="0">
                <a:latin typeface="Arial" panose="020B0604020202020204" pitchFamily="34" charset="0"/>
              </a:rPr>
              <a:t>小的分数的</a:t>
            </a:r>
            <a:r>
              <a:rPr lang="zh-CN" altLang="en-US" sz="2800" b="0" dirty="0">
                <a:solidFill>
                  <a:srgbClr val="FF0000"/>
                </a:solidFill>
                <a:latin typeface="Arial" panose="020B0604020202020204" pitchFamily="34" charset="0"/>
              </a:rPr>
              <a:t>分子小于分母。</a:t>
            </a:r>
            <a:br>
              <a:rPr lang="zh-CN" altLang="en-US" sz="2800" b="0" dirty="0">
                <a:solidFill>
                  <a:srgbClr val="FF0000"/>
                </a:solidFill>
                <a:latin typeface="Arial" panose="020B0604020202020204" pitchFamily="34" charset="0"/>
              </a:rPr>
            </a:br>
            <a:endParaRPr lang="zh-CN" altLang="en-US" sz="2800" b="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4363" name="AutoShape 27"/>
          <p:cNvSpPr/>
          <p:nvPr/>
        </p:nvSpPr>
        <p:spPr>
          <a:xfrm rot="10750527" flipV="1">
            <a:off x="3732213" y="4335463"/>
            <a:ext cx="3656012" cy="1295400"/>
          </a:xfrm>
          <a:prstGeom prst="wedgeRoundRectCallout">
            <a:avLst>
              <a:gd name="adj1" fmla="val 100588"/>
              <a:gd name="adj2" fmla="val 47819"/>
              <a:gd name="adj3" fmla="val 16667"/>
            </a:avLst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zh-CN" sz="4400" dirty="0">
              <a:latin typeface="Times New Roman" panose="02020603050405020304" pitchFamily="18" charset="0"/>
            </a:endParaRPr>
          </a:p>
        </p:txBody>
      </p:sp>
      <p:sp>
        <p:nvSpPr>
          <p:cNvPr id="14364" name="Rectangle 28"/>
          <p:cNvSpPr/>
          <p:nvPr/>
        </p:nvSpPr>
        <p:spPr>
          <a:xfrm>
            <a:off x="3657600" y="4495800"/>
            <a:ext cx="3995738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r>
              <a:rPr lang="en-US" altLang="zh-CN" sz="2800" b="0" dirty="0">
                <a:latin typeface="Arial" panose="020B0604020202020204" pitchFamily="34" charset="0"/>
              </a:rPr>
              <a:t>      </a:t>
            </a:r>
            <a:r>
              <a:rPr lang="zh-CN" altLang="en-US" sz="2800" b="0" dirty="0">
                <a:latin typeface="Arial" panose="020B0604020202020204" pitchFamily="34" charset="0"/>
              </a:rPr>
              <a:t>这种分子比分母小</a:t>
            </a:r>
          </a:p>
          <a:p>
            <a:r>
              <a:rPr lang="zh-CN" altLang="en-US" sz="2800" b="0" dirty="0">
                <a:latin typeface="Arial" panose="020B0604020202020204" pitchFamily="34" charset="0"/>
              </a:rPr>
              <a:t>的分数就叫做</a:t>
            </a: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真分数</a:t>
            </a:r>
            <a:r>
              <a:rPr lang="zh-CN" altLang="en-US" sz="2800" b="0" dirty="0">
                <a:latin typeface="Arial" panose="020B0604020202020204" pitchFamily="34" charset="0"/>
              </a:rPr>
              <a:t>。 </a:t>
            </a:r>
          </a:p>
        </p:txBody>
      </p:sp>
      <p:pic>
        <p:nvPicPr>
          <p:cNvPr id="14365" name="Picture 2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57200" y="4648200"/>
            <a:ext cx="1490663" cy="16573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9" grpId="0"/>
      <p:bldP spid="14361" grpId="0"/>
      <p:bldP spid="14363" grpId="0" animBg="1"/>
      <p:bldP spid="143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Group 2"/>
          <p:cNvGraphicFramePr>
            <a:graphicFrameLocks noGrp="1"/>
          </p:cNvGraphicFramePr>
          <p:nvPr/>
        </p:nvGraphicFramePr>
        <p:xfrm>
          <a:off x="609600" y="330200"/>
          <a:ext cx="7315200" cy="1781175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比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小的分数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和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相等的分数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比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大的分数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/>
                      </a:r>
                      <a:b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</a:b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544" name="Object 16"/>
          <p:cNvGraphicFramePr>
            <a:graphicFrameLocks noChangeAspect="1"/>
          </p:cNvGraphicFramePr>
          <p:nvPr/>
        </p:nvGraphicFramePr>
        <p:xfrm>
          <a:off x="1600200" y="9906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r:id="rId3" imgW="139700" imgH="406400" progId="Equation.3">
                  <p:embed/>
                </p:oleObj>
              </mc:Choice>
              <mc:Fallback>
                <p:oleObj r:id="rId3" imgW="139700" imgH="406400" progId="Equation.3">
                  <p:embed/>
                  <p:pic>
                    <p:nvPicPr>
                      <p:cNvPr id="0" name="图片 311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9906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5" name="Object 17"/>
          <p:cNvGraphicFramePr>
            <a:graphicFrameLocks noChangeAspect="1"/>
          </p:cNvGraphicFramePr>
          <p:nvPr/>
        </p:nvGraphicFramePr>
        <p:xfrm>
          <a:off x="3962400" y="9906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r:id="rId5" imgW="139700" imgH="406400" progId="Equation.3">
                  <p:embed/>
                </p:oleObj>
              </mc:Choice>
              <mc:Fallback>
                <p:oleObj r:id="rId5" imgW="139700" imgH="406400" progId="Equation.3">
                  <p:embed/>
                  <p:pic>
                    <p:nvPicPr>
                      <p:cNvPr id="0" name="图片 310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62400" y="9906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6" name="Object 18"/>
          <p:cNvGraphicFramePr>
            <a:graphicFrameLocks noChangeAspect="1"/>
          </p:cNvGraphicFramePr>
          <p:nvPr/>
        </p:nvGraphicFramePr>
        <p:xfrm>
          <a:off x="5715000" y="990600"/>
          <a:ext cx="411163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r:id="rId7" imgW="152400" imgH="405765" progId="Equation.3">
                  <p:embed/>
                </p:oleObj>
              </mc:Choice>
              <mc:Fallback>
                <p:oleObj r:id="rId7" imgW="152400" imgH="405765" progId="Equation.3">
                  <p:embed/>
                  <p:pic>
                    <p:nvPicPr>
                      <p:cNvPr id="0" name="图片 311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15000" y="990600"/>
                        <a:ext cx="411163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7" name="Object 19"/>
          <p:cNvGraphicFramePr>
            <a:graphicFrameLocks noChangeAspect="1"/>
          </p:cNvGraphicFramePr>
          <p:nvPr/>
        </p:nvGraphicFramePr>
        <p:xfrm>
          <a:off x="6781800" y="990600"/>
          <a:ext cx="376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r:id="rId9" imgW="139700" imgH="406400" progId="Equation.3">
                  <p:embed/>
                </p:oleObj>
              </mc:Choice>
              <mc:Fallback>
                <p:oleObj r:id="rId9" imgW="139700" imgH="406400" progId="Equation.3">
                  <p:embed/>
                  <p:pic>
                    <p:nvPicPr>
                      <p:cNvPr id="0" name="图片 311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781800" y="990600"/>
                        <a:ext cx="376238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2" name="Rectangle 20"/>
          <p:cNvSpPr/>
          <p:nvPr/>
        </p:nvSpPr>
        <p:spPr>
          <a:xfrm>
            <a:off x="1143000" y="2590800"/>
            <a:ext cx="6958013" cy="155575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r>
              <a:rPr lang="zh-CN" altLang="en-US" sz="2400" dirty="0">
                <a:latin typeface="Arial" panose="020B0604020202020204" pitchFamily="34" charset="0"/>
              </a:rPr>
              <a:t>和</a:t>
            </a:r>
            <a:r>
              <a:rPr lang="en-US" altLang="zh-CN" sz="2400" dirty="0">
                <a:latin typeface="Arial" panose="020B0604020202020204" pitchFamily="34" charset="0"/>
              </a:rPr>
              <a:t>1</a:t>
            </a:r>
            <a:r>
              <a:rPr lang="zh-CN" altLang="en-US" sz="2400" dirty="0">
                <a:latin typeface="Arial" panose="020B0604020202020204" pitchFamily="34" charset="0"/>
              </a:rPr>
              <a:t>相等的分数以及比</a:t>
            </a:r>
            <a:r>
              <a:rPr lang="en-US" altLang="zh-CN" sz="2400" dirty="0">
                <a:latin typeface="Arial" panose="020B0604020202020204" pitchFamily="34" charset="0"/>
              </a:rPr>
              <a:t>1</a:t>
            </a:r>
            <a:r>
              <a:rPr lang="zh-CN" altLang="en-US" sz="2400" dirty="0">
                <a:latin typeface="Arial" panose="020B0604020202020204" pitchFamily="34" charset="0"/>
              </a:rPr>
              <a:t>大的分数分别有什么特点？</a:t>
            </a:r>
            <a:br>
              <a:rPr lang="zh-CN" altLang="en-US" sz="2400" dirty="0">
                <a:latin typeface="Arial" panose="020B0604020202020204" pitchFamily="34" charset="0"/>
              </a:rPr>
            </a:br>
            <a:r>
              <a:rPr lang="zh-CN" altLang="en-US" sz="3600" dirty="0">
                <a:latin typeface="Arial" panose="020B0604020202020204" pitchFamily="34" charset="0"/>
              </a:rPr>
              <a:t/>
            </a:r>
            <a:br>
              <a:rPr lang="zh-CN" altLang="en-US" sz="3600" dirty="0">
                <a:latin typeface="Arial" panose="020B0604020202020204" pitchFamily="34" charset="0"/>
              </a:rPr>
            </a:br>
            <a:endParaRPr lang="zh-CN" altLang="en-US" sz="3600" dirty="0">
              <a:latin typeface="Arial" panose="020B0604020202020204" pitchFamily="34" charset="0"/>
            </a:endParaRPr>
          </a:p>
        </p:txBody>
      </p:sp>
      <p:pic>
        <p:nvPicPr>
          <p:cNvPr id="18453" name="Picture 21" descr="问号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8600" y="2286000"/>
            <a:ext cx="99060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54" name="Rectangle 22"/>
          <p:cNvSpPr/>
          <p:nvPr/>
        </p:nvSpPr>
        <p:spPr>
          <a:xfrm>
            <a:off x="1752600" y="3124200"/>
            <a:ext cx="5360988" cy="216535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r>
              <a:rPr lang="zh-CN" altLang="en-US" sz="2800" b="0" dirty="0">
                <a:solidFill>
                  <a:schemeClr val="accent2"/>
                </a:solidFill>
                <a:latin typeface="Arial" panose="020B0604020202020204" pitchFamily="34" charset="0"/>
              </a:rPr>
              <a:t>和</a:t>
            </a:r>
            <a:r>
              <a:rPr lang="en-US" altLang="zh-CN" sz="2800" b="0" dirty="0">
                <a:solidFill>
                  <a:schemeClr val="accent2"/>
                </a:solidFill>
                <a:latin typeface="Arial" panose="020B0604020202020204" pitchFamily="34" charset="0"/>
              </a:rPr>
              <a:t>1</a:t>
            </a:r>
            <a:r>
              <a:rPr lang="zh-CN" altLang="en-US" sz="2800" b="0" dirty="0">
                <a:solidFill>
                  <a:schemeClr val="accent2"/>
                </a:solidFill>
                <a:latin typeface="Arial" panose="020B0604020202020204" pitchFamily="34" charset="0"/>
              </a:rPr>
              <a:t>相等的分数</a:t>
            </a:r>
            <a:r>
              <a:rPr lang="zh-CN" altLang="en-US" sz="2800" b="0" dirty="0">
                <a:solidFill>
                  <a:srgbClr val="FF0000"/>
                </a:solidFill>
                <a:latin typeface="Arial" panose="020B0604020202020204" pitchFamily="34" charset="0"/>
              </a:rPr>
              <a:t>分子和分母相等</a:t>
            </a:r>
            <a:r>
              <a:rPr lang="zh-CN" altLang="en-US" sz="2800" b="0" dirty="0">
                <a:solidFill>
                  <a:schemeClr val="accent2"/>
                </a:solidFill>
                <a:latin typeface="Arial" panose="020B0604020202020204" pitchFamily="34" charset="0"/>
              </a:rPr>
              <a:t>，</a:t>
            </a:r>
          </a:p>
          <a:p>
            <a:r>
              <a:rPr lang="zh-CN" altLang="en-US" sz="2800" b="0" dirty="0">
                <a:solidFill>
                  <a:schemeClr val="accent2"/>
                </a:solidFill>
                <a:latin typeface="Arial" panose="020B0604020202020204" pitchFamily="34" charset="0"/>
              </a:rPr>
              <a:t>比</a:t>
            </a:r>
            <a:r>
              <a:rPr lang="en-US" altLang="zh-CN" sz="2800" b="0" dirty="0">
                <a:solidFill>
                  <a:schemeClr val="accent2"/>
                </a:solidFill>
                <a:latin typeface="Arial" panose="020B0604020202020204" pitchFamily="34" charset="0"/>
              </a:rPr>
              <a:t>1</a:t>
            </a:r>
            <a:r>
              <a:rPr lang="zh-CN" altLang="en-US" sz="2800" b="0" dirty="0">
                <a:solidFill>
                  <a:schemeClr val="accent2"/>
                </a:solidFill>
                <a:latin typeface="Arial" panose="020B0604020202020204" pitchFamily="34" charset="0"/>
              </a:rPr>
              <a:t>大的分数</a:t>
            </a:r>
            <a:r>
              <a:rPr lang="zh-CN" altLang="en-US" sz="2800" b="0" dirty="0">
                <a:solidFill>
                  <a:srgbClr val="FF0000"/>
                </a:solidFill>
                <a:latin typeface="Arial" panose="020B0604020202020204" pitchFamily="34" charset="0"/>
              </a:rPr>
              <a:t>分子都比分母大</a:t>
            </a:r>
            <a:r>
              <a:rPr lang="zh-CN" altLang="en-US" sz="2800" b="0" dirty="0">
                <a:solidFill>
                  <a:schemeClr val="accent2"/>
                </a:solidFill>
                <a:latin typeface="Arial" panose="020B0604020202020204" pitchFamily="34" charset="0"/>
              </a:rPr>
              <a:t>。</a:t>
            </a:r>
            <a:br>
              <a:rPr lang="zh-CN" altLang="en-US" sz="2800" b="0" dirty="0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zh-CN" altLang="en-US" sz="4000" b="0" dirty="0">
                <a:solidFill>
                  <a:schemeClr val="accent2"/>
                </a:solidFill>
                <a:latin typeface="Arial" panose="020B0604020202020204" pitchFamily="34" charset="0"/>
              </a:rPr>
              <a:t/>
            </a:r>
            <a:br>
              <a:rPr lang="zh-CN" altLang="en-US" sz="4000" b="0" dirty="0">
                <a:solidFill>
                  <a:schemeClr val="accent2"/>
                </a:solidFill>
                <a:latin typeface="Arial" panose="020B0604020202020204" pitchFamily="34" charset="0"/>
              </a:rPr>
            </a:br>
            <a:endParaRPr lang="zh-CN" altLang="en-US" sz="4000" b="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8455" name="AutoShape 23"/>
          <p:cNvSpPr/>
          <p:nvPr/>
        </p:nvSpPr>
        <p:spPr>
          <a:xfrm rot="10750527" flipV="1">
            <a:off x="3735388" y="4341813"/>
            <a:ext cx="3656012" cy="1600200"/>
          </a:xfrm>
          <a:prstGeom prst="wedgeRoundRectCallout">
            <a:avLst>
              <a:gd name="adj1" fmla="val 100824"/>
              <a:gd name="adj2" fmla="val 31088"/>
              <a:gd name="adj3" fmla="val 16667"/>
            </a:avLst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zh-CN" sz="4400" dirty="0">
              <a:latin typeface="Times New Roman" panose="02020603050405020304" pitchFamily="18" charset="0"/>
            </a:endParaRPr>
          </a:p>
        </p:txBody>
      </p:sp>
      <p:sp>
        <p:nvSpPr>
          <p:cNvPr id="18456" name="Rectangle 24"/>
          <p:cNvSpPr/>
          <p:nvPr/>
        </p:nvSpPr>
        <p:spPr>
          <a:xfrm>
            <a:off x="4191000" y="4572000"/>
            <a:ext cx="2971800" cy="167481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</a:rPr>
              <a:t>    </a:t>
            </a:r>
            <a:r>
              <a:rPr lang="zh-CN" altLang="en-US" sz="2400" dirty="0">
                <a:latin typeface="Arial" panose="020B0604020202020204" pitchFamily="34" charset="0"/>
              </a:rPr>
              <a:t>分子比分母大或者</a:t>
            </a:r>
          </a:p>
          <a:p>
            <a:r>
              <a:rPr lang="zh-CN" altLang="en-US" sz="2400" dirty="0">
                <a:latin typeface="Arial" panose="020B0604020202020204" pitchFamily="34" charset="0"/>
              </a:rPr>
              <a:t>分子和分母相等的分</a:t>
            </a:r>
          </a:p>
          <a:p>
            <a:r>
              <a:rPr lang="zh-CN" altLang="en-US" sz="2400" dirty="0">
                <a:latin typeface="Arial" panose="020B0604020202020204" pitchFamily="34" charset="0"/>
              </a:rPr>
              <a:t>数叫做</a:t>
            </a: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假分数</a:t>
            </a:r>
            <a:r>
              <a:rPr lang="zh-CN" altLang="en-US" sz="2400" dirty="0">
                <a:latin typeface="Arial" panose="020B0604020202020204" pitchFamily="34" charset="0"/>
              </a:rPr>
              <a:t> </a:t>
            </a:r>
          </a:p>
          <a:p>
            <a:endParaRPr lang="en-US" altLang="zh-CN" sz="2400" dirty="0">
              <a:latin typeface="Arial" panose="020B0604020202020204" pitchFamily="34" charset="0"/>
            </a:endParaRPr>
          </a:p>
        </p:txBody>
      </p:sp>
      <p:pic>
        <p:nvPicPr>
          <p:cNvPr id="18457" name="Picture 2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57200" y="4648200"/>
            <a:ext cx="1490663" cy="16573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2" grpId="0"/>
      <p:bldP spid="18454" grpId="0"/>
      <p:bldP spid="18455" grpId="0" animBg="1"/>
      <p:bldP spid="1845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</Words>
  <Application>Microsoft Office PowerPoint</Application>
  <PresentationFormat>全屏显示(4:3)</PresentationFormat>
  <Paragraphs>50</Paragraphs>
  <Slides>17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华文彩云</vt:lpstr>
      <vt:lpstr>隶书</vt:lpstr>
      <vt:lpstr>宋体</vt:lpstr>
      <vt:lpstr>微软雅黑</vt:lpstr>
      <vt:lpstr>Arial</vt:lpstr>
      <vt:lpstr>Calibri</vt:lpstr>
      <vt:lpstr>Times New Roman</vt:lpstr>
      <vt:lpstr>WWW.2PPT.COM
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2041-11-03T03:05:55Z</dcterms:created>
  <dcterms:modified xsi:type="dcterms:W3CDTF">2023-01-16T16:52:06Z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88100BDC7D1044848E7DDEBD1DCA3EB4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