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3"/>
  </p:notesMasterIdLst>
  <p:sldIdLst>
    <p:sldId id="256" r:id="rId2"/>
    <p:sldId id="705" r:id="rId3"/>
    <p:sldId id="706" r:id="rId4"/>
    <p:sldId id="707" r:id="rId5"/>
    <p:sldId id="708" r:id="rId6"/>
    <p:sldId id="709" r:id="rId7"/>
    <p:sldId id="710" r:id="rId8"/>
    <p:sldId id="711" r:id="rId9"/>
    <p:sldId id="712" r:id="rId10"/>
    <p:sldId id="713" r:id="rId11"/>
    <p:sldId id="258" r:id="rId12"/>
  </p:sldIdLst>
  <p:sldSz cx="12192000" cy="6858000"/>
  <p:notesSz cx="6858000" cy="9144000"/>
  <p:embeddedFontLst>
    <p:embeddedFont>
      <p:font typeface="思源黑体 CN Bold" panose="02010600030101010101" charset="-122"/>
      <p:regular r:id="rId1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B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 snapToGrid="0">
      <p:cViewPr varScale="1">
        <p:scale>
          <a:sx n="79" d="100"/>
          <a:sy n="79" d="100"/>
        </p:scale>
        <p:origin x="5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10600030101010101" pitchFamily="34" charset="-122"/>
                <a:ea typeface="思源黑体 CN Bold" panose="02010600030101010101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10600030101010101" pitchFamily="34" charset="-122"/>
                <a:ea typeface="思源黑体 CN Bold" panose="02010600030101010101" pitchFamily="34" charset="-122"/>
              </a:defRPr>
            </a:lvl1pPr>
          </a:lstStyle>
          <a:p>
            <a:fld id="{384D4971-EEA0-43C2-9182-D43410F72C2D}" type="datetimeFigureOut">
              <a:rPr lang="zh-CN" altLang="en-US" smtClean="0"/>
              <a:t>2023-01-14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10600030101010101" pitchFamily="34" charset="-122"/>
                <a:ea typeface="思源黑体 CN Bold" panose="02010600030101010101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10600030101010101" pitchFamily="34" charset="-122"/>
                <a:ea typeface="思源黑体 CN Bold" panose="02010600030101010101" pitchFamily="34" charset="-122"/>
              </a:defRPr>
            </a:lvl1pPr>
          </a:lstStyle>
          <a:p>
            <a:fld id="{25B71A38-9659-451C-8E9C-CF9B88C5C04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10600030101010101" pitchFamily="34" charset="-122"/>
        <a:ea typeface="思源黑体 CN Bold" panose="02010600030101010101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10600030101010101" pitchFamily="34" charset="-122"/>
        <a:ea typeface="思源黑体 CN Bold" panose="02010600030101010101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10600030101010101" pitchFamily="34" charset="-122"/>
        <a:ea typeface="思源黑体 CN Bold" panose="02010600030101010101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10600030101010101" pitchFamily="34" charset="-122"/>
        <a:ea typeface="思源黑体 CN Bold" panose="02010600030101010101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10600030101010101" pitchFamily="34" charset="-122"/>
        <a:ea typeface="思源黑体 CN Bold" panose="02010600030101010101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 flipH="1">
            <a:off x="-1" y="0"/>
            <a:ext cx="4614153" cy="99391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10600030101010101" pitchFamily="34" charset="-122"/>
              <a:sym typeface="+mn-lt"/>
            </a:endParaRPr>
          </a:p>
        </p:txBody>
      </p:sp>
      <p:sp>
        <p:nvSpPr>
          <p:cNvPr id="10" name="矩形 9"/>
          <p:cNvSpPr/>
          <p:nvPr userDrawn="1"/>
        </p:nvSpPr>
        <p:spPr>
          <a:xfrm flipH="1">
            <a:off x="10038521" y="6624536"/>
            <a:ext cx="2153479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10600030101010101" pitchFamily="34" charset="-122"/>
              <a:sym typeface="+mn-lt"/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9152" y="264622"/>
            <a:ext cx="2762250" cy="498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2AB48A"/>
                </a:solidFill>
                <a:latin typeface="思源黑体 CN Bold" panose="02010600030101010101" pitchFamily="34" charset="-122"/>
                <a:ea typeface="思源黑体 CN Bold" panose="02010600030101010101" pitchFamily="34" charset="-122"/>
              </a:defRPr>
            </a:lvl1pPr>
          </a:lstStyle>
          <a:p>
            <a:pPr lvl="0"/>
            <a:r>
              <a:rPr lang="en-US" altLang="zh-CN" dirty="0"/>
              <a:t>01   </a:t>
            </a:r>
            <a:r>
              <a:rPr lang="zh-CN" altLang="en-US" dirty="0"/>
              <a:t>输入标题</a:t>
            </a:r>
          </a:p>
        </p:txBody>
      </p:sp>
      <p:sp>
        <p:nvSpPr>
          <p:cNvPr id="13" name="矩形: 圆角 12"/>
          <p:cNvSpPr/>
          <p:nvPr userDrawn="1"/>
        </p:nvSpPr>
        <p:spPr>
          <a:xfrm>
            <a:off x="647700" y="1270000"/>
            <a:ext cx="10896600" cy="4940300"/>
          </a:xfrm>
          <a:prstGeom prst="roundRect">
            <a:avLst>
              <a:gd name="adj" fmla="val 6851"/>
            </a:avLst>
          </a:prstGeom>
          <a:noFill/>
          <a:ln>
            <a:solidFill>
              <a:srgbClr val="2AB4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10600030101010101" pitchFamily="34" charset="-122"/>
              <a:ea typeface="思源黑体 CN Bold" panose="02010600030101010101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4498"/>
            <a:chOff x="894963" y="2284695"/>
            <a:chExt cx="6336886" cy="1774498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语文园地（一）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887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三年级上册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词句段运用</a:t>
            </a:r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1042988" y="1766889"/>
            <a:ext cx="5278437" cy="1662112"/>
            <a:chOff x="899592" y="1375047"/>
            <a:chExt cx="5279139" cy="1662016"/>
          </a:xfrm>
        </p:grpSpPr>
        <p:sp>
          <p:nvSpPr>
            <p:cNvPr id="17" name="圆角矩形标注 2"/>
            <p:cNvSpPr/>
            <p:nvPr/>
          </p:nvSpPr>
          <p:spPr>
            <a:xfrm>
              <a:off x="899592" y="1375047"/>
              <a:ext cx="5185465" cy="1662016"/>
            </a:xfrm>
            <a:prstGeom prst="wedgeRoundRectCallout">
              <a:avLst>
                <a:gd name="adj1" fmla="val 75797"/>
                <a:gd name="adj2" fmla="val 71512"/>
                <a:gd name="adj3" fmla="val 16667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TextBox 1"/>
            <p:cNvSpPr txBox="1">
              <a:spLocks noChangeArrowheads="1"/>
            </p:cNvSpPr>
            <p:nvPr/>
          </p:nvSpPr>
          <p:spPr bwMode="auto">
            <a:xfrm>
              <a:off x="938467" y="1434682"/>
              <a:ext cx="5240264" cy="1493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lnSpc>
                  <a:spcPct val="130000"/>
                </a:lnSpc>
              </a:pPr>
              <a:r>
                <a:rPr lang="zh-CN" altLang="en-US" sz="2400" b="1" dirty="0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我发现：这些都是班级兴趣小组的名称，在名称前加上了有个性的词语，让人一看就能记住。</a:t>
              </a:r>
            </a:p>
          </p:txBody>
        </p:sp>
      </p:grp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1422400" y="4279901"/>
            <a:ext cx="5238750" cy="132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我会说：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飞毛腿田径队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3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       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百灵鸟合唱队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433" y="2489201"/>
            <a:ext cx="2667000" cy="3581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4498"/>
            <a:chOff x="894963" y="2284695"/>
            <a:chExt cx="6336886" cy="1774498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谢谢各位倾听！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887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三年级上册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389856" y="1895475"/>
            <a:ext cx="9412287" cy="3893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窗外十分安静，树枝不摇了，鸟儿不叫了，蝴蝶停在花朵上，好像都在听同学们读课文。</a:t>
            </a:r>
            <a:endParaRPr lang="en-US" altLang="zh-CN" sz="3200" b="1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我愿意我是一个更夫，整夜在街上走，提了灯去追逐影子。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交流指导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041400" y="1665288"/>
            <a:ext cx="10109200" cy="3893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本次交流内容是交流在阅读时遇到好词好句该怎么做。当我们遇到好词好句时，应注意积累，并反复阅读，还可以抄在自己的摘抄本上，这样有助于自己对文章的内容进行理解，更重要的是可以积累写作素材。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5" name="圆角矩形 5"/>
          <p:cNvSpPr/>
          <p:nvPr/>
        </p:nvSpPr>
        <p:spPr>
          <a:xfrm>
            <a:off x="1581150" y="3236913"/>
            <a:ext cx="8039100" cy="1582737"/>
          </a:xfrm>
          <a:prstGeom prst="round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Box 31"/>
          <p:cNvSpPr txBox="1">
            <a:spLocks noChangeArrowheads="1"/>
          </p:cNvSpPr>
          <p:nvPr/>
        </p:nvSpPr>
        <p:spPr bwMode="auto">
          <a:xfrm>
            <a:off x="2755900" y="3778250"/>
            <a:ext cx="1077913" cy="60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chì</a:t>
            </a:r>
            <a:endParaRPr lang="zh-CN" altLang="en-US" sz="2800" b="1">
              <a:solidFill>
                <a:srgbClr val="0000FF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TextBox 32"/>
          <p:cNvSpPr txBox="1">
            <a:spLocks noChangeArrowheads="1"/>
          </p:cNvSpPr>
          <p:nvPr/>
        </p:nvSpPr>
        <p:spPr bwMode="auto">
          <a:xfrm>
            <a:off x="6094413" y="3778250"/>
            <a:ext cx="1077912" cy="60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jí</a:t>
            </a:r>
            <a:endParaRPr lang="zh-CN" altLang="en-US" sz="2800" b="1">
              <a:solidFill>
                <a:srgbClr val="0000FF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33"/>
          <p:cNvSpPr txBox="1">
            <a:spLocks noChangeArrowheads="1"/>
          </p:cNvSpPr>
          <p:nvPr/>
        </p:nvSpPr>
        <p:spPr bwMode="auto">
          <a:xfrm>
            <a:off x="8497188" y="3692909"/>
            <a:ext cx="1077913" cy="60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en-US" altLang="zh-CN" sz="2800" b="1" dirty="0" err="1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zào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30"/>
          <p:cNvSpPr txBox="1">
            <a:spLocks noChangeArrowheads="1"/>
          </p:cNvSpPr>
          <p:nvPr/>
        </p:nvSpPr>
        <p:spPr bwMode="auto">
          <a:xfrm>
            <a:off x="7995444" y="3026826"/>
            <a:ext cx="1077912" cy="60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en-US" altLang="zh-CN" sz="2800" b="1" dirty="0" err="1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diào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29"/>
          <p:cNvSpPr txBox="1">
            <a:spLocks noChangeArrowheads="1"/>
          </p:cNvSpPr>
          <p:nvPr/>
        </p:nvSpPr>
        <p:spPr bwMode="auto">
          <a:xfrm>
            <a:off x="6453981" y="3026826"/>
            <a:ext cx="1077913" cy="60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en-US" altLang="zh-CN" sz="2800" b="1" dirty="0" err="1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zhǎo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497013" y="1846263"/>
            <a:ext cx="8280400" cy="132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下面的成语有什么特点？和同学交流你的发现。</a:t>
            </a:r>
          </a:p>
        </p:txBody>
      </p:sp>
      <p:sp>
        <p:nvSpPr>
          <p:cNvPr id="13" name="矩形 4"/>
          <p:cNvSpPr>
            <a:spLocks noChangeArrowheads="1"/>
          </p:cNvSpPr>
          <p:nvPr/>
        </p:nvSpPr>
        <p:spPr bwMode="auto">
          <a:xfrm>
            <a:off x="1581150" y="3275013"/>
            <a:ext cx="8112125" cy="149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摇头晃脑  披头散发  张牙舞爪</a:t>
            </a:r>
            <a:r>
              <a:rPr lang="en-US" altLang="zh-CN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</a:t>
            </a:r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提心吊胆</a:t>
            </a:r>
            <a:endParaRPr lang="en-US" altLang="zh-CN" sz="3200" b="1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面红耳赤  手忙脚乱  眼疾手快  口干舌燥</a:t>
            </a:r>
          </a:p>
        </p:txBody>
      </p:sp>
      <p:sp>
        <p:nvSpPr>
          <p:cNvPr id="14" name="椭圆 13"/>
          <p:cNvSpPr/>
          <p:nvPr/>
        </p:nvSpPr>
        <p:spPr>
          <a:xfrm>
            <a:off x="2044700" y="3465513"/>
            <a:ext cx="504825" cy="504825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2851150" y="3465513"/>
            <a:ext cx="504825" cy="504825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983927" y="3465513"/>
            <a:ext cx="503237" cy="504825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788789" y="3465513"/>
            <a:ext cx="504825" cy="504825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5862637" y="3453465"/>
            <a:ext cx="503238" cy="504825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6669087" y="3453465"/>
            <a:ext cx="503238" cy="504825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7743635" y="3453465"/>
            <a:ext cx="504825" cy="504825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8550085" y="3453465"/>
            <a:ext cx="504825" cy="504825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647825" y="4192588"/>
            <a:ext cx="504825" cy="503237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2454275" y="4192588"/>
            <a:ext cx="503238" cy="503237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3555049" y="4192588"/>
            <a:ext cx="504825" cy="503237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4361499" y="4192588"/>
            <a:ext cx="503237" cy="503237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5409057" y="4171425"/>
            <a:ext cx="504825" cy="503237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6215507" y="4171425"/>
            <a:ext cx="504825" cy="503237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7293419" y="4178728"/>
            <a:ext cx="504825" cy="503237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8099869" y="4178728"/>
            <a:ext cx="503238" cy="503237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28"/>
          <p:cNvSpPr txBox="1"/>
          <p:nvPr/>
        </p:nvSpPr>
        <p:spPr>
          <a:xfrm>
            <a:off x="1781174" y="4964113"/>
            <a:ext cx="8950325" cy="6773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lnSpc>
                <a:spcPct val="130000"/>
              </a:lnSpc>
              <a:buFontTx/>
              <a:buNone/>
              <a:defRPr/>
            </a:pP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这些词语中都带有人体某种器官的名称。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1568450" y="2600325"/>
            <a:ext cx="2881313" cy="680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我会说</a:t>
            </a:r>
          </a:p>
        </p:txBody>
      </p:sp>
      <p:sp>
        <p:nvSpPr>
          <p:cNvPr id="32" name="TextBox 3"/>
          <p:cNvSpPr txBox="1">
            <a:spLocks noChangeArrowheads="1"/>
          </p:cNvSpPr>
          <p:nvPr/>
        </p:nvSpPr>
        <p:spPr bwMode="auto">
          <a:xfrm>
            <a:off x="1568450" y="3608388"/>
            <a:ext cx="4321175" cy="132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头晕目眩   耳聪目明</a:t>
            </a:r>
            <a:endParaRPr lang="en-US" altLang="zh-CN" sz="3200" b="1">
              <a:solidFill>
                <a:srgbClr val="0000FF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30000"/>
              </a:lnSpc>
            </a:pPr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伶牙俐齿   尖嘴猴腮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433" y="2489201"/>
            <a:ext cx="2667000" cy="3581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17600" y="1911350"/>
            <a:ext cx="10090150" cy="132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怎样朗读能更好地表达句子的意思？想一想，练一练，然后和同学交流。</a:t>
            </a: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1187450" y="3702051"/>
            <a:ext cx="10090150" cy="643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妈妈，我真的觉得那些花朵是在地下的学校里上学。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1047750" y="4946650"/>
            <a:ext cx="10229850" cy="6066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FontTx/>
              <a:buNone/>
              <a:defRPr/>
            </a:pP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这是作者充满童趣的想象，要用天真可爱的语气来读。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9" name="矩形 1"/>
          <p:cNvSpPr>
            <a:spLocks noChangeArrowheads="1"/>
          </p:cNvSpPr>
          <p:nvPr/>
        </p:nvSpPr>
        <p:spPr bwMode="auto">
          <a:xfrm>
            <a:off x="1341438" y="2154237"/>
            <a:ext cx="8280400" cy="643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书里说的是什么意思，他一点儿也不懂。</a:t>
            </a:r>
          </a:p>
        </p:txBody>
      </p:sp>
      <p:sp>
        <p:nvSpPr>
          <p:cNvPr id="10" name="TextBox 2"/>
          <p:cNvSpPr txBox="1"/>
          <p:nvPr/>
        </p:nvSpPr>
        <p:spPr>
          <a:xfrm>
            <a:off x="1484312" y="3429000"/>
            <a:ext cx="8675687" cy="19239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这句话表现了孙中山对先生不讲书里的意思的不满，要用委屈、不满的语气来读。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5" name="矩形 1"/>
          <p:cNvSpPr>
            <a:spLocks noChangeArrowheads="1"/>
          </p:cNvSpPr>
          <p:nvPr/>
        </p:nvSpPr>
        <p:spPr bwMode="auto">
          <a:xfrm>
            <a:off x="1258094" y="1719263"/>
            <a:ext cx="9675812" cy="1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孙中山笑了笑，说：“学问学问，不懂就要问。为了弄清楚道理，就是挨打也值得”。</a:t>
            </a:r>
          </a:p>
        </p:txBody>
      </p:sp>
      <p:sp>
        <p:nvSpPr>
          <p:cNvPr id="6" name="TextBox 2"/>
          <p:cNvSpPr txBox="1"/>
          <p:nvPr/>
        </p:nvSpPr>
        <p:spPr>
          <a:xfrm>
            <a:off x="1258094" y="4061291"/>
            <a:ext cx="9675812" cy="14930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这句话表现了孙中山得到先生的解疑后的愉悦心情，要用愉悦的语气来读。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158875" y="1557062"/>
            <a:ext cx="9874250" cy="169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在班里组织几个兴趣小组吧！试着给每个兴趣小组取个响亮的名字，吸引有相同爱好的同学一起开展活动。</a:t>
            </a: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1352549" y="3831019"/>
            <a:ext cx="8318665" cy="2016125"/>
            <a:chOff x="776909" y="2802025"/>
            <a:chExt cx="8318485" cy="2016224"/>
          </a:xfrm>
        </p:grpSpPr>
        <p:pic>
          <p:nvPicPr>
            <p:cNvPr id="10" name="Picture 3" descr="\\yy-3\徐菲\语文\2018秋上\人三语插图\2018-03-08_114614.tif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909" y="2802025"/>
              <a:ext cx="8318485" cy="2016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7"/>
            <p:cNvSpPr txBox="1">
              <a:spLocks noChangeArrowheads="1"/>
            </p:cNvSpPr>
            <p:nvPr/>
          </p:nvSpPr>
          <p:spPr bwMode="auto">
            <a:xfrm>
              <a:off x="1678428" y="2865530"/>
              <a:ext cx="1512168" cy="570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lnSpc>
                  <a:spcPct val="130000"/>
                </a:lnSpc>
              </a:pPr>
              <a:r>
                <a:rPr lang="zh-CN" altLang="en-US" sz="2600" b="1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篮球侠</a:t>
              </a:r>
            </a:p>
          </p:txBody>
        </p:sp>
        <p:sp>
          <p:nvSpPr>
            <p:cNvPr id="12" name="TextBox 10"/>
            <p:cNvSpPr txBox="1">
              <a:spLocks noChangeArrowheads="1"/>
            </p:cNvSpPr>
            <p:nvPr/>
          </p:nvSpPr>
          <p:spPr bwMode="auto">
            <a:xfrm>
              <a:off x="4142382" y="2865530"/>
              <a:ext cx="2065924" cy="570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lnSpc>
                  <a:spcPct val="130000"/>
                </a:lnSpc>
              </a:pPr>
              <a:r>
                <a:rPr lang="zh-CN" altLang="en-US" sz="2600" b="1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巧手剪纸组</a:t>
              </a:r>
            </a:p>
          </p:txBody>
        </p:sp>
        <p:sp>
          <p:nvSpPr>
            <p:cNvPr id="13" name="TextBox 11"/>
            <p:cNvSpPr txBox="1">
              <a:spLocks noChangeArrowheads="1"/>
            </p:cNvSpPr>
            <p:nvPr/>
          </p:nvSpPr>
          <p:spPr bwMode="auto">
            <a:xfrm>
              <a:off x="7061782" y="2865530"/>
              <a:ext cx="1974714" cy="570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lnSpc>
                  <a:spcPct val="130000"/>
                </a:lnSpc>
              </a:pPr>
              <a:r>
                <a:rPr lang="zh-CN" altLang="en-US" sz="2600" b="1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鲲鹏航模队</a:t>
              </a:r>
            </a:p>
          </p:txBody>
        </p:sp>
        <p:sp>
          <p:nvSpPr>
            <p:cNvPr id="14" name="TextBox 12"/>
            <p:cNvSpPr txBox="1">
              <a:spLocks noChangeArrowheads="1"/>
            </p:cNvSpPr>
            <p:nvPr/>
          </p:nvSpPr>
          <p:spPr bwMode="auto">
            <a:xfrm>
              <a:off x="2652830" y="4155926"/>
              <a:ext cx="1928848" cy="570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lnSpc>
                  <a:spcPct val="130000"/>
                </a:lnSpc>
              </a:pPr>
              <a:r>
                <a:rPr lang="zh-CN" altLang="en-US" sz="2600" b="1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探索者小队</a:t>
              </a:r>
            </a:p>
          </p:txBody>
        </p:sp>
        <p:sp>
          <p:nvSpPr>
            <p:cNvPr id="15" name="TextBox 13"/>
            <p:cNvSpPr txBox="1">
              <a:spLocks noChangeArrowheads="1"/>
            </p:cNvSpPr>
            <p:nvPr/>
          </p:nvSpPr>
          <p:spPr bwMode="auto">
            <a:xfrm>
              <a:off x="5839756" y="4158427"/>
              <a:ext cx="1648960" cy="567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lnSpc>
                  <a:spcPct val="130000"/>
                </a:lnSpc>
              </a:pPr>
              <a:r>
                <a:rPr lang="zh-CN" altLang="en-US" sz="2600" b="1" dirty="0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黑白棋社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jh0r3i3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Office PowerPoint</Application>
  <PresentationFormat>宽屏</PresentationFormat>
  <Paragraphs>59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思源黑体 CN Regular</vt:lpstr>
      <vt:lpstr>思源黑体 CN Bold</vt:lpstr>
      <vt:lpstr>思源黑体 CN Light</vt:lpstr>
      <vt:lpstr>Arial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2020-10-20T08:02:00Z</dcterms:created>
  <dcterms:modified xsi:type="dcterms:W3CDTF">2023-01-13T17:27:33Z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08459D5D726742E6BACCCEC74DE1AF54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