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1520" r:id="rId2"/>
    <p:sldId id="1494" r:id="rId3"/>
    <p:sldId id="1495" r:id="rId4"/>
    <p:sldId id="1544" r:id="rId5"/>
    <p:sldId id="1568" r:id="rId6"/>
    <p:sldId id="1472" r:id="rId7"/>
    <p:sldId id="1569" r:id="rId8"/>
    <p:sldId id="1570" r:id="rId9"/>
    <p:sldId id="1571" r:id="rId10"/>
    <p:sldId id="1572" r:id="rId11"/>
    <p:sldId id="1573" r:id="rId12"/>
    <p:sldId id="1574" r:id="rId13"/>
    <p:sldId id="1575" r:id="rId14"/>
    <p:sldId id="1576" r:id="rId15"/>
    <p:sldId id="1577" r:id="rId16"/>
    <p:sldId id="1578" r:id="rId17"/>
    <p:sldId id="1579" r:id="rId18"/>
    <p:sldId id="1580" r:id="rId19"/>
    <p:sldId id="1581" r:id="rId20"/>
    <p:sldId id="1582" r:id="rId21"/>
    <p:sldId id="1583" r:id="rId22"/>
    <p:sldId id="1585" r:id="rId23"/>
    <p:sldId id="1584" r:id="rId24"/>
    <p:sldId id="1563" r:id="rId25"/>
    <p:sldId id="1500" r:id="rId26"/>
    <p:sldId id="1501" r:id="rId27"/>
    <p:sldId id="1567" r:id="rId28"/>
    <p:sldId id="1586" r:id="rId29"/>
    <p:sldId id="1504" r:id="rId30"/>
    <p:sldId id="1558" r:id="rId31"/>
  </p:sldIdLst>
  <p:sldSz cx="9144000" cy="5143500" type="screen16x9"/>
  <p:notesSz cx="6858000" cy="9144000"/>
  <p:defaultTextStyle>
    <a:defPPr>
      <a:defRPr lang="zh-CN"/>
    </a:defPPr>
    <a:lvl1pPr marL="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B4313"/>
    <a:srgbClr val="F25B1B"/>
    <a:srgbClr val="00CCFF"/>
    <a:srgbClr val="9BBD59"/>
    <a:srgbClr val="F2F2F2"/>
    <a:srgbClr val="7BC14A"/>
    <a:srgbClr val="0066FF"/>
    <a:srgbClr val="B4C7E7"/>
    <a:srgbClr val="FFD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97" autoAdjust="0"/>
    <p:restoredTop sz="96848" autoAdjust="0"/>
  </p:normalViewPr>
  <p:slideViewPr>
    <p:cSldViewPr>
      <p:cViewPr varScale="1">
        <p:scale>
          <a:sx n="111" d="100"/>
          <a:sy n="111" d="100"/>
        </p:scale>
        <p:origin x="-90" y="-61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6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594FB-2808-45A5-BDC8-80C0F481B27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B4082-C5AE-46D0-A000-D929E8B2595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FAA0F-2349-45DA-9EBD-9D94C9A1CFA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37086-15D0-443D-AF17-A3F21825C0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68571" tIns="34285" rIns="68571" bIns="34285"/>
          <a:lstStyle/>
          <a:p>
            <a:fld id="{7CD490C1-7E7E-423A-91D8-058624AF834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lIns="68571" tIns="34285" rIns="68571" bIns="34285"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68571" tIns="34285" rIns="68571" bIns="34285"/>
          <a:lstStyle/>
          <a:p>
            <a:fld id="{EA5C5624-0453-40A9-9FFF-DD435B6A2D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1" y="146894"/>
            <a:ext cx="406400" cy="43219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456330" y="146894"/>
            <a:ext cx="118533" cy="432196"/>
          </a:xfrm>
          <a:prstGeom prst="rect">
            <a:avLst/>
          </a:prstGeom>
          <a:solidFill>
            <a:srgbClr val="F5C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9025468" y="146894"/>
            <a:ext cx="118533" cy="43219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xStyles>
    <p:titleStyle>
      <a:lvl1pPr algn="ctr" defTabSz="91376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37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任意多边形: 形状 18"/>
          <p:cNvSpPr/>
          <p:nvPr/>
        </p:nvSpPr>
        <p:spPr>
          <a:xfrm>
            <a:off x="286131" y="2733136"/>
            <a:ext cx="8859060" cy="1801727"/>
          </a:xfrm>
          <a:custGeom>
            <a:avLst/>
            <a:gdLst>
              <a:gd name="connsiteX0" fmla="*/ 1402300 w 11787648"/>
              <a:gd name="connsiteY0" fmla="*/ 0 h 2443656"/>
              <a:gd name="connsiteX1" fmla="*/ 11787648 w 11787648"/>
              <a:gd name="connsiteY1" fmla="*/ 0 h 2443656"/>
              <a:gd name="connsiteX2" fmla="*/ 11787648 w 11787648"/>
              <a:gd name="connsiteY2" fmla="*/ 2443656 h 2443656"/>
              <a:gd name="connsiteX3" fmla="*/ 0 w 11787648"/>
              <a:gd name="connsiteY3" fmla="*/ 2443656 h 2443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7648" h="2443656">
                <a:moveTo>
                  <a:pt x="1402300" y="0"/>
                </a:moveTo>
                <a:lnTo>
                  <a:pt x="11787648" y="0"/>
                </a:lnTo>
                <a:lnTo>
                  <a:pt x="11787648" y="2443656"/>
                </a:lnTo>
                <a:lnTo>
                  <a:pt x="0" y="2443656"/>
                </a:lnTo>
                <a:close/>
              </a:path>
            </a:pathLst>
          </a:cu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8571" tIns="34285" rIns="68571" bIns="34285" rtlCol="0" anchor="ctr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cxnSp>
        <p:nvCxnSpPr>
          <p:cNvPr id="27" name="直接连接符 15"/>
          <p:cNvCxnSpPr/>
          <p:nvPr/>
        </p:nvCxnSpPr>
        <p:spPr>
          <a:xfrm flipH="1">
            <a:off x="2196022" y="0"/>
            <a:ext cx="238503" cy="413705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17"/>
          <p:cNvCxnSpPr/>
          <p:nvPr/>
        </p:nvCxnSpPr>
        <p:spPr>
          <a:xfrm flipH="1">
            <a:off x="35501" y="1"/>
            <a:ext cx="2963874" cy="5141119"/>
          </a:xfrm>
          <a:prstGeom prst="line">
            <a:avLst/>
          </a:prstGeom>
          <a:ln w="12700">
            <a:solidFill>
              <a:srgbClr val="7BC1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平行四边形 28"/>
          <p:cNvSpPr/>
          <p:nvPr/>
        </p:nvSpPr>
        <p:spPr>
          <a:xfrm>
            <a:off x="593647" y="3004321"/>
            <a:ext cx="746917" cy="1051511"/>
          </a:xfrm>
          <a:prstGeom prst="parallelogram">
            <a:avLst>
              <a:gd name="adj" fmla="val 81010"/>
            </a:avLst>
          </a:prstGeom>
          <a:solidFill>
            <a:srgbClr val="7BC14A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55" tIns="34277" rIns="68555" bIns="34277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0" name="矩形 259"/>
          <p:cNvSpPr>
            <a:spLocks noChangeArrowheads="1"/>
          </p:cNvSpPr>
          <p:nvPr/>
        </p:nvSpPr>
        <p:spPr bwMode="auto">
          <a:xfrm>
            <a:off x="1386068" y="3253141"/>
            <a:ext cx="7219094" cy="553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dirty="0">
                <a:latin typeface="Arial" panose="020B0604020202020204" pitchFamily="34" charset="0"/>
                <a:cs typeface="Times New Roman" panose="02020603050405020304" pitchFamily="18" charset="0"/>
              </a:rPr>
              <a:t>Unit </a:t>
            </a:r>
            <a:r>
              <a:rPr lang="en-US" altLang="zh-CN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4</a:t>
            </a:r>
            <a:r>
              <a:rPr lang="zh-CN" altLang="en-US" sz="33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600" b="1" dirty="0">
                <a:solidFill>
                  <a:srgbClr val="00B050"/>
                </a:solidFill>
                <a:latin typeface="+mj-ea"/>
                <a:ea typeface="+mj-ea"/>
                <a:cs typeface="Times New Roman" panose="02020603050405020304" pitchFamily="18" charset="0"/>
              </a:rPr>
              <a:t>History and Traditions</a:t>
            </a:r>
          </a:p>
        </p:txBody>
      </p:sp>
      <p:sp>
        <p:nvSpPr>
          <p:cNvPr id="2" name="矩形 1"/>
          <p:cNvSpPr/>
          <p:nvPr/>
        </p:nvSpPr>
        <p:spPr>
          <a:xfrm>
            <a:off x="4284599" y="3806552"/>
            <a:ext cx="14194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kern="100" spc="-38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Period Three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-36472" y="4155539"/>
            <a:ext cx="9146817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51437" y="627984"/>
            <a:ext cx="8641125" cy="2400627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heard her sing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an English song just now.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刚才我听见她唱了一首英文歌。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主动、完成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To learn English well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we should find opportunities to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hear English spoken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as much as possible.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为了学好英语，我们应该尽可能多地听英语。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被动、无时间性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)</a:t>
            </a:r>
            <a:endParaRPr lang="zh-CN" altLang="zh-CN" sz="20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1437" y="358976"/>
            <a:ext cx="8641125" cy="553968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(2)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使役动词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make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have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get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keep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后加复合宾语的比较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51438" y="1368010"/>
            <a:ext cx="1762324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make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＋宾语＋</a:t>
            </a:r>
            <a:endParaRPr lang="zh-CN" altLang="en-US" dirty="0"/>
          </a:p>
        </p:txBody>
      </p:sp>
      <p:sp>
        <p:nvSpPr>
          <p:cNvPr id="5" name="左大括号 4"/>
          <p:cNvSpPr/>
          <p:nvPr/>
        </p:nvSpPr>
        <p:spPr>
          <a:xfrm>
            <a:off x="1857080" y="1240965"/>
            <a:ext cx="162039" cy="663810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004808" y="1006899"/>
            <a:ext cx="5936573" cy="1015632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do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</a:rPr>
              <a:t>sth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. 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让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做某事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主动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)</a:t>
            </a:r>
            <a:endParaRPr lang="en-US" altLang="zh-CN" sz="2000" b="1" kern="100" dirty="0">
              <a:latin typeface="Times New Roman" panose="02020603050405020304" pitchFamily="18" charset="0"/>
              <a:ea typeface="华文细黑" panose="02010600040101010101" pitchFamily="2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done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让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被做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被动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)</a:t>
            </a:r>
            <a:endParaRPr lang="zh-CN" altLang="zh-CN" sz="20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51437" y="2194755"/>
            <a:ext cx="8641125" cy="1938962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 shocking news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made me realize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what terrible problems we would face.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这令人震惊的消息使我意识到我们将面临多么可怕的问题。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made myself known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to them first and then we talked about our hobbies.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我先向他们作了自我介绍，然后我们谈论了自己的爱好。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51437" y="1079012"/>
            <a:ext cx="1677364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have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＋宾语＋</a:t>
            </a:r>
            <a:endParaRPr lang="zh-CN" altLang="en-US" dirty="0"/>
          </a:p>
        </p:txBody>
      </p:sp>
      <p:sp>
        <p:nvSpPr>
          <p:cNvPr id="5" name="左大括号 4"/>
          <p:cNvSpPr/>
          <p:nvPr/>
        </p:nvSpPr>
        <p:spPr>
          <a:xfrm>
            <a:off x="1857080" y="749334"/>
            <a:ext cx="162039" cy="1069074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004808" y="519998"/>
            <a:ext cx="5936573" cy="1477297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do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</a:rPr>
              <a:t>sth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. 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使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做某事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主动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)</a:t>
            </a:r>
            <a:endParaRPr lang="en-US" altLang="zh-CN" sz="2000" b="1" kern="100" dirty="0">
              <a:latin typeface="Times New Roman" panose="02020603050405020304" pitchFamily="18" charset="0"/>
              <a:ea typeface="华文细黑" panose="02010600040101010101" pitchFamily="2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doing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</a:rPr>
              <a:t>sth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. 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使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持续做某事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主动、进行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)</a:t>
            </a:r>
            <a:endParaRPr lang="en-US" altLang="zh-CN" sz="2000" b="1" kern="100" dirty="0">
              <a:latin typeface="Times New Roman" panose="02020603050405020304" pitchFamily="18" charset="0"/>
              <a:ea typeface="华文细黑" panose="02010600040101010101" pitchFamily="2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done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使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被做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被动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)</a:t>
            </a:r>
            <a:endParaRPr lang="zh-CN" altLang="zh-CN" sz="20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51437" y="2032775"/>
            <a:ext cx="8641125" cy="2862292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Mother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had me go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to the shop and buy some salt.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妈妈让我去商店买些食盐。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He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had us laughing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all through the meal.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整顿饭下来他让我们笑个不停。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My elder sister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had her wallet stolen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on a bus last month.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上个月，我姐姐的钱包在公共汽车上被偷了。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51438" y="1079012"/>
            <a:ext cx="1491416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get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＋宾语＋</a:t>
            </a:r>
            <a:endParaRPr lang="zh-CN" altLang="en-US" dirty="0"/>
          </a:p>
        </p:txBody>
      </p:sp>
      <p:sp>
        <p:nvSpPr>
          <p:cNvPr id="5" name="左大括号 4"/>
          <p:cNvSpPr/>
          <p:nvPr/>
        </p:nvSpPr>
        <p:spPr>
          <a:xfrm>
            <a:off x="1601283" y="749334"/>
            <a:ext cx="162039" cy="1069074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749012" y="519997"/>
            <a:ext cx="5936573" cy="1477297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to do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</a:rPr>
              <a:t>sth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. 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使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做某事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主动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)</a:t>
            </a:r>
            <a:endParaRPr lang="en-US" altLang="zh-CN" sz="2000" b="1" kern="100" dirty="0">
              <a:latin typeface="Times New Roman" panose="02020603050405020304" pitchFamily="18" charset="0"/>
              <a:ea typeface="华文细黑" panose="02010600040101010101" pitchFamily="2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doing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</a:rPr>
              <a:t>sth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. 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使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开始做某事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主动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)</a:t>
            </a:r>
            <a:endParaRPr lang="en-US" altLang="zh-CN" sz="2000" b="1" kern="100" dirty="0">
              <a:latin typeface="Times New Roman" panose="02020603050405020304" pitchFamily="18" charset="0"/>
              <a:ea typeface="华文细黑" panose="02010600040101010101" pitchFamily="2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done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使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被做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被动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)</a:t>
            </a:r>
            <a:endParaRPr lang="zh-CN" altLang="zh-CN" sz="20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51437" y="2032775"/>
            <a:ext cx="8641125" cy="2862292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He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got me to post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the letter for him.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他让我替他寄信。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 captain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got the soldiers moving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toward the front after a short rest.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休息了片刻之后，上尉让士兵们开始朝前线行进。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ll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get my cellphone repaired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tomorrow.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我明天要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请人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修一下我的手机。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51437" y="1079012"/>
            <a:ext cx="1677364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keep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＋宾语＋</a:t>
            </a:r>
            <a:endParaRPr lang="zh-CN" altLang="en-US" dirty="0"/>
          </a:p>
        </p:txBody>
      </p:sp>
      <p:sp>
        <p:nvSpPr>
          <p:cNvPr id="5" name="左大括号 4"/>
          <p:cNvSpPr/>
          <p:nvPr/>
        </p:nvSpPr>
        <p:spPr>
          <a:xfrm>
            <a:off x="1836506" y="918775"/>
            <a:ext cx="162039" cy="730191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984235" y="773072"/>
            <a:ext cx="5936573" cy="1015632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doing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</a:rPr>
              <a:t>sth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. 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使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一直做某事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主动、进行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)</a:t>
            </a:r>
            <a:endParaRPr lang="en-US" altLang="zh-CN" sz="2000" b="1" kern="100" dirty="0">
              <a:latin typeface="Times New Roman" panose="02020603050405020304" pitchFamily="18" charset="0"/>
              <a:ea typeface="华文细黑" panose="02010600040101010101" pitchFamily="2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done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使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被做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被动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)</a:t>
            </a:r>
            <a:endParaRPr lang="zh-CN" altLang="zh-CN" sz="20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51437" y="1923828"/>
            <a:ext cx="8641125" cy="1938962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 sorry to have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kept you waiting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so long.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对不起，让你久等了。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She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kept her eyes shut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and stayed where she was.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她紧闭双眼，待在原地未动。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08014" y="1672091"/>
            <a:ext cx="879069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with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＋</a:t>
            </a:r>
            <a:endParaRPr lang="zh-CN" altLang="en-US" dirty="0"/>
          </a:p>
        </p:txBody>
      </p:sp>
      <p:sp>
        <p:nvSpPr>
          <p:cNvPr id="5" name="左大括号 4"/>
          <p:cNvSpPr/>
          <p:nvPr/>
        </p:nvSpPr>
        <p:spPr>
          <a:xfrm>
            <a:off x="1134337" y="1331173"/>
            <a:ext cx="162039" cy="1069074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282065" y="1078338"/>
            <a:ext cx="5936573" cy="1477297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sb. /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</a:rPr>
              <a:t>sth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en-US" altLang="zh-CN" sz="2000" b="1" kern="100" dirty="0">
                <a:latin typeface="Sylfaen" panose="010A0502050306030303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 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doing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主动、进行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)</a:t>
            </a:r>
            <a:endParaRPr lang="en-US" altLang="zh-CN" sz="2000" b="1" kern="100" dirty="0">
              <a:latin typeface="Times New Roman" panose="02020603050405020304" pitchFamily="18" charset="0"/>
              <a:ea typeface="华文细黑" panose="02010600040101010101" pitchFamily="2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</a:rPr>
              <a:t>sth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. done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被动、完成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)</a:t>
            </a:r>
            <a:endParaRPr lang="en-US" altLang="zh-CN" sz="2000" b="1" kern="100" dirty="0">
              <a:latin typeface="Times New Roman" panose="02020603050405020304" pitchFamily="18" charset="0"/>
              <a:ea typeface="华文细黑" panose="02010600040101010101" pitchFamily="2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</a:rPr>
              <a:t>sth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. to do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表示将来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)</a:t>
            </a:r>
            <a:endParaRPr lang="zh-CN" altLang="zh-CN" sz="20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51437" y="2571750"/>
            <a:ext cx="8641125" cy="1938962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WeChat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is like a public network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with people sharing information publicly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；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whatever they say or publish can be seen by everybody.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微信像是一个公开网络，人们公开分享信息，不管他们说什么、发布什么，大家都可以看到。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51437" y="412010"/>
            <a:ext cx="8641125" cy="553968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(3)with</a:t>
            </a:r>
            <a:r>
              <a:rPr lang="zh-CN" altLang="zh-CN" sz="20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复合结构中宾语补足语的比较</a:t>
            </a:r>
            <a:endParaRPr lang="zh-CN" altLang="zh-CN" sz="800" kern="10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51437" y="951945"/>
            <a:ext cx="8641125" cy="1938962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With a great weight taken off her mind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she passed all the tests successfully.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由于放下了极大的思想包袱，她成功地通过了所有考试。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With a lot of work to do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she wasn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 allowed to leave her office.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由于有许多工作要做，她不被允许离开办公室。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51437" y="573991"/>
            <a:ext cx="8641125" cy="3785621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二、过去分词作定语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过去分词作定语时的位置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(1)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前置定语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一般情况下，单个过去分词作前置定语，即放在所修饰词之前。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polluted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water was to blame for the spread of cholera.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被污染的水造成了霍乱的传播。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cured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animals will be released soon.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痊愈的动物会很快被释放。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51437" y="627984"/>
            <a:ext cx="8641125" cy="4247286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7030A0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[</a:t>
            </a:r>
            <a:r>
              <a:rPr lang="zh-CN" altLang="zh-CN" sz="2000" b="1" kern="100" dirty="0">
                <a:solidFill>
                  <a:srgbClr val="7030A0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名师点津</a:t>
            </a:r>
            <a:r>
              <a:rPr lang="en-US" altLang="zh-CN" sz="2000" b="1" kern="100" dirty="0">
                <a:solidFill>
                  <a:srgbClr val="7030A0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]</a:t>
            </a:r>
            <a:r>
              <a:rPr lang="zh-CN" altLang="zh-CN" sz="2000" b="1" kern="100" dirty="0">
                <a:solidFill>
                  <a:srgbClr val="7030A0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①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有些过去分词表示特定含义时，单独作定语放在所修饰的名词之后，如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left(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剩余的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given(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所给的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concerned(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有关的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等。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There are few tigers </a:t>
            </a:r>
            <a:r>
              <a:rPr lang="en-US" altLang="zh-CN" sz="2000" b="1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left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.It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 is time for the departments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concerned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 to take measures to protect them from dying out.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剩余的老虎不多了，是相关当局采取措施保护它们免遭灭绝的时候了。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②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如果被修饰的词是由</a:t>
            </a:r>
            <a:r>
              <a:rPr lang="en-US" altLang="zh-CN" sz="2000" b="1" kern="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every/some/any/no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与</a:t>
            </a:r>
            <a:r>
              <a:rPr lang="en-US" altLang="zh-CN" sz="2000" b="1" kern="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thing/body/one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所构成的复合代词或指示代词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those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等，单个分词放在被修饰词的后面。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Is there anything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unsolved?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还有什么没解决的吗？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51437" y="789965"/>
            <a:ext cx="8641125" cy="3323957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(2)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后置定语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过去分词短语作定语时往往作后置定语，即放在所修饰词之后，它的作用相当于一个定语从句。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Last Tuesday in a mountainous area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there were a total of 173 sheep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killed almost immediately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which were killed almost immediately) when lightning struck.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上周二在一个山区，当雷击发生时有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173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只羊即刻被雷电击死。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-10955" y="932758"/>
            <a:ext cx="468215" cy="3248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457260" y="4180984"/>
            <a:ext cx="413915" cy="41376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8725083" y="947042"/>
            <a:ext cx="425347" cy="3023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 flipH="1">
            <a:off x="9024207" y="1691249"/>
            <a:ext cx="136225" cy="25040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8">
            <a:hlinkClick r:id="rId2" action="ppaction://hlinksldjump"/>
          </p:cNvPr>
          <p:cNvSpPr txBox="1"/>
          <p:nvPr/>
        </p:nvSpPr>
        <p:spPr>
          <a:xfrm>
            <a:off x="5011755" y="1691249"/>
            <a:ext cx="1072178" cy="34616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r"/>
            <a:r>
              <a:rPr lang="en-US" altLang="zh-CN" b="1" dirty="0">
                <a:solidFill>
                  <a:srgbClr val="9BBD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  <a:r>
              <a:rPr lang="en-US" altLang="zh-CN" dirty="0">
                <a:solidFill>
                  <a:srgbClr val="9BBD59"/>
                </a:solidFill>
                <a:latin typeface="Arial" panose="020B0604020202020204" pitchFamily="34" charset="0"/>
              </a:rPr>
              <a:t> </a:t>
            </a:r>
            <a:r>
              <a:rPr lang="en-US" altLang="zh-CN" dirty="0" smtClean="0">
                <a:solidFill>
                  <a:srgbClr val="9BBD59"/>
                </a:solidFill>
                <a:latin typeface="Arial" panose="020B0604020202020204" pitchFamily="34" charset="0"/>
              </a:rPr>
              <a:t> 1</a:t>
            </a:r>
            <a:endParaRPr lang="en-US" altLang="zh-CN" dirty="0">
              <a:solidFill>
                <a:srgbClr val="9BBD59"/>
              </a:solidFill>
              <a:latin typeface="Arial" panose="020B0604020202020204" pitchFamily="34" charset="0"/>
            </a:endParaRPr>
          </a:p>
        </p:txBody>
      </p:sp>
      <p:sp>
        <p:nvSpPr>
          <p:cNvPr id="20" name="文本框 19">
            <a:hlinkClick r:id="rId2" action="ppaction://hlinksldjump"/>
          </p:cNvPr>
          <p:cNvSpPr txBox="1"/>
          <p:nvPr/>
        </p:nvSpPr>
        <p:spPr>
          <a:xfrm>
            <a:off x="6227303" y="1691249"/>
            <a:ext cx="1801531" cy="34616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fontAlgn="auto">
              <a:lnSpc>
                <a:spcPct val="100000"/>
              </a:lnSpc>
            </a:pPr>
            <a:r>
              <a:rPr lang="zh-CN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语法导学</a:t>
            </a:r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23" name="文本框 22">
            <a:hlinkClick r:id="rId3" action="ppaction://hlinksldjump"/>
          </p:cNvPr>
          <p:cNvSpPr txBox="1"/>
          <p:nvPr/>
        </p:nvSpPr>
        <p:spPr>
          <a:xfrm>
            <a:off x="5011755" y="2410532"/>
            <a:ext cx="1072178" cy="34616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r"/>
            <a:r>
              <a:rPr lang="en-US" altLang="zh-CN" b="1" dirty="0">
                <a:solidFill>
                  <a:srgbClr val="9BBD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PART</a:t>
            </a:r>
            <a:r>
              <a:rPr lang="en-US" altLang="zh-CN" dirty="0">
                <a:solidFill>
                  <a:srgbClr val="9BBD59"/>
                </a:solidFill>
                <a:latin typeface="Arial" panose="020B0604020202020204" pitchFamily="34" charset="0"/>
                <a:sym typeface="+mn-ea"/>
              </a:rPr>
              <a:t> </a:t>
            </a:r>
            <a:r>
              <a:rPr lang="en-US" altLang="zh-CN" dirty="0" smtClean="0">
                <a:solidFill>
                  <a:srgbClr val="9BBD59"/>
                </a:solidFill>
                <a:latin typeface="Arial" panose="020B0604020202020204" pitchFamily="34" charset="0"/>
              </a:rPr>
              <a:t> 2</a:t>
            </a:r>
            <a:endParaRPr lang="en-US" altLang="zh-CN" dirty="0">
              <a:solidFill>
                <a:srgbClr val="9BBD59"/>
              </a:solidFill>
              <a:latin typeface="Arial" panose="020B0604020202020204" pitchFamily="34" charset="0"/>
            </a:endParaRPr>
          </a:p>
        </p:txBody>
      </p:sp>
      <p:sp>
        <p:nvSpPr>
          <p:cNvPr id="24" name="文本框 23">
            <a:hlinkClick r:id="rId3" action="ppaction://hlinksldjump"/>
          </p:cNvPr>
          <p:cNvSpPr txBox="1"/>
          <p:nvPr/>
        </p:nvSpPr>
        <p:spPr>
          <a:xfrm>
            <a:off x="6227303" y="2398666"/>
            <a:ext cx="1747517" cy="34616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fontAlgn="auto">
              <a:lnSpc>
                <a:spcPct val="100000"/>
              </a:lnSpc>
            </a:pPr>
            <a:r>
              <a:rPr lang="zh-CN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达标检测</a:t>
            </a:r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57260" y="1662680"/>
            <a:ext cx="4107238" cy="2518303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495831" y="931390"/>
            <a:ext cx="8213281" cy="288474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ctr"/>
            <a:r>
              <a:rPr lang="en-US" altLang="zh-CN" sz="1400" b="1" kern="100" spc="-38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Period Three</a:t>
            </a:r>
            <a:r>
              <a:rPr lang="zh-CN" altLang="zh-CN" sz="1400" b="1" kern="100" spc="-38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en-US" altLang="zh-CN" sz="1400" b="1" kern="100" spc="-38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Discovering Useful Structures—Past participles(1) as the attribute and the object complement</a:t>
            </a:r>
            <a:endParaRPr lang="zh-CN" altLang="zh-CN" sz="1400" b="1" kern="100" spc="-38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79512" y="561072"/>
            <a:ext cx="8892563" cy="3323957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过去分词作定语时的意义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(1)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及物动词的过去分词作定语，在语态上表示被动；在时间上，常表示动作已经发生或完成，有时也不表示时间性。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Trucks and buses were driven on gas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carried in large bags on the roof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表示被动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卡车与公共汽车皆烧煤气，煤气装在车顶上的大袋中。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 plan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put forward at the meeting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will be carried out soon.(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表示被动和完成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 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会上提出的计划将很快被执行。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51437" y="519997"/>
            <a:ext cx="8641125" cy="2400627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(2)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不及物动词的过去分词作定语，它不表示被动意义，只强调动作完成。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Our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retired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soccer coach went to watch us play a game last week.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上周我们已退休的足球教练去看我们打了一场比赛。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risen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sun is shining brightly in the morning.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早上已升起的太阳正明亮地闪耀。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51437" y="304023"/>
            <a:ext cx="8641125" cy="553968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3.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过去分词与现在分词作定语的区别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58984" y="897952"/>
          <a:ext cx="6562585" cy="1887244"/>
        </p:xfrm>
        <a:graphic>
          <a:graphicData uri="http://schemas.openxmlformats.org/drawingml/2006/table">
            <a:tbl>
              <a:tblPr/>
              <a:tblGrid>
                <a:gridCol w="2760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9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26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913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900" b="1" kern="100" baseline="0" dirty="0">
                          <a:effectLst/>
                          <a:latin typeface="宋体" panose="02010600030101010101" pitchFamily="2" charset="-122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zh-CN" sz="19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意义</a:t>
                      </a:r>
                      <a:endParaRPr lang="zh-CN" sz="1900" kern="100" baseline="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900" b="1" kern="100" baseline="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zh-CN" sz="1900" b="1" kern="100" baseline="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形式</a:t>
                      </a:r>
                      <a:endParaRPr lang="zh-CN" sz="1900" kern="100" baseline="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1395" marR="3139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9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语态</a:t>
                      </a:r>
                      <a:r>
                        <a:rPr lang="zh-CN" sz="1900" b="1" kern="100" baseline="0">
                          <a:effectLst/>
                          <a:latin typeface="宋体" panose="02010600030101010101" pitchFamily="2" charset="-122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</a:t>
                      </a:r>
                      <a:endParaRPr lang="zh-CN" sz="19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1395" marR="313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9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时态</a:t>
                      </a:r>
                      <a:endParaRPr lang="zh-CN" sz="19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1395" marR="313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9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9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过去分词</a:t>
                      </a:r>
                      <a:endParaRPr lang="zh-CN" sz="19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1395" marR="3139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9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被动</a:t>
                      </a:r>
                      <a:endParaRPr lang="zh-CN" sz="19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1395" marR="313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9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完成</a:t>
                      </a:r>
                      <a:endParaRPr lang="zh-CN" sz="19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1395" marR="313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79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9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现在分词</a:t>
                      </a:r>
                      <a:endParaRPr lang="zh-CN" sz="1900" kern="100" baseline="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1395" marR="3139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9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主动</a:t>
                      </a:r>
                      <a:endParaRPr lang="zh-CN" sz="1900" kern="100" baseline="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1395" marR="313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9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进行</a:t>
                      </a:r>
                      <a:endParaRPr lang="zh-CN" sz="1900" kern="100" baseline="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1395" marR="313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251437" y="2949704"/>
            <a:ext cx="8641125" cy="1938962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As we all know</a:t>
            </a:r>
            <a:r>
              <a:rPr lang="zh-CN" altLang="zh-CN" sz="20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China is a </a:t>
            </a:r>
            <a:r>
              <a:rPr lang="en-US" altLang="zh-CN" sz="20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developing</a:t>
            </a:r>
            <a:r>
              <a:rPr lang="en-US" altLang="zh-CN" sz="20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country.</a:t>
            </a:r>
            <a:endParaRPr lang="zh-CN" altLang="zh-CN" sz="800" kern="10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众所周知，中国是一个发展中国家。</a:t>
            </a:r>
            <a:endParaRPr lang="zh-CN" altLang="zh-CN" sz="800" kern="10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 visitor came from a </a:t>
            </a:r>
            <a:r>
              <a:rPr lang="en-US" altLang="zh-CN" sz="20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developed</a:t>
            </a:r>
            <a:r>
              <a:rPr lang="en-US" altLang="zh-CN" sz="20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country.</a:t>
            </a:r>
            <a:endParaRPr lang="zh-CN" altLang="zh-CN" sz="800" kern="10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这位游客来自一个发达国家。</a:t>
            </a:r>
            <a:endParaRPr lang="zh-CN" altLang="zh-CN" sz="800" kern="10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51437" y="412011"/>
            <a:ext cx="8641125" cy="1015632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4.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过去分词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(done)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、现在分词的被动语态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(being done)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与动词不定式的被动语态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(to be done)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作定语的区别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412996" y="1472416"/>
          <a:ext cx="6697617" cy="2505547"/>
        </p:xfrm>
        <a:graphic>
          <a:graphicData uri="http://schemas.openxmlformats.org/drawingml/2006/table">
            <a:tbl>
              <a:tblPr/>
              <a:tblGrid>
                <a:gridCol w="2647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07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98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913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900" b="1" kern="100" baseline="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lang="zh-CN" sz="1900" b="1" kern="100" baseline="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意义</a:t>
                      </a:r>
                      <a:endParaRPr lang="zh-CN" sz="1900" kern="100" baseline="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900" b="1" kern="100" baseline="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zh-CN" sz="1900" b="1" kern="100" baseline="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形式</a:t>
                      </a:r>
                      <a:endParaRPr lang="zh-CN" sz="1900" kern="100" baseline="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4249" marR="3424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9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语态</a:t>
                      </a:r>
                      <a:endParaRPr lang="zh-CN" sz="19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4249" marR="342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9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时态</a:t>
                      </a:r>
                      <a:endParaRPr lang="zh-CN" sz="19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4249" marR="342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0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9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done</a:t>
                      </a:r>
                      <a:endParaRPr lang="zh-CN" sz="19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4249" marR="3424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9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被动</a:t>
                      </a:r>
                      <a:endParaRPr lang="zh-CN" sz="19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4249" marR="342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9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完成</a:t>
                      </a:r>
                      <a:endParaRPr lang="zh-CN" sz="19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4249" marR="342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80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9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being done</a:t>
                      </a:r>
                      <a:endParaRPr lang="zh-CN" sz="19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4249" marR="3424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9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被动</a:t>
                      </a:r>
                      <a:endParaRPr lang="zh-CN" sz="19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4249" marR="342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9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进行</a:t>
                      </a:r>
                      <a:endParaRPr lang="zh-CN" sz="19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4249" marR="342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80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9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to be done</a:t>
                      </a:r>
                      <a:endParaRPr lang="zh-CN" sz="19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4249" marR="3424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900" b="1" kern="100" baseline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被动</a:t>
                      </a:r>
                      <a:endParaRPr lang="zh-CN" sz="1900" kern="100" baseline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4249" marR="342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900" b="1" kern="100" baseline="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尚未发生</a:t>
                      </a:r>
                      <a:endParaRPr lang="zh-CN" sz="1900" kern="100" baseline="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34249" marR="342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1437" y="751226"/>
            <a:ext cx="8641125" cy="2862292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 building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built last year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is our classroom building.</a:t>
            </a: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去年建造的楼是我们的教学楼。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 building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being built now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is our classroom building.</a:t>
            </a: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现在正在建造的楼是我们的教学楼。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 building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to be built next month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is our classroom building.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下个月将要建造的楼是我们的教学楼。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3" name="返回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502099" y="4515516"/>
            <a:ext cx="534949" cy="53475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椭圆 9"/>
          <p:cNvSpPr/>
          <p:nvPr/>
        </p:nvSpPr>
        <p:spPr>
          <a:xfrm>
            <a:off x="4037304" y="1220462"/>
            <a:ext cx="1069392" cy="1069005"/>
          </a:xfrm>
          <a:prstGeom prst="ellipse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srgbClr val="9BBD59"/>
              </a:solidFill>
            </a:endParaRPr>
          </a:p>
        </p:txBody>
      </p:sp>
      <p:sp>
        <p:nvSpPr>
          <p:cNvPr id="12" name="文本框 4"/>
          <p:cNvSpPr txBox="1"/>
          <p:nvPr/>
        </p:nvSpPr>
        <p:spPr>
          <a:xfrm>
            <a:off x="4037304" y="1517271"/>
            <a:ext cx="1069392" cy="62310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</a:p>
          <a:p>
            <a:pPr algn="ctr"/>
            <a:r>
              <a:rPr lang="en-US" altLang="zh-CN" dirty="0" smtClean="0">
                <a:solidFill>
                  <a:prstClr val="white"/>
                </a:solidFill>
              </a:rPr>
              <a:t> 2</a:t>
            </a:r>
            <a:endParaRPr lang="en-US" altLang="zh-CN" dirty="0">
              <a:solidFill>
                <a:prstClr val="white"/>
              </a:solidFill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2627531" y="2722704"/>
            <a:ext cx="3942951" cy="485941"/>
          </a:xfrm>
          <a:prstGeom prst="roundRect">
            <a:avLst>
              <a:gd name="adj" fmla="val 50000"/>
            </a:avLst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14" name="文本框 5"/>
          <p:cNvSpPr txBox="1"/>
          <p:nvPr/>
        </p:nvSpPr>
        <p:spPr>
          <a:xfrm>
            <a:off x="3032628" y="2787724"/>
            <a:ext cx="3132756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zh-CN" altLang="en-US" sz="2100" b="1" spc="150" dirty="0">
                <a:solidFill>
                  <a:prstClr val="white"/>
                </a:solidFill>
                <a:ea typeface="微软雅黑" panose="020B0503020204020204" pitchFamily="34" charset="-122"/>
              </a:rPr>
              <a:t>达标检测</a:t>
            </a:r>
          </a:p>
        </p:txBody>
      </p:sp>
      <p:sp>
        <p:nvSpPr>
          <p:cNvPr id="15" name="矩形 14"/>
          <p:cNvSpPr/>
          <p:nvPr/>
        </p:nvSpPr>
        <p:spPr>
          <a:xfrm flipH="1">
            <a:off x="9024207" y="1319741"/>
            <a:ext cx="136225" cy="2504019"/>
          </a:xfrm>
          <a:prstGeom prst="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 flipH="1">
            <a:off x="0" y="1319741"/>
            <a:ext cx="136225" cy="2504019"/>
          </a:xfrm>
          <a:prstGeom prst="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" name="文本框 6"/>
          <p:cNvSpPr txBox="1"/>
          <p:nvPr/>
        </p:nvSpPr>
        <p:spPr>
          <a:xfrm>
            <a:off x="2789570" y="3328964"/>
            <a:ext cx="3618873" cy="28468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kumimoji="1"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当堂检测   基础达标演练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51437" y="954337"/>
            <a:ext cx="8857067" cy="3300894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1.Most colleges now offer first-year students a course specially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(design) to help them succeed academically and personally.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(2019·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天津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)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2.He walked into the room quietly in order not to make himself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(notice).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3.China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 image is improving steadily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with more countries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its role in international affairs.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(2019·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江苏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)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4.One study in America found that students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grades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(improve) a little after the school introduced uniforms.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(2019·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浙江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)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3503129" y="268885"/>
            <a:ext cx="2137742" cy="297963"/>
          </a:xfrm>
          <a:prstGeom prst="roundRect">
            <a:avLst>
              <a:gd name="adj" fmla="val 50000"/>
            </a:avLst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>
              <a:tabLst>
                <a:tab pos="1823085" algn="l"/>
              </a:tabLst>
            </a:pPr>
            <a:r>
              <a:rPr lang="en-US" altLang="zh-CN" b="1" kern="100" dirty="0">
                <a:solidFill>
                  <a:prstClr val="white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Ⅰ.</a:t>
            </a:r>
            <a:r>
              <a:rPr lang="zh-CN" altLang="zh-CN" b="1" kern="100" dirty="0">
                <a:solidFill>
                  <a:prstClr val="white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单句语法填空</a:t>
            </a:r>
          </a:p>
        </p:txBody>
      </p:sp>
      <p:sp>
        <p:nvSpPr>
          <p:cNvPr id="2" name="矩形 1"/>
          <p:cNvSpPr/>
          <p:nvPr/>
        </p:nvSpPr>
        <p:spPr>
          <a:xfrm>
            <a:off x="7012112" y="1005939"/>
            <a:ext cx="1092269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designed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058345" y="1923828"/>
            <a:ext cx="935174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noticed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012112" y="2311317"/>
            <a:ext cx="1400237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recognizing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246404" y="3217229"/>
            <a:ext cx="1187038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improved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51437" y="468176"/>
            <a:ext cx="8857067" cy="3762558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5.The villagers saw the fire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brightly in the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distance.When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they hurried there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they found some houses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to the ground already.(burn)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6.On the bank of the river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we found him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(lie) on a bench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with his eyes 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(fix) on a kite in the sky.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7.Data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(collect) from the device could be used to recognize different participants based on how they typed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with very low error rates.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(2019·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全国</a:t>
            </a: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Ⅰ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)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8.There are still many problems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(solve) before we are ready for a long stay on the Moon.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240726" y="521355"/>
            <a:ext cx="1021736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burning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674725" y="988250"/>
            <a:ext cx="1634084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burned/burnt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842065" y="1423342"/>
            <a:ext cx="678694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lying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68510" y="1880715"/>
            <a:ext cx="678694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fixed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136973" y="2312663"/>
            <a:ext cx="1090665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collected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885147" y="3221029"/>
            <a:ext cx="1419281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to be solved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8" grpId="0"/>
      <p:bldP spid="9" grpId="0"/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51437" y="648447"/>
            <a:ext cx="8641125" cy="1915899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9.Earth Day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(mark)on 22 April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is an annual event aiming to raise public awareness about environmental protection.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(2019·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北京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)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10.Even though it is still in summer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there are many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(fall) leaves on the ground.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969848" y="735156"/>
            <a:ext cx="992882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marked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104432" y="1592625"/>
            <a:ext cx="749226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fallen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1437" y="723004"/>
            <a:ext cx="8641125" cy="4224223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11.The players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are expected to bring us honor in this summer game.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人们期待这些选拔于全国的运动员在夏季比赛中能给我们带来荣耀。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12.As for the phenomenon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some people support it while others do not.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关于上文提到的现象，有些人支持，而有些人反对。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13.Nowadays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more and more people like to hunt for what they want at </a:t>
            </a:r>
            <a:r>
              <a:rPr lang="en-US" altLang="zh-CN" sz="2000" b="1" i="1" kern="100" dirty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www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taobao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com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and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by the express company.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现在，越来越多的人喜欢在淘宝网上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淘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东西，然后让快递公司邮寄。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3773398" y="268885"/>
            <a:ext cx="1597204" cy="297963"/>
          </a:xfrm>
          <a:prstGeom prst="roundRect">
            <a:avLst>
              <a:gd name="adj" fmla="val 50000"/>
            </a:avLst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>
              <a:tabLst>
                <a:tab pos="1823085" algn="l"/>
              </a:tabLst>
            </a:pPr>
            <a:r>
              <a:rPr lang="en-US" altLang="zh-CN" b="1" kern="100" dirty="0">
                <a:solidFill>
                  <a:prstClr val="white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Ⅱ.</a:t>
            </a:r>
            <a:r>
              <a:rPr lang="zh-CN" altLang="zh-CN" b="1" kern="100" dirty="0">
                <a:solidFill>
                  <a:prstClr val="white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完成句子</a:t>
            </a:r>
          </a:p>
        </p:txBody>
      </p:sp>
      <p:sp>
        <p:nvSpPr>
          <p:cNvPr id="2" name="矩形 1"/>
          <p:cNvSpPr/>
          <p:nvPr/>
        </p:nvSpPr>
        <p:spPr>
          <a:xfrm>
            <a:off x="1955813" y="770244"/>
            <a:ext cx="3620397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pPr>
              <a:tabLst>
                <a:tab pos="1823085" algn="l"/>
              </a:tabLst>
            </a:pP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selected from the whole country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376432" y="2139802"/>
            <a:ext cx="1996362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mentioned above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735557" y="3921588"/>
            <a:ext cx="2339597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have them delivered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4037304" y="1220462"/>
            <a:ext cx="1069392" cy="1069005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srgbClr val="9BBD59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037304" y="1517271"/>
            <a:ext cx="1069392" cy="62310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</a:p>
          <a:p>
            <a:pPr algn="ctr"/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altLang="zh-CN" dirty="0" smtClean="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  <a:endParaRPr lang="en-US" altLang="zh-CN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2627531" y="2722704"/>
            <a:ext cx="3942951" cy="485941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3032628" y="2787724"/>
            <a:ext cx="3132756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zh-CN" altLang="en-US" sz="2100" b="1" spc="150" dirty="0">
                <a:solidFill>
                  <a:schemeClr val="bg1"/>
                </a:solidFill>
                <a:latin typeface="+mj-ea"/>
                <a:ea typeface="+mj-ea"/>
              </a:rPr>
              <a:t>语法导学</a:t>
            </a:r>
          </a:p>
        </p:txBody>
      </p:sp>
      <p:sp>
        <p:nvSpPr>
          <p:cNvPr id="9" name="矩形 8"/>
          <p:cNvSpPr/>
          <p:nvPr/>
        </p:nvSpPr>
        <p:spPr>
          <a:xfrm flipH="1">
            <a:off x="9024207" y="1319741"/>
            <a:ext cx="136225" cy="25040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 flipH="1">
            <a:off x="0" y="1319741"/>
            <a:ext cx="136225" cy="25040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6"/>
          <p:cNvSpPr txBox="1"/>
          <p:nvPr/>
        </p:nvSpPr>
        <p:spPr>
          <a:xfrm>
            <a:off x="2789570" y="3328964"/>
            <a:ext cx="3618873" cy="28468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kumimoji="1"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感悟规律   重点难点剖析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08232" y="846130"/>
            <a:ext cx="8727536" cy="2377564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14.If you want to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           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you are above all to respect yourself.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如果你想让自己被尊重，你必须首先尊重自己。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15.When he woke up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he </a:t>
            </a:r>
            <a:r>
              <a:rPr lang="en-US" altLang="zh-CN" sz="2000" b="1" u="sng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                         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当他醒来时，他发觉一群孩子围着他。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141413" y="897952"/>
            <a:ext cx="2780423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make yourself respected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005622" y="1768735"/>
            <a:ext cx="5470647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found himself surrounded by a group of children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pic>
        <p:nvPicPr>
          <p:cNvPr id="15" name="返回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470979" y="4520695"/>
            <a:ext cx="534949" cy="53475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1167" y="679647"/>
            <a:ext cx="8641125" cy="553968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  <a:tabLst>
                <a:tab pos="4238625" algn="l"/>
              </a:tabLst>
            </a:pP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感知以下句子，完成方框下的小题</a:t>
            </a:r>
            <a:endParaRPr lang="zh-CN" altLang="zh-CN" sz="2000" b="1" kern="100" dirty="0">
              <a:solidFill>
                <a:srgbClr val="0000FF"/>
              </a:solidFill>
              <a:latin typeface="Times New Roman" panose="02020603050405020304"/>
              <a:ea typeface="华文细黑" panose="02010600040101010101" pitchFamily="2" charset="-122"/>
              <a:cs typeface="Times New Roman" panose="02020603050405020304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51167" y="112981"/>
            <a:ext cx="1890246" cy="577051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altLang="zh-CN" sz="2100" b="1" kern="100" dirty="0">
                <a:solidFill>
                  <a:srgbClr val="C00000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◆</a:t>
            </a:r>
            <a:r>
              <a:rPr lang="zh-CN" altLang="en-US" sz="2100" b="1" kern="100" dirty="0">
                <a:solidFill>
                  <a:srgbClr val="C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语法感知</a:t>
            </a:r>
            <a:endParaRPr lang="zh-CN" altLang="zh-CN" sz="2100" kern="100" dirty="0">
              <a:solidFill>
                <a:prstClr val="black"/>
              </a:solidFill>
              <a:latin typeface="宋体" panose="02010600030101010101" pitchFamily="2" charset="-122"/>
              <a:ea typeface="微软雅黑" panose="020B0503020204020204" pitchFamily="34" charset="-122"/>
              <a:cs typeface="Courier New" panose="02070309020205020404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59193" y="1313534"/>
          <a:ext cx="8479836" cy="2824028"/>
        </p:xfrm>
        <a:graphic>
          <a:graphicData uri="http://schemas.openxmlformats.org/drawingml/2006/table">
            <a:tbl>
              <a:tblPr firstRow="1" firstCol="1" bandRow="1"/>
              <a:tblGrid>
                <a:gridCol w="8479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24028">
                <a:tc>
                  <a:txBody>
                    <a:bodyPr/>
                    <a:lstStyle/>
                    <a:p>
                      <a:pPr marL="7175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1.Most people just use the </a:t>
                      </a:r>
                      <a:r>
                        <a:rPr lang="en-US" altLang="zh-CN" sz="19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shortened</a:t>
                      </a:r>
                      <a:r>
                        <a:rPr lang="en-US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 name</a:t>
                      </a:r>
                      <a:r>
                        <a:rPr lang="zh-CN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altLang="zh-CN" sz="1900" b="1" kern="100" dirty="0" smtClean="0">
                          <a:effectLst/>
                          <a:latin typeface="宋体" panose="02010600030101010101" pitchFamily="2" charset="-122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en-US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the United Kingdom</a:t>
                      </a:r>
                      <a:r>
                        <a:rPr lang="en-US" altLang="zh-CN" sz="1900" b="1" kern="100" dirty="0" smtClean="0">
                          <a:effectLst/>
                          <a:latin typeface="宋体" panose="02010600030101010101" pitchFamily="2" charset="-122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en-US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 or </a:t>
                      </a:r>
                      <a:r>
                        <a:rPr lang="en-US" altLang="zh-CN" sz="1900" b="1" kern="100" dirty="0" smtClean="0">
                          <a:effectLst/>
                          <a:latin typeface="宋体" panose="02010600030101010101" pitchFamily="2" charset="-122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en-US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the UK</a:t>
                      </a:r>
                      <a:r>
                        <a:rPr lang="en-US" altLang="zh-CN" sz="1900" b="1" kern="100" dirty="0" smtClean="0">
                          <a:effectLst/>
                          <a:latin typeface="宋体" panose="02010600030101010101" pitchFamily="2" charset="-122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”.</a:t>
                      </a:r>
                      <a:endParaRPr lang="zh-CN" altLang="zh-CN" sz="800" kern="100" dirty="0" smtClean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7175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2.They use the same flag</a:t>
                      </a:r>
                      <a:r>
                        <a:rPr lang="zh-CN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altLang="zh-CN" sz="19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known</a:t>
                      </a:r>
                      <a:r>
                        <a:rPr lang="en-US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 as the Union Jack</a:t>
                      </a:r>
                      <a:r>
                        <a:rPr lang="zh-CN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as well as share the same currency and military </a:t>
                      </a:r>
                      <a:r>
                        <a:rPr lang="en-US" altLang="zh-CN" sz="1900" b="1" kern="100" dirty="0" err="1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defence</a:t>
                      </a:r>
                      <a:r>
                        <a:rPr lang="en-US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.</a:t>
                      </a:r>
                      <a:endParaRPr lang="zh-CN" altLang="zh-CN" sz="800" kern="100" dirty="0" smtClean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7175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3.They had castles </a:t>
                      </a:r>
                      <a:r>
                        <a:rPr lang="en-US" altLang="zh-CN" sz="19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built</a:t>
                      </a:r>
                      <a:r>
                        <a:rPr lang="en-US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 all around England</a:t>
                      </a:r>
                      <a:r>
                        <a:rPr lang="zh-CN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and made changes to the legal system.</a:t>
                      </a:r>
                      <a:endParaRPr lang="zh-CN" altLang="zh-CN" sz="800" kern="100" dirty="0" smtClean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2162" marR="221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1167" y="3489640"/>
            <a:ext cx="8892833" cy="1477297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句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中加颜色词汇在句中作定语。句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中为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            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，句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中为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               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句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4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5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6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中加颜色词汇在句中作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                  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3.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过去分词作宾语补足语时与宾语构成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              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2000" b="1" kern="100" dirty="0">
              <a:solidFill>
                <a:srgbClr val="0000FF"/>
              </a:solidFill>
              <a:latin typeface="Times New Roman" panose="02020603050405020304"/>
              <a:ea typeface="华文细黑" panose="02010600040101010101" pitchFamily="2" charset="-122"/>
              <a:cs typeface="Times New Roman" panose="02020603050405020304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251167" y="250030"/>
          <a:ext cx="8479836" cy="3131623"/>
        </p:xfrm>
        <a:graphic>
          <a:graphicData uri="http://schemas.openxmlformats.org/drawingml/2006/table">
            <a:tbl>
              <a:tblPr firstRow="1" firstCol="1" bandRow="1"/>
              <a:tblGrid>
                <a:gridCol w="8479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31623">
                <a:tc>
                  <a:txBody>
                    <a:bodyPr/>
                    <a:lstStyle/>
                    <a:p>
                      <a:pPr marL="7175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4.The peaceful landscape of the </a:t>
                      </a:r>
                      <a:r>
                        <a:rPr lang="en-US" altLang="zh-CN" sz="1900" b="1" kern="100" dirty="0" smtClean="0">
                          <a:effectLst/>
                          <a:latin typeface="宋体" panose="02010600030101010101" pitchFamily="2" charset="-122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en-US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Emerald Isle</a:t>
                      </a:r>
                      <a:r>
                        <a:rPr lang="en-US" altLang="zh-CN" sz="1900" b="1" kern="100" dirty="0" smtClean="0">
                          <a:effectLst/>
                          <a:latin typeface="宋体" panose="02010600030101010101" pitchFamily="2" charset="-122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en-US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 and its many green counties is a true feast for the eyes</a:t>
                      </a:r>
                      <a:r>
                        <a:rPr lang="zh-CN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with its rolling green hills </a:t>
                      </a:r>
                      <a:r>
                        <a:rPr lang="en-US" altLang="zh-CN" sz="19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dotted</a:t>
                      </a:r>
                      <a:r>
                        <a:rPr lang="en-US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 with sheep and cattle.</a:t>
                      </a:r>
                      <a:endParaRPr lang="zh-CN" altLang="zh-CN" sz="800" kern="100" dirty="0" smtClean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7175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5.Judy and I had our car </a:t>
                      </a:r>
                      <a:r>
                        <a:rPr lang="en-US" altLang="zh-CN" sz="19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parked</a:t>
                      </a:r>
                      <a:r>
                        <a:rPr lang="en-US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 in an underground car park near Trafalgar Square</a:t>
                      </a:r>
                      <a:r>
                        <a:rPr lang="zh-CN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where we could get our car battery </a:t>
                      </a:r>
                      <a:r>
                        <a:rPr lang="en-US" altLang="zh-CN" sz="19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charged</a:t>
                      </a:r>
                      <a:r>
                        <a:rPr lang="en-US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.</a:t>
                      </a:r>
                      <a:endParaRPr lang="zh-CN" altLang="zh-CN" sz="800" kern="100" dirty="0" smtClean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71755">
                        <a:lnSpc>
                          <a:spcPct val="150000"/>
                        </a:lnSpc>
                      </a:pPr>
                      <a:r>
                        <a:rPr lang="en-US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</a:rPr>
                        <a:t>6.When we finally reached the service desk to ask for audio guides</a:t>
                      </a:r>
                      <a:r>
                        <a:rPr lang="zh-CN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</a:rPr>
                        <a:t>we heard it </a:t>
                      </a:r>
                      <a:r>
                        <a:rPr lang="en-US" altLang="zh-CN" sz="19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</a:rPr>
                        <a:t>announced</a:t>
                      </a:r>
                      <a:r>
                        <a:rPr lang="en-US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</a:rPr>
                        <a:t> that there were no audio guides left.</a:t>
                      </a:r>
                      <a:endParaRPr lang="zh-CN" sz="1900" kern="100" baseline="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2162" marR="221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5328182" y="3569058"/>
            <a:ext cx="1164403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zh-CN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前置定语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596729" y="3544136"/>
            <a:ext cx="1164403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zh-CN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后置定语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572000" y="3998678"/>
            <a:ext cx="1420884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zh-CN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宾语补足语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513339" y="4437821"/>
            <a:ext cx="1164403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zh-CN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被动关系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1437" y="627984"/>
            <a:ext cx="8641125" cy="4358086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40000"/>
              </a:lnSpc>
            </a:pPr>
            <a:r>
              <a:rPr lang="zh-CN" altLang="zh-CN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一、过去分词作宾语补足语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</a:pPr>
            <a:r>
              <a:rPr lang="en-US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</a:t>
            </a:r>
            <a:r>
              <a:rPr lang="zh-CN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过去分词用在表状态的动词</a:t>
            </a:r>
            <a:r>
              <a:rPr lang="en-US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keep</a:t>
            </a:r>
            <a:r>
              <a:rPr lang="zh-CN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leave</a:t>
            </a:r>
            <a:r>
              <a:rPr lang="zh-CN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等词的后面作宾语补足语。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</a:pPr>
            <a:r>
              <a:rPr lang="en-US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He got up late and hurried to his office</a:t>
            </a:r>
            <a:r>
              <a:rPr lang="zh-CN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leaving the breakfast untouched</a:t>
            </a:r>
            <a:r>
              <a:rPr lang="en-US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</a:pPr>
            <a:r>
              <a:rPr lang="zh-CN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他起床晚了，没吃早饭就匆忙去上班了。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</a:pPr>
            <a:r>
              <a:rPr lang="en-US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</a:t>
            </a:r>
            <a:r>
              <a:rPr lang="zh-CN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过去分词用在使役动词</a:t>
            </a:r>
            <a:r>
              <a:rPr lang="en-US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have/get</a:t>
            </a:r>
            <a:r>
              <a:rPr lang="zh-CN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和</a:t>
            </a:r>
            <a:r>
              <a:rPr lang="en-US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make</a:t>
            </a:r>
            <a:r>
              <a:rPr lang="zh-CN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的后面作宾语补足语。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</a:pPr>
            <a:r>
              <a:rPr lang="en-US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(1)</a:t>
            </a:r>
            <a:r>
              <a:rPr lang="en-US" altLang="zh-CN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“</a:t>
            </a:r>
            <a:r>
              <a:rPr lang="en-US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have/get</a:t>
            </a:r>
            <a:r>
              <a:rPr lang="zh-CN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＋宾语＋过去分词</a:t>
            </a:r>
            <a:r>
              <a:rPr lang="en-US" altLang="zh-CN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可以表示两种含义：</a:t>
            </a:r>
            <a:r>
              <a:rPr lang="en-US" altLang="zh-CN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让别人做某事</a:t>
            </a:r>
            <a:r>
              <a:rPr lang="en-US" altLang="zh-CN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或</a:t>
            </a:r>
            <a:r>
              <a:rPr lang="en-US" altLang="zh-CN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遭遇到某种不幸</a:t>
            </a:r>
            <a:r>
              <a:rPr lang="en-US" altLang="zh-CN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</a:pPr>
            <a:r>
              <a:rPr lang="en-US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Claire </a:t>
            </a:r>
            <a:r>
              <a:rPr lang="en-US" altLang="zh-CN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had her luggage checked</a:t>
            </a:r>
            <a:r>
              <a:rPr lang="en-US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an hour before her plane left.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</a:pPr>
            <a:r>
              <a:rPr lang="zh-CN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在飞机起飞前一个小时克莱儿对行李进行了安检。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</a:pPr>
            <a:r>
              <a:rPr lang="en-US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While they were on holiday</a:t>
            </a:r>
            <a:r>
              <a:rPr lang="zh-CN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they </a:t>
            </a:r>
            <a:r>
              <a:rPr lang="en-US" altLang="zh-CN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had their car broken into</a:t>
            </a:r>
            <a:r>
              <a:rPr lang="en-US" altLang="zh-CN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</a:p>
          <a:p>
            <a:pPr algn="just">
              <a:lnSpc>
                <a:spcPct val="140000"/>
              </a:lnSpc>
            </a:pPr>
            <a:r>
              <a:rPr lang="zh-CN" altLang="zh-CN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他们在度假时，汽车被撬开了。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51437" y="88049"/>
            <a:ext cx="1890246" cy="577051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altLang="zh-CN" sz="2100" b="1" kern="100" dirty="0">
                <a:solidFill>
                  <a:srgbClr val="C00000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◆</a:t>
            </a:r>
            <a:r>
              <a:rPr lang="zh-CN" altLang="en-US" sz="2100" b="1" kern="100" dirty="0">
                <a:solidFill>
                  <a:srgbClr val="C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语法精析</a:t>
            </a:r>
            <a:endParaRPr lang="zh-CN" altLang="zh-CN" sz="2100" kern="100" dirty="0">
              <a:solidFill>
                <a:prstClr val="black"/>
              </a:solidFill>
              <a:latin typeface="宋体" panose="02010600030101010101" pitchFamily="2" charset="-122"/>
              <a:ea typeface="微软雅黑" panose="020B0503020204020204" pitchFamily="34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1437" y="231032"/>
            <a:ext cx="8641125" cy="4832062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4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(2)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在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“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make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＋宾语＋过去分词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这种结构中，过去分词表示结果。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They managed to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make themselves understood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by using very simple English.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他们用很浅易的英语来设法使自己被理解。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感官动词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see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hear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notice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observe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watch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feel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find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等后，可用过去分词作宾语补足语。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When we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saw the road blocked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with snow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we decided to spend the holiday at home.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当我们看到道路被雪封住后，我们决定在家过假期。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 next morning people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found the world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outside their houses completely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changed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第二天早上，人们发现他们房子外面的世界全变了样。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08232" y="377188"/>
            <a:ext cx="8727536" cy="4246315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4</a:t>
            </a:r>
            <a:r>
              <a:rPr lang="en-US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r>
              <a:rPr lang="zh-CN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表示</a:t>
            </a:r>
            <a:r>
              <a:rPr lang="en-US" altLang="zh-CN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意愿；命令</a:t>
            </a:r>
            <a:r>
              <a:rPr lang="en-US" altLang="zh-CN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的动词，如</a:t>
            </a:r>
            <a:r>
              <a:rPr lang="en-US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like</a:t>
            </a:r>
            <a:r>
              <a:rPr lang="zh-CN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want</a:t>
            </a:r>
            <a:r>
              <a:rPr lang="zh-CN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wish</a:t>
            </a:r>
            <a:r>
              <a:rPr lang="zh-CN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expect</a:t>
            </a:r>
            <a:r>
              <a:rPr lang="zh-CN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order</a:t>
            </a:r>
            <a:r>
              <a:rPr lang="zh-CN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等可用过去分词作宾语补足语。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 manager </a:t>
            </a:r>
            <a:r>
              <a:rPr lang="en-US" altLang="zh-CN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ordered the work finished</a:t>
            </a:r>
            <a:r>
              <a:rPr lang="en-US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at the end of this week.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经理要求在本周末完成这项工作。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5.</a:t>
            </a:r>
            <a:r>
              <a:rPr lang="zh-CN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过去分词用在</a:t>
            </a:r>
            <a:r>
              <a:rPr lang="en-US" altLang="zh-CN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“</a:t>
            </a:r>
            <a:r>
              <a:rPr lang="en-US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with</a:t>
            </a:r>
            <a:r>
              <a:rPr lang="zh-CN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＋宾语＋宾补</a:t>
            </a:r>
            <a:r>
              <a:rPr lang="en-US" altLang="zh-CN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这一结构中，过去分词与宾语之间是动宾关系。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 living room is clean and tidy</a:t>
            </a:r>
            <a:r>
              <a:rPr lang="zh-CN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with a dining table</a:t>
            </a:r>
            <a:r>
              <a:rPr lang="en-US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already </a:t>
            </a:r>
            <a:r>
              <a:rPr lang="en-US" altLang="zh-CN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laid for</a:t>
            </a:r>
            <a:r>
              <a:rPr lang="en-US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a meal to be cooked.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客厅既干净又整洁，已摆好了餐桌准备盛放待煮的饭菜。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b="1" kern="100" spc="-23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John received an invitation to dinner</a:t>
            </a:r>
            <a:r>
              <a:rPr lang="zh-CN" altLang="zh-CN" b="1" kern="100" spc="-23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b="1" kern="100" spc="-23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and </a:t>
            </a:r>
            <a:r>
              <a:rPr lang="en-US" altLang="zh-CN" b="1" kern="100" spc="-23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with his work finished</a:t>
            </a:r>
            <a:r>
              <a:rPr lang="zh-CN" altLang="zh-CN" b="1" kern="100" spc="-23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b="1" kern="100" spc="-23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he gladly accepted it.</a:t>
            </a:r>
            <a:endParaRPr lang="zh-CN" altLang="zh-CN" kern="100" spc="-23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约翰收到一份宴请函而且他的工作也做完了，他就欣然接受了邀请</a:t>
            </a:r>
            <a:r>
              <a:rPr lang="zh-CN" altLang="zh-CN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1437" y="196037"/>
            <a:ext cx="8641125" cy="1477297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6.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非谓语动词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短语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作宾语补足语的区别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(1)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感官动词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短语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)see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watch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observe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look at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notice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hear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listen to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feel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等的宾语补足语主要有三种形式，试比较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以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hear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为例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：</a:t>
            </a:r>
            <a:endParaRPr lang="zh-CN" altLang="zh-CN" sz="20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51437" y="2303985"/>
            <a:ext cx="1662938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hear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＋宾语＋</a:t>
            </a:r>
            <a:endParaRPr lang="zh-CN" altLang="en-US" dirty="0"/>
          </a:p>
        </p:txBody>
      </p:sp>
      <p:sp>
        <p:nvSpPr>
          <p:cNvPr id="5" name="左大括号 4"/>
          <p:cNvSpPr/>
          <p:nvPr/>
        </p:nvSpPr>
        <p:spPr>
          <a:xfrm>
            <a:off x="1857080" y="2022903"/>
            <a:ext cx="162039" cy="971883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004808" y="1761848"/>
            <a:ext cx="5936573" cy="1477297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doing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</a:rPr>
              <a:t>sth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. 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听到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正在做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主动、进行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)</a:t>
            </a:r>
            <a:endParaRPr lang="en-US" altLang="zh-CN" sz="2000" b="1" kern="100" dirty="0">
              <a:latin typeface="Times New Roman" panose="02020603050405020304" pitchFamily="18" charset="0"/>
              <a:ea typeface="华文细黑" panose="02010600040101010101" pitchFamily="2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do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</a:rPr>
              <a:t>sth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. 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听到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做了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主动、完成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)</a:t>
            </a:r>
            <a:endParaRPr lang="en-US" altLang="zh-CN" sz="2000" b="1" kern="100" dirty="0">
              <a:latin typeface="Times New Roman" panose="02020603050405020304" pitchFamily="18" charset="0"/>
              <a:ea typeface="华文细黑" panose="02010600040101010101" pitchFamily="2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done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听到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被做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被动、完成或无时间性</a:t>
            </a:r>
            <a:endParaRPr lang="zh-CN" altLang="zh-CN" sz="20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51437" y="3307211"/>
            <a:ext cx="8641125" cy="1015632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heard her singing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an English song when I passed by her room yesterday.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昨天经过她房间时，我听见她正在唱英文歌。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主动、正在进行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基本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2334</Words>
  <Application>Microsoft Office PowerPoint</Application>
  <PresentationFormat>全屏显示(16:9)</PresentationFormat>
  <Paragraphs>219</Paragraphs>
  <Slides>30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45" baseType="lpstr">
      <vt:lpstr>IPAPANNEW</vt:lpstr>
      <vt:lpstr>黑体</vt:lpstr>
      <vt:lpstr>华文细黑</vt:lpstr>
      <vt:lpstr>楷体_GB2312</vt:lpstr>
      <vt:lpstr>宋体</vt:lpstr>
      <vt:lpstr>微软雅黑</vt:lpstr>
      <vt:lpstr>Arial</vt:lpstr>
      <vt:lpstr>Arial Black</vt:lpstr>
      <vt:lpstr>Book Antiqua</vt:lpstr>
      <vt:lpstr>Calibri</vt:lpstr>
      <vt:lpstr>Courier New</vt:lpstr>
      <vt:lpstr>Sylfaen</vt:lpstr>
      <vt:lpstr>Symbol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2014-11-27T01:03:00Z</dcterms:created>
  <dcterms:modified xsi:type="dcterms:W3CDTF">2023-01-16T16:52:26Z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KSORubyTemplateID">
    <vt:lpwstr>21</vt:lpwstr>
  </property>
  <property fmtid="{D5CDD505-2E9C-101B-9397-08002B2CF9AE}" pid="4" name="ICV">
    <vt:lpwstr>25A704DABE8B4D30BAC15AFDEE097D6A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