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84" r:id="rId3"/>
  </p:sldMasterIdLst>
  <p:notesMasterIdLst>
    <p:notesMasterId r:id="rId42"/>
  </p:notesMasterIdLst>
  <p:handoutMasterIdLst>
    <p:handoutMasterId r:id="rId43"/>
  </p:handoutMasterIdLst>
  <p:sldIdLst>
    <p:sldId id="256" r:id="rId4"/>
    <p:sldId id="311" r:id="rId5"/>
    <p:sldId id="314" r:id="rId6"/>
    <p:sldId id="305" r:id="rId7"/>
    <p:sldId id="312" r:id="rId8"/>
    <p:sldId id="258" r:id="rId9"/>
    <p:sldId id="306" r:id="rId10"/>
    <p:sldId id="259" r:id="rId11"/>
    <p:sldId id="260" r:id="rId12"/>
    <p:sldId id="261" r:id="rId13"/>
    <p:sldId id="262" r:id="rId14"/>
    <p:sldId id="263" r:id="rId15"/>
    <p:sldId id="315" r:id="rId16"/>
    <p:sldId id="264" r:id="rId17"/>
    <p:sldId id="266" r:id="rId18"/>
    <p:sldId id="308" r:id="rId19"/>
    <p:sldId id="307" r:id="rId20"/>
    <p:sldId id="309" r:id="rId21"/>
    <p:sldId id="267" r:id="rId22"/>
    <p:sldId id="310" r:id="rId23"/>
    <p:sldId id="268" r:id="rId24"/>
    <p:sldId id="271" r:id="rId25"/>
    <p:sldId id="273" r:id="rId26"/>
    <p:sldId id="274" r:id="rId27"/>
    <p:sldId id="316" r:id="rId28"/>
    <p:sldId id="275" r:id="rId29"/>
    <p:sldId id="276" r:id="rId30"/>
    <p:sldId id="277" r:id="rId31"/>
    <p:sldId id="278" r:id="rId32"/>
    <p:sldId id="281" r:id="rId33"/>
    <p:sldId id="283" r:id="rId34"/>
    <p:sldId id="285" r:id="rId35"/>
    <p:sldId id="287" r:id="rId36"/>
    <p:sldId id="288" r:id="rId37"/>
    <p:sldId id="289" r:id="rId38"/>
    <p:sldId id="290" r:id="rId39"/>
    <p:sldId id="313" r:id="rId40"/>
    <p:sldId id="318"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3B7"/>
    <a:srgbClr val="5F87BA"/>
    <a:srgbClr val="648CBF"/>
    <a:srgbClr val="7CB4DC"/>
    <a:srgbClr val="88C2EC"/>
    <a:srgbClr val="648BBB"/>
    <a:srgbClr val="8CC9F5"/>
    <a:srgbClr val="71BBF3"/>
    <a:srgbClr val="4EABF0"/>
    <a:srgbClr val="5E7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p:scale>
          <a:sx n="75" d="100"/>
          <a:sy n="75" d="100"/>
        </p:scale>
        <p:origin x="-1944"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2FDC9-084C-4218-BDD3-D615932D71A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A7B2C-47EC-40C4-8570-E95B4631BA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6A7B2C-47EC-40C4-8570-E95B4631BA7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6A7B2C-47EC-40C4-8570-E95B4631BA7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AF0A89C-E08F-409A-AFBD-A2B093BF069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70EFE1-F87A-4FA8-8F8A-8CD702A8C43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16" name="文本占位符 22"/>
          <p:cNvSpPr>
            <a:spLocks noGrp="1"/>
          </p:cNvSpPr>
          <p:nvPr>
            <p:ph type="body" sz="quarter" idx="10"/>
          </p:nvPr>
        </p:nvSpPr>
        <p:spPr>
          <a:xfrm>
            <a:off x="665018" y="3429000"/>
            <a:ext cx="2558841" cy="2760630"/>
          </a:xfrm>
        </p:spPr>
        <p:txBody>
          <a:bodyPr/>
          <a:lstStyle/>
          <a:p>
            <a:pPr lvl="0"/>
            <a:r>
              <a:rPr lang="zh-CN" altLang="en-US"/>
              <a:t>单击此处编辑母版文本样式</a:t>
            </a:r>
          </a:p>
          <a:p>
            <a:pPr lvl="1"/>
            <a:r>
              <a:rPr lang="zh-CN" altLang="en-US"/>
              <a:t>二级</a:t>
            </a:r>
          </a:p>
          <a:p>
            <a:pPr lvl="2"/>
            <a:endParaRPr lang="zh-CN" altLang="en-US"/>
          </a:p>
        </p:txBody>
      </p:sp>
      <p:sp>
        <p:nvSpPr>
          <p:cNvPr id="17" name="文本占位符 22"/>
          <p:cNvSpPr>
            <a:spLocks noGrp="1"/>
          </p:cNvSpPr>
          <p:nvPr>
            <p:ph type="body" sz="quarter" idx="11"/>
          </p:nvPr>
        </p:nvSpPr>
        <p:spPr>
          <a:xfrm>
            <a:off x="3537159" y="3429000"/>
            <a:ext cx="2558841" cy="2760630"/>
          </a:xfrm>
        </p:spPr>
        <p:txBody>
          <a:bodyPr/>
          <a:lstStyle/>
          <a:p>
            <a:pPr lvl="0"/>
            <a:r>
              <a:rPr lang="zh-CN" altLang="en-US"/>
              <a:t>单击此处编辑母版文本样式</a:t>
            </a:r>
          </a:p>
          <a:p>
            <a:pPr lvl="1"/>
            <a:r>
              <a:rPr lang="zh-CN" altLang="en-US"/>
              <a:t>二级</a:t>
            </a:r>
          </a:p>
          <a:p>
            <a:pPr lvl="2"/>
            <a:endParaRPr lang="zh-CN" altLang="en-US"/>
          </a:p>
        </p:txBody>
      </p:sp>
      <p:sp>
        <p:nvSpPr>
          <p:cNvPr id="12" name="图片占位符 11"/>
          <p:cNvSpPr>
            <a:spLocks noGrp="1"/>
          </p:cNvSpPr>
          <p:nvPr>
            <p:ph type="pic" sz="quarter" idx="12"/>
          </p:nvPr>
        </p:nvSpPr>
        <p:spPr>
          <a:xfrm>
            <a:off x="6907213" y="2700338"/>
            <a:ext cx="4065587" cy="2644775"/>
          </a:xfrm>
        </p:spPr>
        <p:txBody>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3" name="文本占位符 22"/>
          <p:cNvSpPr>
            <a:spLocks noGrp="1"/>
          </p:cNvSpPr>
          <p:nvPr>
            <p:ph type="body" sz="quarter" idx="10"/>
          </p:nvPr>
        </p:nvSpPr>
        <p:spPr>
          <a:xfrm>
            <a:off x="625887" y="2899296"/>
            <a:ext cx="2983320" cy="3116262"/>
          </a:xfrm>
        </p:spPr>
        <p:txBody>
          <a:bodyPr/>
          <a:lstStyle/>
          <a:p>
            <a:pPr lvl="0"/>
            <a:r>
              <a:rPr lang="zh-CN" altLang="en-US"/>
              <a:t>单击此处编辑母版文本样式</a:t>
            </a:r>
          </a:p>
          <a:p>
            <a:pPr lvl="1"/>
            <a:r>
              <a:rPr lang="zh-CN" altLang="en-US"/>
              <a:t>二级</a:t>
            </a:r>
          </a:p>
          <a:p>
            <a:pPr lvl="2"/>
            <a:endParaRPr lang="zh-CN" altLang="en-US"/>
          </a:p>
        </p:txBody>
      </p:sp>
      <p:sp>
        <p:nvSpPr>
          <p:cNvPr id="34" name="文本占位符 22"/>
          <p:cNvSpPr>
            <a:spLocks noGrp="1"/>
          </p:cNvSpPr>
          <p:nvPr>
            <p:ph type="body" sz="quarter" idx="11"/>
          </p:nvPr>
        </p:nvSpPr>
        <p:spPr>
          <a:xfrm>
            <a:off x="8522512" y="3402966"/>
            <a:ext cx="2983320" cy="3116262"/>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24" name="文本占位符 22"/>
          <p:cNvSpPr>
            <a:spLocks noGrp="1"/>
          </p:cNvSpPr>
          <p:nvPr>
            <p:ph type="body" sz="quarter" idx="11"/>
          </p:nvPr>
        </p:nvSpPr>
        <p:spPr>
          <a:xfrm>
            <a:off x="2089150" y="3674225"/>
            <a:ext cx="2628785" cy="2244483"/>
          </a:xfrm>
        </p:spPr>
        <p:txBody>
          <a:bodyPr/>
          <a:lstStyle/>
          <a:p>
            <a:pPr lvl="0"/>
            <a:r>
              <a:rPr lang="zh-CN" altLang="en-US"/>
              <a:t>单击此处编辑母版文本样式</a:t>
            </a:r>
          </a:p>
          <a:p>
            <a:pPr lvl="1"/>
            <a:r>
              <a:rPr lang="zh-CN" altLang="en-US"/>
              <a:t>二级</a:t>
            </a:r>
          </a:p>
          <a:p>
            <a:pPr lvl="2"/>
            <a:endParaRPr lang="zh-CN" altLang="en-US"/>
          </a:p>
        </p:txBody>
      </p:sp>
      <p:sp>
        <p:nvSpPr>
          <p:cNvPr id="25" name="文本占位符 22"/>
          <p:cNvSpPr>
            <a:spLocks noGrp="1"/>
          </p:cNvSpPr>
          <p:nvPr>
            <p:ph type="body" sz="quarter" idx="12"/>
          </p:nvPr>
        </p:nvSpPr>
        <p:spPr>
          <a:xfrm>
            <a:off x="6900238" y="3674225"/>
            <a:ext cx="2628785" cy="2244483"/>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grpSp>
        <p:nvGrpSpPr>
          <p:cNvPr id="22" name="组合 21"/>
          <p:cNvGrpSpPr/>
          <p:nvPr userDrawn="1"/>
        </p:nvGrpSpPr>
        <p:grpSpPr>
          <a:xfrm>
            <a:off x="3597376" y="1452563"/>
            <a:ext cx="4790282" cy="4820892"/>
            <a:chOff x="3597376" y="1452563"/>
            <a:chExt cx="4790282" cy="4820892"/>
          </a:xfrm>
        </p:grpSpPr>
        <p:grpSp>
          <p:nvGrpSpPr>
            <p:cNvPr id="3" name="Group 300"/>
            <p:cNvGrpSpPr/>
            <p:nvPr userDrawn="1"/>
          </p:nvGrpSpPr>
          <p:grpSpPr>
            <a:xfrm>
              <a:off x="6174683" y="1452563"/>
              <a:ext cx="2212975" cy="2270125"/>
              <a:chOff x="6285929" y="1309923"/>
              <a:chExt cx="2212975" cy="2270125"/>
            </a:xfrm>
          </p:grpSpPr>
          <p:sp>
            <p:nvSpPr>
              <p:cNvPr id="4" name="Freeform 7"/>
              <p:cNvSpPr>
                <a:spLocks noEditPoints="1"/>
              </p:cNvSpPr>
              <p:nvPr/>
            </p:nvSpPr>
            <p:spPr bwMode="auto">
              <a:xfrm>
                <a:off x="6998716" y="2348148"/>
                <a:ext cx="1500188" cy="908050"/>
              </a:xfrm>
              <a:custGeom>
                <a:avLst/>
                <a:gdLst>
                  <a:gd name="T0" fmla="*/ 717 w 945"/>
                  <a:gd name="T1" fmla="*/ 289 h 572"/>
                  <a:gd name="T2" fmla="*/ 717 w 945"/>
                  <a:gd name="T3" fmla="*/ 289 h 572"/>
                  <a:gd name="T4" fmla="*/ 717 w 945"/>
                  <a:gd name="T5" fmla="*/ 289 h 572"/>
                  <a:gd name="T6" fmla="*/ 717 w 945"/>
                  <a:gd name="T7" fmla="*/ 289 h 572"/>
                  <a:gd name="T8" fmla="*/ 720 w 945"/>
                  <a:gd name="T9" fmla="*/ 287 h 572"/>
                  <a:gd name="T10" fmla="*/ 720 w 945"/>
                  <a:gd name="T11" fmla="*/ 287 h 572"/>
                  <a:gd name="T12" fmla="*/ 720 w 945"/>
                  <a:gd name="T13" fmla="*/ 287 h 572"/>
                  <a:gd name="T14" fmla="*/ 720 w 945"/>
                  <a:gd name="T15" fmla="*/ 287 h 572"/>
                  <a:gd name="T16" fmla="*/ 720 w 945"/>
                  <a:gd name="T17" fmla="*/ 287 h 572"/>
                  <a:gd name="T18" fmla="*/ 720 w 945"/>
                  <a:gd name="T19" fmla="*/ 287 h 572"/>
                  <a:gd name="T20" fmla="*/ 720 w 945"/>
                  <a:gd name="T21" fmla="*/ 287 h 572"/>
                  <a:gd name="T22" fmla="*/ 720 w 945"/>
                  <a:gd name="T23" fmla="*/ 287 h 572"/>
                  <a:gd name="T24" fmla="*/ 720 w 945"/>
                  <a:gd name="T25" fmla="*/ 287 h 572"/>
                  <a:gd name="T26" fmla="*/ 945 w 945"/>
                  <a:gd name="T27" fmla="*/ 0 h 572"/>
                  <a:gd name="T28" fmla="*/ 221 w 945"/>
                  <a:gd name="T29" fmla="*/ 0 h 572"/>
                  <a:gd name="T30" fmla="*/ 129 w 945"/>
                  <a:gd name="T31" fmla="*/ 116 h 572"/>
                  <a:gd name="T32" fmla="*/ 129 w 945"/>
                  <a:gd name="T33" fmla="*/ 116 h 572"/>
                  <a:gd name="T34" fmla="*/ 0 w 945"/>
                  <a:gd name="T35" fmla="*/ 283 h 572"/>
                  <a:gd name="T36" fmla="*/ 2 w 945"/>
                  <a:gd name="T37" fmla="*/ 284 h 572"/>
                  <a:gd name="T38" fmla="*/ 132 w 945"/>
                  <a:gd name="T39" fmla="*/ 449 h 572"/>
                  <a:gd name="T40" fmla="*/ 132 w 945"/>
                  <a:gd name="T41" fmla="*/ 449 h 572"/>
                  <a:gd name="T42" fmla="*/ 227 w 945"/>
                  <a:gd name="T43" fmla="*/ 572 h 572"/>
                  <a:gd name="T44" fmla="*/ 943 w 945"/>
                  <a:gd name="T45" fmla="*/ 572 h 572"/>
                  <a:gd name="T46" fmla="*/ 720 w 945"/>
                  <a:gd name="T47" fmla="*/ 286 h 572"/>
                  <a:gd name="T48" fmla="*/ 945 w 945"/>
                  <a:gd name="T4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5" h="572">
                    <a:moveTo>
                      <a:pt x="717" y="289"/>
                    </a:moveTo>
                    <a:lnTo>
                      <a:pt x="717" y="289"/>
                    </a:lnTo>
                    <a:lnTo>
                      <a:pt x="717" y="289"/>
                    </a:lnTo>
                    <a:lnTo>
                      <a:pt x="717" y="289"/>
                    </a:lnTo>
                    <a:close/>
                    <a:moveTo>
                      <a:pt x="720" y="287"/>
                    </a:moveTo>
                    <a:lnTo>
                      <a:pt x="720" y="287"/>
                    </a:lnTo>
                    <a:lnTo>
                      <a:pt x="720" y="287"/>
                    </a:lnTo>
                    <a:close/>
                    <a:moveTo>
                      <a:pt x="720" y="287"/>
                    </a:moveTo>
                    <a:lnTo>
                      <a:pt x="720" y="287"/>
                    </a:lnTo>
                    <a:lnTo>
                      <a:pt x="720" y="287"/>
                    </a:lnTo>
                    <a:close/>
                    <a:moveTo>
                      <a:pt x="720" y="287"/>
                    </a:moveTo>
                    <a:lnTo>
                      <a:pt x="720" y="287"/>
                    </a:lnTo>
                    <a:lnTo>
                      <a:pt x="720" y="287"/>
                    </a:lnTo>
                    <a:close/>
                    <a:moveTo>
                      <a:pt x="945" y="0"/>
                    </a:moveTo>
                    <a:lnTo>
                      <a:pt x="221" y="0"/>
                    </a:lnTo>
                    <a:lnTo>
                      <a:pt x="129" y="116"/>
                    </a:lnTo>
                    <a:lnTo>
                      <a:pt x="129" y="116"/>
                    </a:lnTo>
                    <a:lnTo>
                      <a:pt x="0" y="283"/>
                    </a:lnTo>
                    <a:lnTo>
                      <a:pt x="2" y="284"/>
                    </a:lnTo>
                    <a:lnTo>
                      <a:pt x="132" y="449"/>
                    </a:lnTo>
                    <a:lnTo>
                      <a:pt x="132" y="449"/>
                    </a:lnTo>
                    <a:lnTo>
                      <a:pt x="227" y="572"/>
                    </a:lnTo>
                    <a:lnTo>
                      <a:pt x="943" y="572"/>
                    </a:lnTo>
                    <a:lnTo>
                      <a:pt x="720" y="286"/>
                    </a:lnTo>
                    <a:lnTo>
                      <a:pt x="945" y="0"/>
                    </a:lnTo>
                    <a:close/>
                  </a:path>
                </a:pathLst>
              </a:custGeom>
              <a:solidFill>
                <a:schemeClr val="accent1">
                  <a:alpha val="70000"/>
                </a:schemeClr>
              </a:solidFill>
              <a:ln>
                <a:noFill/>
              </a:ln>
            </p:spPr>
            <p:txBody>
              <a:bodyPr vert="horz" wrap="square" lIns="91440" tIns="45720" rIns="91440" bIns="45720" numCol="1" anchor="ctr" anchorCtr="0" compatLnSpc="1"/>
              <a:lstStyle/>
              <a:p>
                <a:pPr algn="ctr"/>
                <a:r>
                  <a:rPr lang="en-US" sz="3200" b="1" dirty="0">
                    <a:solidFill>
                      <a:srgbClr val="FFFFFF"/>
                    </a:solidFill>
                    <a:latin typeface="+mj-ea"/>
                    <a:ea typeface="+mj-ea"/>
                    <a:cs typeface="Bebas Neue" charset="0"/>
                  </a:rPr>
                  <a:t>02</a:t>
                </a:r>
              </a:p>
            </p:txBody>
          </p:sp>
          <p:sp>
            <p:nvSpPr>
              <p:cNvPr id="5" name="Freeform 17"/>
              <p:cNvSpPr/>
              <p:nvPr/>
            </p:nvSpPr>
            <p:spPr bwMode="auto">
              <a:xfrm>
                <a:off x="6644704" y="3256198"/>
                <a:ext cx="962025" cy="323850"/>
              </a:xfrm>
              <a:custGeom>
                <a:avLst/>
                <a:gdLst>
                  <a:gd name="T0" fmla="*/ 450 w 606"/>
                  <a:gd name="T1" fmla="*/ 0 h 204"/>
                  <a:gd name="T2" fmla="*/ 1 w 606"/>
                  <a:gd name="T3" fmla="*/ 0 h 204"/>
                  <a:gd name="T4" fmla="*/ 0 w 606"/>
                  <a:gd name="T5" fmla="*/ 1 h 204"/>
                  <a:gd name="T6" fmla="*/ 158 w 606"/>
                  <a:gd name="T7" fmla="*/ 204 h 204"/>
                  <a:gd name="T8" fmla="*/ 606 w 606"/>
                  <a:gd name="T9" fmla="*/ 204 h 204"/>
                  <a:gd name="T10" fmla="*/ 450 w 606"/>
                  <a:gd name="T11" fmla="*/ 0 h 204"/>
                </a:gdLst>
                <a:ahLst/>
                <a:cxnLst>
                  <a:cxn ang="0">
                    <a:pos x="T0" y="T1"/>
                  </a:cxn>
                  <a:cxn ang="0">
                    <a:pos x="T2" y="T3"/>
                  </a:cxn>
                  <a:cxn ang="0">
                    <a:pos x="T4" y="T5"/>
                  </a:cxn>
                  <a:cxn ang="0">
                    <a:pos x="T6" y="T7"/>
                  </a:cxn>
                  <a:cxn ang="0">
                    <a:pos x="T8" y="T9"/>
                  </a:cxn>
                  <a:cxn ang="0">
                    <a:pos x="T10" y="T11"/>
                  </a:cxn>
                </a:cxnLst>
                <a:rect l="0" t="0" r="r" b="b"/>
                <a:pathLst>
                  <a:path w="606" h="204">
                    <a:moveTo>
                      <a:pt x="450" y="0"/>
                    </a:moveTo>
                    <a:lnTo>
                      <a:pt x="1" y="0"/>
                    </a:lnTo>
                    <a:lnTo>
                      <a:pt x="0" y="1"/>
                    </a:lnTo>
                    <a:lnTo>
                      <a:pt x="158" y="204"/>
                    </a:lnTo>
                    <a:lnTo>
                      <a:pt x="606" y="204"/>
                    </a:lnTo>
                    <a:lnTo>
                      <a:pt x="450" y="0"/>
                    </a:lnTo>
                    <a:close/>
                  </a:path>
                </a:pathLst>
              </a:custGeom>
              <a:solidFill>
                <a:schemeClr val="accent1"/>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6" name="Freeform 19"/>
              <p:cNvSpPr/>
              <p:nvPr/>
            </p:nvSpPr>
            <p:spPr bwMode="auto">
              <a:xfrm>
                <a:off x="6646291" y="2797411"/>
                <a:ext cx="712788" cy="458788"/>
              </a:xfrm>
              <a:custGeom>
                <a:avLst/>
                <a:gdLst>
                  <a:gd name="T0" fmla="*/ 222 w 449"/>
                  <a:gd name="T1" fmla="*/ 0 h 289"/>
                  <a:gd name="T2" fmla="*/ 221 w 449"/>
                  <a:gd name="T3" fmla="*/ 3 h 289"/>
                  <a:gd name="T4" fmla="*/ 0 w 449"/>
                  <a:gd name="T5" fmla="*/ 289 h 289"/>
                  <a:gd name="T6" fmla="*/ 449 w 449"/>
                  <a:gd name="T7" fmla="*/ 289 h 289"/>
                  <a:gd name="T8" fmla="*/ 354 w 449"/>
                  <a:gd name="T9" fmla="*/ 166 h 289"/>
                  <a:gd name="T10" fmla="*/ 354 w 449"/>
                  <a:gd name="T11" fmla="*/ 166 h 289"/>
                  <a:gd name="T12" fmla="*/ 224 w 449"/>
                  <a:gd name="T13" fmla="*/ 1 h 289"/>
                  <a:gd name="T14" fmla="*/ 222 w 449"/>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89">
                    <a:moveTo>
                      <a:pt x="222" y="0"/>
                    </a:moveTo>
                    <a:lnTo>
                      <a:pt x="221" y="3"/>
                    </a:lnTo>
                    <a:lnTo>
                      <a:pt x="0" y="289"/>
                    </a:lnTo>
                    <a:lnTo>
                      <a:pt x="449" y="289"/>
                    </a:lnTo>
                    <a:lnTo>
                      <a:pt x="354" y="166"/>
                    </a:lnTo>
                    <a:lnTo>
                      <a:pt x="354" y="166"/>
                    </a:lnTo>
                    <a:lnTo>
                      <a:pt x="224" y="1"/>
                    </a:lnTo>
                    <a:lnTo>
                      <a:pt x="222" y="0"/>
                    </a:lnTo>
                    <a:close/>
                  </a:path>
                </a:pathLst>
              </a:custGeom>
              <a:solidFill>
                <a:schemeClr val="accent1"/>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7" name="Freeform 21"/>
              <p:cNvSpPr>
                <a:spLocks noEditPoints="1"/>
              </p:cNvSpPr>
              <p:nvPr/>
            </p:nvSpPr>
            <p:spPr bwMode="auto">
              <a:xfrm>
                <a:off x="6285929" y="2022711"/>
                <a:ext cx="1316038" cy="1239838"/>
              </a:xfrm>
              <a:custGeom>
                <a:avLst/>
                <a:gdLst>
                  <a:gd name="T0" fmla="*/ 3 w 829"/>
                  <a:gd name="T1" fmla="*/ 492 h 781"/>
                  <a:gd name="T2" fmla="*/ 3 w 829"/>
                  <a:gd name="T3" fmla="*/ 492 h 781"/>
                  <a:gd name="T4" fmla="*/ 3 w 829"/>
                  <a:gd name="T5" fmla="*/ 492 h 781"/>
                  <a:gd name="T6" fmla="*/ 3 w 829"/>
                  <a:gd name="T7" fmla="*/ 492 h 781"/>
                  <a:gd name="T8" fmla="*/ 3 w 829"/>
                  <a:gd name="T9" fmla="*/ 492 h 781"/>
                  <a:gd name="T10" fmla="*/ 3 w 829"/>
                  <a:gd name="T11" fmla="*/ 492 h 781"/>
                  <a:gd name="T12" fmla="*/ 829 w 829"/>
                  <a:gd name="T13" fmla="*/ 0 h 781"/>
                  <a:gd name="T14" fmla="*/ 381 w 829"/>
                  <a:gd name="T15" fmla="*/ 0 h 781"/>
                  <a:gd name="T16" fmla="*/ 0 w 829"/>
                  <a:gd name="T17" fmla="*/ 492 h 781"/>
                  <a:gd name="T18" fmla="*/ 0 w 829"/>
                  <a:gd name="T19" fmla="*/ 492 h 781"/>
                  <a:gd name="T20" fmla="*/ 223 w 829"/>
                  <a:gd name="T21" fmla="*/ 781 h 781"/>
                  <a:gd name="T22" fmla="*/ 226 w 829"/>
                  <a:gd name="T23" fmla="*/ 778 h 781"/>
                  <a:gd name="T24" fmla="*/ 3 w 829"/>
                  <a:gd name="T25" fmla="*/ 492 h 781"/>
                  <a:gd name="T26" fmla="*/ 3 w 829"/>
                  <a:gd name="T27" fmla="*/ 492 h 781"/>
                  <a:gd name="T28" fmla="*/ 3 w 829"/>
                  <a:gd name="T29" fmla="*/ 492 h 781"/>
                  <a:gd name="T30" fmla="*/ 3 w 829"/>
                  <a:gd name="T31" fmla="*/ 492 h 781"/>
                  <a:gd name="T32" fmla="*/ 3 w 829"/>
                  <a:gd name="T33" fmla="*/ 492 h 781"/>
                  <a:gd name="T34" fmla="*/ 3 w 829"/>
                  <a:gd name="T35" fmla="*/ 491 h 781"/>
                  <a:gd name="T36" fmla="*/ 141 w 829"/>
                  <a:gd name="T37" fmla="*/ 313 h 781"/>
                  <a:gd name="T38" fmla="*/ 226 w 829"/>
                  <a:gd name="T39" fmla="*/ 205 h 781"/>
                  <a:gd name="T40" fmla="*/ 227 w 829"/>
                  <a:gd name="T41" fmla="*/ 205 h 781"/>
                  <a:gd name="T42" fmla="*/ 670 w 829"/>
                  <a:gd name="T43" fmla="*/ 205 h 781"/>
                  <a:gd name="T44" fmla="*/ 829 w 829"/>
                  <a:gd name="T4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1">
                    <a:moveTo>
                      <a:pt x="3" y="492"/>
                    </a:moveTo>
                    <a:lnTo>
                      <a:pt x="3" y="492"/>
                    </a:lnTo>
                    <a:lnTo>
                      <a:pt x="3" y="492"/>
                    </a:lnTo>
                    <a:close/>
                    <a:moveTo>
                      <a:pt x="3" y="492"/>
                    </a:moveTo>
                    <a:lnTo>
                      <a:pt x="3" y="492"/>
                    </a:lnTo>
                    <a:lnTo>
                      <a:pt x="3" y="492"/>
                    </a:lnTo>
                    <a:close/>
                    <a:moveTo>
                      <a:pt x="829" y="0"/>
                    </a:moveTo>
                    <a:lnTo>
                      <a:pt x="381" y="0"/>
                    </a:lnTo>
                    <a:lnTo>
                      <a:pt x="0" y="492"/>
                    </a:lnTo>
                    <a:lnTo>
                      <a:pt x="0" y="492"/>
                    </a:lnTo>
                    <a:lnTo>
                      <a:pt x="223" y="781"/>
                    </a:lnTo>
                    <a:lnTo>
                      <a:pt x="226" y="778"/>
                    </a:lnTo>
                    <a:lnTo>
                      <a:pt x="3" y="492"/>
                    </a:lnTo>
                    <a:lnTo>
                      <a:pt x="3" y="492"/>
                    </a:lnTo>
                    <a:lnTo>
                      <a:pt x="3" y="492"/>
                    </a:lnTo>
                    <a:lnTo>
                      <a:pt x="3" y="492"/>
                    </a:lnTo>
                    <a:lnTo>
                      <a:pt x="3" y="492"/>
                    </a:lnTo>
                    <a:lnTo>
                      <a:pt x="3" y="491"/>
                    </a:lnTo>
                    <a:lnTo>
                      <a:pt x="141" y="313"/>
                    </a:lnTo>
                    <a:lnTo>
                      <a:pt x="226" y="205"/>
                    </a:lnTo>
                    <a:lnTo>
                      <a:pt x="227" y="205"/>
                    </a:lnTo>
                    <a:lnTo>
                      <a:pt x="670" y="205"/>
                    </a:lnTo>
                    <a:lnTo>
                      <a:pt x="829" y="0"/>
                    </a:lnTo>
                    <a:close/>
                  </a:path>
                </a:pathLst>
              </a:custGeom>
              <a:solidFill>
                <a:schemeClr val="accent1"/>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8" name="Freeform 23"/>
              <p:cNvSpPr>
                <a:spLocks noEditPoints="1"/>
              </p:cNvSpPr>
              <p:nvPr/>
            </p:nvSpPr>
            <p:spPr bwMode="auto">
              <a:xfrm>
                <a:off x="6290691" y="2348148"/>
                <a:ext cx="1058863" cy="455613"/>
              </a:xfrm>
              <a:custGeom>
                <a:avLst/>
                <a:gdLst>
                  <a:gd name="T0" fmla="*/ 138 w 667"/>
                  <a:gd name="T1" fmla="*/ 108 h 287"/>
                  <a:gd name="T2" fmla="*/ 0 w 667"/>
                  <a:gd name="T3" fmla="*/ 286 h 287"/>
                  <a:gd name="T4" fmla="*/ 0 w 667"/>
                  <a:gd name="T5" fmla="*/ 287 h 287"/>
                  <a:gd name="T6" fmla="*/ 138 w 667"/>
                  <a:gd name="T7" fmla="*/ 108 h 287"/>
                  <a:gd name="T8" fmla="*/ 667 w 667"/>
                  <a:gd name="T9" fmla="*/ 0 h 287"/>
                  <a:gd name="T10" fmla="*/ 224 w 667"/>
                  <a:gd name="T11" fmla="*/ 0 h 287"/>
                  <a:gd name="T12" fmla="*/ 446 w 667"/>
                  <a:gd name="T13" fmla="*/ 283 h 287"/>
                  <a:gd name="T14" fmla="*/ 575 w 667"/>
                  <a:gd name="T15" fmla="*/ 116 h 287"/>
                  <a:gd name="T16" fmla="*/ 575 w 667"/>
                  <a:gd name="T17" fmla="*/ 116 h 287"/>
                  <a:gd name="T18" fmla="*/ 667 w 667"/>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 h="287">
                    <a:moveTo>
                      <a:pt x="138" y="108"/>
                    </a:moveTo>
                    <a:lnTo>
                      <a:pt x="0" y="286"/>
                    </a:lnTo>
                    <a:lnTo>
                      <a:pt x="0" y="287"/>
                    </a:lnTo>
                    <a:lnTo>
                      <a:pt x="138" y="108"/>
                    </a:lnTo>
                    <a:close/>
                    <a:moveTo>
                      <a:pt x="667" y="0"/>
                    </a:moveTo>
                    <a:lnTo>
                      <a:pt x="224" y="0"/>
                    </a:lnTo>
                    <a:lnTo>
                      <a:pt x="446" y="283"/>
                    </a:lnTo>
                    <a:lnTo>
                      <a:pt x="575" y="116"/>
                    </a:lnTo>
                    <a:lnTo>
                      <a:pt x="575" y="116"/>
                    </a:lnTo>
                    <a:lnTo>
                      <a:pt x="667" y="0"/>
                    </a:lnTo>
                    <a:close/>
                  </a:path>
                </a:pathLst>
              </a:custGeom>
              <a:solidFill>
                <a:schemeClr val="accent1"/>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9" name="Freeform 31"/>
              <p:cNvSpPr/>
              <p:nvPr/>
            </p:nvSpPr>
            <p:spPr bwMode="auto">
              <a:xfrm>
                <a:off x="6290691" y="2348148"/>
                <a:ext cx="708025" cy="908050"/>
              </a:xfrm>
              <a:custGeom>
                <a:avLst/>
                <a:gdLst>
                  <a:gd name="T0" fmla="*/ 224 w 446"/>
                  <a:gd name="T1" fmla="*/ 0 h 572"/>
                  <a:gd name="T2" fmla="*/ 223 w 446"/>
                  <a:gd name="T3" fmla="*/ 0 h 572"/>
                  <a:gd name="T4" fmla="*/ 138 w 446"/>
                  <a:gd name="T5" fmla="*/ 108 h 572"/>
                  <a:gd name="T6" fmla="*/ 0 w 446"/>
                  <a:gd name="T7" fmla="*/ 287 h 572"/>
                  <a:gd name="T8" fmla="*/ 223 w 446"/>
                  <a:gd name="T9" fmla="*/ 572 h 572"/>
                  <a:gd name="T10" fmla="*/ 224 w 446"/>
                  <a:gd name="T11" fmla="*/ 572 h 572"/>
                  <a:gd name="T12" fmla="*/ 445 w 446"/>
                  <a:gd name="T13" fmla="*/ 286 h 572"/>
                  <a:gd name="T14" fmla="*/ 446 w 446"/>
                  <a:gd name="T15" fmla="*/ 283 h 572"/>
                  <a:gd name="T16" fmla="*/ 224 w 44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572">
                    <a:moveTo>
                      <a:pt x="224" y="0"/>
                    </a:moveTo>
                    <a:lnTo>
                      <a:pt x="223" y="0"/>
                    </a:lnTo>
                    <a:lnTo>
                      <a:pt x="138" y="108"/>
                    </a:lnTo>
                    <a:lnTo>
                      <a:pt x="0" y="287"/>
                    </a:lnTo>
                    <a:lnTo>
                      <a:pt x="223" y="572"/>
                    </a:lnTo>
                    <a:lnTo>
                      <a:pt x="224" y="572"/>
                    </a:lnTo>
                    <a:lnTo>
                      <a:pt x="445" y="286"/>
                    </a:lnTo>
                    <a:lnTo>
                      <a:pt x="446" y="283"/>
                    </a:lnTo>
                    <a:lnTo>
                      <a:pt x="224" y="0"/>
                    </a:lnTo>
                    <a:close/>
                  </a:path>
                </a:pathLst>
              </a:custGeom>
              <a:solidFill>
                <a:schemeClr val="accent1"/>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10" name="Freeform 35"/>
              <p:cNvSpPr/>
              <p:nvPr/>
            </p:nvSpPr>
            <p:spPr bwMode="auto">
              <a:xfrm>
                <a:off x="6917754" y="1781411"/>
                <a:ext cx="869950" cy="204788"/>
              </a:xfrm>
              <a:custGeom>
                <a:avLst/>
                <a:gdLst>
                  <a:gd name="T0" fmla="*/ 548 w 548"/>
                  <a:gd name="T1" fmla="*/ 0 h 129"/>
                  <a:gd name="T2" fmla="*/ 99 w 548"/>
                  <a:gd name="T3" fmla="*/ 0 h 129"/>
                  <a:gd name="T4" fmla="*/ 0 w 548"/>
                  <a:gd name="T5" fmla="*/ 129 h 129"/>
                  <a:gd name="T6" fmla="*/ 447 w 548"/>
                  <a:gd name="T7" fmla="*/ 129 h 129"/>
                  <a:gd name="T8" fmla="*/ 548 w 548"/>
                  <a:gd name="T9" fmla="*/ 0 h 129"/>
                </a:gdLst>
                <a:ahLst/>
                <a:cxnLst>
                  <a:cxn ang="0">
                    <a:pos x="T0" y="T1"/>
                  </a:cxn>
                  <a:cxn ang="0">
                    <a:pos x="T2" y="T3"/>
                  </a:cxn>
                  <a:cxn ang="0">
                    <a:pos x="T4" y="T5"/>
                  </a:cxn>
                  <a:cxn ang="0">
                    <a:pos x="T6" y="T7"/>
                  </a:cxn>
                  <a:cxn ang="0">
                    <a:pos x="T8" y="T9"/>
                  </a:cxn>
                </a:cxnLst>
                <a:rect l="0" t="0" r="r" b="b"/>
                <a:pathLst>
                  <a:path w="548" h="129">
                    <a:moveTo>
                      <a:pt x="548" y="0"/>
                    </a:moveTo>
                    <a:lnTo>
                      <a:pt x="99" y="0"/>
                    </a:lnTo>
                    <a:lnTo>
                      <a:pt x="0" y="129"/>
                    </a:lnTo>
                    <a:lnTo>
                      <a:pt x="447" y="129"/>
                    </a:lnTo>
                    <a:lnTo>
                      <a:pt x="548" y="0"/>
                    </a:lnTo>
                    <a:close/>
                  </a:path>
                </a:pathLst>
              </a:custGeom>
              <a:solidFill>
                <a:schemeClr val="accent1">
                  <a:alpha val="5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11" name="Freeform 37"/>
              <p:cNvSpPr/>
              <p:nvPr/>
            </p:nvSpPr>
            <p:spPr bwMode="auto">
              <a:xfrm>
                <a:off x="7093966" y="1541698"/>
                <a:ext cx="869950" cy="203200"/>
              </a:xfrm>
              <a:custGeom>
                <a:avLst/>
                <a:gdLst>
                  <a:gd name="T0" fmla="*/ 548 w 548"/>
                  <a:gd name="T1" fmla="*/ 0 h 128"/>
                  <a:gd name="T2" fmla="*/ 99 w 548"/>
                  <a:gd name="T3" fmla="*/ 0 h 128"/>
                  <a:gd name="T4" fmla="*/ 0 w 548"/>
                  <a:gd name="T5" fmla="*/ 128 h 128"/>
                  <a:gd name="T6" fmla="*/ 447 w 548"/>
                  <a:gd name="T7" fmla="*/ 128 h 128"/>
                  <a:gd name="T8" fmla="*/ 548 w 548"/>
                  <a:gd name="T9" fmla="*/ 0 h 128"/>
                </a:gdLst>
                <a:ahLst/>
                <a:cxnLst>
                  <a:cxn ang="0">
                    <a:pos x="T0" y="T1"/>
                  </a:cxn>
                  <a:cxn ang="0">
                    <a:pos x="T2" y="T3"/>
                  </a:cxn>
                  <a:cxn ang="0">
                    <a:pos x="T4" y="T5"/>
                  </a:cxn>
                  <a:cxn ang="0">
                    <a:pos x="T6" y="T7"/>
                  </a:cxn>
                  <a:cxn ang="0">
                    <a:pos x="T8" y="T9"/>
                  </a:cxn>
                </a:cxnLst>
                <a:rect l="0" t="0" r="r" b="b"/>
                <a:pathLst>
                  <a:path w="548" h="128">
                    <a:moveTo>
                      <a:pt x="548" y="0"/>
                    </a:moveTo>
                    <a:lnTo>
                      <a:pt x="99" y="0"/>
                    </a:lnTo>
                    <a:lnTo>
                      <a:pt x="0" y="128"/>
                    </a:lnTo>
                    <a:lnTo>
                      <a:pt x="447" y="128"/>
                    </a:lnTo>
                    <a:lnTo>
                      <a:pt x="548" y="0"/>
                    </a:lnTo>
                    <a:close/>
                  </a:path>
                </a:pathLst>
              </a:custGeom>
              <a:solidFill>
                <a:schemeClr val="accent1">
                  <a:alpha val="3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12" name="Freeform 39"/>
              <p:cNvSpPr>
                <a:spLocks noEditPoints="1"/>
              </p:cNvSpPr>
              <p:nvPr/>
            </p:nvSpPr>
            <p:spPr bwMode="auto">
              <a:xfrm>
                <a:off x="7270179" y="1309923"/>
                <a:ext cx="869950" cy="203200"/>
              </a:xfrm>
              <a:custGeom>
                <a:avLst/>
                <a:gdLst>
                  <a:gd name="T0" fmla="*/ 260 w 548"/>
                  <a:gd name="T1" fmla="*/ 90 h 128"/>
                  <a:gd name="T2" fmla="*/ 260 w 548"/>
                  <a:gd name="T3" fmla="*/ 90 h 128"/>
                  <a:gd name="T4" fmla="*/ 260 w 548"/>
                  <a:gd name="T5" fmla="*/ 90 h 128"/>
                  <a:gd name="T6" fmla="*/ 260 w 548"/>
                  <a:gd name="T7" fmla="*/ 90 h 128"/>
                  <a:gd name="T8" fmla="*/ 548 w 548"/>
                  <a:gd name="T9" fmla="*/ 0 h 128"/>
                  <a:gd name="T10" fmla="*/ 99 w 548"/>
                  <a:gd name="T11" fmla="*/ 0 h 128"/>
                  <a:gd name="T12" fmla="*/ 0 w 548"/>
                  <a:gd name="T13" fmla="*/ 128 h 128"/>
                  <a:gd name="T14" fmla="*/ 447 w 548"/>
                  <a:gd name="T15" fmla="*/ 128 h 128"/>
                  <a:gd name="T16" fmla="*/ 548 w 54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28">
                    <a:moveTo>
                      <a:pt x="260" y="90"/>
                    </a:moveTo>
                    <a:lnTo>
                      <a:pt x="260" y="90"/>
                    </a:lnTo>
                    <a:lnTo>
                      <a:pt x="260" y="90"/>
                    </a:lnTo>
                    <a:lnTo>
                      <a:pt x="260" y="90"/>
                    </a:lnTo>
                    <a:close/>
                    <a:moveTo>
                      <a:pt x="548" y="0"/>
                    </a:moveTo>
                    <a:lnTo>
                      <a:pt x="99" y="0"/>
                    </a:lnTo>
                    <a:lnTo>
                      <a:pt x="0" y="128"/>
                    </a:lnTo>
                    <a:lnTo>
                      <a:pt x="447" y="128"/>
                    </a:lnTo>
                    <a:lnTo>
                      <a:pt x="548" y="0"/>
                    </a:lnTo>
                    <a:close/>
                  </a:path>
                </a:pathLst>
              </a:custGeom>
              <a:solidFill>
                <a:schemeClr val="accent1">
                  <a:alpha val="1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grpSp>
        <p:grpSp>
          <p:nvGrpSpPr>
            <p:cNvPr id="13" name="Group 299"/>
            <p:cNvGrpSpPr/>
            <p:nvPr userDrawn="1"/>
          </p:nvGrpSpPr>
          <p:grpSpPr>
            <a:xfrm>
              <a:off x="3597376" y="3034456"/>
              <a:ext cx="3068638" cy="1557338"/>
              <a:chOff x="1204263" y="1041635"/>
              <a:chExt cx="3068638" cy="1557338"/>
            </a:xfrm>
          </p:grpSpPr>
          <p:sp>
            <p:nvSpPr>
              <p:cNvPr id="14" name="Freeform 47"/>
              <p:cNvSpPr>
                <a:spLocks noEditPoints="1"/>
              </p:cNvSpPr>
              <p:nvPr/>
            </p:nvSpPr>
            <p:spPr bwMode="auto">
              <a:xfrm>
                <a:off x="2279001" y="1367072"/>
                <a:ext cx="1639888" cy="917575"/>
              </a:xfrm>
              <a:custGeom>
                <a:avLst/>
                <a:gdLst>
                  <a:gd name="T0" fmla="*/ 225 w 1033"/>
                  <a:gd name="T1" fmla="*/ 292 h 578"/>
                  <a:gd name="T2" fmla="*/ 225 w 1033"/>
                  <a:gd name="T3" fmla="*/ 292 h 578"/>
                  <a:gd name="T4" fmla="*/ 225 w 1033"/>
                  <a:gd name="T5" fmla="*/ 292 h 578"/>
                  <a:gd name="T6" fmla="*/ 225 w 1033"/>
                  <a:gd name="T7" fmla="*/ 292 h 578"/>
                  <a:gd name="T8" fmla="*/ 225 w 1033"/>
                  <a:gd name="T9" fmla="*/ 292 h 578"/>
                  <a:gd name="T10" fmla="*/ 225 w 1033"/>
                  <a:gd name="T11" fmla="*/ 292 h 578"/>
                  <a:gd name="T12" fmla="*/ 225 w 1033"/>
                  <a:gd name="T13" fmla="*/ 292 h 578"/>
                  <a:gd name="T14" fmla="*/ 225 w 1033"/>
                  <a:gd name="T15" fmla="*/ 292 h 578"/>
                  <a:gd name="T16" fmla="*/ 225 w 1033"/>
                  <a:gd name="T17" fmla="*/ 292 h 578"/>
                  <a:gd name="T18" fmla="*/ 228 w 1033"/>
                  <a:gd name="T19" fmla="*/ 290 h 578"/>
                  <a:gd name="T20" fmla="*/ 228 w 1033"/>
                  <a:gd name="T21" fmla="*/ 290 h 578"/>
                  <a:gd name="T22" fmla="*/ 228 w 1033"/>
                  <a:gd name="T23" fmla="*/ 290 h 578"/>
                  <a:gd name="T24" fmla="*/ 228 w 1033"/>
                  <a:gd name="T25" fmla="*/ 290 h 578"/>
                  <a:gd name="T26" fmla="*/ 228 w 1033"/>
                  <a:gd name="T27" fmla="*/ 290 h 578"/>
                  <a:gd name="T28" fmla="*/ 583 w 1033"/>
                  <a:gd name="T29" fmla="*/ 0 h 578"/>
                  <a:gd name="T30" fmla="*/ 2 w 1033"/>
                  <a:gd name="T31" fmla="*/ 0 h 578"/>
                  <a:gd name="T32" fmla="*/ 225 w 1033"/>
                  <a:gd name="T33" fmla="*/ 289 h 578"/>
                  <a:gd name="T34" fmla="*/ 0 w 1033"/>
                  <a:gd name="T35" fmla="*/ 578 h 578"/>
                  <a:gd name="T36" fmla="*/ 581 w 1033"/>
                  <a:gd name="T37" fmla="*/ 578 h 578"/>
                  <a:gd name="T38" fmla="*/ 678 w 1033"/>
                  <a:gd name="T39" fmla="*/ 455 h 578"/>
                  <a:gd name="T40" fmla="*/ 678 w 1033"/>
                  <a:gd name="T41" fmla="*/ 455 h 578"/>
                  <a:gd name="T42" fmla="*/ 808 w 1033"/>
                  <a:gd name="T43" fmla="*/ 290 h 578"/>
                  <a:gd name="T44" fmla="*/ 805 w 1033"/>
                  <a:gd name="T45" fmla="*/ 287 h 578"/>
                  <a:gd name="T46" fmla="*/ 675 w 1033"/>
                  <a:gd name="T47" fmla="*/ 116 h 578"/>
                  <a:gd name="T48" fmla="*/ 675 w 1033"/>
                  <a:gd name="T49" fmla="*/ 116 h 578"/>
                  <a:gd name="T50" fmla="*/ 583 w 1033"/>
                  <a:gd name="T51" fmla="*/ 0 h 578"/>
                  <a:gd name="T52" fmla="*/ 1031 w 1033"/>
                  <a:gd name="T53" fmla="*/ 0 h 578"/>
                  <a:gd name="T54" fmla="*/ 1030 w 1033"/>
                  <a:gd name="T55" fmla="*/ 0 h 578"/>
                  <a:gd name="T56" fmla="*/ 1031 w 1033"/>
                  <a:gd name="T57" fmla="*/ 3 h 578"/>
                  <a:gd name="T58" fmla="*/ 1033 w 1033"/>
                  <a:gd name="T59" fmla="*/ 1 h 578"/>
                  <a:gd name="T60" fmla="*/ 1031 w 1033"/>
                  <a:gd name="T6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578">
                    <a:moveTo>
                      <a:pt x="225" y="292"/>
                    </a:moveTo>
                    <a:lnTo>
                      <a:pt x="225" y="292"/>
                    </a:lnTo>
                    <a:lnTo>
                      <a:pt x="225" y="292"/>
                    </a:lnTo>
                    <a:close/>
                    <a:moveTo>
                      <a:pt x="225" y="292"/>
                    </a:moveTo>
                    <a:lnTo>
                      <a:pt x="225" y="292"/>
                    </a:lnTo>
                    <a:lnTo>
                      <a:pt x="225" y="292"/>
                    </a:lnTo>
                    <a:close/>
                    <a:moveTo>
                      <a:pt x="225" y="292"/>
                    </a:moveTo>
                    <a:lnTo>
                      <a:pt x="225" y="292"/>
                    </a:lnTo>
                    <a:lnTo>
                      <a:pt x="225" y="292"/>
                    </a:lnTo>
                    <a:close/>
                    <a:moveTo>
                      <a:pt x="228" y="290"/>
                    </a:moveTo>
                    <a:lnTo>
                      <a:pt x="228" y="290"/>
                    </a:lnTo>
                    <a:lnTo>
                      <a:pt x="228" y="290"/>
                    </a:lnTo>
                    <a:lnTo>
                      <a:pt x="228" y="290"/>
                    </a:lnTo>
                    <a:lnTo>
                      <a:pt x="228" y="290"/>
                    </a:lnTo>
                    <a:close/>
                    <a:moveTo>
                      <a:pt x="583" y="0"/>
                    </a:moveTo>
                    <a:lnTo>
                      <a:pt x="2" y="0"/>
                    </a:lnTo>
                    <a:lnTo>
                      <a:pt x="225" y="289"/>
                    </a:lnTo>
                    <a:lnTo>
                      <a:pt x="0" y="578"/>
                    </a:lnTo>
                    <a:lnTo>
                      <a:pt x="581" y="578"/>
                    </a:lnTo>
                    <a:lnTo>
                      <a:pt x="678" y="455"/>
                    </a:lnTo>
                    <a:lnTo>
                      <a:pt x="678" y="455"/>
                    </a:lnTo>
                    <a:lnTo>
                      <a:pt x="808" y="290"/>
                    </a:lnTo>
                    <a:lnTo>
                      <a:pt x="805" y="287"/>
                    </a:lnTo>
                    <a:lnTo>
                      <a:pt x="675" y="116"/>
                    </a:lnTo>
                    <a:lnTo>
                      <a:pt x="675" y="116"/>
                    </a:lnTo>
                    <a:lnTo>
                      <a:pt x="583" y="0"/>
                    </a:lnTo>
                    <a:close/>
                    <a:moveTo>
                      <a:pt x="1031" y="0"/>
                    </a:moveTo>
                    <a:lnTo>
                      <a:pt x="1030" y="0"/>
                    </a:lnTo>
                    <a:lnTo>
                      <a:pt x="1031" y="3"/>
                    </a:lnTo>
                    <a:lnTo>
                      <a:pt x="1033" y="1"/>
                    </a:lnTo>
                    <a:lnTo>
                      <a:pt x="1031" y="0"/>
                    </a:lnTo>
                    <a:close/>
                  </a:path>
                </a:pathLst>
              </a:custGeom>
              <a:solidFill>
                <a:schemeClr val="accent2">
                  <a:alpha val="70000"/>
                </a:schemeClr>
              </a:solidFill>
              <a:ln>
                <a:noFill/>
              </a:ln>
            </p:spPr>
            <p:txBody>
              <a:bodyPr vert="horz" wrap="square" lIns="91440" tIns="45720" rIns="91440" bIns="45720" numCol="1" anchor="ctr" anchorCtr="0" compatLnSpc="1"/>
              <a:lstStyle/>
              <a:p>
                <a:pPr algn="ctr"/>
                <a:r>
                  <a:rPr lang="en-US" sz="3200" b="1" dirty="0">
                    <a:solidFill>
                      <a:srgbClr val="FFFFFF"/>
                    </a:solidFill>
                    <a:latin typeface="+mj-ea"/>
                    <a:ea typeface="+mj-ea"/>
                    <a:cs typeface="Bebas Neue" charset="0"/>
                  </a:rPr>
                  <a:t>01</a:t>
                </a:r>
              </a:p>
            </p:txBody>
          </p:sp>
          <p:sp>
            <p:nvSpPr>
              <p:cNvPr id="15" name="Freeform 57"/>
              <p:cNvSpPr/>
              <p:nvPr/>
            </p:nvSpPr>
            <p:spPr bwMode="auto">
              <a:xfrm>
                <a:off x="2952101" y="1041635"/>
                <a:ext cx="962025" cy="325438"/>
              </a:xfrm>
              <a:custGeom>
                <a:avLst/>
                <a:gdLst>
                  <a:gd name="T0" fmla="*/ 448 w 606"/>
                  <a:gd name="T1" fmla="*/ 0 h 205"/>
                  <a:gd name="T2" fmla="*/ 0 w 606"/>
                  <a:gd name="T3" fmla="*/ 0 h 205"/>
                  <a:gd name="T4" fmla="*/ 159 w 606"/>
                  <a:gd name="T5" fmla="*/ 205 h 205"/>
                  <a:gd name="T6" fmla="*/ 606 w 606"/>
                  <a:gd name="T7" fmla="*/ 205 h 205"/>
                  <a:gd name="T8" fmla="*/ 448 w 606"/>
                  <a:gd name="T9" fmla="*/ 0 h 205"/>
                </a:gdLst>
                <a:ahLst/>
                <a:cxnLst>
                  <a:cxn ang="0">
                    <a:pos x="T0" y="T1"/>
                  </a:cxn>
                  <a:cxn ang="0">
                    <a:pos x="T2" y="T3"/>
                  </a:cxn>
                  <a:cxn ang="0">
                    <a:pos x="T4" y="T5"/>
                  </a:cxn>
                  <a:cxn ang="0">
                    <a:pos x="T6" y="T7"/>
                  </a:cxn>
                  <a:cxn ang="0">
                    <a:pos x="T8" y="T9"/>
                  </a:cxn>
                </a:cxnLst>
                <a:rect l="0" t="0" r="r" b="b"/>
                <a:pathLst>
                  <a:path w="606" h="205">
                    <a:moveTo>
                      <a:pt x="448" y="0"/>
                    </a:moveTo>
                    <a:lnTo>
                      <a:pt x="0" y="0"/>
                    </a:lnTo>
                    <a:lnTo>
                      <a:pt x="159" y="205"/>
                    </a:lnTo>
                    <a:lnTo>
                      <a:pt x="606" y="205"/>
                    </a:lnTo>
                    <a:lnTo>
                      <a:pt x="448" y="0"/>
                    </a:lnTo>
                    <a:close/>
                  </a:path>
                </a:pathLst>
              </a:custGeom>
              <a:solidFill>
                <a:schemeClr val="accent2"/>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16" name="Freeform 59"/>
              <p:cNvSpPr/>
              <p:nvPr/>
            </p:nvSpPr>
            <p:spPr bwMode="auto">
              <a:xfrm>
                <a:off x="3204513" y="1367072"/>
                <a:ext cx="711200" cy="460375"/>
              </a:xfrm>
              <a:custGeom>
                <a:avLst/>
                <a:gdLst>
                  <a:gd name="T0" fmla="*/ 447 w 448"/>
                  <a:gd name="T1" fmla="*/ 0 h 290"/>
                  <a:gd name="T2" fmla="*/ 0 w 448"/>
                  <a:gd name="T3" fmla="*/ 0 h 290"/>
                  <a:gd name="T4" fmla="*/ 92 w 448"/>
                  <a:gd name="T5" fmla="*/ 116 h 290"/>
                  <a:gd name="T6" fmla="*/ 92 w 448"/>
                  <a:gd name="T7" fmla="*/ 116 h 290"/>
                  <a:gd name="T8" fmla="*/ 222 w 448"/>
                  <a:gd name="T9" fmla="*/ 287 h 290"/>
                  <a:gd name="T10" fmla="*/ 225 w 448"/>
                  <a:gd name="T11" fmla="*/ 290 h 290"/>
                  <a:gd name="T12" fmla="*/ 225 w 448"/>
                  <a:gd name="T13" fmla="*/ 289 h 290"/>
                  <a:gd name="T14" fmla="*/ 448 w 448"/>
                  <a:gd name="T15" fmla="*/ 3 h 290"/>
                  <a:gd name="T16" fmla="*/ 447 w 448"/>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90">
                    <a:moveTo>
                      <a:pt x="447" y="0"/>
                    </a:moveTo>
                    <a:lnTo>
                      <a:pt x="0" y="0"/>
                    </a:lnTo>
                    <a:lnTo>
                      <a:pt x="92" y="116"/>
                    </a:lnTo>
                    <a:lnTo>
                      <a:pt x="92" y="116"/>
                    </a:lnTo>
                    <a:lnTo>
                      <a:pt x="222" y="287"/>
                    </a:lnTo>
                    <a:lnTo>
                      <a:pt x="225" y="290"/>
                    </a:lnTo>
                    <a:lnTo>
                      <a:pt x="225" y="289"/>
                    </a:lnTo>
                    <a:lnTo>
                      <a:pt x="448" y="3"/>
                    </a:lnTo>
                    <a:lnTo>
                      <a:pt x="447" y="0"/>
                    </a:lnTo>
                    <a:close/>
                  </a:path>
                </a:pathLst>
              </a:custGeom>
              <a:solidFill>
                <a:schemeClr val="accent2"/>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17" name="Freeform 71"/>
              <p:cNvSpPr>
                <a:spLocks noEditPoints="1"/>
              </p:cNvSpPr>
              <p:nvPr/>
            </p:nvSpPr>
            <p:spPr bwMode="auto">
              <a:xfrm>
                <a:off x="2956863" y="1822685"/>
                <a:ext cx="1316038" cy="776288"/>
              </a:xfrm>
              <a:custGeom>
                <a:avLst/>
                <a:gdLst>
                  <a:gd name="T0" fmla="*/ 601 w 829"/>
                  <a:gd name="T1" fmla="*/ 291 h 489"/>
                  <a:gd name="T2" fmla="*/ 154 w 829"/>
                  <a:gd name="T3" fmla="*/ 291 h 489"/>
                  <a:gd name="T4" fmla="*/ 0 w 829"/>
                  <a:gd name="T5" fmla="*/ 489 h 489"/>
                  <a:gd name="T6" fmla="*/ 448 w 829"/>
                  <a:gd name="T7" fmla="*/ 489 h 489"/>
                  <a:gd name="T8" fmla="*/ 603 w 829"/>
                  <a:gd name="T9" fmla="*/ 292 h 489"/>
                  <a:gd name="T10" fmla="*/ 601 w 829"/>
                  <a:gd name="T11" fmla="*/ 291 h 489"/>
                  <a:gd name="T12" fmla="*/ 829 w 829"/>
                  <a:gd name="T13" fmla="*/ 0 h 489"/>
                  <a:gd name="T14" fmla="*/ 829 w 829"/>
                  <a:gd name="T15" fmla="*/ 2 h 489"/>
                  <a:gd name="T16" fmla="*/ 829 w 829"/>
                  <a:gd name="T17" fmla="*/ 2 h 489"/>
                  <a:gd name="T18" fmla="*/ 829 w 829"/>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489">
                    <a:moveTo>
                      <a:pt x="601" y="291"/>
                    </a:moveTo>
                    <a:lnTo>
                      <a:pt x="154" y="291"/>
                    </a:lnTo>
                    <a:lnTo>
                      <a:pt x="0" y="489"/>
                    </a:lnTo>
                    <a:lnTo>
                      <a:pt x="448" y="489"/>
                    </a:lnTo>
                    <a:lnTo>
                      <a:pt x="603" y="292"/>
                    </a:lnTo>
                    <a:lnTo>
                      <a:pt x="601" y="291"/>
                    </a:lnTo>
                    <a:close/>
                    <a:moveTo>
                      <a:pt x="829" y="0"/>
                    </a:moveTo>
                    <a:lnTo>
                      <a:pt x="829" y="2"/>
                    </a:lnTo>
                    <a:lnTo>
                      <a:pt x="829" y="2"/>
                    </a:lnTo>
                    <a:lnTo>
                      <a:pt x="829" y="0"/>
                    </a:lnTo>
                    <a:close/>
                  </a:path>
                </a:pathLst>
              </a:custGeom>
              <a:solidFill>
                <a:schemeClr val="accent2"/>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18" name="Freeform 73"/>
              <p:cNvSpPr/>
              <p:nvPr/>
            </p:nvSpPr>
            <p:spPr bwMode="auto">
              <a:xfrm>
                <a:off x="3201338" y="1827447"/>
                <a:ext cx="709613" cy="457200"/>
              </a:xfrm>
              <a:custGeom>
                <a:avLst/>
                <a:gdLst>
                  <a:gd name="T0" fmla="*/ 227 w 447"/>
                  <a:gd name="T1" fmla="*/ 0 h 288"/>
                  <a:gd name="T2" fmla="*/ 97 w 447"/>
                  <a:gd name="T3" fmla="*/ 165 h 288"/>
                  <a:gd name="T4" fmla="*/ 97 w 447"/>
                  <a:gd name="T5" fmla="*/ 165 h 288"/>
                  <a:gd name="T6" fmla="*/ 0 w 447"/>
                  <a:gd name="T7" fmla="*/ 288 h 288"/>
                  <a:gd name="T8" fmla="*/ 447 w 447"/>
                  <a:gd name="T9" fmla="*/ 288 h 288"/>
                  <a:gd name="T10" fmla="*/ 227 w 447"/>
                  <a:gd name="T11" fmla="*/ 0 h 288"/>
                </a:gdLst>
                <a:ahLst/>
                <a:cxnLst>
                  <a:cxn ang="0">
                    <a:pos x="T0" y="T1"/>
                  </a:cxn>
                  <a:cxn ang="0">
                    <a:pos x="T2" y="T3"/>
                  </a:cxn>
                  <a:cxn ang="0">
                    <a:pos x="T4" y="T5"/>
                  </a:cxn>
                  <a:cxn ang="0">
                    <a:pos x="T6" y="T7"/>
                  </a:cxn>
                  <a:cxn ang="0">
                    <a:pos x="T8" y="T9"/>
                  </a:cxn>
                  <a:cxn ang="0">
                    <a:pos x="T10" y="T11"/>
                  </a:cxn>
                </a:cxnLst>
                <a:rect l="0" t="0" r="r" b="b"/>
                <a:pathLst>
                  <a:path w="447" h="288">
                    <a:moveTo>
                      <a:pt x="227" y="0"/>
                    </a:moveTo>
                    <a:lnTo>
                      <a:pt x="97" y="165"/>
                    </a:lnTo>
                    <a:lnTo>
                      <a:pt x="97" y="165"/>
                    </a:lnTo>
                    <a:lnTo>
                      <a:pt x="0" y="288"/>
                    </a:lnTo>
                    <a:lnTo>
                      <a:pt x="447" y="288"/>
                    </a:lnTo>
                    <a:lnTo>
                      <a:pt x="227" y="0"/>
                    </a:lnTo>
                    <a:close/>
                  </a:path>
                </a:pathLst>
              </a:custGeom>
              <a:solidFill>
                <a:schemeClr val="accent2"/>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19" name="Freeform 77"/>
              <p:cNvSpPr/>
              <p:nvPr/>
            </p:nvSpPr>
            <p:spPr bwMode="auto">
              <a:xfrm>
                <a:off x="3561701" y="1371835"/>
                <a:ext cx="706438" cy="912813"/>
              </a:xfrm>
              <a:custGeom>
                <a:avLst/>
                <a:gdLst>
                  <a:gd name="T0" fmla="*/ 223 w 445"/>
                  <a:gd name="T1" fmla="*/ 0 h 575"/>
                  <a:gd name="T2" fmla="*/ 0 w 445"/>
                  <a:gd name="T3" fmla="*/ 286 h 575"/>
                  <a:gd name="T4" fmla="*/ 0 w 445"/>
                  <a:gd name="T5" fmla="*/ 287 h 575"/>
                  <a:gd name="T6" fmla="*/ 220 w 445"/>
                  <a:gd name="T7" fmla="*/ 575 h 575"/>
                  <a:gd name="T8" fmla="*/ 222 w 445"/>
                  <a:gd name="T9" fmla="*/ 575 h 575"/>
                  <a:gd name="T10" fmla="*/ 445 w 445"/>
                  <a:gd name="T11" fmla="*/ 286 h 575"/>
                  <a:gd name="T12" fmla="*/ 223 w 445"/>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45" h="575">
                    <a:moveTo>
                      <a:pt x="223" y="0"/>
                    </a:moveTo>
                    <a:lnTo>
                      <a:pt x="0" y="286"/>
                    </a:lnTo>
                    <a:lnTo>
                      <a:pt x="0" y="287"/>
                    </a:lnTo>
                    <a:lnTo>
                      <a:pt x="220" y="575"/>
                    </a:lnTo>
                    <a:lnTo>
                      <a:pt x="222" y="575"/>
                    </a:lnTo>
                    <a:lnTo>
                      <a:pt x="445" y="286"/>
                    </a:lnTo>
                    <a:lnTo>
                      <a:pt x="223" y="0"/>
                    </a:lnTo>
                    <a:close/>
                  </a:path>
                </a:pathLst>
              </a:custGeom>
              <a:solidFill>
                <a:schemeClr val="accent2"/>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20" name="Freeform 200"/>
              <p:cNvSpPr>
                <a:spLocks noEditPoints="1"/>
              </p:cNvSpPr>
              <p:nvPr/>
            </p:nvSpPr>
            <p:spPr bwMode="auto">
              <a:xfrm>
                <a:off x="1658288" y="1357547"/>
                <a:ext cx="809625" cy="927100"/>
              </a:xfrm>
              <a:custGeom>
                <a:avLst/>
                <a:gdLst>
                  <a:gd name="T0" fmla="*/ 223 w 510"/>
                  <a:gd name="T1" fmla="*/ 293 h 584"/>
                  <a:gd name="T2" fmla="*/ 223 w 510"/>
                  <a:gd name="T3" fmla="*/ 293 h 584"/>
                  <a:gd name="T4" fmla="*/ 223 w 510"/>
                  <a:gd name="T5" fmla="*/ 293 h 584"/>
                  <a:gd name="T6" fmla="*/ 223 w 510"/>
                  <a:gd name="T7" fmla="*/ 293 h 584"/>
                  <a:gd name="T8" fmla="*/ 223 w 510"/>
                  <a:gd name="T9" fmla="*/ 293 h 584"/>
                  <a:gd name="T10" fmla="*/ 223 w 510"/>
                  <a:gd name="T11" fmla="*/ 293 h 584"/>
                  <a:gd name="T12" fmla="*/ 223 w 510"/>
                  <a:gd name="T13" fmla="*/ 293 h 584"/>
                  <a:gd name="T14" fmla="*/ 223 w 510"/>
                  <a:gd name="T15" fmla="*/ 293 h 584"/>
                  <a:gd name="T16" fmla="*/ 223 w 510"/>
                  <a:gd name="T17" fmla="*/ 293 h 584"/>
                  <a:gd name="T18" fmla="*/ 226 w 510"/>
                  <a:gd name="T19" fmla="*/ 293 h 584"/>
                  <a:gd name="T20" fmla="*/ 226 w 510"/>
                  <a:gd name="T21" fmla="*/ 293 h 584"/>
                  <a:gd name="T22" fmla="*/ 226 w 510"/>
                  <a:gd name="T23" fmla="*/ 293 h 584"/>
                  <a:gd name="T24" fmla="*/ 226 w 510"/>
                  <a:gd name="T25" fmla="*/ 293 h 584"/>
                  <a:gd name="T26" fmla="*/ 226 w 510"/>
                  <a:gd name="T27" fmla="*/ 293 h 584"/>
                  <a:gd name="T28" fmla="*/ 286 w 510"/>
                  <a:gd name="T29" fmla="*/ 0 h 584"/>
                  <a:gd name="T30" fmla="*/ 2 w 510"/>
                  <a:gd name="T31" fmla="*/ 0 h 584"/>
                  <a:gd name="T32" fmla="*/ 223 w 510"/>
                  <a:gd name="T33" fmla="*/ 292 h 584"/>
                  <a:gd name="T34" fmla="*/ 0 w 510"/>
                  <a:gd name="T35" fmla="*/ 584 h 584"/>
                  <a:gd name="T36" fmla="*/ 285 w 510"/>
                  <a:gd name="T37" fmla="*/ 584 h 584"/>
                  <a:gd name="T38" fmla="*/ 510 w 510"/>
                  <a:gd name="T39" fmla="*/ 292 h 584"/>
                  <a:gd name="T40" fmla="*/ 286 w 510"/>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0"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286" y="0"/>
                    </a:moveTo>
                    <a:lnTo>
                      <a:pt x="2" y="0"/>
                    </a:lnTo>
                    <a:lnTo>
                      <a:pt x="223" y="292"/>
                    </a:lnTo>
                    <a:lnTo>
                      <a:pt x="0" y="584"/>
                    </a:lnTo>
                    <a:lnTo>
                      <a:pt x="285" y="584"/>
                    </a:lnTo>
                    <a:lnTo>
                      <a:pt x="510" y="292"/>
                    </a:lnTo>
                    <a:lnTo>
                      <a:pt x="286" y="0"/>
                    </a:lnTo>
                  </a:path>
                </a:pathLst>
              </a:custGeom>
              <a:solidFill>
                <a:schemeClr val="accent2">
                  <a:alpha val="6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21" name="Freeform 217"/>
              <p:cNvSpPr>
                <a:spLocks noEditPoints="1"/>
              </p:cNvSpPr>
              <p:nvPr/>
            </p:nvSpPr>
            <p:spPr bwMode="auto">
              <a:xfrm>
                <a:off x="1204263" y="1357547"/>
                <a:ext cx="614363" cy="927100"/>
              </a:xfrm>
              <a:custGeom>
                <a:avLst/>
                <a:gdLst>
                  <a:gd name="T0" fmla="*/ 223 w 387"/>
                  <a:gd name="T1" fmla="*/ 293 h 584"/>
                  <a:gd name="T2" fmla="*/ 223 w 387"/>
                  <a:gd name="T3" fmla="*/ 293 h 584"/>
                  <a:gd name="T4" fmla="*/ 223 w 387"/>
                  <a:gd name="T5" fmla="*/ 293 h 584"/>
                  <a:gd name="T6" fmla="*/ 223 w 387"/>
                  <a:gd name="T7" fmla="*/ 293 h 584"/>
                  <a:gd name="T8" fmla="*/ 223 w 387"/>
                  <a:gd name="T9" fmla="*/ 293 h 584"/>
                  <a:gd name="T10" fmla="*/ 223 w 387"/>
                  <a:gd name="T11" fmla="*/ 293 h 584"/>
                  <a:gd name="T12" fmla="*/ 223 w 387"/>
                  <a:gd name="T13" fmla="*/ 293 h 584"/>
                  <a:gd name="T14" fmla="*/ 223 w 387"/>
                  <a:gd name="T15" fmla="*/ 293 h 584"/>
                  <a:gd name="T16" fmla="*/ 223 w 387"/>
                  <a:gd name="T17" fmla="*/ 293 h 584"/>
                  <a:gd name="T18" fmla="*/ 226 w 387"/>
                  <a:gd name="T19" fmla="*/ 293 h 584"/>
                  <a:gd name="T20" fmla="*/ 226 w 387"/>
                  <a:gd name="T21" fmla="*/ 293 h 584"/>
                  <a:gd name="T22" fmla="*/ 226 w 387"/>
                  <a:gd name="T23" fmla="*/ 293 h 584"/>
                  <a:gd name="T24" fmla="*/ 226 w 387"/>
                  <a:gd name="T25" fmla="*/ 293 h 584"/>
                  <a:gd name="T26" fmla="*/ 226 w 387"/>
                  <a:gd name="T27" fmla="*/ 293 h 584"/>
                  <a:gd name="T28" fmla="*/ 163 w 387"/>
                  <a:gd name="T29" fmla="*/ 0 h 584"/>
                  <a:gd name="T30" fmla="*/ 1 w 387"/>
                  <a:gd name="T31" fmla="*/ 0 h 584"/>
                  <a:gd name="T32" fmla="*/ 223 w 387"/>
                  <a:gd name="T33" fmla="*/ 292 h 584"/>
                  <a:gd name="T34" fmla="*/ 0 w 387"/>
                  <a:gd name="T35" fmla="*/ 584 h 584"/>
                  <a:gd name="T36" fmla="*/ 162 w 387"/>
                  <a:gd name="T37" fmla="*/ 584 h 584"/>
                  <a:gd name="T38" fmla="*/ 387 w 387"/>
                  <a:gd name="T39" fmla="*/ 292 h 584"/>
                  <a:gd name="T40" fmla="*/ 163 w 387"/>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7" y="292"/>
                    </a:lnTo>
                    <a:lnTo>
                      <a:pt x="163" y="0"/>
                    </a:lnTo>
                  </a:path>
                </a:pathLst>
              </a:custGeom>
              <a:solidFill>
                <a:schemeClr val="accent2">
                  <a:alpha val="5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grpSp>
        <p:grpSp>
          <p:nvGrpSpPr>
            <p:cNvPr id="31" name="组合 30"/>
            <p:cNvGrpSpPr/>
            <p:nvPr userDrawn="1"/>
          </p:nvGrpSpPr>
          <p:grpSpPr>
            <a:xfrm>
              <a:off x="6174683" y="4002088"/>
              <a:ext cx="2208213" cy="2271367"/>
              <a:chOff x="6386614" y="3709988"/>
              <a:chExt cx="2208213" cy="2271367"/>
            </a:xfrm>
          </p:grpSpPr>
          <p:grpSp>
            <p:nvGrpSpPr>
              <p:cNvPr id="32" name="Group 301"/>
              <p:cNvGrpSpPr/>
              <p:nvPr/>
            </p:nvGrpSpPr>
            <p:grpSpPr>
              <a:xfrm>
                <a:off x="6386614" y="3709988"/>
                <a:ext cx="2208213" cy="1557338"/>
                <a:chOff x="6272585" y="3618148"/>
                <a:chExt cx="2208213" cy="1557338"/>
              </a:xfrm>
            </p:grpSpPr>
            <p:sp>
              <p:nvSpPr>
                <p:cNvPr id="36" name="Freeform 81"/>
                <p:cNvSpPr>
                  <a:spLocks noEditPoints="1"/>
                </p:cNvSpPr>
                <p:nvPr/>
              </p:nvSpPr>
              <p:spPr bwMode="auto">
                <a:xfrm>
                  <a:off x="6272585" y="3941998"/>
                  <a:ext cx="2208213" cy="900113"/>
                </a:xfrm>
                <a:custGeom>
                  <a:avLst/>
                  <a:gdLst>
                    <a:gd name="T0" fmla="*/ 16 w 1391"/>
                    <a:gd name="T1" fmla="*/ 264 h 567"/>
                    <a:gd name="T2" fmla="*/ 0 w 1391"/>
                    <a:gd name="T3" fmla="*/ 283 h 567"/>
                    <a:gd name="T4" fmla="*/ 0 w 1391"/>
                    <a:gd name="T5" fmla="*/ 285 h 567"/>
                    <a:gd name="T6" fmla="*/ 16 w 1391"/>
                    <a:gd name="T7" fmla="*/ 264 h 567"/>
                    <a:gd name="T8" fmla="*/ 1163 w 1391"/>
                    <a:gd name="T9" fmla="*/ 291 h 567"/>
                    <a:gd name="T10" fmla="*/ 1163 w 1391"/>
                    <a:gd name="T11" fmla="*/ 291 h 567"/>
                    <a:gd name="T12" fmla="*/ 1163 w 1391"/>
                    <a:gd name="T13" fmla="*/ 291 h 567"/>
                    <a:gd name="T14" fmla="*/ 1163 w 1391"/>
                    <a:gd name="T15" fmla="*/ 291 h 567"/>
                    <a:gd name="T16" fmla="*/ 1166 w 1391"/>
                    <a:gd name="T17" fmla="*/ 289 h 567"/>
                    <a:gd name="T18" fmla="*/ 1166 w 1391"/>
                    <a:gd name="T19" fmla="*/ 289 h 567"/>
                    <a:gd name="T20" fmla="*/ 1166 w 1391"/>
                    <a:gd name="T21" fmla="*/ 289 h 567"/>
                    <a:gd name="T22" fmla="*/ 1166 w 1391"/>
                    <a:gd name="T23" fmla="*/ 289 h 567"/>
                    <a:gd name="T24" fmla="*/ 1166 w 1391"/>
                    <a:gd name="T25" fmla="*/ 289 h 567"/>
                    <a:gd name="T26" fmla="*/ 1166 w 1391"/>
                    <a:gd name="T27" fmla="*/ 289 h 567"/>
                    <a:gd name="T28" fmla="*/ 1166 w 1391"/>
                    <a:gd name="T29" fmla="*/ 289 h 567"/>
                    <a:gd name="T30" fmla="*/ 1166 w 1391"/>
                    <a:gd name="T31" fmla="*/ 289 h 567"/>
                    <a:gd name="T32" fmla="*/ 1166 w 1391"/>
                    <a:gd name="T33" fmla="*/ 289 h 567"/>
                    <a:gd name="T34" fmla="*/ 1391 w 1391"/>
                    <a:gd name="T35" fmla="*/ 0 h 567"/>
                    <a:gd name="T36" fmla="*/ 670 w 1391"/>
                    <a:gd name="T37" fmla="*/ 0 h 567"/>
                    <a:gd name="T38" fmla="*/ 575 w 1391"/>
                    <a:gd name="T39" fmla="*/ 123 h 567"/>
                    <a:gd name="T40" fmla="*/ 575 w 1391"/>
                    <a:gd name="T41" fmla="*/ 123 h 567"/>
                    <a:gd name="T42" fmla="*/ 446 w 1391"/>
                    <a:gd name="T43" fmla="*/ 288 h 567"/>
                    <a:gd name="T44" fmla="*/ 448 w 1391"/>
                    <a:gd name="T45" fmla="*/ 289 h 567"/>
                    <a:gd name="T46" fmla="*/ 578 w 1391"/>
                    <a:gd name="T47" fmla="*/ 456 h 567"/>
                    <a:gd name="T48" fmla="*/ 578 w 1391"/>
                    <a:gd name="T49" fmla="*/ 456 h 567"/>
                    <a:gd name="T50" fmla="*/ 665 w 1391"/>
                    <a:gd name="T51" fmla="*/ 567 h 567"/>
                    <a:gd name="T52" fmla="*/ 1389 w 1391"/>
                    <a:gd name="T53" fmla="*/ 567 h 567"/>
                    <a:gd name="T54" fmla="*/ 1166 w 1391"/>
                    <a:gd name="T55" fmla="*/ 283 h 567"/>
                    <a:gd name="T56" fmla="*/ 1391 w 1391"/>
                    <a:gd name="T5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567">
                      <a:moveTo>
                        <a:pt x="16" y="264"/>
                      </a:moveTo>
                      <a:lnTo>
                        <a:pt x="0" y="283"/>
                      </a:lnTo>
                      <a:lnTo>
                        <a:pt x="0" y="285"/>
                      </a:lnTo>
                      <a:lnTo>
                        <a:pt x="16" y="264"/>
                      </a:lnTo>
                      <a:close/>
                      <a:moveTo>
                        <a:pt x="1163" y="291"/>
                      </a:moveTo>
                      <a:lnTo>
                        <a:pt x="1163" y="291"/>
                      </a:lnTo>
                      <a:lnTo>
                        <a:pt x="1163" y="291"/>
                      </a:lnTo>
                      <a:lnTo>
                        <a:pt x="1163" y="291"/>
                      </a:lnTo>
                      <a:close/>
                      <a:moveTo>
                        <a:pt x="1166" y="289"/>
                      </a:moveTo>
                      <a:lnTo>
                        <a:pt x="1166" y="289"/>
                      </a:lnTo>
                      <a:lnTo>
                        <a:pt x="1166" y="289"/>
                      </a:lnTo>
                      <a:close/>
                      <a:moveTo>
                        <a:pt x="1166" y="289"/>
                      </a:moveTo>
                      <a:lnTo>
                        <a:pt x="1166" y="289"/>
                      </a:lnTo>
                      <a:lnTo>
                        <a:pt x="1166" y="289"/>
                      </a:lnTo>
                      <a:close/>
                      <a:moveTo>
                        <a:pt x="1166" y="289"/>
                      </a:moveTo>
                      <a:lnTo>
                        <a:pt x="1166" y="289"/>
                      </a:lnTo>
                      <a:lnTo>
                        <a:pt x="1166" y="289"/>
                      </a:lnTo>
                      <a:close/>
                      <a:moveTo>
                        <a:pt x="1391" y="0"/>
                      </a:moveTo>
                      <a:lnTo>
                        <a:pt x="670" y="0"/>
                      </a:lnTo>
                      <a:lnTo>
                        <a:pt x="575" y="123"/>
                      </a:lnTo>
                      <a:lnTo>
                        <a:pt x="575" y="123"/>
                      </a:lnTo>
                      <a:lnTo>
                        <a:pt x="446" y="288"/>
                      </a:lnTo>
                      <a:lnTo>
                        <a:pt x="448" y="289"/>
                      </a:lnTo>
                      <a:lnTo>
                        <a:pt x="578" y="456"/>
                      </a:lnTo>
                      <a:lnTo>
                        <a:pt x="578" y="456"/>
                      </a:lnTo>
                      <a:lnTo>
                        <a:pt x="665" y="567"/>
                      </a:lnTo>
                      <a:lnTo>
                        <a:pt x="1389" y="567"/>
                      </a:lnTo>
                      <a:lnTo>
                        <a:pt x="1166" y="283"/>
                      </a:lnTo>
                      <a:lnTo>
                        <a:pt x="1391" y="0"/>
                      </a:lnTo>
                      <a:close/>
                    </a:path>
                  </a:pathLst>
                </a:custGeom>
                <a:solidFill>
                  <a:schemeClr val="accent3">
                    <a:alpha val="70000"/>
                  </a:schemeClr>
                </a:solidFill>
                <a:ln>
                  <a:noFill/>
                </a:ln>
              </p:spPr>
              <p:txBody>
                <a:bodyPr vert="horz" wrap="square" lIns="91440" tIns="45720" rIns="91440" bIns="45720" numCol="1" anchor="ctr" anchorCtr="0" compatLnSpc="1"/>
                <a:lstStyle/>
                <a:p>
                  <a:pPr algn="ctr"/>
                  <a:r>
                    <a:rPr lang="en-US" sz="3200" b="1" dirty="0">
                      <a:solidFill>
                        <a:srgbClr val="FFFFFF"/>
                      </a:solidFill>
                      <a:latin typeface="+mj-ea"/>
                      <a:ea typeface="+mj-ea"/>
                      <a:cs typeface="Bebas Neue" charset="0"/>
                    </a:rPr>
                    <a:t>03</a:t>
                  </a:r>
                </a:p>
              </p:txBody>
            </p:sp>
            <p:sp>
              <p:nvSpPr>
                <p:cNvPr id="37" name="Freeform 91"/>
                <p:cNvSpPr/>
                <p:nvPr/>
              </p:nvSpPr>
              <p:spPr bwMode="auto">
                <a:xfrm>
                  <a:off x="6644704" y="4842111"/>
                  <a:ext cx="962025" cy="333375"/>
                </a:xfrm>
                <a:custGeom>
                  <a:avLst/>
                  <a:gdLst>
                    <a:gd name="T0" fmla="*/ 442 w 606"/>
                    <a:gd name="T1" fmla="*/ 0 h 210"/>
                    <a:gd name="T2" fmla="*/ 6 w 606"/>
                    <a:gd name="T3" fmla="*/ 0 h 210"/>
                    <a:gd name="T4" fmla="*/ 0 w 606"/>
                    <a:gd name="T5" fmla="*/ 7 h 210"/>
                    <a:gd name="T6" fmla="*/ 158 w 606"/>
                    <a:gd name="T7" fmla="*/ 210 h 210"/>
                    <a:gd name="T8" fmla="*/ 606 w 606"/>
                    <a:gd name="T9" fmla="*/ 210 h 210"/>
                    <a:gd name="T10" fmla="*/ 442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442" y="0"/>
                      </a:moveTo>
                      <a:lnTo>
                        <a:pt x="6" y="0"/>
                      </a:lnTo>
                      <a:lnTo>
                        <a:pt x="0" y="7"/>
                      </a:lnTo>
                      <a:lnTo>
                        <a:pt x="158" y="210"/>
                      </a:lnTo>
                      <a:lnTo>
                        <a:pt x="606" y="210"/>
                      </a:lnTo>
                      <a:lnTo>
                        <a:pt x="442" y="0"/>
                      </a:lnTo>
                      <a:close/>
                    </a:path>
                  </a:pathLst>
                </a:custGeom>
                <a:solidFill>
                  <a:schemeClr val="accent3">
                    <a:alpha val="7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38" name="Freeform 93"/>
                <p:cNvSpPr/>
                <p:nvPr/>
              </p:nvSpPr>
              <p:spPr bwMode="auto">
                <a:xfrm>
                  <a:off x="6645176" y="4399198"/>
                  <a:ext cx="692150" cy="442913"/>
                </a:xfrm>
                <a:custGeom>
                  <a:avLst/>
                  <a:gdLst>
                    <a:gd name="T0" fmla="*/ 217 w 436"/>
                    <a:gd name="T1" fmla="*/ 0 h 279"/>
                    <a:gd name="T2" fmla="*/ 216 w 436"/>
                    <a:gd name="T3" fmla="*/ 1 h 279"/>
                    <a:gd name="T4" fmla="*/ 0 w 436"/>
                    <a:gd name="T5" fmla="*/ 279 h 279"/>
                    <a:gd name="T6" fmla="*/ 436 w 436"/>
                    <a:gd name="T7" fmla="*/ 279 h 279"/>
                    <a:gd name="T8" fmla="*/ 349 w 436"/>
                    <a:gd name="T9" fmla="*/ 168 h 279"/>
                    <a:gd name="T10" fmla="*/ 349 w 436"/>
                    <a:gd name="T11" fmla="*/ 168 h 279"/>
                    <a:gd name="T12" fmla="*/ 219 w 436"/>
                    <a:gd name="T13" fmla="*/ 1 h 279"/>
                    <a:gd name="T14" fmla="*/ 217 w 436"/>
                    <a:gd name="T15" fmla="*/ 0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279">
                      <a:moveTo>
                        <a:pt x="217" y="0"/>
                      </a:moveTo>
                      <a:lnTo>
                        <a:pt x="216" y="1"/>
                      </a:lnTo>
                      <a:lnTo>
                        <a:pt x="0" y="279"/>
                      </a:lnTo>
                      <a:lnTo>
                        <a:pt x="436" y="279"/>
                      </a:lnTo>
                      <a:lnTo>
                        <a:pt x="349" y="168"/>
                      </a:lnTo>
                      <a:lnTo>
                        <a:pt x="349" y="168"/>
                      </a:lnTo>
                      <a:lnTo>
                        <a:pt x="219" y="1"/>
                      </a:lnTo>
                      <a:lnTo>
                        <a:pt x="217" y="0"/>
                      </a:lnTo>
                      <a:close/>
                    </a:path>
                  </a:pathLst>
                </a:custGeom>
                <a:solidFill>
                  <a:schemeClr val="accent3"/>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39" name="Freeform 95"/>
                <p:cNvSpPr>
                  <a:spLocks noEditPoints="1"/>
                </p:cNvSpPr>
                <p:nvPr/>
              </p:nvSpPr>
              <p:spPr bwMode="auto">
                <a:xfrm>
                  <a:off x="6285929" y="3618148"/>
                  <a:ext cx="1316038" cy="1241425"/>
                </a:xfrm>
                <a:custGeom>
                  <a:avLst/>
                  <a:gdLst>
                    <a:gd name="T0" fmla="*/ 3 w 829"/>
                    <a:gd name="T1" fmla="*/ 493 h 782"/>
                    <a:gd name="T2" fmla="*/ 3 w 829"/>
                    <a:gd name="T3" fmla="*/ 493 h 782"/>
                    <a:gd name="T4" fmla="*/ 3 w 829"/>
                    <a:gd name="T5" fmla="*/ 493 h 782"/>
                    <a:gd name="T6" fmla="*/ 3 w 829"/>
                    <a:gd name="T7" fmla="*/ 493 h 782"/>
                    <a:gd name="T8" fmla="*/ 3 w 829"/>
                    <a:gd name="T9" fmla="*/ 493 h 782"/>
                    <a:gd name="T10" fmla="*/ 3 w 829"/>
                    <a:gd name="T11" fmla="*/ 493 h 782"/>
                    <a:gd name="T12" fmla="*/ 3 w 829"/>
                    <a:gd name="T13" fmla="*/ 489 h 782"/>
                    <a:gd name="T14" fmla="*/ 0 w 829"/>
                    <a:gd name="T15" fmla="*/ 492 h 782"/>
                    <a:gd name="T16" fmla="*/ 0 w 829"/>
                    <a:gd name="T17" fmla="*/ 493 h 782"/>
                    <a:gd name="T18" fmla="*/ 223 w 829"/>
                    <a:gd name="T19" fmla="*/ 782 h 782"/>
                    <a:gd name="T20" fmla="*/ 226 w 829"/>
                    <a:gd name="T21" fmla="*/ 778 h 782"/>
                    <a:gd name="T22" fmla="*/ 3 w 829"/>
                    <a:gd name="T23" fmla="*/ 492 h 782"/>
                    <a:gd name="T24" fmla="*/ 3 w 829"/>
                    <a:gd name="T25" fmla="*/ 492 h 782"/>
                    <a:gd name="T26" fmla="*/ 3 w 829"/>
                    <a:gd name="T27" fmla="*/ 492 h 782"/>
                    <a:gd name="T28" fmla="*/ 3 w 829"/>
                    <a:gd name="T29" fmla="*/ 492 h 782"/>
                    <a:gd name="T30" fmla="*/ 4 w 829"/>
                    <a:gd name="T31" fmla="*/ 490 h 782"/>
                    <a:gd name="T32" fmla="*/ 3 w 829"/>
                    <a:gd name="T33" fmla="*/ 489 h 782"/>
                    <a:gd name="T34" fmla="*/ 829 w 829"/>
                    <a:gd name="T35" fmla="*/ 0 h 782"/>
                    <a:gd name="T36" fmla="*/ 381 w 829"/>
                    <a:gd name="T37" fmla="*/ 0 h 782"/>
                    <a:gd name="T38" fmla="*/ 19 w 829"/>
                    <a:gd name="T39" fmla="*/ 468 h 782"/>
                    <a:gd name="T40" fmla="*/ 226 w 829"/>
                    <a:gd name="T41" fmla="*/ 204 h 782"/>
                    <a:gd name="T42" fmla="*/ 673 w 829"/>
                    <a:gd name="T43" fmla="*/ 204 h 782"/>
                    <a:gd name="T44" fmla="*/ 829 w 829"/>
                    <a:gd name="T4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2">
                      <a:moveTo>
                        <a:pt x="3" y="493"/>
                      </a:moveTo>
                      <a:lnTo>
                        <a:pt x="3" y="493"/>
                      </a:lnTo>
                      <a:lnTo>
                        <a:pt x="3" y="493"/>
                      </a:lnTo>
                      <a:close/>
                      <a:moveTo>
                        <a:pt x="3" y="493"/>
                      </a:moveTo>
                      <a:lnTo>
                        <a:pt x="3" y="493"/>
                      </a:lnTo>
                      <a:lnTo>
                        <a:pt x="3" y="493"/>
                      </a:lnTo>
                      <a:close/>
                      <a:moveTo>
                        <a:pt x="3" y="489"/>
                      </a:moveTo>
                      <a:lnTo>
                        <a:pt x="0" y="492"/>
                      </a:lnTo>
                      <a:lnTo>
                        <a:pt x="0" y="493"/>
                      </a:lnTo>
                      <a:lnTo>
                        <a:pt x="223" y="782"/>
                      </a:lnTo>
                      <a:lnTo>
                        <a:pt x="226" y="778"/>
                      </a:lnTo>
                      <a:lnTo>
                        <a:pt x="3" y="492"/>
                      </a:lnTo>
                      <a:lnTo>
                        <a:pt x="3" y="492"/>
                      </a:lnTo>
                      <a:lnTo>
                        <a:pt x="3" y="492"/>
                      </a:lnTo>
                      <a:lnTo>
                        <a:pt x="3" y="492"/>
                      </a:lnTo>
                      <a:lnTo>
                        <a:pt x="4" y="490"/>
                      </a:lnTo>
                      <a:lnTo>
                        <a:pt x="3" y="489"/>
                      </a:lnTo>
                      <a:close/>
                      <a:moveTo>
                        <a:pt x="829" y="0"/>
                      </a:moveTo>
                      <a:lnTo>
                        <a:pt x="381" y="0"/>
                      </a:lnTo>
                      <a:lnTo>
                        <a:pt x="19" y="468"/>
                      </a:lnTo>
                      <a:lnTo>
                        <a:pt x="226" y="204"/>
                      </a:lnTo>
                      <a:lnTo>
                        <a:pt x="673" y="204"/>
                      </a:lnTo>
                      <a:lnTo>
                        <a:pt x="829" y="0"/>
                      </a:lnTo>
                      <a:close/>
                    </a:path>
                  </a:pathLst>
                </a:custGeom>
                <a:solidFill>
                  <a:schemeClr val="accent3">
                    <a:alpha val="7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40" name="Freeform 97"/>
                <p:cNvSpPr/>
                <p:nvPr/>
              </p:nvSpPr>
              <p:spPr bwMode="auto">
                <a:xfrm>
                  <a:off x="6281638" y="3941998"/>
                  <a:ext cx="1063625" cy="457200"/>
                </a:xfrm>
                <a:custGeom>
                  <a:avLst/>
                  <a:gdLst>
                    <a:gd name="T0" fmla="*/ 670 w 670"/>
                    <a:gd name="T1" fmla="*/ 0 h 288"/>
                    <a:gd name="T2" fmla="*/ 223 w 670"/>
                    <a:gd name="T3" fmla="*/ 0 h 288"/>
                    <a:gd name="T4" fmla="*/ 16 w 670"/>
                    <a:gd name="T5" fmla="*/ 264 h 288"/>
                    <a:gd name="T6" fmla="*/ 0 w 670"/>
                    <a:gd name="T7" fmla="*/ 285 h 288"/>
                    <a:gd name="T8" fmla="*/ 1 w 670"/>
                    <a:gd name="T9" fmla="*/ 286 h 288"/>
                    <a:gd name="T10" fmla="*/ 223 w 670"/>
                    <a:gd name="T11" fmla="*/ 0 h 288"/>
                    <a:gd name="T12" fmla="*/ 446 w 670"/>
                    <a:gd name="T13" fmla="*/ 288 h 288"/>
                    <a:gd name="T14" fmla="*/ 575 w 670"/>
                    <a:gd name="T15" fmla="*/ 123 h 288"/>
                    <a:gd name="T16" fmla="*/ 575 w 670"/>
                    <a:gd name="T17" fmla="*/ 123 h 288"/>
                    <a:gd name="T18" fmla="*/ 670 w 67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88">
                      <a:moveTo>
                        <a:pt x="670" y="0"/>
                      </a:moveTo>
                      <a:lnTo>
                        <a:pt x="223" y="0"/>
                      </a:lnTo>
                      <a:lnTo>
                        <a:pt x="16" y="264"/>
                      </a:lnTo>
                      <a:lnTo>
                        <a:pt x="0" y="285"/>
                      </a:lnTo>
                      <a:lnTo>
                        <a:pt x="1" y="286"/>
                      </a:lnTo>
                      <a:lnTo>
                        <a:pt x="223" y="0"/>
                      </a:lnTo>
                      <a:lnTo>
                        <a:pt x="446" y="288"/>
                      </a:lnTo>
                      <a:lnTo>
                        <a:pt x="575" y="123"/>
                      </a:lnTo>
                      <a:lnTo>
                        <a:pt x="575" y="123"/>
                      </a:lnTo>
                      <a:lnTo>
                        <a:pt x="670" y="0"/>
                      </a:lnTo>
                      <a:close/>
                    </a:path>
                  </a:pathLst>
                </a:custGeom>
                <a:solidFill>
                  <a:schemeClr val="accent3"/>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41" name="Freeform 105"/>
                <p:cNvSpPr/>
                <p:nvPr/>
              </p:nvSpPr>
              <p:spPr bwMode="auto">
                <a:xfrm>
                  <a:off x="6292279" y="3941998"/>
                  <a:ext cx="706438" cy="900113"/>
                </a:xfrm>
                <a:custGeom>
                  <a:avLst/>
                  <a:gdLst>
                    <a:gd name="T0" fmla="*/ 222 w 445"/>
                    <a:gd name="T1" fmla="*/ 0 h 567"/>
                    <a:gd name="T2" fmla="*/ 0 w 445"/>
                    <a:gd name="T3" fmla="*/ 286 h 567"/>
                    <a:gd name="T4" fmla="*/ 222 w 445"/>
                    <a:gd name="T5" fmla="*/ 567 h 567"/>
                    <a:gd name="T6" fmla="*/ 228 w 445"/>
                    <a:gd name="T7" fmla="*/ 567 h 567"/>
                    <a:gd name="T8" fmla="*/ 444 w 445"/>
                    <a:gd name="T9" fmla="*/ 289 h 567"/>
                    <a:gd name="T10" fmla="*/ 445 w 445"/>
                    <a:gd name="T11" fmla="*/ 288 h 567"/>
                    <a:gd name="T12" fmla="*/ 222 w 445"/>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445" h="567">
                      <a:moveTo>
                        <a:pt x="222" y="0"/>
                      </a:moveTo>
                      <a:lnTo>
                        <a:pt x="0" y="286"/>
                      </a:lnTo>
                      <a:lnTo>
                        <a:pt x="222" y="567"/>
                      </a:lnTo>
                      <a:lnTo>
                        <a:pt x="228" y="567"/>
                      </a:lnTo>
                      <a:lnTo>
                        <a:pt x="444" y="289"/>
                      </a:lnTo>
                      <a:lnTo>
                        <a:pt x="445" y="288"/>
                      </a:lnTo>
                      <a:lnTo>
                        <a:pt x="222" y="0"/>
                      </a:lnTo>
                      <a:close/>
                    </a:path>
                  </a:pathLst>
                </a:custGeom>
                <a:solidFill>
                  <a:schemeClr val="accent3"/>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grpSp>
          <p:sp>
            <p:nvSpPr>
              <p:cNvPr id="33" name="Freeform 35"/>
              <p:cNvSpPr/>
              <p:nvPr/>
            </p:nvSpPr>
            <p:spPr bwMode="auto">
              <a:xfrm flipV="1">
                <a:off x="7020820" y="5305079"/>
                <a:ext cx="869950" cy="204788"/>
              </a:xfrm>
              <a:custGeom>
                <a:avLst/>
                <a:gdLst>
                  <a:gd name="T0" fmla="*/ 548 w 548"/>
                  <a:gd name="T1" fmla="*/ 0 h 129"/>
                  <a:gd name="T2" fmla="*/ 99 w 548"/>
                  <a:gd name="T3" fmla="*/ 0 h 129"/>
                  <a:gd name="T4" fmla="*/ 0 w 548"/>
                  <a:gd name="T5" fmla="*/ 129 h 129"/>
                  <a:gd name="T6" fmla="*/ 447 w 548"/>
                  <a:gd name="T7" fmla="*/ 129 h 129"/>
                  <a:gd name="T8" fmla="*/ 548 w 548"/>
                  <a:gd name="T9" fmla="*/ 0 h 129"/>
                </a:gdLst>
                <a:ahLst/>
                <a:cxnLst>
                  <a:cxn ang="0">
                    <a:pos x="T0" y="T1"/>
                  </a:cxn>
                  <a:cxn ang="0">
                    <a:pos x="T2" y="T3"/>
                  </a:cxn>
                  <a:cxn ang="0">
                    <a:pos x="T4" y="T5"/>
                  </a:cxn>
                  <a:cxn ang="0">
                    <a:pos x="T6" y="T7"/>
                  </a:cxn>
                  <a:cxn ang="0">
                    <a:pos x="T8" y="T9"/>
                  </a:cxn>
                </a:cxnLst>
                <a:rect l="0" t="0" r="r" b="b"/>
                <a:pathLst>
                  <a:path w="548" h="129">
                    <a:moveTo>
                      <a:pt x="548" y="0"/>
                    </a:moveTo>
                    <a:lnTo>
                      <a:pt x="99" y="0"/>
                    </a:lnTo>
                    <a:lnTo>
                      <a:pt x="0" y="129"/>
                    </a:lnTo>
                    <a:lnTo>
                      <a:pt x="447" y="129"/>
                    </a:lnTo>
                    <a:lnTo>
                      <a:pt x="548" y="0"/>
                    </a:lnTo>
                    <a:close/>
                  </a:path>
                </a:pathLst>
              </a:custGeom>
              <a:solidFill>
                <a:schemeClr val="accent3">
                  <a:alpha val="5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34" name="Freeform 37"/>
              <p:cNvSpPr/>
              <p:nvPr/>
            </p:nvSpPr>
            <p:spPr bwMode="auto">
              <a:xfrm flipV="1">
                <a:off x="7197032" y="5546380"/>
                <a:ext cx="869950" cy="203200"/>
              </a:xfrm>
              <a:custGeom>
                <a:avLst/>
                <a:gdLst>
                  <a:gd name="T0" fmla="*/ 548 w 548"/>
                  <a:gd name="T1" fmla="*/ 0 h 128"/>
                  <a:gd name="T2" fmla="*/ 99 w 548"/>
                  <a:gd name="T3" fmla="*/ 0 h 128"/>
                  <a:gd name="T4" fmla="*/ 0 w 548"/>
                  <a:gd name="T5" fmla="*/ 128 h 128"/>
                  <a:gd name="T6" fmla="*/ 447 w 548"/>
                  <a:gd name="T7" fmla="*/ 128 h 128"/>
                  <a:gd name="T8" fmla="*/ 548 w 548"/>
                  <a:gd name="T9" fmla="*/ 0 h 128"/>
                </a:gdLst>
                <a:ahLst/>
                <a:cxnLst>
                  <a:cxn ang="0">
                    <a:pos x="T0" y="T1"/>
                  </a:cxn>
                  <a:cxn ang="0">
                    <a:pos x="T2" y="T3"/>
                  </a:cxn>
                  <a:cxn ang="0">
                    <a:pos x="T4" y="T5"/>
                  </a:cxn>
                  <a:cxn ang="0">
                    <a:pos x="T6" y="T7"/>
                  </a:cxn>
                  <a:cxn ang="0">
                    <a:pos x="T8" y="T9"/>
                  </a:cxn>
                </a:cxnLst>
                <a:rect l="0" t="0" r="r" b="b"/>
                <a:pathLst>
                  <a:path w="548" h="128">
                    <a:moveTo>
                      <a:pt x="548" y="0"/>
                    </a:moveTo>
                    <a:lnTo>
                      <a:pt x="99" y="0"/>
                    </a:lnTo>
                    <a:lnTo>
                      <a:pt x="0" y="128"/>
                    </a:lnTo>
                    <a:lnTo>
                      <a:pt x="447" y="128"/>
                    </a:lnTo>
                    <a:lnTo>
                      <a:pt x="548" y="0"/>
                    </a:lnTo>
                    <a:close/>
                  </a:path>
                </a:pathLst>
              </a:custGeom>
              <a:solidFill>
                <a:schemeClr val="accent3">
                  <a:alpha val="3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sp>
            <p:nvSpPr>
              <p:cNvPr id="35" name="Freeform 39"/>
              <p:cNvSpPr>
                <a:spLocks noEditPoints="1"/>
              </p:cNvSpPr>
              <p:nvPr/>
            </p:nvSpPr>
            <p:spPr bwMode="auto">
              <a:xfrm flipV="1">
                <a:off x="7373245" y="5778155"/>
                <a:ext cx="869950" cy="203200"/>
              </a:xfrm>
              <a:custGeom>
                <a:avLst/>
                <a:gdLst>
                  <a:gd name="T0" fmla="*/ 260 w 548"/>
                  <a:gd name="T1" fmla="*/ 90 h 128"/>
                  <a:gd name="T2" fmla="*/ 260 w 548"/>
                  <a:gd name="T3" fmla="*/ 90 h 128"/>
                  <a:gd name="T4" fmla="*/ 260 w 548"/>
                  <a:gd name="T5" fmla="*/ 90 h 128"/>
                  <a:gd name="T6" fmla="*/ 260 w 548"/>
                  <a:gd name="T7" fmla="*/ 90 h 128"/>
                  <a:gd name="T8" fmla="*/ 548 w 548"/>
                  <a:gd name="T9" fmla="*/ 0 h 128"/>
                  <a:gd name="T10" fmla="*/ 99 w 548"/>
                  <a:gd name="T11" fmla="*/ 0 h 128"/>
                  <a:gd name="T12" fmla="*/ 0 w 548"/>
                  <a:gd name="T13" fmla="*/ 128 h 128"/>
                  <a:gd name="T14" fmla="*/ 447 w 548"/>
                  <a:gd name="T15" fmla="*/ 128 h 128"/>
                  <a:gd name="T16" fmla="*/ 548 w 54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28">
                    <a:moveTo>
                      <a:pt x="260" y="90"/>
                    </a:moveTo>
                    <a:lnTo>
                      <a:pt x="260" y="90"/>
                    </a:lnTo>
                    <a:lnTo>
                      <a:pt x="260" y="90"/>
                    </a:lnTo>
                    <a:lnTo>
                      <a:pt x="260" y="90"/>
                    </a:lnTo>
                    <a:close/>
                    <a:moveTo>
                      <a:pt x="548" y="0"/>
                    </a:moveTo>
                    <a:lnTo>
                      <a:pt x="99" y="0"/>
                    </a:lnTo>
                    <a:lnTo>
                      <a:pt x="0" y="128"/>
                    </a:lnTo>
                    <a:lnTo>
                      <a:pt x="447" y="128"/>
                    </a:lnTo>
                    <a:lnTo>
                      <a:pt x="548" y="0"/>
                    </a:lnTo>
                    <a:close/>
                  </a:path>
                </a:pathLst>
              </a:custGeom>
              <a:solidFill>
                <a:schemeClr val="accent3">
                  <a:alpha val="10000"/>
                </a:schemeClr>
              </a:solidFill>
              <a:ln>
                <a:noFill/>
              </a:ln>
            </p:spPr>
            <p:txBody>
              <a:bodyPr vert="horz" wrap="square" lIns="91440" tIns="45720" rIns="91440" bIns="45720" numCol="1" anchor="t" anchorCtr="0" compatLnSpc="1"/>
              <a:lstStyle/>
              <a:p>
                <a:endParaRPr lang="en-US" b="1" dirty="0">
                  <a:latin typeface="+mj-ea"/>
                  <a:ea typeface="+mj-ea"/>
                  <a:cs typeface="Bebas Neue" charset="0"/>
                </a:endParaRPr>
              </a:p>
            </p:txBody>
          </p:sp>
        </p:grpSp>
      </p:grpSp>
      <p:sp>
        <p:nvSpPr>
          <p:cNvPr id="42" name="文本占位符 22"/>
          <p:cNvSpPr>
            <a:spLocks noGrp="1"/>
          </p:cNvSpPr>
          <p:nvPr>
            <p:ph type="body" sz="quarter" idx="11"/>
          </p:nvPr>
        </p:nvSpPr>
        <p:spPr>
          <a:xfrm>
            <a:off x="1076543" y="2712909"/>
            <a:ext cx="2340651" cy="3089058"/>
          </a:xfrm>
        </p:spPr>
        <p:txBody>
          <a:bodyPr/>
          <a:lstStyle/>
          <a:p>
            <a:pPr lvl="0"/>
            <a:r>
              <a:rPr lang="zh-CN" altLang="en-US"/>
              <a:t>单击此处编辑母版文本样式</a:t>
            </a:r>
          </a:p>
          <a:p>
            <a:pPr lvl="1"/>
            <a:r>
              <a:rPr lang="zh-CN" altLang="en-US"/>
              <a:t>二级</a:t>
            </a:r>
          </a:p>
          <a:p>
            <a:pPr lvl="2"/>
            <a:endParaRPr lang="zh-CN" altLang="en-US"/>
          </a:p>
        </p:txBody>
      </p:sp>
      <p:sp>
        <p:nvSpPr>
          <p:cNvPr id="43" name="文本占位符 22"/>
          <p:cNvSpPr>
            <a:spLocks noGrp="1"/>
          </p:cNvSpPr>
          <p:nvPr>
            <p:ph type="body" sz="quarter" idx="12"/>
          </p:nvPr>
        </p:nvSpPr>
        <p:spPr>
          <a:xfrm>
            <a:off x="8532969" y="1865313"/>
            <a:ext cx="2947832" cy="2168525"/>
          </a:xfrm>
        </p:spPr>
        <p:txBody>
          <a:bodyPr/>
          <a:lstStyle/>
          <a:p>
            <a:pPr lvl="0"/>
            <a:r>
              <a:rPr lang="zh-CN" altLang="en-US"/>
              <a:t>单击此处编辑母版文本样式</a:t>
            </a:r>
          </a:p>
          <a:p>
            <a:pPr lvl="1"/>
            <a:r>
              <a:rPr lang="zh-CN" altLang="en-US"/>
              <a:t>二级</a:t>
            </a:r>
          </a:p>
          <a:p>
            <a:pPr lvl="2"/>
            <a:endParaRPr lang="zh-CN" altLang="en-US"/>
          </a:p>
        </p:txBody>
      </p:sp>
      <p:sp>
        <p:nvSpPr>
          <p:cNvPr id="44" name="文本占位符 22"/>
          <p:cNvSpPr>
            <a:spLocks noGrp="1"/>
          </p:cNvSpPr>
          <p:nvPr>
            <p:ph type="body" sz="quarter" idx="13"/>
          </p:nvPr>
        </p:nvSpPr>
        <p:spPr>
          <a:xfrm>
            <a:off x="8532969" y="4370388"/>
            <a:ext cx="2947832" cy="2168525"/>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117" name="文本占位符 22"/>
          <p:cNvSpPr>
            <a:spLocks noGrp="1"/>
          </p:cNvSpPr>
          <p:nvPr>
            <p:ph type="body" sz="quarter" idx="12"/>
          </p:nvPr>
        </p:nvSpPr>
        <p:spPr>
          <a:xfrm>
            <a:off x="1181100" y="5249863"/>
            <a:ext cx="3000376" cy="1286785"/>
          </a:xfrm>
        </p:spPr>
        <p:txBody>
          <a:bodyPr/>
          <a:lstStyle/>
          <a:p>
            <a:pPr lvl="0"/>
            <a:r>
              <a:rPr lang="zh-CN" altLang="en-US"/>
              <a:t>单击此处编辑母版文本样式</a:t>
            </a:r>
          </a:p>
          <a:p>
            <a:pPr lvl="1"/>
            <a:r>
              <a:rPr lang="zh-CN" altLang="en-US"/>
              <a:t>二级</a:t>
            </a:r>
          </a:p>
          <a:p>
            <a:pPr lvl="2"/>
            <a:endParaRPr lang="zh-CN" altLang="en-US"/>
          </a:p>
        </p:txBody>
      </p:sp>
      <p:sp>
        <p:nvSpPr>
          <p:cNvPr id="118" name="文本占位符 22"/>
          <p:cNvSpPr>
            <a:spLocks noGrp="1"/>
          </p:cNvSpPr>
          <p:nvPr>
            <p:ph type="body" sz="quarter" idx="13"/>
          </p:nvPr>
        </p:nvSpPr>
        <p:spPr>
          <a:xfrm>
            <a:off x="4697439" y="5249863"/>
            <a:ext cx="3000376" cy="1286785"/>
          </a:xfrm>
        </p:spPr>
        <p:txBody>
          <a:bodyPr/>
          <a:lstStyle/>
          <a:p>
            <a:pPr lvl="0"/>
            <a:r>
              <a:rPr lang="zh-CN" altLang="en-US"/>
              <a:t>单击此处编辑母版文本样式</a:t>
            </a:r>
          </a:p>
          <a:p>
            <a:pPr lvl="1"/>
            <a:r>
              <a:rPr lang="zh-CN" altLang="en-US"/>
              <a:t>二级</a:t>
            </a:r>
          </a:p>
          <a:p>
            <a:pPr lvl="2"/>
            <a:endParaRPr lang="zh-CN" altLang="en-US"/>
          </a:p>
        </p:txBody>
      </p:sp>
      <p:sp>
        <p:nvSpPr>
          <p:cNvPr id="119" name="文本占位符 22"/>
          <p:cNvSpPr>
            <a:spLocks noGrp="1"/>
          </p:cNvSpPr>
          <p:nvPr>
            <p:ph type="body" sz="quarter" idx="14"/>
          </p:nvPr>
        </p:nvSpPr>
        <p:spPr>
          <a:xfrm>
            <a:off x="8213777" y="5249863"/>
            <a:ext cx="3000376" cy="1286785"/>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26" name="文本占位符 22"/>
          <p:cNvSpPr>
            <a:spLocks noGrp="1"/>
          </p:cNvSpPr>
          <p:nvPr>
            <p:ph type="body" sz="quarter" idx="12"/>
          </p:nvPr>
        </p:nvSpPr>
        <p:spPr>
          <a:xfrm>
            <a:off x="1038371" y="4191076"/>
            <a:ext cx="3000376" cy="1986719"/>
          </a:xfrm>
        </p:spPr>
        <p:txBody>
          <a:bodyPr/>
          <a:lstStyle/>
          <a:p>
            <a:pPr lvl="0"/>
            <a:r>
              <a:rPr lang="zh-CN" altLang="en-US"/>
              <a:t>单击此处编辑母版文本样式</a:t>
            </a:r>
          </a:p>
          <a:p>
            <a:pPr lvl="1"/>
            <a:r>
              <a:rPr lang="zh-CN" altLang="en-US"/>
              <a:t>二级</a:t>
            </a:r>
          </a:p>
          <a:p>
            <a:pPr lvl="2"/>
            <a:endParaRPr lang="zh-CN" altLang="en-US"/>
          </a:p>
        </p:txBody>
      </p:sp>
      <p:sp>
        <p:nvSpPr>
          <p:cNvPr id="27" name="文本占位符 22"/>
          <p:cNvSpPr>
            <a:spLocks noGrp="1"/>
          </p:cNvSpPr>
          <p:nvPr>
            <p:ph type="body" sz="quarter" idx="13"/>
          </p:nvPr>
        </p:nvSpPr>
        <p:spPr>
          <a:xfrm>
            <a:off x="2310636" y="2290211"/>
            <a:ext cx="3000376" cy="1253531"/>
          </a:xfrm>
        </p:spPr>
        <p:txBody>
          <a:bodyPr/>
          <a:lstStyle/>
          <a:p>
            <a:pPr lvl="0"/>
            <a:r>
              <a:rPr lang="zh-CN" altLang="en-US"/>
              <a:t>单击此处编辑母版文本样式</a:t>
            </a:r>
          </a:p>
          <a:p>
            <a:pPr lvl="1"/>
            <a:r>
              <a:rPr lang="zh-CN" altLang="en-US"/>
              <a:t>二级</a:t>
            </a:r>
          </a:p>
          <a:p>
            <a:pPr lvl="2"/>
            <a:endParaRPr lang="zh-CN" altLang="en-US"/>
          </a:p>
        </p:txBody>
      </p:sp>
      <p:sp>
        <p:nvSpPr>
          <p:cNvPr id="28" name="文本占位符 22"/>
          <p:cNvSpPr>
            <a:spLocks noGrp="1"/>
          </p:cNvSpPr>
          <p:nvPr>
            <p:ph type="body" sz="quarter" idx="14"/>
          </p:nvPr>
        </p:nvSpPr>
        <p:spPr>
          <a:xfrm>
            <a:off x="7991508" y="2686477"/>
            <a:ext cx="3000376" cy="2770391"/>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28" name="文本占位符 22"/>
          <p:cNvSpPr>
            <a:spLocks noGrp="1"/>
          </p:cNvSpPr>
          <p:nvPr>
            <p:ph type="body" sz="quarter" idx="12"/>
          </p:nvPr>
        </p:nvSpPr>
        <p:spPr>
          <a:xfrm>
            <a:off x="1972068" y="5137903"/>
            <a:ext cx="2157923" cy="1286785"/>
          </a:xfrm>
        </p:spPr>
        <p:txBody>
          <a:bodyPr/>
          <a:lstStyle/>
          <a:p>
            <a:pPr lvl="0"/>
            <a:r>
              <a:rPr lang="zh-CN" altLang="en-US"/>
              <a:t>单击此处编辑母版文本样式</a:t>
            </a:r>
          </a:p>
          <a:p>
            <a:pPr lvl="1"/>
            <a:r>
              <a:rPr lang="zh-CN" altLang="en-US"/>
              <a:t>二级</a:t>
            </a:r>
          </a:p>
          <a:p>
            <a:pPr lvl="2"/>
            <a:endParaRPr lang="zh-CN" altLang="en-US"/>
          </a:p>
        </p:txBody>
      </p:sp>
      <p:sp>
        <p:nvSpPr>
          <p:cNvPr id="29" name="文本占位符 22"/>
          <p:cNvSpPr>
            <a:spLocks noGrp="1"/>
          </p:cNvSpPr>
          <p:nvPr>
            <p:ph type="body" sz="quarter" idx="13"/>
          </p:nvPr>
        </p:nvSpPr>
        <p:spPr>
          <a:xfrm>
            <a:off x="4696156" y="3231622"/>
            <a:ext cx="3287900" cy="1864137"/>
          </a:xfrm>
        </p:spPr>
        <p:txBody>
          <a:bodyPr/>
          <a:lstStyle/>
          <a:p>
            <a:pPr lvl="0"/>
            <a:r>
              <a:rPr lang="zh-CN" altLang="en-US"/>
              <a:t>单击此处编辑母版文本样式</a:t>
            </a:r>
          </a:p>
          <a:p>
            <a:pPr lvl="1"/>
            <a:r>
              <a:rPr lang="zh-CN" altLang="en-US"/>
              <a:t>二级</a:t>
            </a:r>
          </a:p>
          <a:p>
            <a:pPr lvl="2"/>
            <a:endParaRPr lang="zh-CN" altLang="en-US"/>
          </a:p>
        </p:txBody>
      </p:sp>
      <p:sp>
        <p:nvSpPr>
          <p:cNvPr id="30" name="文本占位符 22"/>
          <p:cNvSpPr>
            <a:spLocks noGrp="1"/>
          </p:cNvSpPr>
          <p:nvPr>
            <p:ph type="body" sz="quarter" idx="14"/>
          </p:nvPr>
        </p:nvSpPr>
        <p:spPr>
          <a:xfrm>
            <a:off x="8304403" y="5126343"/>
            <a:ext cx="2200227" cy="1172858"/>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21" name="文本占位符 22"/>
          <p:cNvSpPr>
            <a:spLocks noGrp="1"/>
          </p:cNvSpPr>
          <p:nvPr>
            <p:ph type="body" sz="quarter" idx="12"/>
          </p:nvPr>
        </p:nvSpPr>
        <p:spPr>
          <a:xfrm>
            <a:off x="5172311" y="3636542"/>
            <a:ext cx="1851504" cy="2404477"/>
          </a:xfrm>
        </p:spPr>
        <p:txBody>
          <a:bodyPr/>
          <a:lstStyle/>
          <a:p>
            <a:pPr lvl="0"/>
            <a:r>
              <a:rPr lang="zh-CN" altLang="en-US"/>
              <a:t>单击此处编辑母版文本样式</a:t>
            </a:r>
          </a:p>
          <a:p>
            <a:pPr lvl="1"/>
            <a:r>
              <a:rPr lang="zh-CN" altLang="en-US"/>
              <a:t>二级</a:t>
            </a:r>
          </a:p>
          <a:p>
            <a:pPr lvl="2"/>
            <a:endParaRPr lang="zh-CN" altLang="en-US"/>
          </a:p>
        </p:txBody>
      </p:sp>
      <p:sp>
        <p:nvSpPr>
          <p:cNvPr id="22" name="文本占位符 22"/>
          <p:cNvSpPr>
            <a:spLocks noGrp="1"/>
          </p:cNvSpPr>
          <p:nvPr>
            <p:ph type="body" sz="quarter" idx="13"/>
          </p:nvPr>
        </p:nvSpPr>
        <p:spPr>
          <a:xfrm>
            <a:off x="7392192" y="3653421"/>
            <a:ext cx="1851504" cy="2404477"/>
          </a:xfrm>
        </p:spPr>
        <p:txBody>
          <a:bodyPr/>
          <a:lstStyle/>
          <a:p>
            <a:pPr lvl="0"/>
            <a:r>
              <a:rPr lang="zh-CN" altLang="en-US"/>
              <a:t>单击此处编辑母版文本样式</a:t>
            </a:r>
          </a:p>
          <a:p>
            <a:pPr lvl="1"/>
            <a:r>
              <a:rPr lang="zh-CN" altLang="en-US"/>
              <a:t>二级</a:t>
            </a:r>
          </a:p>
          <a:p>
            <a:pPr lvl="2"/>
            <a:endParaRPr lang="zh-CN" altLang="en-US"/>
          </a:p>
        </p:txBody>
      </p:sp>
      <p:sp>
        <p:nvSpPr>
          <p:cNvPr id="23" name="文本占位符 22"/>
          <p:cNvSpPr>
            <a:spLocks noGrp="1"/>
          </p:cNvSpPr>
          <p:nvPr>
            <p:ph type="body" sz="quarter" idx="14"/>
          </p:nvPr>
        </p:nvSpPr>
        <p:spPr>
          <a:xfrm>
            <a:off x="9612073" y="3636542"/>
            <a:ext cx="1741727" cy="2404477"/>
          </a:xfrm>
        </p:spPr>
        <p:txBody>
          <a:bodyPr/>
          <a:lstStyle/>
          <a:p>
            <a:pPr lvl="0"/>
            <a:r>
              <a:rPr lang="zh-CN" altLang="en-US"/>
              <a:t>单击此处编辑母版文本样式</a:t>
            </a:r>
          </a:p>
          <a:p>
            <a:pPr lvl="1"/>
            <a:r>
              <a:rPr lang="zh-CN" altLang="en-US"/>
              <a:t>二级</a:t>
            </a:r>
          </a:p>
          <a:p>
            <a:pPr lvl="2"/>
            <a:endParaRPr lang="zh-CN" altLang="en-US"/>
          </a:p>
        </p:txBody>
      </p:sp>
      <p:sp>
        <p:nvSpPr>
          <p:cNvPr id="25" name="图片占位符 24"/>
          <p:cNvSpPr>
            <a:spLocks noGrp="1"/>
          </p:cNvSpPr>
          <p:nvPr>
            <p:ph type="pic" sz="quarter" idx="15"/>
          </p:nvPr>
        </p:nvSpPr>
        <p:spPr>
          <a:xfrm>
            <a:off x="774786" y="2560470"/>
            <a:ext cx="3412352" cy="3497427"/>
          </a:xfrm>
        </p:spPr>
        <p:txBody>
          <a:bodyPr/>
          <a:lstStyle/>
          <a:p>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0" name="文本占位符 22"/>
          <p:cNvSpPr>
            <a:spLocks noGrp="1"/>
          </p:cNvSpPr>
          <p:nvPr>
            <p:ph type="body" sz="quarter" idx="14"/>
          </p:nvPr>
        </p:nvSpPr>
        <p:spPr>
          <a:xfrm>
            <a:off x="797802" y="1947839"/>
            <a:ext cx="2699989" cy="1141138"/>
          </a:xfrm>
        </p:spPr>
        <p:txBody>
          <a:bodyPr/>
          <a:lstStyle/>
          <a:p>
            <a:pPr lvl="0"/>
            <a:r>
              <a:rPr lang="zh-CN" altLang="en-US"/>
              <a:t>单击此处编辑母版文本样式</a:t>
            </a:r>
          </a:p>
          <a:p>
            <a:pPr lvl="1"/>
            <a:r>
              <a:rPr lang="zh-CN" altLang="en-US"/>
              <a:t>二级</a:t>
            </a:r>
          </a:p>
          <a:p>
            <a:pPr lvl="2"/>
            <a:endParaRPr lang="zh-CN" altLang="en-US"/>
          </a:p>
        </p:txBody>
      </p:sp>
      <p:sp>
        <p:nvSpPr>
          <p:cNvPr id="51" name="文本占位符 22"/>
          <p:cNvSpPr>
            <a:spLocks noGrp="1"/>
          </p:cNvSpPr>
          <p:nvPr>
            <p:ph type="body" sz="quarter" idx="15"/>
          </p:nvPr>
        </p:nvSpPr>
        <p:spPr>
          <a:xfrm>
            <a:off x="797802" y="3417017"/>
            <a:ext cx="2699989" cy="1141138"/>
          </a:xfrm>
        </p:spPr>
        <p:txBody>
          <a:bodyPr/>
          <a:lstStyle/>
          <a:p>
            <a:pPr lvl="0"/>
            <a:r>
              <a:rPr lang="zh-CN" altLang="en-US"/>
              <a:t>单击此处编辑母版文本样式</a:t>
            </a:r>
          </a:p>
          <a:p>
            <a:pPr lvl="1"/>
            <a:r>
              <a:rPr lang="zh-CN" altLang="en-US"/>
              <a:t>二级</a:t>
            </a:r>
          </a:p>
          <a:p>
            <a:pPr lvl="2"/>
            <a:endParaRPr lang="zh-CN" altLang="en-US"/>
          </a:p>
        </p:txBody>
      </p:sp>
      <p:sp>
        <p:nvSpPr>
          <p:cNvPr id="52" name="文本占位符 22"/>
          <p:cNvSpPr>
            <a:spLocks noGrp="1"/>
          </p:cNvSpPr>
          <p:nvPr>
            <p:ph type="body" sz="quarter" idx="16"/>
          </p:nvPr>
        </p:nvSpPr>
        <p:spPr>
          <a:xfrm>
            <a:off x="797802" y="4898604"/>
            <a:ext cx="2699989" cy="1141138"/>
          </a:xfrm>
        </p:spPr>
        <p:txBody>
          <a:bodyPr/>
          <a:lstStyle/>
          <a:p>
            <a:pPr lvl="0"/>
            <a:r>
              <a:rPr lang="zh-CN" altLang="en-US"/>
              <a:t>单击此处编辑母版文本样式</a:t>
            </a:r>
          </a:p>
          <a:p>
            <a:pPr lvl="1"/>
            <a:r>
              <a:rPr lang="zh-CN" altLang="en-US"/>
              <a:t>二级</a:t>
            </a:r>
          </a:p>
          <a:p>
            <a:pPr lvl="2"/>
            <a:endParaRPr lang="zh-CN" altLang="en-US"/>
          </a:p>
        </p:txBody>
      </p:sp>
      <p:sp>
        <p:nvSpPr>
          <p:cNvPr id="53" name="文本占位符 22"/>
          <p:cNvSpPr>
            <a:spLocks noGrp="1"/>
          </p:cNvSpPr>
          <p:nvPr>
            <p:ph type="body" sz="quarter" idx="17"/>
          </p:nvPr>
        </p:nvSpPr>
        <p:spPr>
          <a:xfrm>
            <a:off x="3718097" y="1947839"/>
            <a:ext cx="2699989" cy="1141138"/>
          </a:xfrm>
        </p:spPr>
        <p:txBody>
          <a:bodyPr/>
          <a:lstStyle/>
          <a:p>
            <a:pPr lvl="0"/>
            <a:r>
              <a:rPr lang="zh-CN" altLang="en-US"/>
              <a:t>单击此处编辑母版文本样式</a:t>
            </a:r>
          </a:p>
          <a:p>
            <a:pPr lvl="1"/>
            <a:r>
              <a:rPr lang="zh-CN" altLang="en-US"/>
              <a:t>二级</a:t>
            </a:r>
          </a:p>
          <a:p>
            <a:pPr lvl="2"/>
            <a:endParaRPr lang="zh-CN" altLang="en-US"/>
          </a:p>
        </p:txBody>
      </p:sp>
      <p:sp>
        <p:nvSpPr>
          <p:cNvPr id="54" name="文本占位符 22"/>
          <p:cNvSpPr>
            <a:spLocks noGrp="1"/>
          </p:cNvSpPr>
          <p:nvPr>
            <p:ph type="body" sz="quarter" idx="18"/>
          </p:nvPr>
        </p:nvSpPr>
        <p:spPr>
          <a:xfrm>
            <a:off x="3718097" y="3423222"/>
            <a:ext cx="2699989" cy="1141138"/>
          </a:xfrm>
        </p:spPr>
        <p:txBody>
          <a:bodyPr/>
          <a:lstStyle/>
          <a:p>
            <a:pPr lvl="0"/>
            <a:r>
              <a:rPr lang="zh-CN" altLang="en-US"/>
              <a:t>单击此处编辑母版文本样式</a:t>
            </a:r>
          </a:p>
          <a:p>
            <a:pPr lvl="1"/>
            <a:r>
              <a:rPr lang="zh-CN" altLang="en-US"/>
              <a:t>二级</a:t>
            </a:r>
          </a:p>
          <a:p>
            <a:pPr lvl="2"/>
            <a:endParaRPr lang="zh-CN" altLang="en-US"/>
          </a:p>
        </p:txBody>
      </p:sp>
      <p:sp>
        <p:nvSpPr>
          <p:cNvPr id="55" name="文本占位符 22"/>
          <p:cNvSpPr>
            <a:spLocks noGrp="1"/>
          </p:cNvSpPr>
          <p:nvPr>
            <p:ph type="body" sz="quarter" idx="19"/>
          </p:nvPr>
        </p:nvSpPr>
        <p:spPr>
          <a:xfrm>
            <a:off x="3718097" y="4898604"/>
            <a:ext cx="2699989" cy="1141138"/>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5" name="文本占位符 22"/>
          <p:cNvSpPr>
            <a:spLocks noGrp="1"/>
          </p:cNvSpPr>
          <p:nvPr>
            <p:ph type="body" sz="quarter" idx="16"/>
          </p:nvPr>
        </p:nvSpPr>
        <p:spPr>
          <a:xfrm>
            <a:off x="1026390" y="3577974"/>
            <a:ext cx="1869210" cy="1844926"/>
          </a:xfrm>
        </p:spPr>
        <p:txBody>
          <a:bodyPr/>
          <a:lstStyle/>
          <a:p>
            <a:pPr lvl="0"/>
            <a:r>
              <a:rPr lang="zh-CN" altLang="en-US"/>
              <a:t>单击此处编辑母版文本样式</a:t>
            </a:r>
          </a:p>
          <a:p>
            <a:pPr lvl="1"/>
            <a:r>
              <a:rPr lang="zh-CN" altLang="en-US"/>
              <a:t>二级</a:t>
            </a:r>
          </a:p>
          <a:p>
            <a:pPr lvl="2"/>
            <a:endParaRPr lang="zh-CN" altLang="en-US"/>
          </a:p>
        </p:txBody>
      </p:sp>
      <p:sp>
        <p:nvSpPr>
          <p:cNvPr id="56" name="文本占位符 22"/>
          <p:cNvSpPr>
            <a:spLocks noGrp="1"/>
          </p:cNvSpPr>
          <p:nvPr>
            <p:ph type="body" sz="quarter" idx="17"/>
          </p:nvPr>
        </p:nvSpPr>
        <p:spPr>
          <a:xfrm>
            <a:off x="3759488" y="3577974"/>
            <a:ext cx="1869210" cy="1844926"/>
          </a:xfrm>
        </p:spPr>
        <p:txBody>
          <a:bodyPr/>
          <a:lstStyle/>
          <a:p>
            <a:pPr lvl="0"/>
            <a:r>
              <a:rPr lang="zh-CN" altLang="en-US"/>
              <a:t>单击此处编辑母版文本样式</a:t>
            </a:r>
          </a:p>
          <a:p>
            <a:pPr lvl="1"/>
            <a:r>
              <a:rPr lang="zh-CN" altLang="en-US"/>
              <a:t>二级</a:t>
            </a:r>
          </a:p>
          <a:p>
            <a:pPr lvl="2"/>
            <a:endParaRPr lang="zh-CN" altLang="en-US"/>
          </a:p>
        </p:txBody>
      </p:sp>
      <p:sp>
        <p:nvSpPr>
          <p:cNvPr id="57" name="文本占位符 22"/>
          <p:cNvSpPr>
            <a:spLocks noGrp="1"/>
          </p:cNvSpPr>
          <p:nvPr>
            <p:ph type="body" sz="quarter" idx="18"/>
          </p:nvPr>
        </p:nvSpPr>
        <p:spPr>
          <a:xfrm>
            <a:off x="6569816" y="3577974"/>
            <a:ext cx="1869210" cy="1844926"/>
          </a:xfrm>
        </p:spPr>
        <p:txBody>
          <a:bodyPr/>
          <a:lstStyle/>
          <a:p>
            <a:pPr lvl="0"/>
            <a:r>
              <a:rPr lang="zh-CN" altLang="en-US"/>
              <a:t>单击此处编辑母版文本样式</a:t>
            </a:r>
          </a:p>
          <a:p>
            <a:pPr lvl="1"/>
            <a:r>
              <a:rPr lang="zh-CN" altLang="en-US"/>
              <a:t>二级</a:t>
            </a:r>
          </a:p>
          <a:p>
            <a:pPr lvl="2"/>
            <a:endParaRPr lang="zh-CN" altLang="en-US"/>
          </a:p>
        </p:txBody>
      </p:sp>
      <p:sp>
        <p:nvSpPr>
          <p:cNvPr id="58" name="文本占位符 22"/>
          <p:cNvSpPr>
            <a:spLocks noGrp="1"/>
          </p:cNvSpPr>
          <p:nvPr>
            <p:ph type="body" sz="quarter" idx="19"/>
          </p:nvPr>
        </p:nvSpPr>
        <p:spPr>
          <a:xfrm>
            <a:off x="9362725" y="3577974"/>
            <a:ext cx="1869210" cy="1844926"/>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F0A89C-E08F-409A-AFBD-A2B093BF069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70EFE1-F87A-4FA8-8F8A-8CD702A8C43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5" name="文本占位符 22"/>
          <p:cNvSpPr>
            <a:spLocks noGrp="1"/>
          </p:cNvSpPr>
          <p:nvPr>
            <p:ph type="body" sz="quarter" idx="16"/>
          </p:nvPr>
        </p:nvSpPr>
        <p:spPr>
          <a:xfrm>
            <a:off x="1549400" y="4697843"/>
            <a:ext cx="2978849" cy="1641220"/>
          </a:xfrm>
        </p:spPr>
        <p:txBody>
          <a:bodyPr/>
          <a:lstStyle/>
          <a:p>
            <a:pPr lvl="0"/>
            <a:r>
              <a:rPr lang="zh-CN" altLang="en-US"/>
              <a:t>单击此处编辑母版文本样式</a:t>
            </a:r>
          </a:p>
          <a:p>
            <a:pPr lvl="1"/>
            <a:r>
              <a:rPr lang="zh-CN" altLang="en-US"/>
              <a:t>二级</a:t>
            </a:r>
          </a:p>
          <a:p>
            <a:pPr lvl="2"/>
            <a:endParaRPr lang="zh-CN" altLang="en-US"/>
          </a:p>
        </p:txBody>
      </p:sp>
      <p:sp>
        <p:nvSpPr>
          <p:cNvPr id="46" name="文本占位符 22"/>
          <p:cNvSpPr>
            <a:spLocks noGrp="1"/>
          </p:cNvSpPr>
          <p:nvPr>
            <p:ph type="body" sz="quarter" idx="17"/>
          </p:nvPr>
        </p:nvSpPr>
        <p:spPr>
          <a:xfrm>
            <a:off x="1852815" y="2530394"/>
            <a:ext cx="2978849" cy="1641220"/>
          </a:xfrm>
        </p:spPr>
        <p:txBody>
          <a:bodyPr/>
          <a:lstStyle/>
          <a:p>
            <a:pPr lvl="0"/>
            <a:r>
              <a:rPr lang="zh-CN" altLang="en-US"/>
              <a:t>单击此处编辑母版文本样式</a:t>
            </a:r>
          </a:p>
          <a:p>
            <a:pPr lvl="1"/>
            <a:r>
              <a:rPr lang="zh-CN" altLang="en-US"/>
              <a:t>二级</a:t>
            </a:r>
          </a:p>
          <a:p>
            <a:pPr lvl="2"/>
            <a:endParaRPr lang="zh-CN" altLang="en-US"/>
          </a:p>
        </p:txBody>
      </p:sp>
      <p:sp>
        <p:nvSpPr>
          <p:cNvPr id="47" name="文本占位符 22"/>
          <p:cNvSpPr>
            <a:spLocks noGrp="1"/>
          </p:cNvSpPr>
          <p:nvPr>
            <p:ph type="body" sz="quarter" idx="18"/>
          </p:nvPr>
        </p:nvSpPr>
        <p:spPr>
          <a:xfrm>
            <a:off x="7385219" y="1843637"/>
            <a:ext cx="2978849" cy="1641220"/>
          </a:xfrm>
        </p:spPr>
        <p:txBody>
          <a:bodyPr/>
          <a:lstStyle/>
          <a:p>
            <a:pPr lvl="0"/>
            <a:r>
              <a:rPr lang="zh-CN" altLang="en-US"/>
              <a:t>单击此处编辑母版文本样式</a:t>
            </a:r>
          </a:p>
          <a:p>
            <a:pPr lvl="1"/>
            <a:r>
              <a:rPr lang="zh-CN" altLang="en-US"/>
              <a:t>二级</a:t>
            </a:r>
          </a:p>
          <a:p>
            <a:pPr lvl="2"/>
            <a:endParaRPr lang="zh-CN" altLang="en-US"/>
          </a:p>
        </p:txBody>
      </p:sp>
      <p:sp>
        <p:nvSpPr>
          <p:cNvPr id="48" name="文本占位符 22"/>
          <p:cNvSpPr>
            <a:spLocks noGrp="1"/>
          </p:cNvSpPr>
          <p:nvPr>
            <p:ph type="body" sz="quarter" idx="19"/>
          </p:nvPr>
        </p:nvSpPr>
        <p:spPr>
          <a:xfrm>
            <a:off x="7542987" y="3877233"/>
            <a:ext cx="2978849" cy="1641220"/>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1" name="文本占位符 22"/>
          <p:cNvSpPr>
            <a:spLocks noGrp="1"/>
          </p:cNvSpPr>
          <p:nvPr userDrawn="1">
            <p:ph type="body" sz="quarter" idx="16"/>
          </p:nvPr>
        </p:nvSpPr>
        <p:spPr>
          <a:xfrm>
            <a:off x="1725349" y="3598656"/>
            <a:ext cx="1884362" cy="1631260"/>
          </a:xfrm>
        </p:spPr>
        <p:txBody>
          <a:bodyPr/>
          <a:lstStyle/>
          <a:p>
            <a:pPr lvl="0"/>
            <a:r>
              <a:rPr lang="zh-CN" altLang="en-US"/>
              <a:t>单击此处编辑母版文本样式</a:t>
            </a:r>
          </a:p>
          <a:p>
            <a:pPr lvl="1"/>
            <a:r>
              <a:rPr lang="zh-CN" altLang="en-US"/>
              <a:t>二级</a:t>
            </a:r>
          </a:p>
          <a:p>
            <a:pPr lvl="2"/>
            <a:endParaRPr lang="zh-CN" altLang="en-US"/>
          </a:p>
        </p:txBody>
      </p:sp>
      <p:sp>
        <p:nvSpPr>
          <p:cNvPr id="62" name="文本占位符 22"/>
          <p:cNvSpPr>
            <a:spLocks noGrp="1"/>
          </p:cNvSpPr>
          <p:nvPr userDrawn="1">
            <p:ph type="body" sz="quarter" idx="17"/>
          </p:nvPr>
        </p:nvSpPr>
        <p:spPr>
          <a:xfrm>
            <a:off x="4057692" y="3602728"/>
            <a:ext cx="1884362" cy="1631260"/>
          </a:xfrm>
        </p:spPr>
        <p:txBody>
          <a:bodyPr/>
          <a:lstStyle/>
          <a:p>
            <a:pPr lvl="0"/>
            <a:r>
              <a:rPr lang="zh-CN" altLang="en-US"/>
              <a:t>单击此处编辑母版文本样式</a:t>
            </a:r>
          </a:p>
          <a:p>
            <a:pPr lvl="1"/>
            <a:r>
              <a:rPr lang="zh-CN" altLang="en-US"/>
              <a:t>二级</a:t>
            </a:r>
          </a:p>
          <a:p>
            <a:pPr lvl="2"/>
            <a:endParaRPr lang="zh-CN" altLang="en-US"/>
          </a:p>
        </p:txBody>
      </p:sp>
      <p:sp>
        <p:nvSpPr>
          <p:cNvPr id="63" name="文本占位符 22"/>
          <p:cNvSpPr>
            <a:spLocks noGrp="1"/>
          </p:cNvSpPr>
          <p:nvPr userDrawn="1">
            <p:ph type="body" sz="quarter" idx="18"/>
          </p:nvPr>
        </p:nvSpPr>
        <p:spPr>
          <a:xfrm>
            <a:off x="6461943" y="3566988"/>
            <a:ext cx="1884362" cy="1631260"/>
          </a:xfrm>
        </p:spPr>
        <p:txBody>
          <a:bodyPr/>
          <a:lstStyle/>
          <a:p>
            <a:pPr lvl="0"/>
            <a:r>
              <a:rPr lang="zh-CN" altLang="en-US"/>
              <a:t>单击此处编辑母版文本样式</a:t>
            </a:r>
          </a:p>
          <a:p>
            <a:pPr lvl="1"/>
            <a:r>
              <a:rPr lang="zh-CN" altLang="en-US"/>
              <a:t>二级</a:t>
            </a:r>
          </a:p>
          <a:p>
            <a:pPr lvl="2"/>
            <a:endParaRPr lang="zh-CN" altLang="en-US"/>
          </a:p>
        </p:txBody>
      </p:sp>
      <p:sp>
        <p:nvSpPr>
          <p:cNvPr id="64" name="文本占位符 22"/>
          <p:cNvSpPr>
            <a:spLocks noGrp="1"/>
          </p:cNvSpPr>
          <p:nvPr userDrawn="1">
            <p:ph type="body" sz="quarter" idx="19"/>
          </p:nvPr>
        </p:nvSpPr>
        <p:spPr>
          <a:xfrm>
            <a:off x="8794286" y="3571060"/>
            <a:ext cx="1884362" cy="1631260"/>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6" name="文本占位符 22"/>
          <p:cNvSpPr>
            <a:spLocks noGrp="1"/>
          </p:cNvSpPr>
          <p:nvPr>
            <p:ph type="body" sz="quarter" idx="16"/>
          </p:nvPr>
        </p:nvSpPr>
        <p:spPr>
          <a:xfrm>
            <a:off x="1157690" y="2221854"/>
            <a:ext cx="2402003" cy="1142342"/>
          </a:xfrm>
        </p:spPr>
        <p:txBody>
          <a:bodyPr/>
          <a:lstStyle/>
          <a:p>
            <a:pPr lvl="0"/>
            <a:r>
              <a:rPr lang="zh-CN" altLang="en-US"/>
              <a:t>单击此处编辑母版文本样式</a:t>
            </a:r>
          </a:p>
          <a:p>
            <a:pPr lvl="1"/>
            <a:r>
              <a:rPr lang="zh-CN" altLang="en-US"/>
              <a:t>二级</a:t>
            </a:r>
          </a:p>
          <a:p>
            <a:pPr lvl="2"/>
            <a:endParaRPr lang="zh-CN" altLang="en-US"/>
          </a:p>
        </p:txBody>
      </p:sp>
      <p:sp>
        <p:nvSpPr>
          <p:cNvPr id="67" name="文本占位符 22"/>
          <p:cNvSpPr>
            <a:spLocks noGrp="1"/>
          </p:cNvSpPr>
          <p:nvPr>
            <p:ph type="body" sz="quarter" idx="17"/>
          </p:nvPr>
        </p:nvSpPr>
        <p:spPr>
          <a:xfrm>
            <a:off x="1143019" y="3741128"/>
            <a:ext cx="2402003" cy="1142342"/>
          </a:xfrm>
        </p:spPr>
        <p:txBody>
          <a:bodyPr/>
          <a:lstStyle/>
          <a:p>
            <a:pPr lvl="0"/>
            <a:r>
              <a:rPr lang="zh-CN" altLang="en-US"/>
              <a:t>单击此处编辑母版文本样式</a:t>
            </a:r>
          </a:p>
          <a:p>
            <a:pPr lvl="1"/>
            <a:r>
              <a:rPr lang="zh-CN" altLang="en-US"/>
              <a:t>二级</a:t>
            </a:r>
          </a:p>
          <a:p>
            <a:pPr lvl="2"/>
            <a:endParaRPr lang="zh-CN" altLang="en-US"/>
          </a:p>
        </p:txBody>
      </p:sp>
      <p:sp>
        <p:nvSpPr>
          <p:cNvPr id="68" name="文本占位符 22"/>
          <p:cNvSpPr>
            <a:spLocks noGrp="1"/>
          </p:cNvSpPr>
          <p:nvPr>
            <p:ph type="body" sz="quarter" idx="18"/>
          </p:nvPr>
        </p:nvSpPr>
        <p:spPr>
          <a:xfrm>
            <a:off x="1154519" y="5198254"/>
            <a:ext cx="2402003" cy="1142342"/>
          </a:xfrm>
        </p:spPr>
        <p:txBody>
          <a:bodyPr/>
          <a:lstStyle/>
          <a:p>
            <a:pPr lvl="0"/>
            <a:r>
              <a:rPr lang="zh-CN" altLang="en-US"/>
              <a:t>单击此处编辑母版文本样式</a:t>
            </a:r>
          </a:p>
          <a:p>
            <a:pPr lvl="1"/>
            <a:r>
              <a:rPr lang="zh-CN" altLang="en-US"/>
              <a:t>二级</a:t>
            </a:r>
          </a:p>
          <a:p>
            <a:pPr lvl="2"/>
            <a:endParaRPr lang="zh-CN" altLang="en-US"/>
          </a:p>
        </p:txBody>
      </p:sp>
      <p:sp>
        <p:nvSpPr>
          <p:cNvPr id="69" name="文本占位符 22"/>
          <p:cNvSpPr>
            <a:spLocks noGrp="1"/>
          </p:cNvSpPr>
          <p:nvPr>
            <p:ph type="body" sz="quarter" idx="19"/>
          </p:nvPr>
        </p:nvSpPr>
        <p:spPr>
          <a:xfrm>
            <a:off x="8625555" y="2263785"/>
            <a:ext cx="2402003" cy="1142342"/>
          </a:xfrm>
        </p:spPr>
        <p:txBody>
          <a:bodyPr/>
          <a:lstStyle/>
          <a:p>
            <a:pPr lvl="0"/>
            <a:r>
              <a:rPr lang="zh-CN" altLang="en-US"/>
              <a:t>单击此处编辑母版文本样式</a:t>
            </a:r>
          </a:p>
          <a:p>
            <a:pPr lvl="1"/>
            <a:r>
              <a:rPr lang="zh-CN" altLang="en-US"/>
              <a:t>二级</a:t>
            </a:r>
          </a:p>
          <a:p>
            <a:pPr lvl="2"/>
            <a:endParaRPr lang="zh-CN" altLang="en-US"/>
          </a:p>
        </p:txBody>
      </p:sp>
      <p:sp>
        <p:nvSpPr>
          <p:cNvPr id="70" name="文本占位符 22"/>
          <p:cNvSpPr>
            <a:spLocks noGrp="1"/>
          </p:cNvSpPr>
          <p:nvPr>
            <p:ph type="body" sz="quarter" idx="20"/>
          </p:nvPr>
        </p:nvSpPr>
        <p:spPr>
          <a:xfrm>
            <a:off x="8610884" y="3783059"/>
            <a:ext cx="2402003" cy="1142342"/>
          </a:xfrm>
        </p:spPr>
        <p:txBody>
          <a:bodyPr/>
          <a:lstStyle/>
          <a:p>
            <a:pPr lvl="0"/>
            <a:r>
              <a:rPr lang="zh-CN" altLang="en-US"/>
              <a:t>单击此处编辑母版文本样式</a:t>
            </a:r>
          </a:p>
          <a:p>
            <a:pPr lvl="1"/>
            <a:r>
              <a:rPr lang="zh-CN" altLang="en-US"/>
              <a:t>二级</a:t>
            </a:r>
          </a:p>
          <a:p>
            <a:pPr lvl="2"/>
            <a:endParaRPr lang="zh-CN" altLang="en-US"/>
          </a:p>
        </p:txBody>
      </p:sp>
      <p:sp>
        <p:nvSpPr>
          <p:cNvPr id="71" name="文本占位符 22"/>
          <p:cNvSpPr>
            <a:spLocks noGrp="1"/>
          </p:cNvSpPr>
          <p:nvPr>
            <p:ph type="body" sz="quarter" idx="21"/>
          </p:nvPr>
        </p:nvSpPr>
        <p:spPr>
          <a:xfrm>
            <a:off x="8622384" y="5240185"/>
            <a:ext cx="2402003" cy="1142342"/>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2" name="文本占位符 22"/>
          <p:cNvSpPr>
            <a:spLocks noGrp="1"/>
          </p:cNvSpPr>
          <p:nvPr>
            <p:ph type="body" sz="quarter" idx="23"/>
          </p:nvPr>
        </p:nvSpPr>
        <p:spPr>
          <a:xfrm>
            <a:off x="5462364" y="3450388"/>
            <a:ext cx="5572359" cy="628961"/>
          </a:xfrm>
        </p:spPr>
        <p:txBody>
          <a:bodyPr/>
          <a:lstStyle/>
          <a:p>
            <a:pPr lvl="0"/>
            <a:r>
              <a:rPr lang="zh-CN" altLang="en-US"/>
              <a:t>单击此处编辑母版文本样式</a:t>
            </a:r>
          </a:p>
          <a:p>
            <a:pPr lvl="1"/>
            <a:r>
              <a:rPr lang="zh-CN" altLang="en-US"/>
              <a:t>二级</a:t>
            </a:r>
          </a:p>
          <a:p>
            <a:pPr lvl="2"/>
            <a:endParaRPr lang="zh-CN" altLang="en-US"/>
          </a:p>
        </p:txBody>
      </p:sp>
      <p:sp>
        <p:nvSpPr>
          <p:cNvPr id="43" name="文本占位符 22"/>
          <p:cNvSpPr>
            <a:spLocks noGrp="1"/>
          </p:cNvSpPr>
          <p:nvPr>
            <p:ph type="body" sz="quarter" idx="24"/>
          </p:nvPr>
        </p:nvSpPr>
        <p:spPr>
          <a:xfrm>
            <a:off x="4520685" y="5072831"/>
            <a:ext cx="5910310" cy="628961"/>
          </a:xfrm>
        </p:spPr>
        <p:txBody>
          <a:bodyPr/>
          <a:lstStyle/>
          <a:p>
            <a:pPr lvl="0"/>
            <a:r>
              <a:rPr lang="zh-CN" altLang="en-US"/>
              <a:t>单击此处编辑母版文本样式</a:t>
            </a:r>
          </a:p>
          <a:p>
            <a:pPr lvl="1"/>
            <a:r>
              <a:rPr lang="zh-CN" altLang="en-US"/>
              <a:t>二级</a:t>
            </a:r>
          </a:p>
          <a:p>
            <a:pPr lvl="2"/>
            <a:endParaRPr lang="zh-CN" altLang="en-US"/>
          </a:p>
        </p:txBody>
      </p:sp>
      <p:sp>
        <p:nvSpPr>
          <p:cNvPr id="44" name="文本占位符 22"/>
          <p:cNvSpPr>
            <a:spLocks noGrp="1"/>
          </p:cNvSpPr>
          <p:nvPr>
            <p:ph type="body" sz="quarter" idx="25"/>
          </p:nvPr>
        </p:nvSpPr>
        <p:spPr>
          <a:xfrm>
            <a:off x="4980842" y="4261610"/>
            <a:ext cx="5910310" cy="628961"/>
          </a:xfrm>
        </p:spPr>
        <p:txBody>
          <a:bodyPr/>
          <a:lstStyle/>
          <a:p>
            <a:pPr lvl="0"/>
            <a:r>
              <a:rPr lang="zh-CN" altLang="en-US"/>
              <a:t>单击此处编辑母版文本样式</a:t>
            </a:r>
          </a:p>
          <a:p>
            <a:pPr lvl="1"/>
            <a:r>
              <a:rPr lang="zh-CN" altLang="en-US"/>
              <a:t>二级</a:t>
            </a:r>
          </a:p>
          <a:p>
            <a:pPr lvl="2"/>
            <a:endParaRPr lang="zh-CN" altLang="en-US"/>
          </a:p>
        </p:txBody>
      </p:sp>
      <p:sp>
        <p:nvSpPr>
          <p:cNvPr id="45" name="文本占位符 22"/>
          <p:cNvSpPr>
            <a:spLocks noGrp="1"/>
          </p:cNvSpPr>
          <p:nvPr>
            <p:ph type="body" sz="quarter" idx="26"/>
          </p:nvPr>
        </p:nvSpPr>
        <p:spPr>
          <a:xfrm>
            <a:off x="5932973" y="2639166"/>
            <a:ext cx="5371825" cy="628961"/>
          </a:xfrm>
        </p:spPr>
        <p:txBody>
          <a:bodyPr/>
          <a:lstStyle/>
          <a:p>
            <a:pPr lvl="0"/>
            <a:r>
              <a:rPr lang="zh-CN" altLang="en-US"/>
              <a:t>单击此处编辑母版文本样式</a:t>
            </a:r>
          </a:p>
          <a:p>
            <a:pPr lvl="1"/>
            <a:r>
              <a:rPr lang="zh-CN" altLang="en-US"/>
              <a:t>二级</a:t>
            </a:r>
          </a:p>
          <a:p>
            <a:pPr lvl="2"/>
            <a:endParaRPr lang="zh-CN" altLang="en-US"/>
          </a:p>
        </p:txBody>
      </p:sp>
      <p:sp>
        <p:nvSpPr>
          <p:cNvPr id="46" name="文本占位符 22"/>
          <p:cNvSpPr>
            <a:spLocks noGrp="1"/>
          </p:cNvSpPr>
          <p:nvPr>
            <p:ph type="body" sz="quarter" idx="27"/>
          </p:nvPr>
        </p:nvSpPr>
        <p:spPr>
          <a:xfrm>
            <a:off x="6375675" y="1827944"/>
            <a:ext cx="5117825" cy="628961"/>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23" name="文本占位符 22"/>
          <p:cNvSpPr>
            <a:spLocks noGrp="1"/>
          </p:cNvSpPr>
          <p:nvPr>
            <p:ph type="body" sz="quarter" idx="10"/>
          </p:nvPr>
        </p:nvSpPr>
        <p:spPr>
          <a:xfrm>
            <a:off x="1406598" y="2875895"/>
            <a:ext cx="2890838" cy="9509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 name="文本占位符 22"/>
          <p:cNvSpPr>
            <a:spLocks noGrp="1"/>
          </p:cNvSpPr>
          <p:nvPr>
            <p:ph type="body" sz="quarter" idx="11"/>
          </p:nvPr>
        </p:nvSpPr>
        <p:spPr>
          <a:xfrm>
            <a:off x="7975146" y="4391222"/>
            <a:ext cx="2890838" cy="9509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fade">
                                      <p:cBhvr>
                                        <p:cTn id="10" dur="500"/>
                                        <p:tgtEl>
                                          <p:spTgt spid="2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Effect transition="in" filter="fade">
                                      <p:cBhvr>
                                        <p:cTn id="13" dur="500"/>
                                        <p:tgtEl>
                                          <p:spTgt spid="2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fade">
                                      <p:cBhvr>
                                        <p:cTn id="16" dur="500"/>
                                        <p:tgtEl>
                                          <p:spTgt spid="2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animEffect transition="in" filter="fade">
                                      <p:cBhvr>
                                        <p:cTn id="19" dur="500"/>
                                        <p:tgtEl>
                                          <p:spTgt spid="2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fade">
                                      <p:cBhvr>
                                        <p:cTn id="25" dur="500"/>
                                        <p:tgtEl>
                                          <p:spTgt spid="2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xEl>
                                              <p:pRg st="2" end="2"/>
                                            </p:txEl>
                                          </p:spTgt>
                                        </p:tgtEl>
                                        <p:attrNameLst>
                                          <p:attrName>style.visibility</p:attrName>
                                        </p:attrNameLst>
                                      </p:cBhvr>
                                      <p:to>
                                        <p:strVal val="visible"/>
                                      </p:to>
                                    </p:set>
                                    <p:animEffect transition="in" filter="fade">
                                      <p:cBhvr>
                                        <p:cTn id="28" dur="500"/>
                                        <p:tgtEl>
                                          <p:spTgt spid="23">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Effect transition="in" filter="fade">
                                      <p:cBhvr>
                                        <p:cTn id="31" dur="500"/>
                                        <p:tgtEl>
                                          <p:spTgt spid="23">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xEl>
                                              <p:pRg st="4" end="4"/>
                                            </p:txEl>
                                          </p:spTgt>
                                        </p:tgtEl>
                                        <p:attrNameLst>
                                          <p:attrName>style.visibility</p:attrName>
                                        </p:attrNameLst>
                                      </p:cBhvr>
                                      <p:to>
                                        <p:strVal val="visible"/>
                                      </p:to>
                                    </p:set>
                                    <p:animEffect transition="in" filter="fade">
                                      <p:cBhvr>
                                        <p:cTn id="34"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6" name="文本占位符 65"/>
          <p:cNvSpPr>
            <a:spLocks noGrp="1"/>
          </p:cNvSpPr>
          <p:nvPr>
            <p:ph type="body" sz="quarter" idx="10"/>
          </p:nvPr>
        </p:nvSpPr>
        <p:spPr>
          <a:xfrm>
            <a:off x="838200" y="2219325"/>
            <a:ext cx="2495550" cy="23098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7" name="文本占位符 65"/>
          <p:cNvSpPr>
            <a:spLocks noGrp="1"/>
          </p:cNvSpPr>
          <p:nvPr>
            <p:ph type="body" sz="quarter" idx="11"/>
          </p:nvPr>
        </p:nvSpPr>
        <p:spPr>
          <a:xfrm>
            <a:off x="3785239" y="4785653"/>
            <a:ext cx="4843278" cy="171674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8" name="文本占位符 65"/>
          <p:cNvSpPr>
            <a:spLocks noGrp="1"/>
          </p:cNvSpPr>
          <p:nvPr>
            <p:ph type="body" sz="quarter" idx="12"/>
          </p:nvPr>
        </p:nvSpPr>
        <p:spPr>
          <a:xfrm>
            <a:off x="9089114" y="2340704"/>
            <a:ext cx="2495550" cy="23098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xEl>
                                              <p:pRg st="1" end="1"/>
                                            </p:txEl>
                                          </p:spTgt>
                                        </p:tgtEl>
                                        <p:attrNameLst>
                                          <p:attrName>style.visibility</p:attrName>
                                        </p:attrNameLst>
                                      </p:cBhvr>
                                      <p:to>
                                        <p:strVal val="visible"/>
                                      </p:to>
                                    </p:set>
                                    <p:animEffect transition="in" filter="fade">
                                      <p:cBhvr>
                                        <p:cTn id="10" dur="500"/>
                                        <p:tgtEl>
                                          <p:spTgt spid="6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animEffect transition="in" filter="fade">
                                      <p:cBhvr>
                                        <p:cTn id="13" dur="500"/>
                                        <p:tgtEl>
                                          <p:spTgt spid="6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xEl>
                                              <p:pRg st="3" end="3"/>
                                            </p:txEl>
                                          </p:spTgt>
                                        </p:tgtEl>
                                        <p:attrNameLst>
                                          <p:attrName>style.visibility</p:attrName>
                                        </p:attrNameLst>
                                      </p:cBhvr>
                                      <p:to>
                                        <p:strVal val="visible"/>
                                      </p:to>
                                    </p:set>
                                    <p:animEffect transition="in" filter="fade">
                                      <p:cBhvr>
                                        <p:cTn id="16" dur="500"/>
                                        <p:tgtEl>
                                          <p:spTgt spid="6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xEl>
                                              <p:pRg st="4" end="4"/>
                                            </p:txEl>
                                          </p:spTgt>
                                        </p:tgtEl>
                                        <p:attrNameLst>
                                          <p:attrName>style.visibility</p:attrName>
                                        </p:attrNameLst>
                                      </p:cBhvr>
                                      <p:to>
                                        <p:strVal val="visible"/>
                                      </p:to>
                                    </p:set>
                                    <p:animEffect transition="in" filter="fade">
                                      <p:cBhvr>
                                        <p:cTn id="19" dur="500"/>
                                        <p:tgtEl>
                                          <p:spTgt spid="6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fade">
                                      <p:cBhvr>
                                        <p:cTn id="22" dur="500"/>
                                        <p:tgtEl>
                                          <p:spTgt spid="6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xEl>
                                              <p:pRg st="1" end="1"/>
                                            </p:txEl>
                                          </p:spTgt>
                                        </p:tgtEl>
                                        <p:attrNameLst>
                                          <p:attrName>style.visibility</p:attrName>
                                        </p:attrNameLst>
                                      </p:cBhvr>
                                      <p:to>
                                        <p:strVal val="visible"/>
                                      </p:to>
                                    </p:set>
                                    <p:animEffect transition="in" filter="fade">
                                      <p:cBhvr>
                                        <p:cTn id="25" dur="500"/>
                                        <p:tgtEl>
                                          <p:spTgt spid="67">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xEl>
                                              <p:pRg st="2" end="2"/>
                                            </p:txEl>
                                          </p:spTgt>
                                        </p:tgtEl>
                                        <p:attrNameLst>
                                          <p:attrName>style.visibility</p:attrName>
                                        </p:attrNameLst>
                                      </p:cBhvr>
                                      <p:to>
                                        <p:strVal val="visible"/>
                                      </p:to>
                                    </p:set>
                                    <p:animEffect transition="in" filter="fade">
                                      <p:cBhvr>
                                        <p:cTn id="28" dur="500"/>
                                        <p:tgtEl>
                                          <p:spTgt spid="67">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xEl>
                                              <p:pRg st="3" end="3"/>
                                            </p:txEl>
                                          </p:spTgt>
                                        </p:tgtEl>
                                        <p:attrNameLst>
                                          <p:attrName>style.visibility</p:attrName>
                                        </p:attrNameLst>
                                      </p:cBhvr>
                                      <p:to>
                                        <p:strVal val="visible"/>
                                      </p:to>
                                    </p:set>
                                    <p:animEffect transition="in" filter="fade">
                                      <p:cBhvr>
                                        <p:cTn id="31" dur="500"/>
                                        <p:tgtEl>
                                          <p:spTgt spid="67">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7">
                                            <p:txEl>
                                              <p:pRg st="4" end="4"/>
                                            </p:txEl>
                                          </p:spTgt>
                                        </p:tgtEl>
                                        <p:attrNameLst>
                                          <p:attrName>style.visibility</p:attrName>
                                        </p:attrNameLst>
                                      </p:cBhvr>
                                      <p:to>
                                        <p:strVal val="visible"/>
                                      </p:to>
                                    </p:set>
                                    <p:animEffect transition="in" filter="fade">
                                      <p:cBhvr>
                                        <p:cTn id="34" dur="500"/>
                                        <p:tgtEl>
                                          <p:spTgt spid="67">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Effect transition="in" filter="fade">
                                      <p:cBhvr>
                                        <p:cTn id="37" dur="500"/>
                                        <p:tgtEl>
                                          <p:spTgt spid="68">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
                                            <p:txEl>
                                              <p:pRg st="1" end="1"/>
                                            </p:txEl>
                                          </p:spTgt>
                                        </p:tgtEl>
                                        <p:attrNameLst>
                                          <p:attrName>style.visibility</p:attrName>
                                        </p:attrNameLst>
                                      </p:cBhvr>
                                      <p:to>
                                        <p:strVal val="visible"/>
                                      </p:to>
                                    </p:set>
                                    <p:animEffect transition="in" filter="fade">
                                      <p:cBhvr>
                                        <p:cTn id="40" dur="500"/>
                                        <p:tgtEl>
                                          <p:spTgt spid="68">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
                                            <p:txEl>
                                              <p:pRg st="2" end="2"/>
                                            </p:txEl>
                                          </p:spTgt>
                                        </p:tgtEl>
                                        <p:attrNameLst>
                                          <p:attrName>style.visibility</p:attrName>
                                        </p:attrNameLst>
                                      </p:cBhvr>
                                      <p:to>
                                        <p:strVal val="visible"/>
                                      </p:to>
                                    </p:set>
                                    <p:animEffect transition="in" filter="fade">
                                      <p:cBhvr>
                                        <p:cTn id="43" dur="500"/>
                                        <p:tgtEl>
                                          <p:spTgt spid="68">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xEl>
                                              <p:pRg st="3" end="3"/>
                                            </p:txEl>
                                          </p:spTgt>
                                        </p:tgtEl>
                                        <p:attrNameLst>
                                          <p:attrName>style.visibility</p:attrName>
                                        </p:attrNameLst>
                                      </p:cBhvr>
                                      <p:to>
                                        <p:strVal val="visible"/>
                                      </p:to>
                                    </p:set>
                                    <p:animEffect transition="in" filter="fade">
                                      <p:cBhvr>
                                        <p:cTn id="46" dur="500"/>
                                        <p:tgtEl>
                                          <p:spTgt spid="68">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xEl>
                                              <p:pRg st="4" end="4"/>
                                            </p:txEl>
                                          </p:spTgt>
                                        </p:tgtEl>
                                        <p:attrNameLst>
                                          <p:attrName>style.visibility</p:attrName>
                                        </p:attrNameLst>
                                      </p:cBhvr>
                                      <p:to>
                                        <p:strVal val="visible"/>
                                      </p:to>
                                    </p:set>
                                    <p:animEffect transition="in" filter="fade">
                                      <p:cBhvr>
                                        <p:cTn id="49" dur="500"/>
                                        <p:tgtEl>
                                          <p:spTgt spid="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0" name="文本占位符 49"/>
          <p:cNvSpPr>
            <a:spLocks noGrp="1"/>
          </p:cNvSpPr>
          <p:nvPr>
            <p:ph type="body" sz="quarter" idx="10"/>
          </p:nvPr>
        </p:nvSpPr>
        <p:spPr>
          <a:xfrm>
            <a:off x="5450191" y="1841338"/>
            <a:ext cx="4876800" cy="12715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1" name="文本占位符 49"/>
          <p:cNvSpPr>
            <a:spLocks noGrp="1"/>
          </p:cNvSpPr>
          <p:nvPr>
            <p:ph type="body" sz="quarter" idx="11"/>
          </p:nvPr>
        </p:nvSpPr>
        <p:spPr>
          <a:xfrm>
            <a:off x="5416345" y="3509800"/>
            <a:ext cx="4876800" cy="12715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 name="文本占位符 49"/>
          <p:cNvSpPr>
            <a:spLocks noGrp="1"/>
          </p:cNvSpPr>
          <p:nvPr>
            <p:ph type="body" sz="quarter" idx="12"/>
          </p:nvPr>
        </p:nvSpPr>
        <p:spPr>
          <a:xfrm>
            <a:off x="5416345" y="5058288"/>
            <a:ext cx="4876800" cy="12715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xEl>
                                              <p:pRg st="1" end="1"/>
                                            </p:txEl>
                                          </p:spTgt>
                                        </p:tgtEl>
                                        <p:attrNameLst>
                                          <p:attrName>style.visibility</p:attrName>
                                        </p:attrNameLst>
                                      </p:cBhvr>
                                      <p:to>
                                        <p:strVal val="visible"/>
                                      </p:to>
                                    </p:set>
                                    <p:animEffect transition="in" filter="fade">
                                      <p:cBhvr>
                                        <p:cTn id="10" dur="500"/>
                                        <p:tgtEl>
                                          <p:spTgt spid="5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xEl>
                                              <p:pRg st="2" end="2"/>
                                            </p:txEl>
                                          </p:spTgt>
                                        </p:tgtEl>
                                        <p:attrNameLst>
                                          <p:attrName>style.visibility</p:attrName>
                                        </p:attrNameLst>
                                      </p:cBhvr>
                                      <p:to>
                                        <p:strVal val="visible"/>
                                      </p:to>
                                    </p:set>
                                    <p:animEffect transition="in" filter="fade">
                                      <p:cBhvr>
                                        <p:cTn id="13" dur="500"/>
                                        <p:tgtEl>
                                          <p:spTgt spid="5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xEl>
                                              <p:pRg st="3" end="3"/>
                                            </p:txEl>
                                          </p:spTgt>
                                        </p:tgtEl>
                                        <p:attrNameLst>
                                          <p:attrName>style.visibility</p:attrName>
                                        </p:attrNameLst>
                                      </p:cBhvr>
                                      <p:to>
                                        <p:strVal val="visible"/>
                                      </p:to>
                                    </p:set>
                                    <p:animEffect transition="in" filter="fade">
                                      <p:cBhvr>
                                        <p:cTn id="16" dur="500"/>
                                        <p:tgtEl>
                                          <p:spTgt spid="5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xEl>
                                              <p:pRg st="4" end="4"/>
                                            </p:txEl>
                                          </p:spTgt>
                                        </p:tgtEl>
                                        <p:attrNameLst>
                                          <p:attrName>style.visibility</p:attrName>
                                        </p:attrNameLst>
                                      </p:cBhvr>
                                      <p:to>
                                        <p:strVal val="visible"/>
                                      </p:to>
                                    </p:set>
                                    <p:animEffect transition="in" filter="fade">
                                      <p:cBhvr>
                                        <p:cTn id="19" dur="500"/>
                                        <p:tgtEl>
                                          <p:spTgt spid="5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fade">
                                      <p:cBhvr>
                                        <p:cTn id="25" dur="500"/>
                                        <p:tgtEl>
                                          <p:spTgt spid="51">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xEl>
                                              <p:pRg st="2" end="2"/>
                                            </p:txEl>
                                          </p:spTgt>
                                        </p:tgtEl>
                                        <p:attrNameLst>
                                          <p:attrName>style.visibility</p:attrName>
                                        </p:attrNameLst>
                                      </p:cBhvr>
                                      <p:to>
                                        <p:strVal val="visible"/>
                                      </p:to>
                                    </p:set>
                                    <p:animEffect transition="in" filter="fade">
                                      <p:cBhvr>
                                        <p:cTn id="28" dur="500"/>
                                        <p:tgtEl>
                                          <p:spTgt spid="51">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xEl>
                                              <p:pRg st="3" end="3"/>
                                            </p:txEl>
                                          </p:spTgt>
                                        </p:tgtEl>
                                        <p:attrNameLst>
                                          <p:attrName>style.visibility</p:attrName>
                                        </p:attrNameLst>
                                      </p:cBhvr>
                                      <p:to>
                                        <p:strVal val="visible"/>
                                      </p:to>
                                    </p:set>
                                    <p:animEffect transition="in" filter="fade">
                                      <p:cBhvr>
                                        <p:cTn id="31" dur="500"/>
                                        <p:tgtEl>
                                          <p:spTgt spid="51">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xEl>
                                              <p:pRg st="4" end="4"/>
                                            </p:txEl>
                                          </p:spTgt>
                                        </p:tgtEl>
                                        <p:attrNameLst>
                                          <p:attrName>style.visibility</p:attrName>
                                        </p:attrNameLst>
                                      </p:cBhvr>
                                      <p:to>
                                        <p:strVal val="visible"/>
                                      </p:to>
                                    </p:set>
                                    <p:animEffect transition="in" filter="fade">
                                      <p:cBhvr>
                                        <p:cTn id="34" dur="500"/>
                                        <p:tgtEl>
                                          <p:spTgt spid="51">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2">
                                            <p:txEl>
                                              <p:pRg st="0" end="0"/>
                                            </p:txEl>
                                          </p:spTgt>
                                        </p:tgtEl>
                                        <p:attrNameLst>
                                          <p:attrName>style.visibility</p:attrName>
                                        </p:attrNameLst>
                                      </p:cBhvr>
                                      <p:to>
                                        <p:strVal val="visible"/>
                                      </p:to>
                                    </p:set>
                                    <p:animEffect transition="in" filter="fade">
                                      <p:cBhvr>
                                        <p:cTn id="37" dur="500"/>
                                        <p:tgtEl>
                                          <p:spTgt spid="5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xEl>
                                              <p:pRg st="1" end="1"/>
                                            </p:txEl>
                                          </p:spTgt>
                                        </p:tgtEl>
                                        <p:attrNameLst>
                                          <p:attrName>style.visibility</p:attrName>
                                        </p:attrNameLst>
                                      </p:cBhvr>
                                      <p:to>
                                        <p:strVal val="visible"/>
                                      </p:to>
                                    </p:set>
                                    <p:animEffect transition="in" filter="fade">
                                      <p:cBhvr>
                                        <p:cTn id="40" dur="500"/>
                                        <p:tgtEl>
                                          <p:spTgt spid="52">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xEl>
                                              <p:pRg st="2" end="2"/>
                                            </p:txEl>
                                          </p:spTgt>
                                        </p:tgtEl>
                                        <p:attrNameLst>
                                          <p:attrName>style.visibility</p:attrName>
                                        </p:attrNameLst>
                                      </p:cBhvr>
                                      <p:to>
                                        <p:strVal val="visible"/>
                                      </p:to>
                                    </p:set>
                                    <p:animEffect transition="in" filter="fade">
                                      <p:cBhvr>
                                        <p:cTn id="43" dur="500"/>
                                        <p:tgtEl>
                                          <p:spTgt spid="52">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3" end="3"/>
                                            </p:txEl>
                                          </p:spTgt>
                                        </p:tgtEl>
                                        <p:attrNameLst>
                                          <p:attrName>style.visibility</p:attrName>
                                        </p:attrNameLst>
                                      </p:cBhvr>
                                      <p:to>
                                        <p:strVal val="visible"/>
                                      </p:to>
                                    </p:set>
                                    <p:animEffect transition="in" filter="fade">
                                      <p:cBhvr>
                                        <p:cTn id="46" dur="500"/>
                                        <p:tgtEl>
                                          <p:spTgt spid="52">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xEl>
                                              <p:pRg st="4" end="4"/>
                                            </p:txEl>
                                          </p:spTgt>
                                        </p:tgtEl>
                                        <p:attrNameLst>
                                          <p:attrName>style.visibility</p:attrName>
                                        </p:attrNameLst>
                                      </p:cBhvr>
                                      <p:to>
                                        <p:strVal val="visible"/>
                                      </p:to>
                                    </p:set>
                                    <p:animEffect transition="in" filter="fade">
                                      <p:cBhvr>
                                        <p:cTn id="49" dur="500"/>
                                        <p:tgtEl>
                                          <p:spTgt spid="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8" name="文本占位符 24"/>
          <p:cNvSpPr>
            <a:spLocks noGrp="1"/>
          </p:cNvSpPr>
          <p:nvPr>
            <p:ph type="body" sz="quarter" idx="11"/>
          </p:nvPr>
        </p:nvSpPr>
        <p:spPr>
          <a:xfrm>
            <a:off x="6802904" y="2482033"/>
            <a:ext cx="2960530" cy="1276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1" name="文本占位符 24"/>
          <p:cNvSpPr>
            <a:spLocks noGrp="1"/>
          </p:cNvSpPr>
          <p:nvPr>
            <p:ph type="body" sz="quarter" idx="12"/>
          </p:nvPr>
        </p:nvSpPr>
        <p:spPr>
          <a:xfrm>
            <a:off x="1456670" y="3384775"/>
            <a:ext cx="2960530" cy="1276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 name="文本占位符 24"/>
          <p:cNvSpPr>
            <a:spLocks noGrp="1"/>
          </p:cNvSpPr>
          <p:nvPr>
            <p:ph type="body" sz="quarter" idx="13"/>
          </p:nvPr>
        </p:nvSpPr>
        <p:spPr>
          <a:xfrm>
            <a:off x="5268166" y="5581694"/>
            <a:ext cx="2960530" cy="1276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xEl>
                                              <p:pRg st="1" end="1"/>
                                            </p:txEl>
                                          </p:spTgt>
                                        </p:tgtEl>
                                        <p:attrNameLst>
                                          <p:attrName>style.visibility</p:attrName>
                                        </p:attrNameLst>
                                      </p:cBhvr>
                                      <p:to>
                                        <p:strVal val="visible"/>
                                      </p:to>
                                    </p:set>
                                    <p:animEffect transition="in" filter="fade">
                                      <p:cBhvr>
                                        <p:cTn id="10" dur="500"/>
                                        <p:tgtEl>
                                          <p:spTgt spid="4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xEl>
                                              <p:pRg st="2" end="2"/>
                                            </p:txEl>
                                          </p:spTgt>
                                        </p:tgtEl>
                                        <p:attrNameLst>
                                          <p:attrName>style.visibility</p:attrName>
                                        </p:attrNameLst>
                                      </p:cBhvr>
                                      <p:to>
                                        <p:strVal val="visible"/>
                                      </p:to>
                                    </p:set>
                                    <p:animEffect transition="in" filter="fade">
                                      <p:cBhvr>
                                        <p:cTn id="13" dur="500"/>
                                        <p:tgtEl>
                                          <p:spTgt spid="4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xEl>
                                              <p:pRg st="3" end="3"/>
                                            </p:txEl>
                                          </p:spTgt>
                                        </p:tgtEl>
                                        <p:attrNameLst>
                                          <p:attrName>style.visibility</p:attrName>
                                        </p:attrNameLst>
                                      </p:cBhvr>
                                      <p:to>
                                        <p:strVal val="visible"/>
                                      </p:to>
                                    </p:set>
                                    <p:animEffect transition="in" filter="fade">
                                      <p:cBhvr>
                                        <p:cTn id="16" dur="500"/>
                                        <p:tgtEl>
                                          <p:spTgt spid="4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Effect transition="in" filter="fade">
                                      <p:cBhvr>
                                        <p:cTn id="19" dur="500"/>
                                        <p:tgtEl>
                                          <p:spTgt spid="4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fade">
                                      <p:cBhvr>
                                        <p:cTn id="25" dur="500"/>
                                        <p:tgtEl>
                                          <p:spTgt spid="51">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xEl>
                                              <p:pRg st="2" end="2"/>
                                            </p:txEl>
                                          </p:spTgt>
                                        </p:tgtEl>
                                        <p:attrNameLst>
                                          <p:attrName>style.visibility</p:attrName>
                                        </p:attrNameLst>
                                      </p:cBhvr>
                                      <p:to>
                                        <p:strVal val="visible"/>
                                      </p:to>
                                    </p:set>
                                    <p:animEffect transition="in" filter="fade">
                                      <p:cBhvr>
                                        <p:cTn id="28" dur="500"/>
                                        <p:tgtEl>
                                          <p:spTgt spid="51">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xEl>
                                              <p:pRg st="3" end="3"/>
                                            </p:txEl>
                                          </p:spTgt>
                                        </p:tgtEl>
                                        <p:attrNameLst>
                                          <p:attrName>style.visibility</p:attrName>
                                        </p:attrNameLst>
                                      </p:cBhvr>
                                      <p:to>
                                        <p:strVal val="visible"/>
                                      </p:to>
                                    </p:set>
                                    <p:animEffect transition="in" filter="fade">
                                      <p:cBhvr>
                                        <p:cTn id="31" dur="500"/>
                                        <p:tgtEl>
                                          <p:spTgt spid="51">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xEl>
                                              <p:pRg st="4" end="4"/>
                                            </p:txEl>
                                          </p:spTgt>
                                        </p:tgtEl>
                                        <p:attrNameLst>
                                          <p:attrName>style.visibility</p:attrName>
                                        </p:attrNameLst>
                                      </p:cBhvr>
                                      <p:to>
                                        <p:strVal val="visible"/>
                                      </p:to>
                                    </p:set>
                                    <p:animEffect transition="in" filter="fade">
                                      <p:cBhvr>
                                        <p:cTn id="34" dur="500"/>
                                        <p:tgtEl>
                                          <p:spTgt spid="51">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2">
                                            <p:txEl>
                                              <p:pRg st="0" end="0"/>
                                            </p:txEl>
                                          </p:spTgt>
                                        </p:tgtEl>
                                        <p:attrNameLst>
                                          <p:attrName>style.visibility</p:attrName>
                                        </p:attrNameLst>
                                      </p:cBhvr>
                                      <p:to>
                                        <p:strVal val="visible"/>
                                      </p:to>
                                    </p:set>
                                    <p:animEffect transition="in" filter="fade">
                                      <p:cBhvr>
                                        <p:cTn id="37" dur="500"/>
                                        <p:tgtEl>
                                          <p:spTgt spid="5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xEl>
                                              <p:pRg st="1" end="1"/>
                                            </p:txEl>
                                          </p:spTgt>
                                        </p:tgtEl>
                                        <p:attrNameLst>
                                          <p:attrName>style.visibility</p:attrName>
                                        </p:attrNameLst>
                                      </p:cBhvr>
                                      <p:to>
                                        <p:strVal val="visible"/>
                                      </p:to>
                                    </p:set>
                                    <p:animEffect transition="in" filter="fade">
                                      <p:cBhvr>
                                        <p:cTn id="40" dur="500"/>
                                        <p:tgtEl>
                                          <p:spTgt spid="52">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xEl>
                                              <p:pRg st="2" end="2"/>
                                            </p:txEl>
                                          </p:spTgt>
                                        </p:tgtEl>
                                        <p:attrNameLst>
                                          <p:attrName>style.visibility</p:attrName>
                                        </p:attrNameLst>
                                      </p:cBhvr>
                                      <p:to>
                                        <p:strVal val="visible"/>
                                      </p:to>
                                    </p:set>
                                    <p:animEffect transition="in" filter="fade">
                                      <p:cBhvr>
                                        <p:cTn id="43" dur="500"/>
                                        <p:tgtEl>
                                          <p:spTgt spid="52">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xEl>
                                              <p:pRg st="3" end="3"/>
                                            </p:txEl>
                                          </p:spTgt>
                                        </p:tgtEl>
                                        <p:attrNameLst>
                                          <p:attrName>style.visibility</p:attrName>
                                        </p:attrNameLst>
                                      </p:cBhvr>
                                      <p:to>
                                        <p:strVal val="visible"/>
                                      </p:to>
                                    </p:set>
                                    <p:animEffect transition="in" filter="fade">
                                      <p:cBhvr>
                                        <p:cTn id="46" dur="500"/>
                                        <p:tgtEl>
                                          <p:spTgt spid="52">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xEl>
                                              <p:pRg st="4" end="4"/>
                                            </p:txEl>
                                          </p:spTgt>
                                        </p:tgtEl>
                                        <p:attrNameLst>
                                          <p:attrName>style.visibility</p:attrName>
                                        </p:attrNameLst>
                                      </p:cBhvr>
                                      <p:to>
                                        <p:strVal val="visible"/>
                                      </p:to>
                                    </p:set>
                                    <p:animEffect transition="in" filter="fade">
                                      <p:cBhvr>
                                        <p:cTn id="49" dur="500"/>
                                        <p:tgtEl>
                                          <p:spTgt spid="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8" name="文本占位符 24"/>
          <p:cNvSpPr>
            <a:spLocks noGrp="1"/>
          </p:cNvSpPr>
          <p:nvPr>
            <p:ph type="body" sz="quarter" idx="11"/>
          </p:nvPr>
        </p:nvSpPr>
        <p:spPr>
          <a:xfrm>
            <a:off x="6802904" y="2482033"/>
            <a:ext cx="2960530" cy="1276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1" name="文本占位符 24"/>
          <p:cNvSpPr>
            <a:spLocks noGrp="1"/>
          </p:cNvSpPr>
          <p:nvPr>
            <p:ph type="body" sz="quarter" idx="12"/>
          </p:nvPr>
        </p:nvSpPr>
        <p:spPr>
          <a:xfrm>
            <a:off x="1456670" y="3384775"/>
            <a:ext cx="2960530" cy="12763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xEl>
                                              <p:pRg st="1" end="1"/>
                                            </p:txEl>
                                          </p:spTgt>
                                        </p:tgtEl>
                                        <p:attrNameLst>
                                          <p:attrName>style.visibility</p:attrName>
                                        </p:attrNameLst>
                                      </p:cBhvr>
                                      <p:to>
                                        <p:strVal val="visible"/>
                                      </p:to>
                                    </p:set>
                                    <p:animEffect transition="in" filter="fade">
                                      <p:cBhvr>
                                        <p:cTn id="10" dur="500"/>
                                        <p:tgtEl>
                                          <p:spTgt spid="4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xEl>
                                              <p:pRg st="2" end="2"/>
                                            </p:txEl>
                                          </p:spTgt>
                                        </p:tgtEl>
                                        <p:attrNameLst>
                                          <p:attrName>style.visibility</p:attrName>
                                        </p:attrNameLst>
                                      </p:cBhvr>
                                      <p:to>
                                        <p:strVal val="visible"/>
                                      </p:to>
                                    </p:set>
                                    <p:animEffect transition="in" filter="fade">
                                      <p:cBhvr>
                                        <p:cTn id="13" dur="500"/>
                                        <p:tgtEl>
                                          <p:spTgt spid="4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xEl>
                                              <p:pRg st="3" end="3"/>
                                            </p:txEl>
                                          </p:spTgt>
                                        </p:tgtEl>
                                        <p:attrNameLst>
                                          <p:attrName>style.visibility</p:attrName>
                                        </p:attrNameLst>
                                      </p:cBhvr>
                                      <p:to>
                                        <p:strVal val="visible"/>
                                      </p:to>
                                    </p:set>
                                    <p:animEffect transition="in" filter="fade">
                                      <p:cBhvr>
                                        <p:cTn id="16" dur="500"/>
                                        <p:tgtEl>
                                          <p:spTgt spid="4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Effect transition="in" filter="fade">
                                      <p:cBhvr>
                                        <p:cTn id="19" dur="500"/>
                                        <p:tgtEl>
                                          <p:spTgt spid="4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fade">
                                      <p:cBhvr>
                                        <p:cTn id="25" dur="500"/>
                                        <p:tgtEl>
                                          <p:spTgt spid="51">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xEl>
                                              <p:pRg st="2" end="2"/>
                                            </p:txEl>
                                          </p:spTgt>
                                        </p:tgtEl>
                                        <p:attrNameLst>
                                          <p:attrName>style.visibility</p:attrName>
                                        </p:attrNameLst>
                                      </p:cBhvr>
                                      <p:to>
                                        <p:strVal val="visible"/>
                                      </p:to>
                                    </p:set>
                                    <p:animEffect transition="in" filter="fade">
                                      <p:cBhvr>
                                        <p:cTn id="28" dur="500"/>
                                        <p:tgtEl>
                                          <p:spTgt spid="51">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xEl>
                                              <p:pRg st="3" end="3"/>
                                            </p:txEl>
                                          </p:spTgt>
                                        </p:tgtEl>
                                        <p:attrNameLst>
                                          <p:attrName>style.visibility</p:attrName>
                                        </p:attrNameLst>
                                      </p:cBhvr>
                                      <p:to>
                                        <p:strVal val="visible"/>
                                      </p:to>
                                    </p:set>
                                    <p:animEffect transition="in" filter="fade">
                                      <p:cBhvr>
                                        <p:cTn id="31" dur="500"/>
                                        <p:tgtEl>
                                          <p:spTgt spid="51">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xEl>
                                              <p:pRg st="4" end="4"/>
                                            </p:txEl>
                                          </p:spTgt>
                                        </p:tgtEl>
                                        <p:attrNameLst>
                                          <p:attrName>style.visibility</p:attrName>
                                        </p:attrNameLst>
                                      </p:cBhvr>
                                      <p:to>
                                        <p:strVal val="visible"/>
                                      </p:to>
                                    </p:set>
                                    <p:animEffect transition="in" filter="fade">
                                      <p:cBhvr>
                                        <p:cTn id="34" dur="500"/>
                                        <p:tgtEl>
                                          <p:spTgt spid="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16" name="文本占位符 19"/>
          <p:cNvSpPr>
            <a:spLocks noGrp="1"/>
          </p:cNvSpPr>
          <p:nvPr>
            <p:ph type="body" sz="quarter" idx="27"/>
          </p:nvPr>
        </p:nvSpPr>
        <p:spPr>
          <a:xfrm>
            <a:off x="1184800" y="3115163"/>
            <a:ext cx="2459473" cy="2817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8" name="文本占位符 19"/>
          <p:cNvSpPr>
            <a:spLocks noGrp="1"/>
          </p:cNvSpPr>
          <p:nvPr>
            <p:ph type="body" sz="quarter" idx="29"/>
          </p:nvPr>
        </p:nvSpPr>
        <p:spPr>
          <a:xfrm>
            <a:off x="8382627" y="3115163"/>
            <a:ext cx="2459473" cy="2817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图片占位符 3"/>
          <p:cNvSpPr>
            <a:spLocks noGrp="1"/>
          </p:cNvSpPr>
          <p:nvPr>
            <p:ph type="pic" sz="quarter" idx="30"/>
          </p:nvPr>
        </p:nvSpPr>
        <p:spPr>
          <a:xfrm>
            <a:off x="4419600" y="2768600"/>
            <a:ext cx="3187699" cy="3187700"/>
          </a:xfrm>
          <a:prstGeom prst="flowChartConnector">
            <a:avLst/>
          </a:prstGeom>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fade">
                                      <p:cBhvr>
                                        <p:cTn id="25" dur="500"/>
                                        <p:tgtEl>
                                          <p:spTgt spid="18">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500"/>
                                        <p:tgtEl>
                                          <p:spTgt spid="18">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fade">
                                      <p:cBhvr>
                                        <p:cTn id="31" dur="500"/>
                                        <p:tgtEl>
                                          <p:spTgt spid="18">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Effect transition="in" filter="fade">
                                      <p:cBhvr>
                                        <p:cTn id="34"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AF0A89C-E08F-409A-AFBD-A2B093BF069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70EFE1-F87A-4FA8-8F8A-8CD702A8C43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28" name="文本占位符 34"/>
          <p:cNvSpPr>
            <a:spLocks noGrp="1"/>
          </p:cNvSpPr>
          <p:nvPr>
            <p:ph type="body" sz="quarter" idx="11"/>
          </p:nvPr>
        </p:nvSpPr>
        <p:spPr>
          <a:xfrm>
            <a:off x="1596172" y="3170966"/>
            <a:ext cx="3890228" cy="232640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9" name="文本占位符 34"/>
          <p:cNvSpPr>
            <a:spLocks noGrp="1"/>
          </p:cNvSpPr>
          <p:nvPr>
            <p:ph type="body" sz="quarter" idx="12"/>
          </p:nvPr>
        </p:nvSpPr>
        <p:spPr>
          <a:xfrm>
            <a:off x="6299760" y="3220989"/>
            <a:ext cx="4163677" cy="227637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fade">
                                      <p:cBhvr>
                                        <p:cTn id="10" dur="500"/>
                                        <p:tgtEl>
                                          <p:spTgt spid="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fade">
                                      <p:cBhvr>
                                        <p:cTn id="13" dur="500"/>
                                        <p:tgtEl>
                                          <p:spTgt spid="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3" end="3"/>
                                            </p:txEl>
                                          </p:spTgt>
                                        </p:tgtEl>
                                        <p:attrNameLst>
                                          <p:attrName>style.visibility</p:attrName>
                                        </p:attrNameLst>
                                      </p:cBhvr>
                                      <p:to>
                                        <p:strVal val="visible"/>
                                      </p:to>
                                    </p:set>
                                    <p:animEffect transition="in" filter="fade">
                                      <p:cBhvr>
                                        <p:cTn id="16" dur="500"/>
                                        <p:tgtEl>
                                          <p:spTgt spid="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animEffect transition="in" filter="fade">
                                      <p:cBhvr>
                                        <p:cTn id="19" dur="500"/>
                                        <p:tgtEl>
                                          <p:spTgt spid="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animEffect transition="in" filter="fade">
                                      <p:cBhvr>
                                        <p:cTn id="25" dur="500"/>
                                        <p:tgtEl>
                                          <p:spTgt spid="29">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fade">
                                      <p:cBhvr>
                                        <p:cTn id="28" dur="500"/>
                                        <p:tgtEl>
                                          <p:spTgt spid="29">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3" end="3"/>
                                            </p:txEl>
                                          </p:spTgt>
                                        </p:tgtEl>
                                        <p:attrNameLst>
                                          <p:attrName>style.visibility</p:attrName>
                                        </p:attrNameLst>
                                      </p:cBhvr>
                                      <p:to>
                                        <p:strVal val="visible"/>
                                      </p:to>
                                    </p:set>
                                    <p:animEffect transition="in" filter="fade">
                                      <p:cBhvr>
                                        <p:cTn id="31" dur="500"/>
                                        <p:tgtEl>
                                          <p:spTgt spid="29">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Effect transition="in" filter="fade">
                                      <p:cBhvr>
                                        <p:cTn id="34"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23" name="文本占位符 34"/>
          <p:cNvSpPr>
            <a:spLocks noGrp="1"/>
          </p:cNvSpPr>
          <p:nvPr>
            <p:ph type="body" sz="quarter" idx="10"/>
          </p:nvPr>
        </p:nvSpPr>
        <p:spPr>
          <a:xfrm>
            <a:off x="675888" y="3966134"/>
            <a:ext cx="2159000" cy="175197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 name="文本占位符 34"/>
          <p:cNvSpPr>
            <a:spLocks noGrp="1"/>
          </p:cNvSpPr>
          <p:nvPr>
            <p:ph type="body" sz="quarter" idx="11"/>
          </p:nvPr>
        </p:nvSpPr>
        <p:spPr>
          <a:xfrm>
            <a:off x="3159490" y="1983446"/>
            <a:ext cx="2159000" cy="175197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5" name="文本占位符 34"/>
          <p:cNvSpPr>
            <a:spLocks noGrp="1"/>
          </p:cNvSpPr>
          <p:nvPr>
            <p:ph type="body" sz="quarter" idx="12"/>
          </p:nvPr>
        </p:nvSpPr>
        <p:spPr>
          <a:xfrm>
            <a:off x="4780281" y="4852389"/>
            <a:ext cx="2159000" cy="175197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6" name="文本占位符 34"/>
          <p:cNvSpPr>
            <a:spLocks noGrp="1"/>
          </p:cNvSpPr>
          <p:nvPr>
            <p:ph type="body" sz="quarter" idx="13"/>
          </p:nvPr>
        </p:nvSpPr>
        <p:spPr>
          <a:xfrm>
            <a:off x="7420630" y="1984386"/>
            <a:ext cx="2159000" cy="175197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7" name="文本占位符 34"/>
          <p:cNvSpPr>
            <a:spLocks noGrp="1"/>
          </p:cNvSpPr>
          <p:nvPr>
            <p:ph type="body" sz="quarter" idx="14"/>
          </p:nvPr>
        </p:nvSpPr>
        <p:spPr>
          <a:xfrm>
            <a:off x="9661125" y="4309685"/>
            <a:ext cx="2159000" cy="175197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fade">
                                      <p:cBhvr>
                                        <p:cTn id="10" dur="500"/>
                                        <p:tgtEl>
                                          <p:spTgt spid="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fade">
                                      <p:cBhvr>
                                        <p:cTn id="13" dur="500"/>
                                        <p:tgtEl>
                                          <p:spTgt spid="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fade">
                                      <p:cBhvr>
                                        <p:cTn id="16" dur="500"/>
                                        <p:tgtEl>
                                          <p:spTgt spid="2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fade">
                                      <p:cBhvr>
                                        <p:cTn id="19" dur="500"/>
                                        <p:tgtEl>
                                          <p:spTgt spid="2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fade">
                                      <p:cBhvr>
                                        <p:cTn id="25" dur="500"/>
                                        <p:tgtEl>
                                          <p:spTgt spid="2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500"/>
                                        <p:tgtEl>
                                          <p:spTgt spid="2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Effect transition="in" filter="fade">
                                      <p:cBhvr>
                                        <p:cTn id="31" dur="500"/>
                                        <p:tgtEl>
                                          <p:spTgt spid="2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xEl>
                                              <p:pRg st="4" end="4"/>
                                            </p:txEl>
                                          </p:spTgt>
                                        </p:tgtEl>
                                        <p:attrNameLst>
                                          <p:attrName>style.visibility</p:attrName>
                                        </p:attrNameLst>
                                      </p:cBhvr>
                                      <p:to>
                                        <p:strVal val="visible"/>
                                      </p:to>
                                    </p:set>
                                    <p:animEffect transition="in" filter="fade">
                                      <p:cBhvr>
                                        <p:cTn id="34" dur="500"/>
                                        <p:tgtEl>
                                          <p:spTgt spid="2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1" end="1"/>
                                            </p:txEl>
                                          </p:spTgt>
                                        </p:tgtEl>
                                        <p:attrNameLst>
                                          <p:attrName>style.visibility</p:attrName>
                                        </p:attrNameLst>
                                      </p:cBhvr>
                                      <p:to>
                                        <p:strVal val="visible"/>
                                      </p:to>
                                    </p:set>
                                    <p:animEffect transition="in" filter="fade">
                                      <p:cBhvr>
                                        <p:cTn id="40" dur="500"/>
                                        <p:tgtEl>
                                          <p:spTgt spid="25">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xEl>
                                              <p:pRg st="2" end="2"/>
                                            </p:txEl>
                                          </p:spTgt>
                                        </p:tgtEl>
                                        <p:attrNameLst>
                                          <p:attrName>style.visibility</p:attrName>
                                        </p:attrNameLst>
                                      </p:cBhvr>
                                      <p:to>
                                        <p:strVal val="visible"/>
                                      </p:to>
                                    </p:set>
                                    <p:animEffect transition="in" filter="fade">
                                      <p:cBhvr>
                                        <p:cTn id="43" dur="500"/>
                                        <p:tgtEl>
                                          <p:spTgt spid="25">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xEl>
                                              <p:pRg st="3" end="3"/>
                                            </p:txEl>
                                          </p:spTgt>
                                        </p:tgtEl>
                                        <p:attrNameLst>
                                          <p:attrName>style.visibility</p:attrName>
                                        </p:attrNameLst>
                                      </p:cBhvr>
                                      <p:to>
                                        <p:strVal val="visible"/>
                                      </p:to>
                                    </p:set>
                                    <p:animEffect transition="in" filter="fade">
                                      <p:cBhvr>
                                        <p:cTn id="46" dur="500"/>
                                        <p:tgtEl>
                                          <p:spTgt spid="25">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xEl>
                                              <p:pRg st="4" end="4"/>
                                            </p:txEl>
                                          </p:spTgt>
                                        </p:tgtEl>
                                        <p:attrNameLst>
                                          <p:attrName>style.visibility</p:attrName>
                                        </p:attrNameLst>
                                      </p:cBhvr>
                                      <p:to>
                                        <p:strVal val="visible"/>
                                      </p:to>
                                    </p:set>
                                    <p:animEffect transition="in" filter="fade">
                                      <p:cBhvr>
                                        <p:cTn id="49" dur="500"/>
                                        <p:tgtEl>
                                          <p:spTgt spid="25">
                                            <p:txEl>
                                              <p:pRg st="4" end="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fade">
                                      <p:cBhvr>
                                        <p:cTn id="55" dur="500"/>
                                        <p:tgtEl>
                                          <p:spTgt spid="26">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xEl>
                                              <p:pRg st="2" end="2"/>
                                            </p:txEl>
                                          </p:spTgt>
                                        </p:tgtEl>
                                        <p:attrNameLst>
                                          <p:attrName>style.visibility</p:attrName>
                                        </p:attrNameLst>
                                      </p:cBhvr>
                                      <p:to>
                                        <p:strVal val="visible"/>
                                      </p:to>
                                    </p:set>
                                    <p:animEffect transition="in" filter="fade">
                                      <p:cBhvr>
                                        <p:cTn id="58" dur="500"/>
                                        <p:tgtEl>
                                          <p:spTgt spid="26">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xEl>
                                              <p:pRg st="3" end="3"/>
                                            </p:txEl>
                                          </p:spTgt>
                                        </p:tgtEl>
                                        <p:attrNameLst>
                                          <p:attrName>style.visibility</p:attrName>
                                        </p:attrNameLst>
                                      </p:cBhvr>
                                      <p:to>
                                        <p:strVal val="visible"/>
                                      </p:to>
                                    </p:set>
                                    <p:animEffect transition="in" filter="fade">
                                      <p:cBhvr>
                                        <p:cTn id="61" dur="500"/>
                                        <p:tgtEl>
                                          <p:spTgt spid="26">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xEl>
                                              <p:pRg st="4" end="4"/>
                                            </p:txEl>
                                          </p:spTgt>
                                        </p:tgtEl>
                                        <p:attrNameLst>
                                          <p:attrName>style.visibility</p:attrName>
                                        </p:attrNameLst>
                                      </p:cBhvr>
                                      <p:to>
                                        <p:strVal val="visible"/>
                                      </p:to>
                                    </p:set>
                                    <p:animEffect transition="in" filter="fade">
                                      <p:cBhvr>
                                        <p:cTn id="64" dur="500"/>
                                        <p:tgtEl>
                                          <p:spTgt spid="26">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xEl>
                                              <p:pRg st="0" end="0"/>
                                            </p:txEl>
                                          </p:spTgt>
                                        </p:tgtEl>
                                        <p:attrNameLst>
                                          <p:attrName>style.visibility</p:attrName>
                                        </p:attrNameLst>
                                      </p:cBhvr>
                                      <p:to>
                                        <p:strVal val="visible"/>
                                      </p:to>
                                    </p:set>
                                    <p:animEffect transition="in" filter="fade">
                                      <p:cBhvr>
                                        <p:cTn id="67" dur="500"/>
                                        <p:tgtEl>
                                          <p:spTgt spid="27">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xEl>
                                              <p:pRg st="1" end="1"/>
                                            </p:txEl>
                                          </p:spTgt>
                                        </p:tgtEl>
                                        <p:attrNameLst>
                                          <p:attrName>style.visibility</p:attrName>
                                        </p:attrNameLst>
                                      </p:cBhvr>
                                      <p:to>
                                        <p:strVal val="visible"/>
                                      </p:to>
                                    </p:set>
                                    <p:animEffect transition="in" filter="fade">
                                      <p:cBhvr>
                                        <p:cTn id="70" dur="500"/>
                                        <p:tgtEl>
                                          <p:spTgt spid="27">
                                            <p:txEl>
                                              <p:pRg st="1" end="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xEl>
                                              <p:pRg st="2" end="2"/>
                                            </p:txEl>
                                          </p:spTgt>
                                        </p:tgtEl>
                                        <p:attrNameLst>
                                          <p:attrName>style.visibility</p:attrName>
                                        </p:attrNameLst>
                                      </p:cBhvr>
                                      <p:to>
                                        <p:strVal val="visible"/>
                                      </p:to>
                                    </p:set>
                                    <p:animEffect transition="in" filter="fade">
                                      <p:cBhvr>
                                        <p:cTn id="73" dur="500"/>
                                        <p:tgtEl>
                                          <p:spTgt spid="27">
                                            <p:txEl>
                                              <p:pRg st="2" end="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xEl>
                                              <p:pRg st="3" end="3"/>
                                            </p:txEl>
                                          </p:spTgt>
                                        </p:tgtEl>
                                        <p:attrNameLst>
                                          <p:attrName>style.visibility</p:attrName>
                                        </p:attrNameLst>
                                      </p:cBhvr>
                                      <p:to>
                                        <p:strVal val="visible"/>
                                      </p:to>
                                    </p:set>
                                    <p:animEffect transition="in" filter="fade">
                                      <p:cBhvr>
                                        <p:cTn id="76" dur="500"/>
                                        <p:tgtEl>
                                          <p:spTgt spid="27">
                                            <p:txEl>
                                              <p:pRg st="3" end="3"/>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xEl>
                                              <p:pRg st="4" end="4"/>
                                            </p:txEl>
                                          </p:spTgt>
                                        </p:tgtEl>
                                        <p:attrNameLst>
                                          <p:attrName>style.visibility</p:attrName>
                                        </p:attrNameLst>
                                      </p:cBhvr>
                                      <p:to>
                                        <p:strVal val="visible"/>
                                      </p:to>
                                    </p:set>
                                    <p:animEffect transition="in" filter="fade">
                                      <p:cBhvr>
                                        <p:cTn id="79"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12" name="文本占位符 3"/>
          <p:cNvSpPr>
            <a:spLocks noGrp="1"/>
          </p:cNvSpPr>
          <p:nvPr>
            <p:ph type="body" sz="quarter" idx="10" hasCustomPrompt="1"/>
          </p:nvPr>
        </p:nvSpPr>
        <p:spPr>
          <a:xfrm>
            <a:off x="3740093" y="2260219"/>
            <a:ext cx="1538371" cy="746453"/>
          </a:xfrm>
        </p:spPr>
        <p:txBody>
          <a:bodyPr/>
          <a:lstStyle/>
          <a:p>
            <a:pPr lvl="0"/>
            <a:r>
              <a:rPr lang="zh-CN" altLang="en-US"/>
              <a:t>单击此处编辑母版文本</a:t>
            </a:r>
          </a:p>
        </p:txBody>
      </p:sp>
      <p:sp>
        <p:nvSpPr>
          <p:cNvPr id="13" name="文本占位符 3"/>
          <p:cNvSpPr>
            <a:spLocks noGrp="1"/>
          </p:cNvSpPr>
          <p:nvPr>
            <p:ph type="body" sz="quarter" idx="11" hasCustomPrompt="1"/>
          </p:nvPr>
        </p:nvSpPr>
        <p:spPr>
          <a:xfrm>
            <a:off x="5765205" y="2260219"/>
            <a:ext cx="1538371" cy="746453"/>
          </a:xfrm>
        </p:spPr>
        <p:txBody>
          <a:bodyPr/>
          <a:lstStyle/>
          <a:p>
            <a:pPr lvl="0"/>
            <a:r>
              <a:rPr lang="zh-CN" altLang="en-US"/>
              <a:t>单击此处编辑母版文本</a:t>
            </a:r>
          </a:p>
        </p:txBody>
      </p:sp>
      <p:sp>
        <p:nvSpPr>
          <p:cNvPr id="14" name="文本占位符 3"/>
          <p:cNvSpPr>
            <a:spLocks noGrp="1"/>
          </p:cNvSpPr>
          <p:nvPr>
            <p:ph type="body" sz="quarter" idx="12" hasCustomPrompt="1"/>
          </p:nvPr>
        </p:nvSpPr>
        <p:spPr>
          <a:xfrm>
            <a:off x="7790317" y="2260219"/>
            <a:ext cx="1538371" cy="746453"/>
          </a:xfrm>
        </p:spPr>
        <p:txBody>
          <a:bodyPr/>
          <a:lstStyle/>
          <a:p>
            <a:pPr lvl="0"/>
            <a:r>
              <a:rPr lang="zh-CN" altLang="en-US"/>
              <a:t>单击此处编辑母版文本</a:t>
            </a:r>
          </a:p>
        </p:txBody>
      </p:sp>
      <p:sp>
        <p:nvSpPr>
          <p:cNvPr id="15" name="文本占位符 3"/>
          <p:cNvSpPr>
            <a:spLocks noGrp="1"/>
          </p:cNvSpPr>
          <p:nvPr>
            <p:ph type="body" sz="quarter" idx="13" hasCustomPrompt="1"/>
          </p:nvPr>
        </p:nvSpPr>
        <p:spPr>
          <a:xfrm>
            <a:off x="9815429" y="2260219"/>
            <a:ext cx="1538371" cy="746453"/>
          </a:xfrm>
        </p:spPr>
        <p:txBody>
          <a:bodyPr/>
          <a:lstStyle/>
          <a:p>
            <a:pPr lvl="0"/>
            <a:r>
              <a:rPr lang="zh-CN" altLang="en-US"/>
              <a:t>单击此处编辑母版文本</a:t>
            </a:r>
          </a:p>
        </p:txBody>
      </p:sp>
      <p:sp>
        <p:nvSpPr>
          <p:cNvPr id="21" name="文本占位符 3"/>
          <p:cNvSpPr>
            <a:spLocks noGrp="1"/>
          </p:cNvSpPr>
          <p:nvPr>
            <p:ph type="body" sz="quarter" idx="14" hasCustomPrompt="1"/>
          </p:nvPr>
        </p:nvSpPr>
        <p:spPr>
          <a:xfrm>
            <a:off x="3760676" y="4228074"/>
            <a:ext cx="1538371" cy="746453"/>
          </a:xfrm>
        </p:spPr>
        <p:txBody>
          <a:bodyPr/>
          <a:lstStyle/>
          <a:p>
            <a:pPr lvl="0"/>
            <a:r>
              <a:rPr lang="zh-CN" altLang="en-US"/>
              <a:t>单击此处编辑母版文本</a:t>
            </a:r>
          </a:p>
        </p:txBody>
      </p:sp>
      <p:sp>
        <p:nvSpPr>
          <p:cNvPr id="22" name="文本占位符 3"/>
          <p:cNvSpPr>
            <a:spLocks noGrp="1"/>
          </p:cNvSpPr>
          <p:nvPr>
            <p:ph type="body" sz="quarter" idx="15" hasCustomPrompt="1"/>
          </p:nvPr>
        </p:nvSpPr>
        <p:spPr>
          <a:xfrm>
            <a:off x="5785788" y="4228074"/>
            <a:ext cx="1538371" cy="746453"/>
          </a:xfrm>
        </p:spPr>
        <p:txBody>
          <a:bodyPr/>
          <a:lstStyle/>
          <a:p>
            <a:pPr lvl="0"/>
            <a:r>
              <a:rPr lang="zh-CN" altLang="en-US"/>
              <a:t>单击此处编辑母版文本</a:t>
            </a:r>
          </a:p>
        </p:txBody>
      </p:sp>
      <p:sp>
        <p:nvSpPr>
          <p:cNvPr id="23" name="文本占位符 3"/>
          <p:cNvSpPr>
            <a:spLocks noGrp="1"/>
          </p:cNvSpPr>
          <p:nvPr>
            <p:ph type="body" sz="quarter" idx="16" hasCustomPrompt="1"/>
          </p:nvPr>
        </p:nvSpPr>
        <p:spPr>
          <a:xfrm>
            <a:off x="7810900" y="4228074"/>
            <a:ext cx="1538371" cy="746453"/>
          </a:xfrm>
        </p:spPr>
        <p:txBody>
          <a:bodyPr/>
          <a:lstStyle/>
          <a:p>
            <a:pPr lvl="0"/>
            <a:r>
              <a:rPr lang="zh-CN" altLang="en-US"/>
              <a:t>单击此处编辑母版文本</a:t>
            </a:r>
          </a:p>
        </p:txBody>
      </p:sp>
      <p:sp>
        <p:nvSpPr>
          <p:cNvPr id="24" name="文本占位符 3"/>
          <p:cNvSpPr>
            <a:spLocks noGrp="1"/>
          </p:cNvSpPr>
          <p:nvPr>
            <p:ph type="body" sz="quarter" idx="17" hasCustomPrompt="1"/>
          </p:nvPr>
        </p:nvSpPr>
        <p:spPr>
          <a:xfrm>
            <a:off x="9836012" y="4228074"/>
            <a:ext cx="1538371" cy="746453"/>
          </a:xfrm>
        </p:spPr>
        <p:txBody>
          <a:bodyPr/>
          <a:lstStyle/>
          <a:p>
            <a:pPr lvl="0"/>
            <a:r>
              <a:rPr lang="zh-CN" altLang="en-US"/>
              <a:t>单击此处编辑母版文本</a:t>
            </a:r>
          </a:p>
        </p:txBody>
      </p:sp>
      <p:sp>
        <p:nvSpPr>
          <p:cNvPr id="38" name="图片占位符 37"/>
          <p:cNvSpPr>
            <a:spLocks noGrp="1"/>
          </p:cNvSpPr>
          <p:nvPr>
            <p:ph type="pic" sz="quarter" idx="22"/>
          </p:nvPr>
        </p:nvSpPr>
        <p:spPr>
          <a:xfrm>
            <a:off x="838200" y="2260600"/>
            <a:ext cx="2432050" cy="3365500"/>
          </a:xfrm>
        </p:spPr>
        <p:txBody>
          <a:bodyPr/>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3"/>
          </p:nvPr>
        </p:nvSpPr>
        <p:spPr>
          <a:xfrm>
            <a:off x="1549400" y="2159000"/>
            <a:ext cx="3581400" cy="3670300"/>
          </a:xfrm>
        </p:spPr>
        <p:txBody>
          <a:bodyPr/>
          <a:lstStyle/>
          <a:p>
            <a:endParaRPr lang="zh-CN" altLang="en-US"/>
          </a:p>
        </p:txBody>
      </p:sp>
      <p:sp>
        <p:nvSpPr>
          <p:cNvPr id="9" name="文本占位符 8"/>
          <p:cNvSpPr>
            <a:spLocks noGrp="1"/>
          </p:cNvSpPr>
          <p:nvPr>
            <p:ph type="body" sz="quarter" idx="14"/>
          </p:nvPr>
        </p:nvSpPr>
        <p:spPr>
          <a:xfrm>
            <a:off x="5816600" y="2217738"/>
            <a:ext cx="4406900" cy="36115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6C363F5-1BFA-443D-8DDB-8837DEE513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BB19C0-08BA-4F37-A9DC-CD87FAC709B8}"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AF0A89C-E08F-409A-AFBD-A2B093BF069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70EFE1-F87A-4FA8-8F8A-8CD702A8C43C}" type="slidenum">
              <a:rPr lang="zh-CN" altLang="en-US" smtClean="0"/>
              <a:t>‹#›</a:t>
            </a:fld>
            <a:endParaRPr lang="zh-CN" altLang="en-US"/>
          </a:p>
        </p:txBody>
      </p:sp>
      <p:sp>
        <p:nvSpPr>
          <p:cNvPr id="8" name="TextBox 7"/>
          <p:cNvSpPr txBox="1"/>
          <p:nvPr userDrawn="1"/>
        </p:nvSpPr>
        <p:spPr>
          <a:xfrm>
            <a:off x="2567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7999"/>
          </a:xfrm>
          <a:prstGeom prst="rect">
            <a:avLst/>
          </a:prstGeom>
        </p:spPr>
      </p:pic>
      <p:sp>
        <p:nvSpPr>
          <p:cNvPr id="2" name="标题 1"/>
          <p:cNvSpPr>
            <a:spLocks noGrp="1"/>
          </p:cNvSpPr>
          <p:nvPr>
            <p:ph type="title" hasCustomPrompt="1"/>
          </p:nvPr>
        </p:nvSpPr>
        <p:spPr>
          <a:xfrm>
            <a:off x="5173580" y="2852737"/>
            <a:ext cx="6306218" cy="2852737"/>
          </a:xfrm>
        </p:spPr>
        <p:txBody>
          <a:bodyPr anchor="t">
            <a:normAutofit/>
          </a:bodyPr>
          <a:lstStyle>
            <a:lvl1pPr algn="ctr">
              <a:defRPr sz="6000">
                <a:solidFill>
                  <a:schemeClr val="bg1"/>
                </a:solidFill>
                <a:latin typeface="阿里巴巴普惠体 Heavy" panose="00020600040101010101" pitchFamily="18" charset="-122"/>
                <a:ea typeface="阿里巴巴普惠体 Heavy" panose="00020600040101010101" pitchFamily="18" charset="-122"/>
                <a:cs typeface="阿里巴巴普惠体 Heavy" panose="00020600040101010101" pitchFamily="18" charset="-122"/>
              </a:defRPr>
            </a:lvl1pPr>
          </a:lstStyle>
          <a:p>
            <a:r>
              <a:rPr lang="zh-CN" altLang="en-US"/>
              <a:t>单击此处</a:t>
            </a:r>
          </a:p>
        </p:txBody>
      </p:sp>
      <p:sp>
        <p:nvSpPr>
          <p:cNvPr id="9" name="文本占位符 8"/>
          <p:cNvSpPr>
            <a:spLocks noGrp="1"/>
          </p:cNvSpPr>
          <p:nvPr>
            <p:ph type="body" sz="quarter" idx="10" hasCustomPrompt="1"/>
          </p:nvPr>
        </p:nvSpPr>
        <p:spPr>
          <a:xfrm>
            <a:off x="6196013" y="1624013"/>
            <a:ext cx="4391025" cy="1227137"/>
          </a:xfrm>
        </p:spPr>
        <p:txBody>
          <a:bodyPr vert="horz" lIns="91440" tIns="45720" rIns="91440" bIns="45720" rtlCol="0" anchor="ctr">
            <a:normAutofit/>
          </a:bodyPr>
          <a:lstStyle>
            <a:lvl1pPr>
              <a:defRPr lang="zh-CN" altLang="en-US" sz="4800">
                <a:solidFill>
                  <a:schemeClr val="bg1"/>
                </a:solidFill>
                <a:latin typeface="阿里巴巴普惠体 Heavy" panose="00020600040101010101" pitchFamily="18" charset="-122"/>
                <a:ea typeface="阿里巴巴普惠体 Heavy" panose="00020600040101010101" pitchFamily="18" charset="-122"/>
                <a:cs typeface="阿里巴巴普惠体 Heavy" panose="00020600040101010101" pitchFamily="18" charset="-122"/>
              </a:defRPr>
            </a:lvl1pPr>
          </a:lstStyle>
          <a:p>
            <a:pPr lvl="0" algn="ctr">
              <a:spcBef>
                <a:spcPct val="0"/>
              </a:spcBef>
              <a:buNone/>
            </a:pPr>
            <a:r>
              <a:rPr lang="zh-CN" altLang="en-US"/>
              <a:t>单击此处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F0A89C-E08F-409A-AFBD-A2B093BF069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70EFE1-F87A-4FA8-8F8A-8CD702A8C43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8_自定义版式">
    <p:spTree>
      <p:nvGrpSpPr>
        <p:cNvPr id="1" name=""/>
        <p:cNvGrpSpPr/>
        <p:nvPr/>
      </p:nvGrpSpPr>
      <p:grpSpPr>
        <a:xfrm>
          <a:off x="0" y="0"/>
          <a:ext cx="0" cy="0"/>
          <a:chOff x="0" y="0"/>
          <a:chExt cx="0" cy="0"/>
        </a:xfrm>
      </p:grpSpPr>
      <p:sp>
        <p:nvSpPr>
          <p:cNvPr id="5" name="矩形 4"/>
          <p:cNvSpPr/>
          <p:nvPr userDrawn="1"/>
        </p:nvSpPr>
        <p:spPr>
          <a:xfrm>
            <a:off x="9486619" y="1427285"/>
            <a:ext cx="1611086" cy="4074786"/>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片占位符 24"/>
          <p:cNvSpPr>
            <a:spLocks noGrp="1"/>
          </p:cNvSpPr>
          <p:nvPr>
            <p:ph type="pic" sz="quarter" idx="13"/>
          </p:nvPr>
        </p:nvSpPr>
        <p:spPr>
          <a:xfrm>
            <a:off x="9394565" y="1507671"/>
            <a:ext cx="1622756" cy="4075113"/>
          </a:xfrm>
        </p:spPr>
        <p:txBody>
          <a:bodyPr/>
          <a:lstStyle/>
          <a:p>
            <a:endParaRPr lang="zh-CN" altLang="en-US"/>
          </a:p>
        </p:txBody>
      </p:sp>
      <p:sp>
        <p:nvSpPr>
          <p:cNvPr id="4" name="矩形 3"/>
          <p:cNvSpPr/>
          <p:nvPr userDrawn="1"/>
        </p:nvSpPr>
        <p:spPr>
          <a:xfrm>
            <a:off x="7607577" y="1849316"/>
            <a:ext cx="1611086" cy="4074786"/>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图片占位符 24"/>
          <p:cNvSpPr>
            <a:spLocks noGrp="1"/>
          </p:cNvSpPr>
          <p:nvPr>
            <p:ph type="pic" sz="quarter" idx="12"/>
          </p:nvPr>
        </p:nvSpPr>
        <p:spPr>
          <a:xfrm>
            <a:off x="7527384" y="1889182"/>
            <a:ext cx="1622756" cy="4075113"/>
          </a:xfrm>
        </p:spPr>
        <p:txBody>
          <a:bodyPr/>
          <a:lstStyle/>
          <a:p>
            <a:endParaRPr lang="zh-CN" altLang="en-US"/>
          </a:p>
        </p:txBody>
      </p:sp>
      <p:sp>
        <p:nvSpPr>
          <p:cNvPr id="3" name="矩形 2"/>
          <p:cNvSpPr/>
          <p:nvPr userDrawn="1"/>
        </p:nvSpPr>
        <p:spPr>
          <a:xfrm>
            <a:off x="5728535" y="1427285"/>
            <a:ext cx="1611086" cy="4074786"/>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图片占位符 24"/>
          <p:cNvSpPr>
            <a:spLocks noGrp="1"/>
          </p:cNvSpPr>
          <p:nvPr>
            <p:ph type="pic" sz="quarter" idx="11"/>
          </p:nvPr>
        </p:nvSpPr>
        <p:spPr>
          <a:xfrm>
            <a:off x="5642159" y="1498499"/>
            <a:ext cx="1622756" cy="4075113"/>
          </a:xfrm>
        </p:spPr>
        <p:txBody>
          <a:bodyPr/>
          <a:lstStyle/>
          <a:p>
            <a:endParaRPr lang="zh-CN" altLang="en-US"/>
          </a:p>
        </p:txBody>
      </p:sp>
      <p:sp>
        <p:nvSpPr>
          <p:cNvPr id="2" name="标题 1"/>
          <p:cNvSpPr>
            <a:spLocks noGrp="1"/>
          </p:cNvSpPr>
          <p:nvPr>
            <p:ph type="title"/>
          </p:nvPr>
        </p:nvSpPr>
        <p:spPr/>
        <p:txBody>
          <a:bodyPr/>
          <a:lstStyle/>
          <a:p>
            <a:r>
              <a:rPr lang="zh-CN" altLang="en-US"/>
              <a:t>单击此处编辑母版标题样式</a:t>
            </a:r>
          </a:p>
        </p:txBody>
      </p:sp>
      <p:sp>
        <p:nvSpPr>
          <p:cNvPr id="12" name="椭圆 11"/>
          <p:cNvSpPr/>
          <p:nvPr userDrawn="1"/>
        </p:nvSpPr>
        <p:spPr>
          <a:xfrm>
            <a:off x="1516133" y="5147136"/>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dollar-bag_17794"/>
          <p:cNvSpPr/>
          <p:nvPr userDrawn="1"/>
        </p:nvSpPr>
        <p:spPr>
          <a:xfrm>
            <a:off x="1620997" y="523578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p:cNvSpPr/>
          <p:nvPr userDrawn="1"/>
        </p:nvSpPr>
        <p:spPr>
          <a:xfrm>
            <a:off x="2020592" y="5147136"/>
            <a:ext cx="321020" cy="321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dollar-bag_17794"/>
          <p:cNvSpPr/>
          <p:nvPr userDrawn="1"/>
        </p:nvSpPr>
        <p:spPr>
          <a:xfrm>
            <a:off x="2125456" y="523578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userDrawn="1"/>
        </p:nvSpPr>
        <p:spPr>
          <a:xfrm>
            <a:off x="2525051" y="5147136"/>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dollar-bag_17794"/>
          <p:cNvSpPr/>
          <p:nvPr userDrawn="1"/>
        </p:nvSpPr>
        <p:spPr>
          <a:xfrm>
            <a:off x="2629915" y="523578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占位符 22"/>
          <p:cNvSpPr>
            <a:spLocks noGrp="1"/>
          </p:cNvSpPr>
          <p:nvPr>
            <p:ph type="body" sz="quarter" idx="10"/>
          </p:nvPr>
        </p:nvSpPr>
        <p:spPr>
          <a:xfrm>
            <a:off x="1054100" y="1849438"/>
            <a:ext cx="4325938" cy="3116262"/>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105" name="文本占位符 22"/>
          <p:cNvSpPr>
            <a:spLocks noGrp="1"/>
          </p:cNvSpPr>
          <p:nvPr>
            <p:ph type="body" sz="quarter" idx="10"/>
          </p:nvPr>
        </p:nvSpPr>
        <p:spPr>
          <a:xfrm>
            <a:off x="838200" y="1787500"/>
            <a:ext cx="2983320" cy="3116262"/>
          </a:xfrm>
        </p:spPr>
        <p:txBody>
          <a:bodyPr/>
          <a:lstStyle/>
          <a:p>
            <a:pPr lvl="0"/>
            <a:r>
              <a:rPr lang="zh-CN" altLang="en-US"/>
              <a:t>单击此处编辑母版文本样式</a:t>
            </a:r>
          </a:p>
          <a:p>
            <a:pPr lvl="1"/>
            <a:r>
              <a:rPr lang="zh-CN" altLang="en-US"/>
              <a:t>二级</a:t>
            </a:r>
          </a:p>
          <a:p>
            <a:pPr lvl="2"/>
            <a:endParaRPr lang="zh-CN" altLang="en-US"/>
          </a:p>
        </p:txBody>
      </p:sp>
      <p:sp>
        <p:nvSpPr>
          <p:cNvPr id="106" name="文本占位符 22"/>
          <p:cNvSpPr>
            <a:spLocks noGrp="1"/>
          </p:cNvSpPr>
          <p:nvPr>
            <p:ph type="body" sz="quarter" idx="11"/>
          </p:nvPr>
        </p:nvSpPr>
        <p:spPr>
          <a:xfrm>
            <a:off x="8252531" y="1787500"/>
            <a:ext cx="2983320" cy="3116262"/>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0" name="文本占位符 22"/>
          <p:cNvSpPr>
            <a:spLocks noGrp="1"/>
          </p:cNvSpPr>
          <p:nvPr>
            <p:ph type="body" sz="quarter" idx="10"/>
          </p:nvPr>
        </p:nvSpPr>
        <p:spPr>
          <a:xfrm>
            <a:off x="591139" y="3325981"/>
            <a:ext cx="3025342" cy="2386794"/>
          </a:xfrm>
        </p:spPr>
        <p:txBody>
          <a:bodyPr/>
          <a:lstStyle/>
          <a:p>
            <a:pPr lvl="0"/>
            <a:r>
              <a:rPr lang="zh-CN" altLang="en-US"/>
              <a:t>单击此处编辑母版文本样式</a:t>
            </a:r>
          </a:p>
          <a:p>
            <a:pPr lvl="1"/>
            <a:r>
              <a:rPr lang="zh-CN" altLang="en-US"/>
              <a:t>二级</a:t>
            </a:r>
          </a:p>
          <a:p>
            <a:pPr lvl="2"/>
            <a:endParaRPr lang="zh-CN" altLang="en-US"/>
          </a:p>
        </p:txBody>
      </p:sp>
      <p:sp>
        <p:nvSpPr>
          <p:cNvPr id="51" name="文本占位符 22"/>
          <p:cNvSpPr>
            <a:spLocks noGrp="1"/>
          </p:cNvSpPr>
          <p:nvPr>
            <p:ph type="body" sz="quarter" idx="11"/>
          </p:nvPr>
        </p:nvSpPr>
        <p:spPr>
          <a:xfrm>
            <a:off x="8519304" y="3325981"/>
            <a:ext cx="3025342" cy="2386794"/>
          </a:xfrm>
        </p:spPr>
        <p:txBody>
          <a:bodyPr/>
          <a:lstStyle/>
          <a:p>
            <a:pPr lvl="0"/>
            <a:r>
              <a:rPr lang="zh-CN" altLang="en-US"/>
              <a:t>单击此处编辑母版文本样式</a:t>
            </a:r>
          </a:p>
          <a:p>
            <a:pPr lvl="1"/>
            <a:r>
              <a:rPr lang="zh-CN" altLang="en-US"/>
              <a:t>二级</a:t>
            </a:r>
          </a:p>
          <a:p>
            <a:pPr lvl="2"/>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0A89C-E08F-409A-AFBD-A2B093BF069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0EFE1-F87A-4FA8-8F8A-8CD702A8C43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0"/>
          <a:stretch>
            <a:fillRect/>
          </a:stretch>
        </p:blipFill>
        <p:spPr>
          <a:xfrm>
            <a:off x="0" y="1"/>
            <a:ext cx="12192000" cy="6857999"/>
          </a:xfrm>
          <a:prstGeom prst="rect">
            <a:avLst/>
          </a:prstGeom>
        </p:spPr>
      </p:pic>
      <p:sp>
        <p:nvSpPr>
          <p:cNvPr id="5" name="矩形 4"/>
          <p:cNvSpPr/>
          <p:nvPr userDrawn="1"/>
        </p:nvSpPr>
        <p:spPr>
          <a:xfrm>
            <a:off x="154379" y="144380"/>
            <a:ext cx="11877201" cy="6569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Lst>
  <p:txStyles>
    <p:titleStyle>
      <a:lvl1pPr algn="l" defTabSz="914400" rtl="0" eaLnBrk="1" latinLnBrk="0" hangingPunct="1">
        <a:lnSpc>
          <a:spcPct val="90000"/>
        </a:lnSpc>
        <a:spcBef>
          <a:spcPct val="0"/>
        </a:spcBef>
        <a:buNone/>
        <a:defRPr sz="3200" kern="1200">
          <a:solidFill>
            <a:srgbClr val="648BBB"/>
          </a:solidFill>
          <a:latin typeface="阿里巴巴普惠体 Heavy" panose="00020600040101010101" pitchFamily="18" charset="-122"/>
          <a:ea typeface="阿里巴巴普惠体 Heavy" panose="00020600040101010101" pitchFamily="18" charset="-122"/>
          <a:cs typeface="阿里巴巴普惠体 Heavy" panose="00020600040101010101" pitchFamily="18" charset="-122"/>
        </a:defRPr>
      </a:lvl1pPr>
    </p:titleStyle>
    <p:bodyStyle>
      <a:lvl1pPr marL="0" indent="0" algn="just" defTabSz="914400" rtl="0" eaLnBrk="1" latinLnBrk="0" hangingPunct="1">
        <a:lnSpc>
          <a:spcPct val="120000"/>
        </a:lnSpc>
        <a:spcBef>
          <a:spcPts val="0"/>
        </a:spcBef>
        <a:buFont typeface="Arial" panose="020B0604020202020204" pitchFamily="34" charset="0"/>
        <a:buNone/>
        <a:defRPr sz="1800" b="1" kern="1200" cap="none" spc="0">
          <a:ln w="0"/>
          <a:solidFill>
            <a:srgbClr val="648BBB"/>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0" indent="0" algn="just" defTabSz="914400" rtl="0" eaLnBrk="1" latinLnBrk="0" hangingPunct="1">
        <a:lnSpc>
          <a:spcPct val="120000"/>
        </a:lnSpc>
        <a:spcBef>
          <a:spcPts val="0"/>
        </a:spcBef>
        <a:buFont typeface="Arial" panose="020B0604020202020204" pitchFamily="34" charset="0"/>
        <a:buNone/>
        <a:defRPr sz="16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2pPr>
      <a:lvl3pPr marL="0" indent="0" algn="just" defTabSz="914400" rtl="0" eaLnBrk="1" latinLnBrk="0" hangingPunct="1">
        <a:lnSpc>
          <a:spcPct val="120000"/>
        </a:lnSpc>
        <a:spcBef>
          <a:spcPts val="0"/>
        </a:spcBef>
        <a:buFont typeface="Arial" panose="020B0604020202020204" pitchFamily="34" charset="0"/>
        <a:buNone/>
        <a:defRPr sz="16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3pPr>
      <a:lvl4pPr marL="0" indent="0" algn="just" defTabSz="914400" rtl="0" eaLnBrk="1" latinLnBrk="0" hangingPunct="1">
        <a:lnSpc>
          <a:spcPct val="120000"/>
        </a:lnSpc>
        <a:spcBef>
          <a:spcPts val="0"/>
        </a:spcBef>
        <a:buFont typeface="Arial" panose="020B0604020202020204" pitchFamily="34" charset="0"/>
        <a:buNone/>
        <a:defRPr sz="16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4pPr>
      <a:lvl5pPr marL="0" indent="0" algn="just" defTabSz="914400" rtl="0" eaLnBrk="1" latinLnBrk="0" hangingPunct="1">
        <a:lnSpc>
          <a:spcPct val="120000"/>
        </a:lnSpc>
        <a:spcBef>
          <a:spcPts val="0"/>
        </a:spcBef>
        <a:buFont typeface="Arial" panose="020B0604020202020204" pitchFamily="34" charset="0"/>
        <a:buNone/>
        <a:defRPr sz="16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7999"/>
          </a:xfrm>
          <a:prstGeom prst="rect">
            <a:avLst/>
          </a:prstGeom>
        </p:spPr>
      </p:pic>
      <p:sp>
        <p:nvSpPr>
          <p:cNvPr id="2" name="标题 1"/>
          <p:cNvSpPr>
            <a:spLocks noGrp="1"/>
          </p:cNvSpPr>
          <p:nvPr>
            <p:ph type="ctrTitle"/>
          </p:nvPr>
        </p:nvSpPr>
        <p:spPr>
          <a:xfrm>
            <a:off x="5334000" y="1539876"/>
            <a:ext cx="6324600" cy="2387600"/>
          </a:xfrm>
        </p:spPr>
        <p:txBody>
          <a:bodyPr>
            <a:normAutofit/>
          </a:bodyPr>
          <a:lstStyle/>
          <a:p>
            <a:pPr algn="r"/>
            <a:r>
              <a:rPr lang="zh-CN" altLang="en-US" sz="6600" i="1" dirty="0">
                <a:solidFill>
                  <a:schemeClr val="bg1">
                    <a:alpha val="95000"/>
                  </a:schemeClr>
                </a:solidFill>
                <a:effectLst>
                  <a:outerShdw blurRad="38100" dist="38100" dir="2700000" algn="tl">
                    <a:srgbClr val="000000">
                      <a:alpha val="43137"/>
                    </a:srgbClr>
                  </a:outerShdw>
                </a:effectLst>
                <a:latin typeface="+mn-lt"/>
                <a:ea typeface="+mn-ea"/>
                <a:cs typeface="+mn-ea"/>
                <a:sym typeface="+mn-lt"/>
              </a:rPr>
              <a:t>电子商务物</a:t>
            </a:r>
            <a:r>
              <a:rPr lang="zh-CN" altLang="en-US" sz="6600" i="1" dirty="0" smtClean="0">
                <a:solidFill>
                  <a:schemeClr val="bg1">
                    <a:alpha val="95000"/>
                  </a:schemeClr>
                </a:solidFill>
                <a:effectLst>
                  <a:outerShdw blurRad="38100" dist="38100" dir="2700000" algn="tl">
                    <a:srgbClr val="000000">
                      <a:alpha val="43137"/>
                    </a:srgbClr>
                  </a:outerShdw>
                </a:effectLst>
                <a:latin typeface="+mn-lt"/>
                <a:ea typeface="+mn-ea"/>
                <a:cs typeface="+mn-ea"/>
                <a:sym typeface="+mn-lt"/>
              </a:rPr>
              <a:t>流</a:t>
            </a:r>
            <a:r>
              <a:rPr lang="en-US" altLang="zh-CN" sz="6600" i="1" dirty="0" smtClean="0">
                <a:solidFill>
                  <a:schemeClr val="bg1">
                    <a:alpha val="95000"/>
                  </a:schemeClr>
                </a:solidFill>
                <a:effectLst>
                  <a:outerShdw blurRad="38100" dist="38100" dir="2700000" algn="tl">
                    <a:srgbClr val="000000">
                      <a:alpha val="43137"/>
                    </a:srgbClr>
                  </a:outerShdw>
                </a:effectLst>
                <a:latin typeface="+mn-lt"/>
                <a:ea typeface="+mn-ea"/>
                <a:cs typeface="+mn-ea"/>
                <a:sym typeface="+mn-lt"/>
              </a:rPr>
              <a:t/>
            </a:r>
            <a:br>
              <a:rPr lang="en-US" altLang="zh-CN" sz="6600" i="1" dirty="0" smtClean="0">
                <a:solidFill>
                  <a:schemeClr val="bg1">
                    <a:alpha val="95000"/>
                  </a:schemeClr>
                </a:solidFill>
                <a:effectLst>
                  <a:outerShdw blurRad="38100" dist="38100" dir="2700000" algn="tl">
                    <a:srgbClr val="000000">
                      <a:alpha val="43137"/>
                    </a:srgbClr>
                  </a:outerShdw>
                </a:effectLst>
                <a:latin typeface="+mn-lt"/>
                <a:ea typeface="+mn-ea"/>
                <a:cs typeface="+mn-ea"/>
                <a:sym typeface="+mn-lt"/>
              </a:rPr>
            </a:br>
            <a:r>
              <a:rPr lang="zh-CN" altLang="en-US" sz="6600" i="1" dirty="0" smtClean="0">
                <a:solidFill>
                  <a:schemeClr val="bg1">
                    <a:alpha val="95000"/>
                  </a:schemeClr>
                </a:solidFill>
                <a:effectLst>
                  <a:outerShdw blurRad="38100" dist="38100" dir="2700000" algn="tl">
                    <a:srgbClr val="000000">
                      <a:alpha val="43137"/>
                    </a:srgbClr>
                  </a:outerShdw>
                </a:effectLst>
                <a:latin typeface="+mn-lt"/>
                <a:ea typeface="+mn-ea"/>
                <a:cs typeface="+mn-ea"/>
                <a:sym typeface="+mn-lt"/>
              </a:rPr>
              <a:t>解</a:t>
            </a:r>
            <a:r>
              <a:rPr lang="zh-CN" altLang="en-US" sz="6600" i="1" dirty="0">
                <a:solidFill>
                  <a:schemeClr val="bg1">
                    <a:alpha val="95000"/>
                  </a:schemeClr>
                </a:solidFill>
                <a:effectLst>
                  <a:outerShdw blurRad="38100" dist="38100" dir="2700000" algn="tl">
                    <a:srgbClr val="000000">
                      <a:alpha val="43137"/>
                    </a:srgbClr>
                  </a:outerShdw>
                </a:effectLst>
                <a:latin typeface="+mn-lt"/>
                <a:ea typeface="+mn-ea"/>
                <a:cs typeface="+mn-ea"/>
                <a:sym typeface="+mn-lt"/>
              </a:rPr>
              <a:t>决方案探讨</a:t>
            </a:r>
          </a:p>
        </p:txBody>
      </p:sp>
      <p:sp>
        <p:nvSpPr>
          <p:cNvPr id="8" name="矩形 7"/>
          <p:cNvSpPr/>
          <p:nvPr/>
        </p:nvSpPr>
        <p:spPr>
          <a:xfrm>
            <a:off x="5829300" y="1078211"/>
            <a:ext cx="5829300" cy="923330"/>
          </a:xfrm>
          <a:prstGeom prst="rect">
            <a:avLst/>
          </a:prstGeom>
        </p:spPr>
        <p:txBody>
          <a:bodyPr wrap="square">
            <a:spAutoFit/>
          </a:bodyPr>
          <a:lstStyle/>
          <a:p>
            <a:pPr algn="dist"/>
            <a:r>
              <a:rPr lang="fr-FR" altLang="zh-CN" dirty="0">
                <a:solidFill>
                  <a:schemeClr val="bg1"/>
                </a:solidFill>
                <a:cs typeface="+mn-ea"/>
                <a:sym typeface="+mn-lt"/>
              </a:rPr>
              <a:t/>
            </a:r>
            <a:br>
              <a:rPr lang="fr-FR" altLang="zh-CN" dirty="0">
                <a:solidFill>
                  <a:schemeClr val="bg1"/>
                </a:solidFill>
                <a:cs typeface="+mn-ea"/>
                <a:sym typeface="+mn-lt"/>
              </a:rPr>
            </a:br>
            <a:endParaRPr lang="fr-FR" altLang="zh-CN" dirty="0">
              <a:solidFill>
                <a:schemeClr val="bg1"/>
              </a:solidFill>
              <a:cs typeface="+mn-ea"/>
              <a:sym typeface="+mn-lt"/>
            </a:endParaRPr>
          </a:p>
          <a:p>
            <a:pPr algn="dist"/>
            <a:r>
              <a:rPr lang="fr-FR" altLang="zh-CN" dirty="0">
                <a:solidFill>
                  <a:schemeClr val="bg1"/>
                </a:solidFill>
                <a:cs typeface="+mn-ea"/>
                <a:sym typeface="+mn-lt"/>
              </a:rPr>
              <a:t>Discussion on e-commerce logistics solutions</a:t>
            </a:r>
            <a:endParaRPr lang="fr-FR" altLang="zh-CN" b="0" i="0" dirty="0">
              <a:solidFill>
                <a:schemeClr val="bg1"/>
              </a:solidFill>
              <a:effectLst/>
              <a:cs typeface="+mn-ea"/>
              <a:sym typeface="+mn-lt"/>
            </a:endParaRPr>
          </a:p>
        </p:txBody>
      </p:sp>
      <p:sp>
        <p:nvSpPr>
          <p:cNvPr id="10" name="矩形 9"/>
          <p:cNvSpPr/>
          <p:nvPr/>
        </p:nvSpPr>
        <p:spPr>
          <a:xfrm>
            <a:off x="4794584" y="4020221"/>
            <a:ext cx="6864016" cy="369332"/>
          </a:xfrm>
          <a:prstGeom prst="rect">
            <a:avLst/>
          </a:prstGeom>
        </p:spPr>
        <p:txBody>
          <a:bodyPr wrap="square">
            <a:spAutoFit/>
          </a:bodyPr>
          <a:lstStyle/>
          <a:p>
            <a:pPr algn="r"/>
            <a:r>
              <a:rPr lang="zh-CN" altLang="en-US">
                <a:solidFill>
                  <a:schemeClr val="bg1"/>
                </a:solidFill>
                <a:cs typeface="+mn-ea"/>
                <a:sym typeface="+mn-lt"/>
              </a:rPr>
              <a:t>企业、产业、政府三个层面促进电子商务与物流的健康发展</a:t>
            </a:r>
          </a:p>
        </p:txBody>
      </p:sp>
      <p:grpSp>
        <p:nvGrpSpPr>
          <p:cNvPr id="13" name="组合 12"/>
          <p:cNvGrpSpPr/>
          <p:nvPr/>
        </p:nvGrpSpPr>
        <p:grpSpPr>
          <a:xfrm>
            <a:off x="7634038" y="4653868"/>
            <a:ext cx="3898900" cy="337185"/>
            <a:chOff x="7513722" y="4884907"/>
            <a:chExt cx="3898900" cy="337185"/>
          </a:xfrm>
        </p:grpSpPr>
        <p:sp>
          <p:nvSpPr>
            <p:cNvPr id="12" name="矩形: 圆角 11"/>
            <p:cNvSpPr/>
            <p:nvPr/>
          </p:nvSpPr>
          <p:spPr>
            <a:xfrm>
              <a:off x="7513722" y="4905813"/>
              <a:ext cx="3898900" cy="296743"/>
            </a:xfrm>
            <a:prstGeom prst="roundRect">
              <a:avLst>
                <a:gd name="adj" fmla="val 50000"/>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1"/>
            <p:cNvSpPr txBox="1"/>
            <p:nvPr/>
          </p:nvSpPr>
          <p:spPr>
            <a:xfrm>
              <a:off x="7647307" y="4884907"/>
              <a:ext cx="3631731" cy="337185"/>
            </a:xfrm>
            <a:prstGeom prst="rect">
              <a:avLst/>
            </a:prstGeom>
          </p:spPr>
          <p:txBody>
            <a:bodyPr wrap="square">
              <a:spAutoFit/>
            </a:bodyPr>
            <a:lstStyle>
              <a:defPPr>
                <a:defRPr lang="zh-CN"/>
              </a:defPPr>
              <a:lvl1pPr>
                <a:defRPr sz="1100">
                  <a:solidFill>
                    <a:srgbClr val="F19A89"/>
                  </a:solidFill>
                  <a:latin typeface="思源黑体 Light" panose="020B0300000000000000" pitchFamily="34" charset="-122"/>
                  <a:ea typeface="思源黑体 Light" panose="020B0300000000000000" pitchFamily="34" charset="-122"/>
                </a:defRPr>
              </a:lvl1pPr>
            </a:lstStyle>
            <a:p>
              <a:pPr algn="ctr"/>
              <a:r>
                <a:rPr lang="zh-CN" altLang="en-US" sz="1600" smtClean="0">
                  <a:solidFill>
                    <a:srgbClr val="5A83B7"/>
                  </a:solidFill>
                  <a:latin typeface="+mn-lt"/>
                  <a:ea typeface="+mn-ea"/>
                  <a:cs typeface="+mn-ea"/>
                  <a:sym typeface="+mn-lt"/>
                </a:rPr>
                <a:t>汇报人：</a:t>
              </a:r>
              <a:r>
                <a:rPr lang="en-US" altLang="zh-CN" sz="1600" smtClean="0">
                  <a:solidFill>
                    <a:srgbClr val="5A83B7"/>
                  </a:solidFill>
                  <a:latin typeface="+mn-lt"/>
                  <a:ea typeface="+mn-ea"/>
                  <a:cs typeface="+mn-ea"/>
                  <a:sym typeface="+mn-lt"/>
                </a:rPr>
                <a:t>PPT818         20XX.XX.XX</a:t>
              </a:r>
              <a:endParaRPr lang="zh-CN" altLang="en-US" sz="1600" dirty="0">
                <a:solidFill>
                  <a:srgbClr val="5A83B7"/>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在经营业态上</a:t>
            </a:r>
          </a:p>
        </p:txBody>
      </p:sp>
      <p:sp>
        <p:nvSpPr>
          <p:cNvPr id="6" name="文本占位符 5"/>
          <p:cNvSpPr>
            <a:spLocks noGrp="1"/>
          </p:cNvSpPr>
          <p:nvPr>
            <p:ph type="body" sz="quarter" idx="10"/>
          </p:nvPr>
        </p:nvSpPr>
        <p:spPr/>
        <p:txBody>
          <a:bodyPr/>
          <a:lstStyle/>
          <a:p>
            <a:pPr lvl="2"/>
            <a:r>
              <a:rPr lang="zh-CN" altLang="en-US">
                <a:latin typeface="+mn-lt"/>
                <a:ea typeface="+mn-ea"/>
                <a:cs typeface="+mn-ea"/>
                <a:sym typeface="+mn-lt"/>
              </a:rPr>
              <a:t>由于建立在具有内在紧密联系特点基础上的经营和运作关系，电子商务与物流在现代流通和物流发展上，从演变的过程看，现在不是一般的跨界问题，因为跨界一词潜在的含义是做了别人的业务，做的不属于自己业务范围内的事情。</a:t>
            </a:r>
          </a:p>
          <a:p>
            <a:endParaRPr lang="zh-CN" altLang="en-US">
              <a:latin typeface="+mn-lt"/>
              <a:ea typeface="+mn-ea"/>
              <a:cs typeface="+mn-ea"/>
              <a:sym typeface="+mn-lt"/>
            </a:endParaRPr>
          </a:p>
        </p:txBody>
      </p:sp>
      <p:sp>
        <p:nvSpPr>
          <p:cNvPr id="7" name="文本占位符 6"/>
          <p:cNvSpPr>
            <a:spLocks noGrp="1"/>
          </p:cNvSpPr>
          <p:nvPr>
            <p:ph type="body" sz="quarter" idx="11"/>
          </p:nvPr>
        </p:nvSpPr>
        <p:spPr/>
        <p:txBody>
          <a:bodyPr>
            <a:normAutofit fontScale="85000" lnSpcReduction="20000"/>
          </a:bodyPr>
          <a:lstStyle/>
          <a:p>
            <a:pPr lvl="1"/>
            <a:r>
              <a:rPr lang="zh-CN" altLang="en-US">
                <a:latin typeface="+mn-lt"/>
                <a:ea typeface="+mn-ea"/>
                <a:cs typeface="+mn-ea"/>
                <a:sym typeface="+mn-lt"/>
              </a:rPr>
              <a:t>按照上述揭示的间布局和运作组织关系，我们应当在新的业务形态上来认识电子商务与物流的关系。这种新的关系实质是电子商务与物流融合，是在各自独立发展很困难的情况下出现的融合发展业态，至于如何来定义这种具有融合特性的业务形态，需要理论界和实践领域的继续探索，但从推动两者发展的角度出发，无疑需要企业、政府管理部门与政策环境等方面的努力，需要前瞻性地为这种发展营造适宜的土壤和发展空间。</a:t>
            </a:r>
          </a:p>
          <a:p>
            <a:endParaRPr lang="zh-CN" altLang="en-US">
              <a:latin typeface="+mn-lt"/>
              <a:ea typeface="+mn-ea"/>
              <a:cs typeface="+mn-ea"/>
              <a:sym typeface="+mn-lt"/>
            </a:endParaRPr>
          </a:p>
        </p:txBody>
      </p:sp>
      <p:grpSp>
        <p:nvGrpSpPr>
          <p:cNvPr id="18" name="组合 17"/>
          <p:cNvGrpSpPr/>
          <p:nvPr/>
        </p:nvGrpSpPr>
        <p:grpSpPr>
          <a:xfrm>
            <a:off x="2257537" y="1924958"/>
            <a:ext cx="7645457" cy="4211973"/>
            <a:chOff x="2257537" y="1924958"/>
            <a:chExt cx="7645457" cy="4211973"/>
          </a:xfrm>
        </p:grpSpPr>
        <p:grpSp>
          <p:nvGrpSpPr>
            <p:cNvPr id="19" name="组合 18"/>
            <p:cNvGrpSpPr/>
            <p:nvPr userDrawn="1"/>
          </p:nvGrpSpPr>
          <p:grpSpPr>
            <a:xfrm>
              <a:off x="4039626" y="1924958"/>
              <a:ext cx="3982574" cy="4211973"/>
              <a:chOff x="4275213" y="2102916"/>
              <a:chExt cx="3476550" cy="3676804"/>
            </a:xfrm>
          </p:grpSpPr>
          <p:grpSp>
            <p:nvGrpSpPr>
              <p:cNvPr id="28" name="组合 27"/>
              <p:cNvGrpSpPr/>
              <p:nvPr/>
            </p:nvGrpSpPr>
            <p:grpSpPr>
              <a:xfrm>
                <a:off x="4275213" y="2102916"/>
                <a:ext cx="3476550" cy="3676804"/>
                <a:chOff x="-887132" y="-152877"/>
                <a:chExt cx="4548701" cy="5595621"/>
              </a:xfrm>
            </p:grpSpPr>
            <p:sp>
              <p:nvSpPr>
                <p:cNvPr id="31" name="Freeform 10"/>
                <p:cNvSpPr/>
                <p:nvPr/>
              </p:nvSpPr>
              <p:spPr bwMode="auto">
                <a:xfrm>
                  <a:off x="133350" y="1565672"/>
                  <a:ext cx="330200" cy="696913"/>
                </a:xfrm>
                <a:custGeom>
                  <a:avLst/>
                  <a:gdLst>
                    <a:gd name="T0" fmla="*/ 78 w 78"/>
                    <a:gd name="T1" fmla="*/ 105 h 164"/>
                    <a:gd name="T2" fmla="*/ 0 w 78"/>
                    <a:gd name="T3" fmla="*/ 0 h 164"/>
                    <a:gd name="T4" fmla="*/ 10 w 78"/>
                    <a:gd name="T5" fmla="*/ 143 h 164"/>
                    <a:gd name="T6" fmla="*/ 56 w 78"/>
                    <a:gd name="T7" fmla="*/ 164 h 164"/>
                    <a:gd name="T8" fmla="*/ 78 w 78"/>
                    <a:gd name="T9" fmla="*/ 117 h 164"/>
                    <a:gd name="T10" fmla="*/ 78 w 78"/>
                    <a:gd name="T11" fmla="*/ 105 h 164"/>
                    <a:gd name="T12" fmla="*/ 78 w 78"/>
                    <a:gd name="T13" fmla="*/ 105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78" y="105"/>
                      </a:moveTo>
                      <a:cubicBezTo>
                        <a:pt x="78" y="55"/>
                        <a:pt x="34" y="29"/>
                        <a:pt x="0" y="0"/>
                      </a:cubicBezTo>
                      <a:cubicBezTo>
                        <a:pt x="33" y="44"/>
                        <a:pt x="37" y="98"/>
                        <a:pt x="10" y="143"/>
                      </a:cubicBezTo>
                      <a:cubicBezTo>
                        <a:pt x="56" y="164"/>
                        <a:pt x="56" y="164"/>
                        <a:pt x="56" y="164"/>
                      </a:cubicBezTo>
                      <a:cubicBezTo>
                        <a:pt x="68" y="150"/>
                        <a:pt x="75" y="135"/>
                        <a:pt x="78" y="117"/>
                      </a:cubicBezTo>
                      <a:cubicBezTo>
                        <a:pt x="78" y="113"/>
                        <a:pt x="78" y="109"/>
                        <a:pt x="78" y="105"/>
                      </a:cubicBezTo>
                      <a:cubicBezTo>
                        <a:pt x="78" y="105"/>
                        <a:pt x="78" y="105"/>
                        <a:pt x="78" y="10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2" name="Freeform 11"/>
                <p:cNvSpPr/>
                <p:nvPr/>
              </p:nvSpPr>
              <p:spPr bwMode="auto">
                <a:xfrm>
                  <a:off x="2467372" y="2123281"/>
                  <a:ext cx="795338" cy="720725"/>
                </a:xfrm>
                <a:custGeom>
                  <a:avLst/>
                  <a:gdLst>
                    <a:gd name="T0" fmla="*/ 178 w 187"/>
                    <a:gd name="T1" fmla="*/ 85 h 170"/>
                    <a:gd name="T2" fmla="*/ 174 w 187"/>
                    <a:gd name="T3" fmla="*/ 0 h 170"/>
                    <a:gd name="T4" fmla="*/ 101 w 187"/>
                    <a:gd name="T5" fmla="*/ 21 h 170"/>
                    <a:gd name="T6" fmla="*/ 0 w 187"/>
                    <a:gd name="T7" fmla="*/ 167 h 170"/>
                    <a:gd name="T8" fmla="*/ 66 w 187"/>
                    <a:gd name="T9" fmla="*/ 170 h 170"/>
                    <a:gd name="T10" fmla="*/ 178 w 187"/>
                    <a:gd name="T11" fmla="*/ 85 h 170"/>
                    <a:gd name="T12" fmla="*/ 178 w 187"/>
                    <a:gd name="T13" fmla="*/ 85 h 170"/>
                  </a:gdLst>
                  <a:ahLst/>
                  <a:cxnLst>
                    <a:cxn ang="0">
                      <a:pos x="T0" y="T1"/>
                    </a:cxn>
                    <a:cxn ang="0">
                      <a:pos x="T2" y="T3"/>
                    </a:cxn>
                    <a:cxn ang="0">
                      <a:pos x="T4" y="T5"/>
                    </a:cxn>
                    <a:cxn ang="0">
                      <a:pos x="T6" y="T7"/>
                    </a:cxn>
                    <a:cxn ang="0">
                      <a:pos x="T8" y="T9"/>
                    </a:cxn>
                    <a:cxn ang="0">
                      <a:pos x="T10" y="T11"/>
                    </a:cxn>
                    <a:cxn ang="0">
                      <a:pos x="T12" y="T13"/>
                    </a:cxn>
                  </a:cxnLst>
                  <a:rect l="0" t="0" r="r" b="b"/>
                  <a:pathLst>
                    <a:path w="187" h="170">
                      <a:moveTo>
                        <a:pt x="178" y="85"/>
                      </a:moveTo>
                      <a:cubicBezTo>
                        <a:pt x="187" y="57"/>
                        <a:pt x="186" y="27"/>
                        <a:pt x="174" y="0"/>
                      </a:cubicBezTo>
                      <a:cubicBezTo>
                        <a:pt x="101" y="21"/>
                        <a:pt x="101" y="21"/>
                        <a:pt x="101" y="21"/>
                      </a:cubicBezTo>
                      <a:cubicBezTo>
                        <a:pt x="131" y="91"/>
                        <a:pt x="75" y="170"/>
                        <a:pt x="0" y="167"/>
                      </a:cubicBezTo>
                      <a:cubicBezTo>
                        <a:pt x="21" y="170"/>
                        <a:pt x="45" y="170"/>
                        <a:pt x="66" y="170"/>
                      </a:cubicBezTo>
                      <a:cubicBezTo>
                        <a:pt x="117" y="168"/>
                        <a:pt x="161" y="133"/>
                        <a:pt x="178" y="85"/>
                      </a:cubicBezTo>
                      <a:cubicBezTo>
                        <a:pt x="178" y="84"/>
                        <a:pt x="178" y="86"/>
                        <a:pt x="178" y="8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33" name="组合 32"/>
                <p:cNvGrpSpPr/>
                <p:nvPr/>
              </p:nvGrpSpPr>
              <p:grpSpPr>
                <a:xfrm>
                  <a:off x="-887132" y="-152877"/>
                  <a:ext cx="4545865" cy="2801304"/>
                  <a:chOff x="4995069" y="481409"/>
                  <a:chExt cx="5516167" cy="3399235"/>
                </a:xfrm>
              </p:grpSpPr>
              <p:sp>
                <p:nvSpPr>
                  <p:cNvPr id="37" name="Freeform 21"/>
                  <p:cNvSpPr/>
                  <p:nvPr/>
                </p:nvSpPr>
                <p:spPr bwMode="auto">
                  <a:xfrm>
                    <a:off x="5391548" y="2293144"/>
                    <a:ext cx="1150938" cy="965200"/>
                  </a:xfrm>
                  <a:custGeom>
                    <a:avLst/>
                    <a:gdLst>
                      <a:gd name="T0" fmla="*/ 225 w 271"/>
                      <a:gd name="T1" fmla="*/ 52 h 226"/>
                      <a:gd name="T2" fmla="*/ 39 w 271"/>
                      <a:gd name="T3" fmla="*/ 82 h 226"/>
                      <a:gd name="T4" fmla="*/ 30 w 271"/>
                      <a:gd name="T5" fmla="*/ 202 h 226"/>
                      <a:gd name="T6" fmla="*/ 103 w 271"/>
                      <a:gd name="T7" fmla="*/ 226 h 226"/>
                      <a:gd name="T8" fmla="*/ 129 w 271"/>
                      <a:gd name="T9" fmla="*/ 106 h 226"/>
                      <a:gd name="T10" fmla="*/ 271 w 271"/>
                      <a:gd name="T11" fmla="*/ 107 h 226"/>
                      <a:gd name="T12" fmla="*/ 225 w 271"/>
                      <a:gd name="T13" fmla="*/ 64 h 226"/>
                      <a:gd name="T14" fmla="*/ 225 w 271"/>
                      <a:gd name="T15" fmla="*/ 52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226">
                        <a:moveTo>
                          <a:pt x="225" y="52"/>
                        </a:moveTo>
                        <a:cubicBezTo>
                          <a:pt x="170" y="0"/>
                          <a:pt x="90" y="27"/>
                          <a:pt x="39" y="82"/>
                        </a:cubicBezTo>
                        <a:cubicBezTo>
                          <a:pt x="0" y="125"/>
                          <a:pt x="15" y="164"/>
                          <a:pt x="30" y="202"/>
                        </a:cubicBezTo>
                        <a:cubicBezTo>
                          <a:pt x="103" y="226"/>
                          <a:pt x="103" y="226"/>
                          <a:pt x="103" y="226"/>
                        </a:cubicBezTo>
                        <a:cubicBezTo>
                          <a:pt x="86" y="185"/>
                          <a:pt x="96" y="137"/>
                          <a:pt x="129" y="106"/>
                        </a:cubicBezTo>
                        <a:cubicBezTo>
                          <a:pt x="169" y="70"/>
                          <a:pt x="232" y="70"/>
                          <a:pt x="271" y="107"/>
                        </a:cubicBezTo>
                        <a:cubicBezTo>
                          <a:pt x="225" y="64"/>
                          <a:pt x="225" y="64"/>
                          <a:pt x="225" y="64"/>
                        </a:cubicBezTo>
                        <a:cubicBezTo>
                          <a:pt x="220" y="59"/>
                          <a:pt x="225" y="52"/>
                          <a:pt x="225" y="52"/>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8" name="Freeform 22"/>
                  <p:cNvSpPr/>
                  <p:nvPr/>
                </p:nvSpPr>
                <p:spPr bwMode="auto">
                  <a:xfrm>
                    <a:off x="9538098" y="3155156"/>
                    <a:ext cx="973138" cy="103188"/>
                  </a:xfrm>
                  <a:custGeom>
                    <a:avLst/>
                    <a:gdLst>
                      <a:gd name="T0" fmla="*/ 613 w 613"/>
                      <a:gd name="T1" fmla="*/ 0 h 65"/>
                      <a:gd name="T2" fmla="*/ 369 w 613"/>
                      <a:gd name="T3" fmla="*/ 65 h 65"/>
                      <a:gd name="T4" fmla="*/ 0 w 613"/>
                      <a:gd name="T5" fmla="*/ 65 h 65"/>
                      <a:gd name="T6" fmla="*/ 182 w 613"/>
                      <a:gd name="T7" fmla="*/ 0 h 65"/>
                      <a:gd name="T8" fmla="*/ 613 w 613"/>
                      <a:gd name="T9" fmla="*/ 0 h 65"/>
                    </a:gdLst>
                    <a:ahLst/>
                    <a:cxnLst>
                      <a:cxn ang="0">
                        <a:pos x="T0" y="T1"/>
                      </a:cxn>
                      <a:cxn ang="0">
                        <a:pos x="T2" y="T3"/>
                      </a:cxn>
                      <a:cxn ang="0">
                        <a:pos x="T4" y="T5"/>
                      </a:cxn>
                      <a:cxn ang="0">
                        <a:pos x="T6" y="T7"/>
                      </a:cxn>
                      <a:cxn ang="0">
                        <a:pos x="T8" y="T9"/>
                      </a:cxn>
                    </a:cxnLst>
                    <a:rect l="0" t="0" r="r" b="b"/>
                    <a:pathLst>
                      <a:path w="613" h="65">
                        <a:moveTo>
                          <a:pt x="613" y="0"/>
                        </a:moveTo>
                        <a:lnTo>
                          <a:pt x="369" y="65"/>
                        </a:lnTo>
                        <a:lnTo>
                          <a:pt x="0" y="65"/>
                        </a:lnTo>
                        <a:lnTo>
                          <a:pt x="182" y="0"/>
                        </a:lnTo>
                        <a:lnTo>
                          <a:pt x="613"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9" name="Freeform 23"/>
                  <p:cNvSpPr/>
                  <p:nvPr/>
                </p:nvSpPr>
                <p:spPr bwMode="auto">
                  <a:xfrm>
                    <a:off x="8868173" y="3155156"/>
                    <a:ext cx="628650" cy="725488"/>
                  </a:xfrm>
                  <a:custGeom>
                    <a:avLst/>
                    <a:gdLst>
                      <a:gd name="T0" fmla="*/ 112 w 148"/>
                      <a:gd name="T1" fmla="*/ 157 h 170"/>
                      <a:gd name="T2" fmla="*/ 70 w 148"/>
                      <a:gd name="T3" fmla="*/ 0 h 170"/>
                      <a:gd name="T4" fmla="*/ 24 w 148"/>
                      <a:gd name="T5" fmla="*/ 23 h 170"/>
                      <a:gd name="T6" fmla="*/ 4 w 148"/>
                      <a:gd name="T7" fmla="*/ 67 h 170"/>
                      <a:gd name="T8" fmla="*/ 13 w 148"/>
                      <a:gd name="T9" fmla="*/ 123 h 170"/>
                      <a:gd name="T10" fmla="*/ 95 w 148"/>
                      <a:gd name="T11" fmla="*/ 169 h 170"/>
                      <a:gd name="T12" fmla="*/ 148 w 148"/>
                      <a:gd name="T13" fmla="*/ 169 h 170"/>
                      <a:gd name="T14" fmla="*/ 108 w 148"/>
                      <a:gd name="T15" fmla="*/ 161 h 170"/>
                      <a:gd name="T16" fmla="*/ 112 w 148"/>
                      <a:gd name="T17" fmla="*/ 1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70">
                        <a:moveTo>
                          <a:pt x="112" y="157"/>
                        </a:moveTo>
                        <a:cubicBezTo>
                          <a:pt x="50" y="130"/>
                          <a:pt x="25" y="51"/>
                          <a:pt x="70" y="0"/>
                        </a:cubicBezTo>
                        <a:cubicBezTo>
                          <a:pt x="55" y="8"/>
                          <a:pt x="40" y="15"/>
                          <a:pt x="24" y="23"/>
                        </a:cubicBezTo>
                        <a:cubicBezTo>
                          <a:pt x="12" y="29"/>
                          <a:pt x="6" y="54"/>
                          <a:pt x="4" y="67"/>
                        </a:cubicBezTo>
                        <a:cubicBezTo>
                          <a:pt x="0" y="86"/>
                          <a:pt x="4" y="106"/>
                          <a:pt x="13" y="123"/>
                        </a:cubicBezTo>
                        <a:cubicBezTo>
                          <a:pt x="29" y="153"/>
                          <a:pt x="61" y="170"/>
                          <a:pt x="95" y="169"/>
                        </a:cubicBezTo>
                        <a:cubicBezTo>
                          <a:pt x="112" y="169"/>
                          <a:pt x="130" y="169"/>
                          <a:pt x="148" y="169"/>
                        </a:cubicBezTo>
                        <a:cubicBezTo>
                          <a:pt x="134" y="169"/>
                          <a:pt x="120" y="166"/>
                          <a:pt x="108" y="161"/>
                        </a:cubicBezTo>
                        <a:cubicBezTo>
                          <a:pt x="96" y="156"/>
                          <a:pt x="125" y="162"/>
                          <a:pt x="112" y="157"/>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0" name="Freeform 24"/>
                  <p:cNvSpPr/>
                  <p:nvPr/>
                </p:nvSpPr>
                <p:spPr bwMode="auto">
                  <a:xfrm>
                    <a:off x="6471048" y="3155156"/>
                    <a:ext cx="2693988" cy="103188"/>
                  </a:xfrm>
                  <a:custGeom>
                    <a:avLst/>
                    <a:gdLst>
                      <a:gd name="T0" fmla="*/ 1697 w 1697"/>
                      <a:gd name="T1" fmla="*/ 0 h 65"/>
                      <a:gd name="T2" fmla="*/ 1574 w 1697"/>
                      <a:gd name="T3" fmla="*/ 65 h 65"/>
                      <a:gd name="T4" fmla="*/ 112 w 1697"/>
                      <a:gd name="T5" fmla="*/ 65 h 65"/>
                      <a:gd name="T6" fmla="*/ 0 w 1697"/>
                      <a:gd name="T7" fmla="*/ 0 h 65"/>
                      <a:gd name="T8" fmla="*/ 1697 w 1697"/>
                      <a:gd name="T9" fmla="*/ 0 h 65"/>
                    </a:gdLst>
                    <a:ahLst/>
                    <a:cxnLst>
                      <a:cxn ang="0">
                        <a:pos x="T0" y="T1"/>
                      </a:cxn>
                      <a:cxn ang="0">
                        <a:pos x="T2" y="T3"/>
                      </a:cxn>
                      <a:cxn ang="0">
                        <a:pos x="T4" y="T5"/>
                      </a:cxn>
                      <a:cxn ang="0">
                        <a:pos x="T6" y="T7"/>
                      </a:cxn>
                      <a:cxn ang="0">
                        <a:pos x="T8" y="T9"/>
                      </a:cxn>
                    </a:cxnLst>
                    <a:rect l="0" t="0" r="r" b="b"/>
                    <a:pathLst>
                      <a:path w="1697" h="65">
                        <a:moveTo>
                          <a:pt x="1697" y="0"/>
                        </a:moveTo>
                        <a:lnTo>
                          <a:pt x="1574" y="65"/>
                        </a:lnTo>
                        <a:lnTo>
                          <a:pt x="112" y="65"/>
                        </a:lnTo>
                        <a:lnTo>
                          <a:pt x="0" y="0"/>
                        </a:lnTo>
                        <a:lnTo>
                          <a:pt x="1697"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1" name="Freeform 16"/>
                  <p:cNvSpPr/>
                  <p:nvPr/>
                </p:nvSpPr>
                <p:spPr bwMode="auto">
                  <a:xfrm>
                    <a:off x="4995069" y="481409"/>
                    <a:ext cx="5513388" cy="3387725"/>
                  </a:xfrm>
                  <a:custGeom>
                    <a:avLst/>
                    <a:gdLst>
                      <a:gd name="T0" fmla="*/ 650 w 1300"/>
                      <a:gd name="T1" fmla="*/ 0 h 798"/>
                      <a:gd name="T2" fmla="*/ 1086 w 1300"/>
                      <a:gd name="T3" fmla="*/ 167 h 798"/>
                      <a:gd name="T4" fmla="*/ 1296 w 1300"/>
                      <a:gd name="T5" fmla="*/ 579 h 798"/>
                      <a:gd name="T6" fmla="*/ 1300 w 1300"/>
                      <a:gd name="T7" fmla="*/ 629 h 798"/>
                      <a:gd name="T8" fmla="*/ 1139 w 1300"/>
                      <a:gd name="T9" fmla="*/ 629 h 798"/>
                      <a:gd name="T10" fmla="*/ 1061 w 1300"/>
                      <a:gd name="T11" fmla="*/ 798 h 798"/>
                      <a:gd name="T12" fmla="*/ 983 w 1300"/>
                      <a:gd name="T13" fmla="*/ 629 h 798"/>
                      <a:gd name="T14" fmla="*/ 348 w 1300"/>
                      <a:gd name="T15" fmla="*/ 629 h 798"/>
                      <a:gd name="T16" fmla="*/ 236 w 1300"/>
                      <a:gd name="T17" fmla="*/ 458 h 798"/>
                      <a:gd name="T18" fmla="*/ 124 w 1300"/>
                      <a:gd name="T19" fmla="*/ 629 h 798"/>
                      <a:gd name="T20" fmla="*/ 0 w 1300"/>
                      <a:gd name="T21" fmla="*/ 629 h 798"/>
                      <a:gd name="T22" fmla="*/ 181 w 1300"/>
                      <a:gd name="T23" fmla="*/ 200 h 798"/>
                      <a:gd name="T24" fmla="*/ 600 w 1300"/>
                      <a:gd name="T25" fmla="*/ 2 h 798"/>
                      <a:gd name="T26" fmla="*/ 650 w 1300"/>
                      <a:gd name="T27" fmla="*/ 0 h 798"/>
                      <a:gd name="T28" fmla="*/ 650 w 1300"/>
                      <a:gd name="T29"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0" h="798">
                        <a:moveTo>
                          <a:pt x="650" y="0"/>
                        </a:moveTo>
                        <a:cubicBezTo>
                          <a:pt x="810" y="0"/>
                          <a:pt x="967" y="60"/>
                          <a:pt x="1086" y="167"/>
                        </a:cubicBezTo>
                        <a:cubicBezTo>
                          <a:pt x="1203" y="274"/>
                          <a:pt x="1279" y="421"/>
                          <a:pt x="1296" y="579"/>
                        </a:cubicBezTo>
                        <a:cubicBezTo>
                          <a:pt x="1298" y="595"/>
                          <a:pt x="1299" y="612"/>
                          <a:pt x="1300" y="629"/>
                        </a:cubicBezTo>
                        <a:cubicBezTo>
                          <a:pt x="1139" y="629"/>
                          <a:pt x="1139" y="629"/>
                          <a:pt x="1139" y="629"/>
                        </a:cubicBezTo>
                        <a:cubicBezTo>
                          <a:pt x="1196" y="694"/>
                          <a:pt x="1147" y="798"/>
                          <a:pt x="1061" y="798"/>
                        </a:cubicBezTo>
                        <a:cubicBezTo>
                          <a:pt x="975" y="798"/>
                          <a:pt x="927" y="694"/>
                          <a:pt x="983" y="629"/>
                        </a:cubicBezTo>
                        <a:cubicBezTo>
                          <a:pt x="348" y="629"/>
                          <a:pt x="348" y="629"/>
                          <a:pt x="348" y="629"/>
                        </a:cubicBezTo>
                        <a:cubicBezTo>
                          <a:pt x="382" y="550"/>
                          <a:pt x="322" y="458"/>
                          <a:pt x="236" y="458"/>
                        </a:cubicBezTo>
                        <a:cubicBezTo>
                          <a:pt x="150" y="458"/>
                          <a:pt x="91" y="550"/>
                          <a:pt x="124" y="629"/>
                        </a:cubicBezTo>
                        <a:cubicBezTo>
                          <a:pt x="0" y="629"/>
                          <a:pt x="0" y="629"/>
                          <a:pt x="0" y="629"/>
                        </a:cubicBezTo>
                        <a:cubicBezTo>
                          <a:pt x="5" y="469"/>
                          <a:pt x="70" y="315"/>
                          <a:pt x="181" y="200"/>
                        </a:cubicBezTo>
                        <a:cubicBezTo>
                          <a:pt x="291" y="85"/>
                          <a:pt x="441" y="14"/>
                          <a:pt x="600" y="2"/>
                        </a:cubicBezTo>
                        <a:cubicBezTo>
                          <a:pt x="616" y="0"/>
                          <a:pt x="633" y="0"/>
                          <a:pt x="650" y="0"/>
                        </a:cubicBezTo>
                        <a:cubicBezTo>
                          <a:pt x="738" y="0"/>
                          <a:pt x="562" y="0"/>
                          <a:pt x="650"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2" name="Freeform 17"/>
                  <p:cNvSpPr/>
                  <p:nvPr/>
                </p:nvSpPr>
                <p:spPr bwMode="auto">
                  <a:xfrm>
                    <a:off x="5056188" y="538559"/>
                    <a:ext cx="5391150" cy="3273425"/>
                  </a:xfrm>
                  <a:custGeom>
                    <a:avLst/>
                    <a:gdLst>
                      <a:gd name="T0" fmla="*/ 1047 w 1271"/>
                      <a:gd name="T1" fmla="*/ 771 h 771"/>
                      <a:gd name="T2" fmla="*/ 967 w 1271"/>
                      <a:gd name="T3" fmla="*/ 718 h 771"/>
                      <a:gd name="T4" fmla="*/ 980 w 1271"/>
                      <a:gd name="T5" fmla="*/ 624 h 771"/>
                      <a:gd name="T6" fmla="*/ 999 w 1271"/>
                      <a:gd name="T7" fmla="*/ 601 h 771"/>
                      <a:gd name="T8" fmla="*/ 969 w 1271"/>
                      <a:gd name="T9" fmla="*/ 601 h 771"/>
                      <a:gd name="T10" fmla="*/ 353 w 1271"/>
                      <a:gd name="T11" fmla="*/ 601 h 771"/>
                      <a:gd name="T12" fmla="*/ 335 w 1271"/>
                      <a:gd name="T13" fmla="*/ 492 h 771"/>
                      <a:gd name="T14" fmla="*/ 222 w 1271"/>
                      <a:gd name="T15" fmla="*/ 431 h 771"/>
                      <a:gd name="T16" fmla="*/ 110 w 1271"/>
                      <a:gd name="T17" fmla="*/ 492 h 771"/>
                      <a:gd name="T18" fmla="*/ 91 w 1271"/>
                      <a:gd name="T19" fmla="*/ 601 h 771"/>
                      <a:gd name="T20" fmla="*/ 0 w 1271"/>
                      <a:gd name="T21" fmla="*/ 601 h 771"/>
                      <a:gd name="T22" fmla="*/ 177 w 1271"/>
                      <a:gd name="T23" fmla="*/ 195 h 771"/>
                      <a:gd name="T24" fmla="*/ 587 w 1271"/>
                      <a:gd name="T25" fmla="*/ 2 h 771"/>
                      <a:gd name="T26" fmla="*/ 636 w 1271"/>
                      <a:gd name="T27" fmla="*/ 0 h 771"/>
                      <a:gd name="T28" fmla="*/ 1063 w 1271"/>
                      <a:gd name="T29" fmla="*/ 164 h 771"/>
                      <a:gd name="T30" fmla="*/ 1269 w 1271"/>
                      <a:gd name="T31" fmla="*/ 567 h 771"/>
                      <a:gd name="T32" fmla="*/ 1271 w 1271"/>
                      <a:gd name="T33" fmla="*/ 601 h 771"/>
                      <a:gd name="T34" fmla="*/ 1125 w 1271"/>
                      <a:gd name="T35" fmla="*/ 601 h 771"/>
                      <a:gd name="T36" fmla="*/ 1094 w 1271"/>
                      <a:gd name="T37" fmla="*/ 601 h 771"/>
                      <a:gd name="T38" fmla="*/ 1115 w 1271"/>
                      <a:gd name="T39" fmla="*/ 624 h 771"/>
                      <a:gd name="T40" fmla="*/ 1127 w 1271"/>
                      <a:gd name="T41" fmla="*/ 717 h 771"/>
                      <a:gd name="T42" fmla="*/ 1047 w 1271"/>
                      <a:gd name="T43"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771">
                        <a:moveTo>
                          <a:pt x="1047" y="771"/>
                        </a:moveTo>
                        <a:cubicBezTo>
                          <a:pt x="1013" y="771"/>
                          <a:pt x="982" y="751"/>
                          <a:pt x="967" y="718"/>
                        </a:cubicBezTo>
                        <a:cubicBezTo>
                          <a:pt x="952" y="686"/>
                          <a:pt x="957" y="650"/>
                          <a:pt x="980" y="624"/>
                        </a:cubicBezTo>
                        <a:cubicBezTo>
                          <a:pt x="999" y="601"/>
                          <a:pt x="999" y="601"/>
                          <a:pt x="999" y="601"/>
                        </a:cubicBezTo>
                        <a:cubicBezTo>
                          <a:pt x="969" y="601"/>
                          <a:pt x="969" y="601"/>
                          <a:pt x="969" y="601"/>
                        </a:cubicBezTo>
                        <a:cubicBezTo>
                          <a:pt x="353" y="601"/>
                          <a:pt x="353" y="601"/>
                          <a:pt x="353" y="601"/>
                        </a:cubicBezTo>
                        <a:cubicBezTo>
                          <a:pt x="363" y="565"/>
                          <a:pt x="356" y="525"/>
                          <a:pt x="335" y="492"/>
                        </a:cubicBezTo>
                        <a:cubicBezTo>
                          <a:pt x="309" y="454"/>
                          <a:pt x="267" y="431"/>
                          <a:pt x="222" y="431"/>
                        </a:cubicBezTo>
                        <a:cubicBezTo>
                          <a:pt x="177" y="431"/>
                          <a:pt x="135" y="454"/>
                          <a:pt x="110" y="492"/>
                        </a:cubicBezTo>
                        <a:cubicBezTo>
                          <a:pt x="88" y="525"/>
                          <a:pt x="82" y="564"/>
                          <a:pt x="91" y="601"/>
                        </a:cubicBezTo>
                        <a:cubicBezTo>
                          <a:pt x="0" y="601"/>
                          <a:pt x="0" y="601"/>
                          <a:pt x="0" y="601"/>
                        </a:cubicBezTo>
                        <a:cubicBezTo>
                          <a:pt x="9" y="449"/>
                          <a:pt x="71" y="306"/>
                          <a:pt x="177" y="195"/>
                        </a:cubicBezTo>
                        <a:cubicBezTo>
                          <a:pt x="285" y="82"/>
                          <a:pt x="431" y="14"/>
                          <a:pt x="587" y="2"/>
                        </a:cubicBezTo>
                        <a:cubicBezTo>
                          <a:pt x="603" y="0"/>
                          <a:pt x="619" y="0"/>
                          <a:pt x="636" y="0"/>
                        </a:cubicBezTo>
                        <a:cubicBezTo>
                          <a:pt x="794" y="0"/>
                          <a:pt x="945" y="58"/>
                          <a:pt x="1063" y="164"/>
                        </a:cubicBezTo>
                        <a:cubicBezTo>
                          <a:pt x="1179" y="269"/>
                          <a:pt x="1252" y="412"/>
                          <a:pt x="1269" y="567"/>
                        </a:cubicBezTo>
                        <a:cubicBezTo>
                          <a:pt x="1270" y="578"/>
                          <a:pt x="1271" y="590"/>
                          <a:pt x="1271" y="601"/>
                        </a:cubicBezTo>
                        <a:cubicBezTo>
                          <a:pt x="1125" y="601"/>
                          <a:pt x="1125" y="601"/>
                          <a:pt x="1125" y="601"/>
                        </a:cubicBezTo>
                        <a:cubicBezTo>
                          <a:pt x="1094" y="601"/>
                          <a:pt x="1094" y="601"/>
                          <a:pt x="1094" y="601"/>
                        </a:cubicBezTo>
                        <a:cubicBezTo>
                          <a:pt x="1115" y="624"/>
                          <a:pt x="1115" y="624"/>
                          <a:pt x="1115" y="624"/>
                        </a:cubicBezTo>
                        <a:cubicBezTo>
                          <a:pt x="1137" y="650"/>
                          <a:pt x="1142" y="685"/>
                          <a:pt x="1127" y="717"/>
                        </a:cubicBezTo>
                        <a:cubicBezTo>
                          <a:pt x="1112" y="750"/>
                          <a:pt x="1082" y="771"/>
                          <a:pt x="1047" y="771"/>
                        </a:cubicBezTo>
                        <a:close/>
                      </a:path>
                    </a:pathLst>
                  </a:custGeom>
                  <a:solidFill>
                    <a:schemeClr val="accent3"/>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34" name="Freeform 12"/>
                <p:cNvSpPr/>
                <p:nvPr/>
              </p:nvSpPr>
              <p:spPr bwMode="auto">
                <a:xfrm>
                  <a:off x="849312" y="3880644"/>
                  <a:ext cx="628650" cy="1562100"/>
                </a:xfrm>
                <a:custGeom>
                  <a:avLst/>
                  <a:gdLst>
                    <a:gd name="T0" fmla="*/ 0 w 396"/>
                    <a:gd name="T1" fmla="*/ 984 h 984"/>
                    <a:gd name="T2" fmla="*/ 56 w 396"/>
                    <a:gd name="T3" fmla="*/ 687 h 984"/>
                    <a:gd name="T4" fmla="*/ 396 w 396"/>
                    <a:gd name="T5" fmla="*/ 0 h 984"/>
                    <a:gd name="T6" fmla="*/ 393 w 396"/>
                    <a:gd name="T7" fmla="*/ 187 h 984"/>
                    <a:gd name="T8" fmla="*/ 0 w 396"/>
                    <a:gd name="T9" fmla="*/ 984 h 984"/>
                  </a:gdLst>
                  <a:ahLst/>
                  <a:cxnLst>
                    <a:cxn ang="0">
                      <a:pos x="T0" y="T1"/>
                    </a:cxn>
                    <a:cxn ang="0">
                      <a:pos x="T2" y="T3"/>
                    </a:cxn>
                    <a:cxn ang="0">
                      <a:pos x="T4" y="T5"/>
                    </a:cxn>
                    <a:cxn ang="0">
                      <a:pos x="T6" y="T7"/>
                    </a:cxn>
                    <a:cxn ang="0">
                      <a:pos x="T8" y="T9"/>
                    </a:cxn>
                  </a:cxnLst>
                  <a:rect l="0" t="0" r="r" b="b"/>
                  <a:pathLst>
                    <a:path w="396" h="984">
                      <a:moveTo>
                        <a:pt x="0" y="984"/>
                      </a:moveTo>
                      <a:lnTo>
                        <a:pt x="56" y="687"/>
                      </a:lnTo>
                      <a:lnTo>
                        <a:pt x="396" y="0"/>
                      </a:lnTo>
                      <a:lnTo>
                        <a:pt x="393" y="187"/>
                      </a:lnTo>
                      <a:lnTo>
                        <a:pt x="0" y="984"/>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5" name="Freeform 5"/>
                <p:cNvSpPr/>
                <p:nvPr/>
              </p:nvSpPr>
              <p:spPr bwMode="auto">
                <a:xfrm>
                  <a:off x="-880269" y="1518444"/>
                  <a:ext cx="4541838" cy="3924300"/>
                </a:xfrm>
                <a:custGeom>
                  <a:avLst/>
                  <a:gdLst>
                    <a:gd name="T0" fmla="*/ 237 w 1301"/>
                    <a:gd name="T1" fmla="*/ 0 h 1122"/>
                    <a:gd name="T2" fmla="*/ 314 w 1301"/>
                    <a:gd name="T3" fmla="*/ 171 h 1122"/>
                    <a:gd name="T4" fmla="*/ 949 w 1301"/>
                    <a:gd name="T5" fmla="*/ 171 h 1122"/>
                    <a:gd name="T6" fmla="*/ 1062 w 1301"/>
                    <a:gd name="T7" fmla="*/ 340 h 1122"/>
                    <a:gd name="T8" fmla="*/ 1174 w 1301"/>
                    <a:gd name="T9" fmla="*/ 171 h 1122"/>
                    <a:gd name="T10" fmla="*/ 1301 w 1301"/>
                    <a:gd name="T11" fmla="*/ 171 h 1122"/>
                    <a:gd name="T12" fmla="*/ 1117 w 1301"/>
                    <a:gd name="T13" fmla="*/ 626 h 1122"/>
                    <a:gd name="T14" fmla="*/ 993 w 1301"/>
                    <a:gd name="T15" fmla="*/ 731 h 1122"/>
                    <a:gd name="T16" fmla="*/ 604 w 1301"/>
                    <a:gd name="T17" fmla="*/ 1039 h 1122"/>
                    <a:gd name="T18" fmla="*/ 499 w 1301"/>
                    <a:gd name="T19" fmla="*/ 1122 h 1122"/>
                    <a:gd name="T20" fmla="*/ 646 w 1301"/>
                    <a:gd name="T21" fmla="*/ 824 h 1122"/>
                    <a:gd name="T22" fmla="*/ 212 w 1301"/>
                    <a:gd name="T23" fmla="*/ 654 h 1122"/>
                    <a:gd name="T24" fmla="*/ 3 w 1301"/>
                    <a:gd name="T25" fmla="*/ 239 h 1122"/>
                    <a:gd name="T26" fmla="*/ 0 w 1301"/>
                    <a:gd name="T27" fmla="*/ 173 h 1122"/>
                    <a:gd name="T28" fmla="*/ 159 w 1301"/>
                    <a:gd name="T29" fmla="*/ 171 h 1122"/>
                    <a:gd name="T30" fmla="*/ 237 w 1301"/>
                    <a:gd name="T31" fmla="*/ 0 h 1122"/>
                    <a:gd name="T32" fmla="*/ 237 w 1301"/>
                    <a:gd name="T33"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1" h="1122">
                      <a:moveTo>
                        <a:pt x="237" y="0"/>
                      </a:moveTo>
                      <a:cubicBezTo>
                        <a:pt x="323" y="0"/>
                        <a:pt x="371" y="106"/>
                        <a:pt x="314" y="171"/>
                      </a:cubicBezTo>
                      <a:cubicBezTo>
                        <a:pt x="949" y="171"/>
                        <a:pt x="949" y="171"/>
                        <a:pt x="949" y="171"/>
                      </a:cubicBezTo>
                      <a:cubicBezTo>
                        <a:pt x="916" y="250"/>
                        <a:pt x="975" y="340"/>
                        <a:pt x="1062" y="340"/>
                      </a:cubicBezTo>
                      <a:cubicBezTo>
                        <a:pt x="1147" y="340"/>
                        <a:pt x="1208" y="250"/>
                        <a:pt x="1174" y="171"/>
                      </a:cubicBezTo>
                      <a:cubicBezTo>
                        <a:pt x="1301" y="171"/>
                        <a:pt x="1301" y="171"/>
                        <a:pt x="1301" y="171"/>
                      </a:cubicBezTo>
                      <a:cubicBezTo>
                        <a:pt x="1301" y="340"/>
                        <a:pt x="1235" y="505"/>
                        <a:pt x="1117" y="626"/>
                      </a:cubicBezTo>
                      <a:cubicBezTo>
                        <a:pt x="1079" y="665"/>
                        <a:pt x="1035" y="698"/>
                        <a:pt x="993" y="731"/>
                      </a:cubicBezTo>
                      <a:cubicBezTo>
                        <a:pt x="863" y="834"/>
                        <a:pt x="733" y="936"/>
                        <a:pt x="604" y="1039"/>
                      </a:cubicBezTo>
                      <a:cubicBezTo>
                        <a:pt x="569" y="1067"/>
                        <a:pt x="534" y="1094"/>
                        <a:pt x="499" y="1122"/>
                      </a:cubicBezTo>
                      <a:cubicBezTo>
                        <a:pt x="646" y="824"/>
                        <a:pt x="646" y="824"/>
                        <a:pt x="646" y="824"/>
                      </a:cubicBezTo>
                      <a:cubicBezTo>
                        <a:pt x="486" y="822"/>
                        <a:pt x="330" y="761"/>
                        <a:pt x="212" y="654"/>
                      </a:cubicBezTo>
                      <a:cubicBezTo>
                        <a:pt x="95" y="547"/>
                        <a:pt x="19" y="398"/>
                        <a:pt x="3" y="239"/>
                      </a:cubicBezTo>
                      <a:cubicBezTo>
                        <a:pt x="1" y="217"/>
                        <a:pt x="0" y="195"/>
                        <a:pt x="0" y="173"/>
                      </a:cubicBezTo>
                      <a:cubicBezTo>
                        <a:pt x="159" y="171"/>
                        <a:pt x="159" y="171"/>
                        <a:pt x="159" y="171"/>
                      </a:cubicBezTo>
                      <a:cubicBezTo>
                        <a:pt x="102" y="106"/>
                        <a:pt x="150" y="0"/>
                        <a:pt x="237" y="0"/>
                      </a:cubicBezTo>
                      <a:cubicBezTo>
                        <a:pt x="251" y="0"/>
                        <a:pt x="222" y="0"/>
                        <a:pt x="237"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6" name="Freeform 6"/>
                <p:cNvSpPr/>
                <p:nvPr/>
              </p:nvSpPr>
              <p:spPr bwMode="auto">
                <a:xfrm>
                  <a:off x="-831850" y="1565275"/>
                  <a:ext cx="4445000" cy="3703638"/>
                </a:xfrm>
                <a:custGeom>
                  <a:avLst/>
                  <a:gdLst>
                    <a:gd name="T0" fmla="*/ 524 w 1273"/>
                    <a:gd name="T1" fmla="*/ 1059 h 1059"/>
                    <a:gd name="T2" fmla="*/ 644 w 1273"/>
                    <a:gd name="T3" fmla="*/ 815 h 1059"/>
                    <a:gd name="T4" fmla="*/ 654 w 1273"/>
                    <a:gd name="T5" fmla="*/ 796 h 1059"/>
                    <a:gd name="T6" fmla="*/ 632 w 1273"/>
                    <a:gd name="T7" fmla="*/ 795 h 1059"/>
                    <a:gd name="T8" fmla="*/ 208 w 1273"/>
                    <a:gd name="T9" fmla="*/ 629 h 1059"/>
                    <a:gd name="T10" fmla="*/ 3 w 1273"/>
                    <a:gd name="T11" fmla="*/ 224 h 1059"/>
                    <a:gd name="T12" fmla="*/ 0 w 1273"/>
                    <a:gd name="T13" fmla="*/ 172 h 1059"/>
                    <a:gd name="T14" fmla="*/ 146 w 1273"/>
                    <a:gd name="T15" fmla="*/ 170 h 1059"/>
                    <a:gd name="T16" fmla="*/ 175 w 1273"/>
                    <a:gd name="T17" fmla="*/ 169 h 1059"/>
                    <a:gd name="T18" fmla="*/ 156 w 1273"/>
                    <a:gd name="T19" fmla="*/ 147 h 1059"/>
                    <a:gd name="T20" fmla="*/ 143 w 1273"/>
                    <a:gd name="T21" fmla="*/ 53 h 1059"/>
                    <a:gd name="T22" fmla="*/ 223 w 1273"/>
                    <a:gd name="T23" fmla="*/ 0 h 1059"/>
                    <a:gd name="T24" fmla="*/ 303 w 1273"/>
                    <a:gd name="T25" fmla="*/ 52 h 1059"/>
                    <a:gd name="T26" fmla="*/ 290 w 1273"/>
                    <a:gd name="T27" fmla="*/ 147 h 1059"/>
                    <a:gd name="T28" fmla="*/ 270 w 1273"/>
                    <a:gd name="T29" fmla="*/ 170 h 1059"/>
                    <a:gd name="T30" fmla="*/ 300 w 1273"/>
                    <a:gd name="T31" fmla="*/ 170 h 1059"/>
                    <a:gd name="T32" fmla="*/ 916 w 1273"/>
                    <a:gd name="T33" fmla="*/ 170 h 1059"/>
                    <a:gd name="T34" fmla="*/ 936 w 1273"/>
                    <a:gd name="T35" fmla="*/ 279 h 1059"/>
                    <a:gd name="T36" fmla="*/ 1048 w 1273"/>
                    <a:gd name="T37" fmla="*/ 340 h 1059"/>
                    <a:gd name="T38" fmla="*/ 1161 w 1273"/>
                    <a:gd name="T39" fmla="*/ 278 h 1059"/>
                    <a:gd name="T40" fmla="*/ 1179 w 1273"/>
                    <a:gd name="T41" fmla="*/ 170 h 1059"/>
                    <a:gd name="T42" fmla="*/ 1273 w 1273"/>
                    <a:gd name="T43" fmla="*/ 170 h 1059"/>
                    <a:gd name="T44" fmla="*/ 1093 w 1273"/>
                    <a:gd name="T45" fmla="*/ 602 h 1059"/>
                    <a:gd name="T46" fmla="*/ 990 w 1273"/>
                    <a:gd name="T47" fmla="*/ 690 h 1059"/>
                    <a:gd name="T48" fmla="*/ 971 w 1273"/>
                    <a:gd name="T49" fmla="*/ 706 h 1059"/>
                    <a:gd name="T50" fmla="*/ 581 w 1273"/>
                    <a:gd name="T51" fmla="*/ 1014 h 1059"/>
                    <a:gd name="T52" fmla="*/ 529 w 1273"/>
                    <a:gd name="T53" fmla="*/ 1055 h 1059"/>
                    <a:gd name="T54" fmla="*/ 524 w 1273"/>
                    <a:gd name="T55" fmla="*/ 105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3" h="1059">
                      <a:moveTo>
                        <a:pt x="524" y="1059"/>
                      </a:moveTo>
                      <a:cubicBezTo>
                        <a:pt x="644" y="815"/>
                        <a:pt x="644" y="815"/>
                        <a:pt x="644" y="815"/>
                      </a:cubicBezTo>
                      <a:cubicBezTo>
                        <a:pt x="654" y="796"/>
                        <a:pt x="654" y="796"/>
                        <a:pt x="654" y="796"/>
                      </a:cubicBezTo>
                      <a:cubicBezTo>
                        <a:pt x="632" y="795"/>
                        <a:pt x="632" y="795"/>
                        <a:pt x="632" y="795"/>
                      </a:cubicBezTo>
                      <a:cubicBezTo>
                        <a:pt x="475" y="794"/>
                        <a:pt x="324" y="735"/>
                        <a:pt x="208" y="629"/>
                      </a:cubicBezTo>
                      <a:cubicBezTo>
                        <a:pt x="93" y="525"/>
                        <a:pt x="18" y="377"/>
                        <a:pt x="3" y="224"/>
                      </a:cubicBezTo>
                      <a:cubicBezTo>
                        <a:pt x="1" y="207"/>
                        <a:pt x="0" y="189"/>
                        <a:pt x="0" y="172"/>
                      </a:cubicBezTo>
                      <a:cubicBezTo>
                        <a:pt x="146" y="170"/>
                        <a:pt x="146" y="170"/>
                        <a:pt x="146" y="170"/>
                      </a:cubicBezTo>
                      <a:cubicBezTo>
                        <a:pt x="175" y="169"/>
                        <a:pt x="175" y="169"/>
                        <a:pt x="175" y="169"/>
                      </a:cubicBezTo>
                      <a:cubicBezTo>
                        <a:pt x="156" y="147"/>
                        <a:pt x="156" y="147"/>
                        <a:pt x="156" y="147"/>
                      </a:cubicBezTo>
                      <a:cubicBezTo>
                        <a:pt x="133" y="121"/>
                        <a:pt x="128" y="85"/>
                        <a:pt x="143" y="53"/>
                      </a:cubicBezTo>
                      <a:cubicBezTo>
                        <a:pt x="158" y="20"/>
                        <a:pt x="188" y="0"/>
                        <a:pt x="223" y="0"/>
                      </a:cubicBezTo>
                      <a:cubicBezTo>
                        <a:pt x="257" y="0"/>
                        <a:pt x="288" y="20"/>
                        <a:pt x="303" y="52"/>
                      </a:cubicBezTo>
                      <a:cubicBezTo>
                        <a:pt x="317" y="85"/>
                        <a:pt x="313" y="121"/>
                        <a:pt x="290" y="147"/>
                      </a:cubicBezTo>
                      <a:cubicBezTo>
                        <a:pt x="270" y="170"/>
                        <a:pt x="270" y="170"/>
                        <a:pt x="270" y="170"/>
                      </a:cubicBezTo>
                      <a:cubicBezTo>
                        <a:pt x="300" y="170"/>
                        <a:pt x="300" y="170"/>
                        <a:pt x="300" y="170"/>
                      </a:cubicBezTo>
                      <a:cubicBezTo>
                        <a:pt x="916" y="170"/>
                        <a:pt x="916" y="170"/>
                        <a:pt x="916" y="170"/>
                      </a:cubicBezTo>
                      <a:cubicBezTo>
                        <a:pt x="907" y="207"/>
                        <a:pt x="914" y="246"/>
                        <a:pt x="936" y="279"/>
                      </a:cubicBezTo>
                      <a:cubicBezTo>
                        <a:pt x="961" y="317"/>
                        <a:pt x="1003" y="340"/>
                        <a:pt x="1048" y="340"/>
                      </a:cubicBezTo>
                      <a:cubicBezTo>
                        <a:pt x="1093" y="340"/>
                        <a:pt x="1135" y="316"/>
                        <a:pt x="1161" y="278"/>
                      </a:cubicBezTo>
                      <a:cubicBezTo>
                        <a:pt x="1182" y="245"/>
                        <a:pt x="1188" y="206"/>
                        <a:pt x="1179" y="170"/>
                      </a:cubicBezTo>
                      <a:cubicBezTo>
                        <a:pt x="1273" y="170"/>
                        <a:pt x="1273" y="170"/>
                        <a:pt x="1273" y="170"/>
                      </a:cubicBezTo>
                      <a:cubicBezTo>
                        <a:pt x="1270" y="331"/>
                        <a:pt x="1205" y="488"/>
                        <a:pt x="1093" y="602"/>
                      </a:cubicBezTo>
                      <a:cubicBezTo>
                        <a:pt x="1062" y="635"/>
                        <a:pt x="1026" y="663"/>
                        <a:pt x="990" y="690"/>
                      </a:cubicBezTo>
                      <a:cubicBezTo>
                        <a:pt x="971" y="706"/>
                        <a:pt x="971" y="706"/>
                        <a:pt x="971" y="706"/>
                      </a:cubicBezTo>
                      <a:cubicBezTo>
                        <a:pt x="581" y="1014"/>
                        <a:pt x="581" y="1014"/>
                        <a:pt x="581" y="1014"/>
                      </a:cubicBezTo>
                      <a:cubicBezTo>
                        <a:pt x="529" y="1055"/>
                        <a:pt x="529" y="1055"/>
                        <a:pt x="529" y="1055"/>
                      </a:cubicBezTo>
                      <a:cubicBezTo>
                        <a:pt x="524" y="1059"/>
                        <a:pt x="524" y="1059"/>
                        <a:pt x="524" y="1059"/>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29" name="文本框 28"/>
              <p:cNvSpPr txBox="1"/>
              <p:nvPr/>
            </p:nvSpPr>
            <p:spPr>
              <a:xfrm>
                <a:off x="5864421" y="2704290"/>
                <a:ext cx="484167" cy="483608"/>
              </a:xfrm>
              <a:prstGeom prst="rect">
                <a:avLst/>
              </a:prstGeom>
              <a:noFill/>
            </p:spPr>
            <p:txBody>
              <a:bodyPr wrap="none" lIns="0" tIns="0" rIns="0" bIns="0" rtlCol="0">
                <a:spAutoFit/>
              </a:bodyPr>
              <a:lstStyle/>
              <a:p>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30" name="文本框 29"/>
              <p:cNvSpPr txBox="1"/>
              <p:nvPr/>
            </p:nvSpPr>
            <p:spPr>
              <a:xfrm>
                <a:off x="5894520" y="3921907"/>
                <a:ext cx="484167" cy="483608"/>
              </a:xfrm>
              <a:prstGeom prst="rect">
                <a:avLst/>
              </a:prstGeom>
              <a:noFill/>
            </p:spPr>
            <p:txBody>
              <a:bodyPr wrap="none" lIns="0" tIns="0" rIns="0" bIns="0" rtlCol="0">
                <a:spAutoFit/>
              </a:bodyPr>
              <a:lstStyle/>
              <a:p>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grpSp>
        <p:grpSp>
          <p:nvGrpSpPr>
            <p:cNvPr id="20" name="组合 19"/>
            <p:cNvGrpSpPr/>
            <p:nvPr userDrawn="1"/>
          </p:nvGrpSpPr>
          <p:grpSpPr>
            <a:xfrm flipH="1" flipV="1">
              <a:off x="2257537" y="2657281"/>
              <a:ext cx="1877661" cy="732476"/>
              <a:chOff x="5246304" y="4593021"/>
              <a:chExt cx="1877661" cy="732476"/>
            </a:xfrm>
          </p:grpSpPr>
          <p:sp>
            <p:nvSpPr>
              <p:cNvPr id="26" name="椭圆 25"/>
              <p:cNvSpPr/>
              <p:nvPr/>
            </p:nvSpPr>
            <p:spPr>
              <a:xfrm>
                <a:off x="5246304" y="4593021"/>
                <a:ext cx="118623" cy="118623"/>
              </a:xfrm>
              <a:prstGeom prst="ellipse">
                <a:avLst/>
              </a:prstGeom>
              <a:solidFill>
                <a:schemeClr val="tx1">
                  <a:lumMod val="50000"/>
                  <a:lumOff val="50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任意多边形 37"/>
              <p:cNvSpPr/>
              <p:nvPr/>
            </p:nvSpPr>
            <p:spPr>
              <a:xfrm>
                <a:off x="5335431" y="4686869"/>
                <a:ext cx="1788534"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1" name="组合 20"/>
            <p:cNvGrpSpPr/>
            <p:nvPr userDrawn="1"/>
          </p:nvGrpSpPr>
          <p:grpSpPr>
            <a:xfrm flipV="1">
              <a:off x="7911006" y="3249306"/>
              <a:ext cx="1960069" cy="732476"/>
              <a:chOff x="5246304" y="4593021"/>
              <a:chExt cx="1960069" cy="732476"/>
            </a:xfrm>
          </p:grpSpPr>
          <p:sp>
            <p:nvSpPr>
              <p:cNvPr id="24" name="椭圆 23"/>
              <p:cNvSpPr/>
              <p:nvPr/>
            </p:nvSpPr>
            <p:spPr>
              <a:xfrm>
                <a:off x="5246304" y="4593021"/>
                <a:ext cx="118623" cy="118623"/>
              </a:xfrm>
              <a:prstGeom prst="ellipse">
                <a:avLst/>
              </a:prstGeom>
              <a:solidFill>
                <a:schemeClr val="tx1">
                  <a:lumMod val="50000"/>
                  <a:lumOff val="50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任意多边形 37"/>
              <p:cNvSpPr/>
              <p:nvPr/>
            </p:nvSpPr>
            <p:spPr>
              <a:xfrm>
                <a:off x="5335429" y="4686869"/>
                <a:ext cx="1870944"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2" name="iconfont-1186-567130"/>
            <p:cNvSpPr/>
            <p:nvPr userDrawn="1"/>
          </p:nvSpPr>
          <p:spPr>
            <a:xfrm>
              <a:off x="2260599" y="2092207"/>
              <a:ext cx="348000" cy="405570"/>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hand-holding-a-japanese-yen-coin_21186"/>
            <p:cNvSpPr/>
            <p:nvPr userDrawn="1"/>
          </p:nvSpPr>
          <p:spPr>
            <a:xfrm>
              <a:off x="9497422" y="2761033"/>
              <a:ext cx="405572" cy="361054"/>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774786" y="2159000"/>
            <a:ext cx="10267437" cy="1258869"/>
            <a:chOff x="774786" y="2159000"/>
            <a:chExt cx="10267437" cy="1258869"/>
          </a:xfrm>
        </p:grpSpPr>
        <p:sp>
          <p:nvSpPr>
            <p:cNvPr id="26" name="矩形 25"/>
            <p:cNvSpPr/>
            <p:nvPr userDrawn="1"/>
          </p:nvSpPr>
          <p:spPr>
            <a:xfrm>
              <a:off x="774786" y="2159000"/>
              <a:ext cx="3429198" cy="83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线连接符 20"/>
            <p:cNvCxnSpPr/>
            <p:nvPr userDrawn="1"/>
          </p:nvCxnSpPr>
          <p:spPr>
            <a:xfrm>
              <a:off x="6754429" y="2989170"/>
              <a:ext cx="894105" cy="0"/>
            </a:xfrm>
            <a:prstGeom prst="line">
              <a:avLst/>
            </a:prstGeom>
            <a:ln>
              <a:solidFill>
                <a:srgbClr val="D1D3D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线连接符 21"/>
            <p:cNvCxnSpPr/>
            <p:nvPr userDrawn="1"/>
          </p:nvCxnSpPr>
          <p:spPr>
            <a:xfrm>
              <a:off x="9052697" y="2989170"/>
              <a:ext cx="894105" cy="0"/>
            </a:xfrm>
            <a:prstGeom prst="line">
              <a:avLst/>
            </a:prstGeom>
            <a:ln>
              <a:solidFill>
                <a:srgbClr val="D1D3D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ïşlîḍé"/>
            <p:cNvSpPr/>
            <p:nvPr userDrawn="1"/>
          </p:nvSpPr>
          <p:spPr>
            <a:xfrm>
              <a:off x="5609495" y="2560471"/>
              <a:ext cx="857398" cy="857398"/>
            </a:xfrm>
            <a:prstGeom prst="ellipse">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0" name="ïşlîḍé"/>
            <p:cNvSpPr/>
            <p:nvPr userDrawn="1"/>
          </p:nvSpPr>
          <p:spPr>
            <a:xfrm>
              <a:off x="7921916" y="2560471"/>
              <a:ext cx="857398" cy="857398"/>
            </a:xfrm>
            <a:prstGeom prst="ellipse">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1" name="ïşlîḍé"/>
            <p:cNvSpPr/>
            <p:nvPr userDrawn="1"/>
          </p:nvSpPr>
          <p:spPr>
            <a:xfrm>
              <a:off x="10184825" y="2560471"/>
              <a:ext cx="857398" cy="857398"/>
            </a:xfrm>
            <a:prstGeom prst="ellipse">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2" name="iconfont-1186-567130"/>
            <p:cNvSpPr/>
            <p:nvPr userDrawn="1"/>
          </p:nvSpPr>
          <p:spPr>
            <a:xfrm>
              <a:off x="5867064" y="2796025"/>
              <a:ext cx="348000" cy="405570"/>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meeting_115918"/>
            <p:cNvSpPr/>
            <p:nvPr userDrawn="1"/>
          </p:nvSpPr>
          <p:spPr>
            <a:xfrm>
              <a:off x="10458067" y="2848093"/>
              <a:ext cx="352808" cy="352316"/>
            </a:xfrm>
            <a:custGeom>
              <a:avLst/>
              <a:gdLst>
                <a:gd name="connsiteX0" fmla="*/ 199404 w 608416"/>
                <a:gd name="connsiteY0" fmla="*/ 274640 h 607568"/>
                <a:gd name="connsiteX1" fmla="*/ 409013 w 608416"/>
                <a:gd name="connsiteY1" fmla="*/ 274640 h 607568"/>
                <a:gd name="connsiteX2" fmla="*/ 426992 w 608416"/>
                <a:gd name="connsiteY2" fmla="*/ 292590 h 607568"/>
                <a:gd name="connsiteX3" fmla="*/ 409013 w 608416"/>
                <a:gd name="connsiteY3" fmla="*/ 310541 h 607568"/>
                <a:gd name="connsiteX4" fmla="*/ 322188 w 608416"/>
                <a:gd name="connsiteY4" fmla="*/ 310541 h 607568"/>
                <a:gd name="connsiteX5" fmla="*/ 322188 w 608416"/>
                <a:gd name="connsiteY5" fmla="*/ 589617 h 607568"/>
                <a:gd name="connsiteX6" fmla="*/ 304208 w 608416"/>
                <a:gd name="connsiteY6" fmla="*/ 607568 h 607568"/>
                <a:gd name="connsiteX7" fmla="*/ 286229 w 608416"/>
                <a:gd name="connsiteY7" fmla="*/ 589617 h 607568"/>
                <a:gd name="connsiteX8" fmla="*/ 286229 w 608416"/>
                <a:gd name="connsiteY8" fmla="*/ 310541 h 607568"/>
                <a:gd name="connsiteX9" fmla="*/ 199404 w 608416"/>
                <a:gd name="connsiteY9" fmla="*/ 310541 h 607568"/>
                <a:gd name="connsiteX10" fmla="*/ 181424 w 608416"/>
                <a:gd name="connsiteY10" fmla="*/ 292590 h 607568"/>
                <a:gd name="connsiteX11" fmla="*/ 199404 w 608416"/>
                <a:gd name="connsiteY11" fmla="*/ 274640 h 607568"/>
                <a:gd name="connsiteX12" fmla="*/ 538360 w 608416"/>
                <a:gd name="connsiteY12" fmla="*/ 210638 h 607568"/>
                <a:gd name="connsiteX13" fmla="*/ 601500 w 608416"/>
                <a:gd name="connsiteY13" fmla="*/ 273691 h 607568"/>
                <a:gd name="connsiteX14" fmla="*/ 601500 w 608416"/>
                <a:gd name="connsiteY14" fmla="*/ 418820 h 607568"/>
                <a:gd name="connsiteX15" fmla="*/ 541125 w 608416"/>
                <a:gd name="connsiteY15" fmla="*/ 479112 h 607568"/>
                <a:gd name="connsiteX16" fmla="*/ 462315 w 608416"/>
                <a:gd name="connsiteY16" fmla="*/ 479112 h 607568"/>
                <a:gd name="connsiteX17" fmla="*/ 462315 w 608416"/>
                <a:gd name="connsiteY17" fmla="*/ 586348 h 607568"/>
                <a:gd name="connsiteX18" fmla="*/ 447566 w 608416"/>
                <a:gd name="connsiteY18" fmla="*/ 601076 h 607568"/>
                <a:gd name="connsiteX19" fmla="*/ 377666 w 608416"/>
                <a:gd name="connsiteY19" fmla="*/ 601076 h 607568"/>
                <a:gd name="connsiteX20" fmla="*/ 362918 w 608416"/>
                <a:gd name="connsiteY20" fmla="*/ 586348 h 607568"/>
                <a:gd name="connsiteX21" fmla="*/ 362918 w 608416"/>
                <a:gd name="connsiteY21" fmla="*/ 431707 h 607568"/>
                <a:gd name="connsiteX22" fmla="*/ 413922 w 608416"/>
                <a:gd name="connsiteY22" fmla="*/ 380774 h 607568"/>
                <a:gd name="connsiteX23" fmla="*/ 475373 w 608416"/>
                <a:gd name="connsiteY23" fmla="*/ 380774 h 607568"/>
                <a:gd name="connsiteX24" fmla="*/ 475373 w 608416"/>
                <a:gd name="connsiteY24" fmla="*/ 273691 h 607568"/>
                <a:gd name="connsiteX25" fmla="*/ 538360 w 608416"/>
                <a:gd name="connsiteY25" fmla="*/ 210638 h 607568"/>
                <a:gd name="connsiteX26" fmla="*/ 70055 w 608416"/>
                <a:gd name="connsiteY26" fmla="*/ 210638 h 607568"/>
                <a:gd name="connsiteX27" fmla="*/ 133042 w 608416"/>
                <a:gd name="connsiteY27" fmla="*/ 273691 h 607568"/>
                <a:gd name="connsiteX28" fmla="*/ 133042 w 608416"/>
                <a:gd name="connsiteY28" fmla="*/ 380774 h 607568"/>
                <a:gd name="connsiteX29" fmla="*/ 194493 w 608416"/>
                <a:gd name="connsiteY29" fmla="*/ 380774 h 607568"/>
                <a:gd name="connsiteX30" fmla="*/ 245497 w 608416"/>
                <a:gd name="connsiteY30" fmla="*/ 431707 h 607568"/>
                <a:gd name="connsiteX31" fmla="*/ 245497 w 608416"/>
                <a:gd name="connsiteY31" fmla="*/ 586348 h 607568"/>
                <a:gd name="connsiteX32" fmla="*/ 230749 w 608416"/>
                <a:gd name="connsiteY32" fmla="*/ 601076 h 607568"/>
                <a:gd name="connsiteX33" fmla="*/ 160849 w 608416"/>
                <a:gd name="connsiteY33" fmla="*/ 601076 h 607568"/>
                <a:gd name="connsiteX34" fmla="*/ 146100 w 608416"/>
                <a:gd name="connsiteY34" fmla="*/ 586348 h 607568"/>
                <a:gd name="connsiteX35" fmla="*/ 146100 w 608416"/>
                <a:gd name="connsiteY35" fmla="*/ 479112 h 607568"/>
                <a:gd name="connsiteX36" fmla="*/ 67290 w 608416"/>
                <a:gd name="connsiteY36" fmla="*/ 479112 h 607568"/>
                <a:gd name="connsiteX37" fmla="*/ 6915 w 608416"/>
                <a:gd name="connsiteY37" fmla="*/ 418820 h 607568"/>
                <a:gd name="connsiteX38" fmla="*/ 6915 w 608416"/>
                <a:gd name="connsiteY38" fmla="*/ 273691 h 607568"/>
                <a:gd name="connsiteX39" fmla="*/ 70055 w 608416"/>
                <a:gd name="connsiteY39" fmla="*/ 210638 h 607568"/>
                <a:gd name="connsiteX40" fmla="*/ 349065 w 608416"/>
                <a:gd name="connsiteY40" fmla="*/ 71077 h 607568"/>
                <a:gd name="connsiteX41" fmla="*/ 336314 w 608416"/>
                <a:gd name="connsiteY41" fmla="*/ 76255 h 607568"/>
                <a:gd name="connsiteX42" fmla="*/ 289307 w 608416"/>
                <a:gd name="connsiteY42" fmla="*/ 123358 h 607568"/>
                <a:gd name="connsiteX43" fmla="*/ 272101 w 608416"/>
                <a:gd name="connsiteY43" fmla="*/ 106174 h 607568"/>
                <a:gd name="connsiteX44" fmla="*/ 246600 w 608416"/>
                <a:gd name="connsiteY44" fmla="*/ 106174 h 607568"/>
                <a:gd name="connsiteX45" fmla="*/ 246600 w 608416"/>
                <a:gd name="connsiteY45" fmla="*/ 131490 h 607568"/>
                <a:gd name="connsiteX46" fmla="*/ 276556 w 608416"/>
                <a:gd name="connsiteY46" fmla="*/ 161409 h 607568"/>
                <a:gd name="connsiteX47" fmla="*/ 289307 w 608416"/>
                <a:gd name="connsiteY47" fmla="*/ 166626 h 607568"/>
                <a:gd name="connsiteX48" fmla="*/ 301903 w 608416"/>
                <a:gd name="connsiteY48" fmla="*/ 161409 h 607568"/>
                <a:gd name="connsiteX49" fmla="*/ 361816 w 608416"/>
                <a:gd name="connsiteY49" fmla="*/ 101724 h 607568"/>
                <a:gd name="connsiteX50" fmla="*/ 361816 w 608416"/>
                <a:gd name="connsiteY50" fmla="*/ 76255 h 607568"/>
                <a:gd name="connsiteX51" fmla="*/ 349065 w 608416"/>
                <a:gd name="connsiteY51" fmla="*/ 71077 h 607568"/>
                <a:gd name="connsiteX52" fmla="*/ 538450 w 608416"/>
                <a:gd name="connsiteY52" fmla="*/ 33730 h 607568"/>
                <a:gd name="connsiteX53" fmla="*/ 608416 w 608416"/>
                <a:gd name="connsiteY53" fmla="*/ 103696 h 607568"/>
                <a:gd name="connsiteX54" fmla="*/ 538450 w 608416"/>
                <a:gd name="connsiteY54" fmla="*/ 173662 h 607568"/>
                <a:gd name="connsiteX55" fmla="*/ 468484 w 608416"/>
                <a:gd name="connsiteY55" fmla="*/ 103696 h 607568"/>
                <a:gd name="connsiteX56" fmla="*/ 538450 w 608416"/>
                <a:gd name="connsiteY56" fmla="*/ 33730 h 607568"/>
                <a:gd name="connsiteX57" fmla="*/ 70001 w 608416"/>
                <a:gd name="connsiteY57" fmla="*/ 33730 h 607568"/>
                <a:gd name="connsiteX58" fmla="*/ 140002 w 608416"/>
                <a:gd name="connsiteY58" fmla="*/ 103696 h 607568"/>
                <a:gd name="connsiteX59" fmla="*/ 70001 w 608416"/>
                <a:gd name="connsiteY59" fmla="*/ 173662 h 607568"/>
                <a:gd name="connsiteX60" fmla="*/ 0 w 608416"/>
                <a:gd name="connsiteY60" fmla="*/ 103696 h 607568"/>
                <a:gd name="connsiteX61" fmla="*/ 70001 w 608416"/>
                <a:gd name="connsiteY61" fmla="*/ 33730 h 607568"/>
                <a:gd name="connsiteX62" fmla="*/ 304208 w 608416"/>
                <a:gd name="connsiteY62" fmla="*/ 0 h 607568"/>
                <a:gd name="connsiteX63" fmla="*/ 423110 w 608416"/>
                <a:gd name="connsiteY63" fmla="*/ 118909 h 607568"/>
                <a:gd name="connsiteX64" fmla="*/ 304208 w 608416"/>
                <a:gd name="connsiteY64" fmla="*/ 237664 h 607568"/>
                <a:gd name="connsiteX65" fmla="*/ 185305 w 608416"/>
                <a:gd name="connsiteY65" fmla="*/ 118909 h 607568"/>
                <a:gd name="connsiteX66" fmla="*/ 304208 w 608416"/>
                <a:gd name="connsiteY66"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8416" h="607568">
                  <a:moveTo>
                    <a:pt x="199404" y="274640"/>
                  </a:moveTo>
                  <a:lnTo>
                    <a:pt x="409013" y="274640"/>
                  </a:lnTo>
                  <a:cubicBezTo>
                    <a:pt x="418848" y="274640"/>
                    <a:pt x="426992" y="282771"/>
                    <a:pt x="426992" y="292590"/>
                  </a:cubicBezTo>
                  <a:cubicBezTo>
                    <a:pt x="426992" y="302563"/>
                    <a:pt x="418848" y="310541"/>
                    <a:pt x="409013" y="310541"/>
                  </a:cubicBezTo>
                  <a:lnTo>
                    <a:pt x="322188" y="310541"/>
                  </a:lnTo>
                  <a:lnTo>
                    <a:pt x="322188" y="589617"/>
                  </a:lnTo>
                  <a:cubicBezTo>
                    <a:pt x="322188" y="599437"/>
                    <a:pt x="314197" y="607568"/>
                    <a:pt x="304208" y="607568"/>
                  </a:cubicBezTo>
                  <a:cubicBezTo>
                    <a:pt x="294220" y="607568"/>
                    <a:pt x="286229" y="599437"/>
                    <a:pt x="286229" y="589617"/>
                  </a:cubicBezTo>
                  <a:lnTo>
                    <a:pt x="286229" y="310541"/>
                  </a:lnTo>
                  <a:lnTo>
                    <a:pt x="199404" y="310541"/>
                  </a:lnTo>
                  <a:cubicBezTo>
                    <a:pt x="189569" y="310541"/>
                    <a:pt x="181424" y="302563"/>
                    <a:pt x="181424" y="292590"/>
                  </a:cubicBezTo>
                  <a:cubicBezTo>
                    <a:pt x="181424" y="282771"/>
                    <a:pt x="189569" y="274640"/>
                    <a:pt x="199404" y="274640"/>
                  </a:cubicBezTo>
                  <a:close/>
                  <a:moveTo>
                    <a:pt x="538360" y="210638"/>
                  </a:moveTo>
                  <a:cubicBezTo>
                    <a:pt x="573233" y="210638"/>
                    <a:pt x="601500" y="238866"/>
                    <a:pt x="601500" y="273691"/>
                  </a:cubicBezTo>
                  <a:lnTo>
                    <a:pt x="601500" y="418820"/>
                  </a:lnTo>
                  <a:cubicBezTo>
                    <a:pt x="601500" y="452111"/>
                    <a:pt x="574462" y="479112"/>
                    <a:pt x="541125" y="479112"/>
                  </a:cubicBezTo>
                  <a:lnTo>
                    <a:pt x="462315" y="479112"/>
                  </a:lnTo>
                  <a:lnTo>
                    <a:pt x="462315" y="586348"/>
                  </a:lnTo>
                  <a:cubicBezTo>
                    <a:pt x="462315" y="594479"/>
                    <a:pt x="455709" y="601076"/>
                    <a:pt x="447566" y="601076"/>
                  </a:cubicBezTo>
                  <a:lnTo>
                    <a:pt x="377666" y="601076"/>
                  </a:lnTo>
                  <a:cubicBezTo>
                    <a:pt x="369524" y="601076"/>
                    <a:pt x="362918" y="594479"/>
                    <a:pt x="362918" y="586348"/>
                  </a:cubicBezTo>
                  <a:lnTo>
                    <a:pt x="362918" y="431707"/>
                  </a:lnTo>
                  <a:cubicBezTo>
                    <a:pt x="362918" y="403633"/>
                    <a:pt x="385655" y="380774"/>
                    <a:pt x="413922" y="380774"/>
                  </a:cubicBezTo>
                  <a:lnTo>
                    <a:pt x="475373" y="380774"/>
                  </a:lnTo>
                  <a:lnTo>
                    <a:pt x="475373" y="273691"/>
                  </a:lnTo>
                  <a:cubicBezTo>
                    <a:pt x="475373" y="238866"/>
                    <a:pt x="503640" y="210638"/>
                    <a:pt x="538360" y="210638"/>
                  </a:cubicBezTo>
                  <a:close/>
                  <a:moveTo>
                    <a:pt x="70055" y="210638"/>
                  </a:moveTo>
                  <a:cubicBezTo>
                    <a:pt x="104775" y="210638"/>
                    <a:pt x="133042" y="238866"/>
                    <a:pt x="133042" y="273691"/>
                  </a:cubicBezTo>
                  <a:lnTo>
                    <a:pt x="133042" y="380774"/>
                  </a:lnTo>
                  <a:lnTo>
                    <a:pt x="194493" y="380774"/>
                  </a:lnTo>
                  <a:cubicBezTo>
                    <a:pt x="222761" y="380774"/>
                    <a:pt x="245497" y="403633"/>
                    <a:pt x="245497" y="431707"/>
                  </a:cubicBezTo>
                  <a:lnTo>
                    <a:pt x="245497" y="586348"/>
                  </a:lnTo>
                  <a:cubicBezTo>
                    <a:pt x="245497" y="594479"/>
                    <a:pt x="238891" y="601076"/>
                    <a:pt x="230749" y="601076"/>
                  </a:cubicBezTo>
                  <a:lnTo>
                    <a:pt x="160849" y="601076"/>
                  </a:lnTo>
                  <a:cubicBezTo>
                    <a:pt x="152706" y="601076"/>
                    <a:pt x="146100" y="594479"/>
                    <a:pt x="146100" y="586348"/>
                  </a:cubicBezTo>
                  <a:lnTo>
                    <a:pt x="146100" y="479112"/>
                  </a:lnTo>
                  <a:lnTo>
                    <a:pt x="67290" y="479112"/>
                  </a:lnTo>
                  <a:cubicBezTo>
                    <a:pt x="33953" y="479112"/>
                    <a:pt x="6915" y="452111"/>
                    <a:pt x="6915" y="418820"/>
                  </a:cubicBezTo>
                  <a:lnTo>
                    <a:pt x="6915" y="273691"/>
                  </a:lnTo>
                  <a:cubicBezTo>
                    <a:pt x="6915" y="238866"/>
                    <a:pt x="35182" y="210638"/>
                    <a:pt x="70055" y="210638"/>
                  </a:cubicBezTo>
                  <a:close/>
                  <a:moveTo>
                    <a:pt x="349065" y="71077"/>
                  </a:moveTo>
                  <a:cubicBezTo>
                    <a:pt x="344457" y="71077"/>
                    <a:pt x="339848" y="72803"/>
                    <a:pt x="336314" y="76255"/>
                  </a:cubicBezTo>
                  <a:lnTo>
                    <a:pt x="289307" y="123358"/>
                  </a:lnTo>
                  <a:lnTo>
                    <a:pt x="272101" y="106174"/>
                  </a:lnTo>
                  <a:cubicBezTo>
                    <a:pt x="265034" y="99116"/>
                    <a:pt x="253667" y="99116"/>
                    <a:pt x="246600" y="106174"/>
                  </a:cubicBezTo>
                  <a:cubicBezTo>
                    <a:pt x="239687" y="113232"/>
                    <a:pt x="239687" y="124586"/>
                    <a:pt x="246600" y="131490"/>
                  </a:cubicBezTo>
                  <a:lnTo>
                    <a:pt x="276556" y="161409"/>
                  </a:lnTo>
                  <a:cubicBezTo>
                    <a:pt x="280089" y="164938"/>
                    <a:pt x="284698" y="166626"/>
                    <a:pt x="289307" y="166626"/>
                  </a:cubicBezTo>
                  <a:cubicBezTo>
                    <a:pt x="293915" y="166626"/>
                    <a:pt x="298524" y="164938"/>
                    <a:pt x="301903" y="161409"/>
                  </a:cubicBezTo>
                  <a:lnTo>
                    <a:pt x="361816" y="101724"/>
                  </a:lnTo>
                  <a:cubicBezTo>
                    <a:pt x="368728" y="94667"/>
                    <a:pt x="368728" y="83313"/>
                    <a:pt x="361816" y="76255"/>
                  </a:cubicBezTo>
                  <a:cubicBezTo>
                    <a:pt x="358282" y="72803"/>
                    <a:pt x="353674" y="71077"/>
                    <a:pt x="349065" y="71077"/>
                  </a:cubicBezTo>
                  <a:close/>
                  <a:moveTo>
                    <a:pt x="538450" y="33730"/>
                  </a:moveTo>
                  <a:cubicBezTo>
                    <a:pt x="577091" y="33730"/>
                    <a:pt x="608416" y="65055"/>
                    <a:pt x="608416" y="103696"/>
                  </a:cubicBezTo>
                  <a:cubicBezTo>
                    <a:pt x="608416" y="142337"/>
                    <a:pt x="577091" y="173662"/>
                    <a:pt x="538450" y="173662"/>
                  </a:cubicBezTo>
                  <a:cubicBezTo>
                    <a:pt x="499809" y="173662"/>
                    <a:pt x="468484" y="142337"/>
                    <a:pt x="468484" y="103696"/>
                  </a:cubicBezTo>
                  <a:cubicBezTo>
                    <a:pt x="468484" y="65055"/>
                    <a:pt x="499809" y="33730"/>
                    <a:pt x="538450" y="33730"/>
                  </a:cubicBezTo>
                  <a:close/>
                  <a:moveTo>
                    <a:pt x="70001" y="33730"/>
                  </a:moveTo>
                  <a:cubicBezTo>
                    <a:pt x="108661" y="33730"/>
                    <a:pt x="140002" y="65055"/>
                    <a:pt x="140002" y="103696"/>
                  </a:cubicBezTo>
                  <a:cubicBezTo>
                    <a:pt x="140002" y="142337"/>
                    <a:pt x="108661" y="173662"/>
                    <a:pt x="70001" y="173662"/>
                  </a:cubicBezTo>
                  <a:cubicBezTo>
                    <a:pt x="31341" y="173662"/>
                    <a:pt x="0" y="142337"/>
                    <a:pt x="0" y="103696"/>
                  </a:cubicBezTo>
                  <a:cubicBezTo>
                    <a:pt x="0" y="65055"/>
                    <a:pt x="31341" y="33730"/>
                    <a:pt x="70001" y="33730"/>
                  </a:cubicBezTo>
                  <a:close/>
                  <a:moveTo>
                    <a:pt x="304208" y="0"/>
                  </a:moveTo>
                  <a:cubicBezTo>
                    <a:pt x="369804" y="0"/>
                    <a:pt x="423110" y="53394"/>
                    <a:pt x="423110" y="118909"/>
                  </a:cubicBezTo>
                  <a:cubicBezTo>
                    <a:pt x="423110" y="184424"/>
                    <a:pt x="369804" y="237664"/>
                    <a:pt x="304208" y="237664"/>
                  </a:cubicBezTo>
                  <a:cubicBezTo>
                    <a:pt x="238612" y="237664"/>
                    <a:pt x="185305" y="184424"/>
                    <a:pt x="185305" y="118909"/>
                  </a:cubicBezTo>
                  <a:cubicBezTo>
                    <a:pt x="185305" y="53394"/>
                    <a:pt x="238612" y="0"/>
                    <a:pt x="30420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hand-holding-a-japanese-yen-coin_21186"/>
            <p:cNvSpPr/>
            <p:nvPr userDrawn="1"/>
          </p:nvSpPr>
          <p:spPr>
            <a:xfrm>
              <a:off x="8137901" y="2820928"/>
              <a:ext cx="405572" cy="361054"/>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 name="标题 1"/>
          <p:cNvSpPr>
            <a:spLocks noGrp="1"/>
          </p:cNvSpPr>
          <p:nvPr>
            <p:ph type="title"/>
          </p:nvPr>
        </p:nvSpPr>
        <p:spPr/>
        <p:txBody>
          <a:bodyPr/>
          <a:lstStyle/>
          <a:p>
            <a:r>
              <a:rPr lang="zh-CN" altLang="en-US">
                <a:latin typeface="+mn-lt"/>
                <a:ea typeface="+mn-ea"/>
                <a:cs typeface="+mn-ea"/>
                <a:sym typeface="+mn-lt"/>
              </a:rPr>
              <a:t>在发展趋势上</a:t>
            </a:r>
          </a:p>
        </p:txBody>
      </p:sp>
      <p:sp>
        <p:nvSpPr>
          <p:cNvPr id="8" name="文本占位符 7"/>
          <p:cNvSpPr>
            <a:spLocks noGrp="1"/>
          </p:cNvSpPr>
          <p:nvPr>
            <p:ph type="body" sz="quarter" idx="12"/>
          </p:nvPr>
        </p:nvSpPr>
        <p:spPr/>
        <p:txBody>
          <a:bodyPr>
            <a:normAutofit/>
          </a:bodyPr>
          <a:lstStyle/>
          <a:p>
            <a:r>
              <a:rPr lang="zh-CN" altLang="en-US" sz="1400" b="0">
                <a:solidFill>
                  <a:schemeClr val="tx1"/>
                </a:solidFill>
                <a:latin typeface="+mn-lt"/>
                <a:ea typeface="+mn-ea"/>
                <a:cs typeface="+mn-ea"/>
                <a:sym typeface="+mn-lt"/>
              </a:rPr>
              <a:t>尽管在业态上我们可以认可现在的融合发展，但毕竟电子商务与物流是两种不同的经营领域。</a:t>
            </a:r>
            <a:endParaRPr lang="en-US" altLang="zh-CN" sz="1400" b="0">
              <a:solidFill>
                <a:schemeClr val="tx1"/>
              </a:solidFill>
              <a:latin typeface="+mn-lt"/>
              <a:ea typeface="+mn-ea"/>
              <a:cs typeface="+mn-ea"/>
              <a:sym typeface="+mn-lt"/>
            </a:endParaRPr>
          </a:p>
          <a:p>
            <a:endParaRPr lang="zh-CN" altLang="en-US" sz="1400" b="0">
              <a:solidFill>
                <a:schemeClr val="tx1"/>
              </a:solidFill>
              <a:latin typeface="+mn-lt"/>
              <a:ea typeface="+mn-ea"/>
              <a:cs typeface="+mn-ea"/>
              <a:sym typeface="+mn-lt"/>
            </a:endParaRPr>
          </a:p>
        </p:txBody>
      </p:sp>
      <p:sp>
        <p:nvSpPr>
          <p:cNvPr id="9" name="文本占位符 8"/>
          <p:cNvSpPr>
            <a:spLocks noGrp="1"/>
          </p:cNvSpPr>
          <p:nvPr>
            <p:ph type="body" sz="quarter" idx="13"/>
          </p:nvPr>
        </p:nvSpPr>
        <p:spPr/>
        <p:txBody>
          <a:bodyPr>
            <a:normAutofit/>
          </a:bodyPr>
          <a:lstStyle/>
          <a:p>
            <a:r>
              <a:rPr lang="zh-CN" altLang="en-US" sz="1400" b="0">
                <a:solidFill>
                  <a:schemeClr val="tx1"/>
                </a:solidFill>
                <a:latin typeface="+mn-lt"/>
                <a:ea typeface="+mn-ea"/>
                <a:cs typeface="+mn-ea"/>
                <a:sym typeface="+mn-lt"/>
              </a:rPr>
              <a:t>从现代经济和产业运行的一般特点分析，专业化的发展是必然的趋势，因此，长远看，无论电子商务还是物流，均面临各自做大和做强的问题。</a:t>
            </a:r>
            <a:endParaRPr lang="en-US" altLang="zh-CN" sz="1400" b="0">
              <a:solidFill>
                <a:schemeClr val="tx1"/>
              </a:solidFill>
              <a:latin typeface="+mn-lt"/>
              <a:ea typeface="+mn-ea"/>
              <a:cs typeface="+mn-ea"/>
              <a:sym typeface="+mn-lt"/>
            </a:endParaRPr>
          </a:p>
          <a:p>
            <a:endParaRPr lang="zh-CN" altLang="en-US" sz="1400" b="0">
              <a:solidFill>
                <a:schemeClr val="tx1"/>
              </a:solidFill>
              <a:latin typeface="+mn-lt"/>
              <a:ea typeface="+mn-ea"/>
              <a:cs typeface="+mn-ea"/>
              <a:sym typeface="+mn-lt"/>
            </a:endParaRPr>
          </a:p>
        </p:txBody>
      </p:sp>
      <p:sp>
        <p:nvSpPr>
          <p:cNvPr id="10" name="文本占位符 9"/>
          <p:cNvSpPr>
            <a:spLocks noGrp="1"/>
          </p:cNvSpPr>
          <p:nvPr>
            <p:ph type="body" sz="quarter" idx="14"/>
          </p:nvPr>
        </p:nvSpPr>
        <p:spPr>
          <a:xfrm>
            <a:off x="9612073" y="3636542"/>
            <a:ext cx="1851504" cy="2404477"/>
          </a:xfrm>
        </p:spPr>
        <p:txBody>
          <a:bodyPr>
            <a:noAutofit/>
          </a:bodyPr>
          <a:lstStyle/>
          <a:p>
            <a:r>
              <a:rPr lang="zh-CN" altLang="en-US" sz="1400" b="0">
                <a:solidFill>
                  <a:schemeClr val="tx1"/>
                </a:solidFill>
                <a:latin typeface="+mn-lt"/>
                <a:ea typeface="+mn-ea"/>
                <a:cs typeface="+mn-ea"/>
                <a:sym typeface="+mn-lt"/>
              </a:rPr>
              <a:t>需要在跨界、融合发展的同时，从最终实现专业化发展，提升电子商务、物流发展质量和水平的角度，前瞻性地研究和解决两者在发展上的问题</a:t>
            </a:r>
            <a:r>
              <a:rPr lang="en-US" altLang="zh-CN" sz="1400" b="0">
                <a:solidFill>
                  <a:schemeClr val="tx1"/>
                </a:solidFill>
                <a:latin typeface="+mn-lt"/>
                <a:ea typeface="+mn-ea"/>
                <a:cs typeface="+mn-ea"/>
                <a:sym typeface="+mn-lt"/>
              </a:rPr>
              <a:t>——</a:t>
            </a:r>
            <a:r>
              <a:rPr lang="zh-CN" altLang="en-US" sz="1400" b="0">
                <a:solidFill>
                  <a:schemeClr val="tx1"/>
                </a:solidFill>
                <a:latin typeface="+mn-lt"/>
                <a:ea typeface="+mn-ea"/>
                <a:cs typeface="+mn-ea"/>
                <a:sym typeface="+mn-lt"/>
              </a:rPr>
              <a:t>现在可能是符合目前规律的，其实是不得已的发展模式。</a:t>
            </a:r>
            <a:endParaRPr lang="en-US" altLang="zh-CN" sz="1400" b="0">
              <a:solidFill>
                <a:schemeClr val="tx1"/>
              </a:solidFill>
              <a:latin typeface="+mn-lt"/>
              <a:ea typeface="+mn-ea"/>
              <a:cs typeface="+mn-ea"/>
              <a:sym typeface="+mn-lt"/>
            </a:endParaRPr>
          </a:p>
          <a:p>
            <a:endParaRPr lang="zh-CN" altLang="en-US" sz="1400" b="0">
              <a:solidFill>
                <a:schemeClr val="tx1"/>
              </a:solidFill>
              <a:latin typeface="+mn-lt"/>
              <a:ea typeface="+mn-ea"/>
              <a:cs typeface="+mn-ea"/>
              <a:sym typeface="+mn-lt"/>
            </a:endParaRPr>
          </a:p>
        </p:txBody>
      </p:sp>
      <p:pic>
        <p:nvPicPr>
          <p:cNvPr id="23" name="图片占位符 22"/>
          <p:cNvPicPr>
            <a:picLocks noGrp="1" noChangeAspect="1"/>
          </p:cNvPicPr>
          <p:nvPr>
            <p:ph type="pic" sz="quarter" idx="15"/>
          </p:nvPr>
        </p:nvPicPr>
        <p:blipFill>
          <a:blip r:embed="rId3" cstate="screen"/>
          <a:srcRect/>
          <a:stretch>
            <a:fillRect/>
          </a:stretch>
        </p:blipFill>
        <p:spPr/>
      </p:pic>
      <p:sp>
        <p:nvSpPr>
          <p:cNvPr id="11" name="文本占位符 10"/>
          <p:cNvSpPr>
            <a:spLocks noGrp="1"/>
          </p:cNvSpPr>
          <p:nvPr>
            <p:ph type="body" sz="quarter" idx="4294967295"/>
          </p:nvPr>
        </p:nvSpPr>
        <p:spPr>
          <a:xfrm>
            <a:off x="6469300" y="1624013"/>
            <a:ext cx="3697287" cy="1804987"/>
          </a:xfrm>
        </p:spPr>
        <p:txBody>
          <a:bodyPr/>
          <a:lstStyle/>
          <a:p>
            <a:pPr algn="ctr"/>
            <a:r>
              <a:rPr lang="zh-CN" altLang="en-US">
                <a:latin typeface="+mn-lt"/>
                <a:ea typeface="+mn-ea"/>
                <a:cs typeface="+mn-ea"/>
                <a:sym typeface="+mn-lt"/>
              </a:rPr>
              <a:t>解决电子商务的物流问题</a:t>
            </a:r>
            <a:endParaRPr lang="en-US" altLang="zh-CN">
              <a:latin typeface="+mn-lt"/>
              <a:ea typeface="+mn-ea"/>
              <a:cs typeface="+mn-ea"/>
              <a:sym typeface="+mn-lt"/>
            </a:endParaRPr>
          </a:p>
          <a:p>
            <a:pPr algn="ctr"/>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研究电子商务物流解决方案的切入点</a:t>
            </a:r>
          </a:p>
        </p:txBody>
      </p:sp>
      <p:sp>
        <p:nvSpPr>
          <p:cNvPr id="3" name="文本占位符 2"/>
          <p:cNvSpPr>
            <a:spLocks noGrp="1"/>
          </p:cNvSpPr>
          <p:nvPr>
            <p:ph type="body" sz="quarter" idx="11"/>
          </p:nvPr>
        </p:nvSpPr>
        <p:spPr>
          <a:xfrm>
            <a:off x="838200" y="2712909"/>
            <a:ext cx="2701833" cy="3089058"/>
          </a:xfrm>
        </p:spPr>
        <p:txBody>
          <a:bodyPr>
            <a:normAutofit/>
          </a:bodyPr>
          <a:lstStyle/>
          <a:p>
            <a:r>
              <a:rPr lang="zh-CN" altLang="en-US">
                <a:latin typeface="+mn-lt"/>
                <a:ea typeface="+mn-ea"/>
                <a:cs typeface="+mn-ea"/>
                <a:sym typeface="+mn-lt"/>
              </a:rPr>
              <a:t>根据上述分析，研究电子商务目前发展面临的物流“瓶颈”问题的解决方案的切入点：</a:t>
            </a:r>
            <a:endParaRPr lang="en-US" altLang="zh-CN">
              <a:latin typeface="+mn-lt"/>
              <a:ea typeface="+mn-ea"/>
              <a:cs typeface="+mn-ea"/>
              <a:sym typeface="+mn-lt"/>
            </a:endParaRPr>
          </a:p>
          <a:p>
            <a:pPr lvl="1"/>
            <a:r>
              <a:rPr lang="zh-CN" altLang="en-US">
                <a:latin typeface="+mn-lt"/>
                <a:ea typeface="+mn-ea"/>
                <a:cs typeface="+mn-ea"/>
                <a:sym typeface="+mn-lt"/>
              </a:rPr>
              <a:t>按照电子商务与物流各自的发展规律，以及正确处理两者的关系的要求，需要研究两个视角的基本问题</a:t>
            </a:r>
          </a:p>
          <a:p>
            <a:endParaRPr lang="zh-CN" altLang="en-US">
              <a:latin typeface="+mn-lt"/>
              <a:ea typeface="+mn-ea"/>
              <a:cs typeface="+mn-ea"/>
              <a:sym typeface="+mn-lt"/>
            </a:endParaRPr>
          </a:p>
        </p:txBody>
      </p:sp>
      <p:sp>
        <p:nvSpPr>
          <p:cNvPr id="8" name="文本占位符 7"/>
          <p:cNvSpPr>
            <a:spLocks noGrp="1"/>
          </p:cNvSpPr>
          <p:nvPr>
            <p:ph type="body" sz="quarter" idx="12"/>
          </p:nvPr>
        </p:nvSpPr>
        <p:spPr>
          <a:xfrm>
            <a:off x="8532969" y="1567543"/>
            <a:ext cx="2947832" cy="2926080"/>
          </a:xfrm>
        </p:spPr>
        <p:txBody>
          <a:bodyPr>
            <a:normAutofit/>
          </a:bodyPr>
          <a:lstStyle/>
          <a:p>
            <a:r>
              <a:rPr lang="zh-CN" altLang="en-US">
                <a:latin typeface="+mn-lt"/>
                <a:ea typeface="+mn-ea"/>
                <a:cs typeface="+mn-ea"/>
                <a:sym typeface="+mn-lt"/>
              </a:rPr>
              <a:t>政府层面</a:t>
            </a:r>
            <a:endParaRPr lang="en-US" altLang="zh-CN">
              <a:latin typeface="+mn-lt"/>
              <a:ea typeface="+mn-ea"/>
              <a:cs typeface="+mn-ea"/>
              <a:sym typeface="+mn-lt"/>
            </a:endParaRPr>
          </a:p>
          <a:p>
            <a:pPr lvl="1"/>
            <a:r>
              <a:rPr lang="zh-CN" altLang="en-US">
                <a:latin typeface="+mn-lt"/>
                <a:ea typeface="+mn-ea"/>
                <a:cs typeface="+mn-ea"/>
                <a:sym typeface="+mn-lt"/>
              </a:rPr>
              <a:t>在正确认识对电子商务、物流的发展均存在一定的政策滞后性的基础上，明确未来需要按照两者发展的各自需要，从建立两者更好发展关系出发，调整物流业发展政策思路，营造适宜的网络化、高效率、高质量的城市配送与快递环境。</a:t>
            </a:r>
          </a:p>
          <a:p>
            <a:endParaRPr lang="zh-CN" altLang="en-US">
              <a:latin typeface="+mn-lt"/>
              <a:ea typeface="+mn-ea"/>
              <a:cs typeface="+mn-ea"/>
              <a:sym typeface="+mn-lt"/>
            </a:endParaRPr>
          </a:p>
        </p:txBody>
      </p:sp>
      <p:sp>
        <p:nvSpPr>
          <p:cNvPr id="9" name="文本占位符 8"/>
          <p:cNvSpPr>
            <a:spLocks noGrp="1"/>
          </p:cNvSpPr>
          <p:nvPr>
            <p:ph type="body" sz="quarter" idx="13"/>
          </p:nvPr>
        </p:nvSpPr>
        <p:spPr/>
        <p:txBody>
          <a:bodyPr>
            <a:normAutofit/>
          </a:bodyPr>
          <a:lstStyle/>
          <a:p>
            <a:r>
              <a:rPr lang="zh-CN" altLang="en-US">
                <a:latin typeface="+mn-lt"/>
                <a:ea typeface="+mn-ea"/>
                <a:cs typeface="+mn-ea"/>
                <a:sym typeface="+mn-lt"/>
              </a:rPr>
              <a:t>企业层面</a:t>
            </a:r>
            <a:endParaRPr lang="en-US" altLang="zh-CN">
              <a:latin typeface="+mn-lt"/>
              <a:ea typeface="+mn-ea"/>
              <a:cs typeface="+mn-ea"/>
              <a:sym typeface="+mn-lt"/>
            </a:endParaRPr>
          </a:p>
          <a:p>
            <a:pPr lvl="1"/>
            <a:r>
              <a:rPr lang="zh-CN" altLang="en-US">
                <a:latin typeface="+mn-lt"/>
                <a:ea typeface="+mn-ea"/>
                <a:cs typeface="+mn-ea"/>
                <a:sym typeface="+mn-lt"/>
              </a:rPr>
              <a:t>在跨界过程中，充分考虑当前需要及未来可能的行业整合与专业化发展，防止投资与经营上的损失。</a:t>
            </a:r>
          </a:p>
          <a:p>
            <a:endParaRPr lang="zh-CN" altLang="en-US">
              <a:latin typeface="+mn-lt"/>
              <a:ea typeface="+mn-ea"/>
              <a:cs typeface="+mn-ea"/>
              <a:sym typeface="+mn-lt"/>
            </a:endParaRPr>
          </a:p>
        </p:txBody>
      </p:sp>
      <p:sp>
        <p:nvSpPr>
          <p:cNvPr id="7" name="TextBox 6"/>
          <p:cNvSpPr txBox="1"/>
          <p:nvPr/>
        </p:nvSpPr>
        <p:spPr>
          <a:xfrm>
            <a:off x="269404" y="64925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9516" y="2864769"/>
            <a:ext cx="6498724" cy="2852737"/>
          </a:xfrm>
        </p:spPr>
        <p:txBody>
          <a:bodyPr vert="horz" lIns="91440" tIns="45720" rIns="91440" bIns="45720" rtlCol="0" anchor="t">
            <a:normAutofit/>
          </a:bodyPr>
          <a:lstStyle/>
          <a:p>
            <a:r>
              <a:rPr lang="zh-CN" altLang="en-US" sz="5400" b="1" dirty="0">
                <a:latin typeface="+mn-lt"/>
                <a:ea typeface="+mn-ea"/>
                <a:cs typeface="+mn-ea"/>
                <a:sym typeface="+mn-lt"/>
              </a:rPr>
              <a:t>电子商务物流模式</a:t>
            </a:r>
          </a:p>
        </p:txBody>
      </p:sp>
      <p:sp>
        <p:nvSpPr>
          <p:cNvPr id="5" name="文本占位符 4"/>
          <p:cNvSpPr>
            <a:spLocks noGrp="1"/>
          </p:cNvSpPr>
          <p:nvPr>
            <p:ph type="body" sz="quarter" idx="10"/>
          </p:nvPr>
        </p:nvSpPr>
        <p:spPr>
          <a:xfrm>
            <a:off x="6203366" y="1636045"/>
            <a:ext cx="4391025" cy="1227137"/>
          </a:xfrm>
        </p:spPr>
        <p:txBody>
          <a:bodyPr/>
          <a:lstStyle/>
          <a:p>
            <a:pPr marL="0" indent="0" algn="ctr">
              <a:buNone/>
            </a:pPr>
            <a:r>
              <a:rPr lang="en-US" altLang="zh-CN">
                <a:latin typeface="+mn-lt"/>
                <a:ea typeface="+mn-ea"/>
                <a:cs typeface="+mn-ea"/>
                <a:sym typeface="+mn-lt"/>
              </a:rPr>
              <a:t>Part   02</a:t>
            </a:r>
            <a:endParaRPr lang="zh-CN" altLang="en-US">
              <a:latin typeface="+mn-lt"/>
              <a:ea typeface="+mn-ea"/>
              <a:cs typeface="+mn-ea"/>
              <a:sym typeface="+mn-lt"/>
            </a:endParaRPr>
          </a:p>
        </p:txBody>
      </p:sp>
      <p:sp>
        <p:nvSpPr>
          <p:cNvPr id="6" name="矩形 5"/>
          <p:cNvSpPr/>
          <p:nvPr/>
        </p:nvSpPr>
        <p:spPr>
          <a:xfrm>
            <a:off x="5650498" y="3429000"/>
            <a:ext cx="5829300" cy="923330"/>
          </a:xfrm>
          <a:prstGeom prst="rect">
            <a:avLst/>
          </a:prstGeom>
        </p:spPr>
        <p:txBody>
          <a:bodyPr wrap="square">
            <a:spAutoFit/>
          </a:bodyPr>
          <a:lstStyle/>
          <a:p>
            <a:pPr algn="dist"/>
            <a:r>
              <a:rPr lang="fr-FR" altLang="zh-CN">
                <a:solidFill>
                  <a:schemeClr val="bg1"/>
                </a:solidFill>
                <a:cs typeface="+mn-ea"/>
                <a:sym typeface="+mn-lt"/>
              </a:rPr>
              <a:t/>
            </a:r>
            <a:br>
              <a:rPr lang="fr-FR" altLang="zh-CN">
                <a:solidFill>
                  <a:schemeClr val="bg1"/>
                </a:solidFill>
                <a:cs typeface="+mn-ea"/>
                <a:sym typeface="+mn-lt"/>
              </a:rPr>
            </a:br>
            <a:endParaRPr lang="fr-FR" altLang="zh-CN">
              <a:solidFill>
                <a:schemeClr val="bg1"/>
              </a:solidFill>
              <a:cs typeface="+mn-ea"/>
              <a:sym typeface="+mn-lt"/>
            </a:endParaRPr>
          </a:p>
          <a:p>
            <a:pPr algn="dist"/>
            <a:r>
              <a:rPr lang="fr-FR" altLang="zh-CN">
                <a:solidFill>
                  <a:schemeClr val="bg1"/>
                </a:solidFill>
                <a:cs typeface="+mn-ea"/>
                <a:sym typeface="+mn-lt"/>
              </a:rPr>
              <a:t>Discussion on e-commerce logistics solutions</a:t>
            </a:r>
            <a:endParaRPr lang="fr-FR" altLang="zh-CN" b="0" i="0">
              <a:solidFill>
                <a:schemeClr val="bg1"/>
              </a:solidFill>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电子商务的类型</a:t>
            </a:r>
          </a:p>
        </p:txBody>
      </p:sp>
      <p:sp>
        <p:nvSpPr>
          <p:cNvPr id="6" name="文本占位符 5"/>
          <p:cNvSpPr>
            <a:spLocks noGrp="1"/>
          </p:cNvSpPr>
          <p:nvPr>
            <p:ph type="body" sz="quarter" idx="27"/>
          </p:nvPr>
        </p:nvSpPr>
        <p:spPr/>
        <p:txBody>
          <a:bodyPr/>
          <a:lstStyle/>
          <a:p>
            <a:pPr lvl="1"/>
            <a:r>
              <a:rPr lang="zh-CN" altLang="en-US">
                <a:latin typeface="+mn-lt"/>
                <a:ea typeface="+mn-ea"/>
                <a:cs typeface="+mn-ea"/>
                <a:sym typeface="+mn-lt"/>
              </a:rPr>
              <a:t>目前，对电子商务基本形成了统一的认识：以信息和网络技术为手段，以商务运作发展为核心，通过建立网络交易与结算环境，实现产品销售、购物、物流服务，具有跨区域、全球化、网络化、个性化、一体化特征。</a:t>
            </a:r>
          </a:p>
          <a:p>
            <a:endParaRPr lang="zh-CN" altLang="en-US">
              <a:latin typeface="+mn-lt"/>
              <a:ea typeface="+mn-ea"/>
              <a:cs typeface="+mn-ea"/>
              <a:sym typeface="+mn-lt"/>
            </a:endParaRPr>
          </a:p>
        </p:txBody>
      </p:sp>
      <p:sp>
        <p:nvSpPr>
          <p:cNvPr id="7" name="文本占位符 6"/>
          <p:cNvSpPr>
            <a:spLocks noGrp="1"/>
          </p:cNvSpPr>
          <p:nvPr>
            <p:ph type="body" sz="quarter" idx="29"/>
          </p:nvPr>
        </p:nvSpPr>
        <p:spPr>
          <a:xfrm>
            <a:off x="8166103" y="3115163"/>
            <a:ext cx="3187698" cy="3638334"/>
          </a:xfrm>
        </p:spPr>
        <p:txBody>
          <a:bodyPr>
            <a:normAutofit lnSpcReduction="10000"/>
          </a:bodyPr>
          <a:lstStyle/>
          <a:p>
            <a:r>
              <a:rPr lang="zh-CN" altLang="en-US">
                <a:latin typeface="+mn-lt"/>
                <a:ea typeface="+mn-ea"/>
                <a:cs typeface="+mn-ea"/>
                <a:sym typeface="+mn-lt"/>
              </a:rPr>
              <a:t>电子商务分为三类：</a:t>
            </a:r>
            <a:endParaRPr lang="en-US" altLang="zh-CN">
              <a:latin typeface="+mn-lt"/>
              <a:ea typeface="+mn-ea"/>
              <a:cs typeface="+mn-ea"/>
              <a:sym typeface="+mn-lt"/>
            </a:endParaRPr>
          </a:p>
          <a:p>
            <a:pPr lvl="1"/>
            <a:r>
              <a:rPr lang="en-US" altLang="zh-CN">
                <a:latin typeface="+mn-lt"/>
                <a:ea typeface="+mn-ea"/>
                <a:cs typeface="+mn-ea"/>
                <a:sym typeface="+mn-lt"/>
              </a:rPr>
              <a:t>B2C </a:t>
            </a:r>
            <a:r>
              <a:rPr lang="zh-CN" altLang="en-US">
                <a:latin typeface="+mn-lt"/>
                <a:ea typeface="+mn-ea"/>
                <a:cs typeface="+mn-ea"/>
                <a:sym typeface="+mn-lt"/>
              </a:rPr>
              <a:t>、</a:t>
            </a:r>
            <a:r>
              <a:rPr lang="en-US" altLang="zh-CN">
                <a:latin typeface="+mn-lt"/>
                <a:ea typeface="+mn-ea"/>
                <a:cs typeface="+mn-ea"/>
                <a:sym typeface="+mn-lt"/>
              </a:rPr>
              <a:t>B2B</a:t>
            </a:r>
            <a:r>
              <a:rPr lang="zh-CN" altLang="en-US">
                <a:latin typeface="+mn-lt"/>
                <a:ea typeface="+mn-ea"/>
                <a:cs typeface="+mn-ea"/>
                <a:sym typeface="+mn-lt"/>
              </a:rPr>
              <a:t>、</a:t>
            </a:r>
            <a:r>
              <a:rPr lang="en-US" altLang="zh-CN">
                <a:latin typeface="+mn-lt"/>
                <a:ea typeface="+mn-ea"/>
                <a:cs typeface="+mn-ea"/>
                <a:sym typeface="+mn-lt"/>
              </a:rPr>
              <a:t>C2C</a:t>
            </a:r>
            <a:r>
              <a:rPr lang="zh-CN" altLang="en-US">
                <a:latin typeface="+mn-lt"/>
                <a:ea typeface="+mn-ea"/>
                <a:cs typeface="+mn-ea"/>
                <a:sym typeface="+mn-lt"/>
              </a:rPr>
              <a:t>。不同类型的电子商务对物流服务的需求存在较大的差异，通常</a:t>
            </a:r>
            <a:r>
              <a:rPr lang="en-US" altLang="zh-CN">
                <a:latin typeface="+mn-lt"/>
                <a:ea typeface="+mn-ea"/>
                <a:cs typeface="+mn-ea"/>
                <a:sym typeface="+mn-lt"/>
              </a:rPr>
              <a:t> B2B</a:t>
            </a:r>
            <a:r>
              <a:rPr lang="zh-CN" altLang="en-US">
                <a:latin typeface="+mn-lt"/>
                <a:ea typeface="+mn-ea"/>
                <a:cs typeface="+mn-ea"/>
                <a:sym typeface="+mn-lt"/>
              </a:rPr>
              <a:t>对电到点之间的干线运输、仓储需求较大，现实的物流服务系统中存在这种资源和能力，解决物流问题以整合为主；其他类型的电子商务除上述需求外，对物流据点到消费者之间的递送能力、效率要求较高，现实的物流资源和运作质量往往不支持。</a:t>
            </a:r>
          </a:p>
        </p:txBody>
      </p:sp>
      <p:pic>
        <p:nvPicPr>
          <p:cNvPr id="20" name="图片占位符 19"/>
          <p:cNvPicPr>
            <a:picLocks noGrp="1" noChangeAspect="1"/>
          </p:cNvPicPr>
          <p:nvPr>
            <p:ph type="pic" sz="quarter" idx="30"/>
          </p:nvPr>
        </p:nvPicPr>
        <p:blipFill>
          <a:blip r:embed="rId3" cstate="screen"/>
          <a:srcRect/>
          <a:stretch>
            <a:fillRect/>
          </a:stretch>
        </p:blipFill>
        <p:spPr/>
      </p:pic>
      <p:grpSp>
        <p:nvGrpSpPr>
          <p:cNvPr id="22" name="组合 21"/>
          <p:cNvGrpSpPr/>
          <p:nvPr/>
        </p:nvGrpSpPr>
        <p:grpSpPr>
          <a:xfrm>
            <a:off x="2674786" y="2263427"/>
            <a:ext cx="6820080" cy="4002086"/>
            <a:chOff x="2674786" y="2263427"/>
            <a:chExt cx="6820080" cy="4002086"/>
          </a:xfrm>
        </p:grpSpPr>
        <p:sp>
          <p:nvSpPr>
            <p:cNvPr id="23" name="圆: 空心 1"/>
            <p:cNvSpPr/>
            <p:nvPr userDrawn="1"/>
          </p:nvSpPr>
          <p:spPr>
            <a:xfrm>
              <a:off x="4130573" y="2499759"/>
              <a:ext cx="3765754" cy="3765754"/>
            </a:xfrm>
            <a:prstGeom prst="donut">
              <a:avLst>
                <a:gd name="adj" fmla="val 7439"/>
              </a:avLst>
            </a:prstGeom>
            <a:solidFill>
              <a:schemeClr val="accent1"/>
            </a:solidFill>
            <a:ln>
              <a:noFill/>
            </a:ln>
            <a:effectLst/>
          </p:spPr>
          <p:txBody>
            <a:bodyPr wrap="square" lIns="91440" tIns="45720" rIns="91440" bIns="45720" anchor="ctr">
              <a:normAutofit/>
            </a:bodyPr>
            <a:lstStyle/>
            <a:p>
              <a:pPr algn="ctr" defTabSz="412750" fontAlgn="base" hangingPunct="0">
                <a:spcBef>
                  <a:spcPct val="0"/>
                </a:spcBef>
                <a:spcAft>
                  <a:spcPct val="0"/>
                </a:spcAft>
              </a:pPr>
              <a:endParaRPr lang="zh-CN" altLang="en-US" sz="1600">
                <a:solidFill>
                  <a:srgbClr val="000000"/>
                </a:solidFill>
                <a:cs typeface="+mn-ea"/>
                <a:sym typeface="+mn-lt"/>
              </a:endParaRPr>
            </a:p>
          </p:txBody>
        </p:sp>
        <p:sp>
          <p:nvSpPr>
            <p:cNvPr id="24" name="Oval 14"/>
            <p:cNvSpPr/>
            <p:nvPr userDrawn="1"/>
          </p:nvSpPr>
          <p:spPr>
            <a:xfrm>
              <a:off x="2674786" y="2263427"/>
              <a:ext cx="643251" cy="642012"/>
            </a:xfrm>
            <a:custGeom>
              <a:avLst/>
              <a:gdLst>
                <a:gd name="connsiteX0" fmla="*/ 579996 w 605912"/>
                <a:gd name="connsiteY0" fmla="*/ 331577 h 604745"/>
                <a:gd name="connsiteX1" fmla="*/ 599400 w 605912"/>
                <a:gd name="connsiteY1" fmla="*/ 361244 h 604745"/>
                <a:gd name="connsiteX2" fmla="*/ 590394 w 605912"/>
                <a:gd name="connsiteY2" fmla="*/ 401201 h 604745"/>
                <a:gd name="connsiteX3" fmla="*/ 335366 w 605912"/>
                <a:gd name="connsiteY3" fmla="*/ 603027 h 604745"/>
                <a:gd name="connsiteX4" fmla="*/ 58427 w 605912"/>
                <a:gd name="connsiteY4" fmla="*/ 480652 h 604745"/>
                <a:gd name="connsiteX5" fmla="*/ 50814 w 605912"/>
                <a:gd name="connsiteY5" fmla="*/ 515510 h 604745"/>
                <a:gd name="connsiteX6" fmla="*/ 19806 w 605912"/>
                <a:gd name="connsiteY6" fmla="*/ 536091 h 604745"/>
                <a:gd name="connsiteX7" fmla="*/ 495 w 605912"/>
                <a:gd name="connsiteY7" fmla="*/ 506517 h 604745"/>
                <a:gd name="connsiteX8" fmla="*/ 22405 w 605912"/>
                <a:gd name="connsiteY8" fmla="*/ 404909 h 604745"/>
                <a:gd name="connsiteX9" fmla="*/ 53413 w 605912"/>
                <a:gd name="connsiteY9" fmla="*/ 385626 h 604745"/>
                <a:gd name="connsiteX10" fmla="*/ 153772 w 605912"/>
                <a:gd name="connsiteY10" fmla="*/ 407505 h 604745"/>
                <a:gd name="connsiteX11" fmla="*/ 173083 w 605912"/>
                <a:gd name="connsiteY11" fmla="*/ 437079 h 604745"/>
                <a:gd name="connsiteX12" fmla="*/ 143467 w 605912"/>
                <a:gd name="connsiteY12" fmla="*/ 456362 h 604745"/>
                <a:gd name="connsiteX13" fmla="*/ 95841 w 605912"/>
                <a:gd name="connsiteY13" fmla="*/ 445794 h 604745"/>
                <a:gd name="connsiteX14" fmla="*/ 330167 w 605912"/>
                <a:gd name="connsiteY14" fmla="*/ 552779 h 604745"/>
                <a:gd name="connsiteX15" fmla="*/ 539704 w 605912"/>
                <a:gd name="connsiteY15" fmla="*/ 392208 h 604745"/>
                <a:gd name="connsiteX16" fmla="*/ 550381 w 605912"/>
                <a:gd name="connsiteY16" fmla="*/ 350861 h 604745"/>
                <a:gd name="connsiteX17" fmla="*/ 579996 w 605912"/>
                <a:gd name="connsiteY17" fmla="*/ 331577 h 604745"/>
                <a:gd name="connsiteX18" fmla="*/ 551796 w 605912"/>
                <a:gd name="connsiteY18" fmla="*/ 173561 h 604745"/>
                <a:gd name="connsiteX19" fmla="*/ 585238 w 605912"/>
                <a:gd name="connsiteY19" fmla="*/ 187651 h 604745"/>
                <a:gd name="connsiteX20" fmla="*/ 605767 w 605912"/>
                <a:gd name="connsiteY20" fmla="*/ 269970 h 604745"/>
                <a:gd name="connsiteX21" fmla="*/ 582637 w 605912"/>
                <a:gd name="connsiteY21" fmla="*/ 299542 h 604745"/>
                <a:gd name="connsiteX22" fmla="*/ 554211 w 605912"/>
                <a:gd name="connsiteY22" fmla="*/ 275069 h 604745"/>
                <a:gd name="connsiteX23" fmla="*/ 537490 w 605912"/>
                <a:gd name="connsiteY23" fmla="*/ 206933 h 604745"/>
                <a:gd name="connsiteX24" fmla="*/ 551796 w 605912"/>
                <a:gd name="connsiteY24" fmla="*/ 173561 h 604745"/>
                <a:gd name="connsiteX25" fmla="*/ 322443 w 605912"/>
                <a:gd name="connsiteY25" fmla="*/ 100626 h 604745"/>
                <a:gd name="connsiteX26" fmla="*/ 348253 w 605912"/>
                <a:gd name="connsiteY26" fmla="*/ 126390 h 604745"/>
                <a:gd name="connsiteX27" fmla="*/ 348253 w 605912"/>
                <a:gd name="connsiteY27" fmla="*/ 302105 h 604745"/>
                <a:gd name="connsiteX28" fmla="*/ 322443 w 605912"/>
                <a:gd name="connsiteY28" fmla="*/ 327776 h 604745"/>
                <a:gd name="connsiteX29" fmla="*/ 203790 w 605912"/>
                <a:gd name="connsiteY29" fmla="*/ 327776 h 604745"/>
                <a:gd name="connsiteX30" fmla="*/ 177979 w 605912"/>
                <a:gd name="connsiteY30" fmla="*/ 302105 h 604745"/>
                <a:gd name="connsiteX31" fmla="*/ 203790 w 605912"/>
                <a:gd name="connsiteY31" fmla="*/ 276341 h 604745"/>
                <a:gd name="connsiteX32" fmla="*/ 296725 w 605912"/>
                <a:gd name="connsiteY32" fmla="*/ 276341 h 604745"/>
                <a:gd name="connsiteX33" fmla="*/ 296725 w 605912"/>
                <a:gd name="connsiteY33" fmla="*/ 126390 h 604745"/>
                <a:gd name="connsiteX34" fmla="*/ 322443 w 605912"/>
                <a:gd name="connsiteY34" fmla="*/ 100626 h 604745"/>
                <a:gd name="connsiteX35" fmla="*/ 92559 w 605912"/>
                <a:gd name="connsiteY35" fmla="*/ 94430 h 604745"/>
                <a:gd name="connsiteX36" fmla="*/ 111053 w 605912"/>
                <a:gd name="connsiteY36" fmla="*/ 100399 h 604745"/>
                <a:gd name="connsiteX37" fmla="*/ 113652 w 605912"/>
                <a:gd name="connsiteY37" fmla="*/ 136379 h 604745"/>
                <a:gd name="connsiteX38" fmla="*/ 93139 w 605912"/>
                <a:gd name="connsiteY38" fmla="*/ 163271 h 604745"/>
                <a:gd name="connsiteX39" fmla="*/ 57125 w 605912"/>
                <a:gd name="connsiteY39" fmla="*/ 170967 h 604745"/>
                <a:gd name="connsiteX40" fmla="*/ 49328 w 605912"/>
                <a:gd name="connsiteY40" fmla="*/ 136379 h 604745"/>
                <a:gd name="connsiteX41" fmla="*/ 75039 w 605912"/>
                <a:gd name="connsiteY41" fmla="*/ 102996 h 604745"/>
                <a:gd name="connsiteX42" fmla="*/ 92559 w 605912"/>
                <a:gd name="connsiteY42" fmla="*/ 94430 h 604745"/>
                <a:gd name="connsiteX43" fmla="*/ 454317 w 605912"/>
                <a:gd name="connsiteY43" fmla="*/ 48612 h 604745"/>
                <a:gd name="connsiteX44" fmla="*/ 473157 w 605912"/>
                <a:gd name="connsiteY44" fmla="*/ 52646 h 604745"/>
                <a:gd name="connsiteX45" fmla="*/ 537512 w 605912"/>
                <a:gd name="connsiteY45" fmla="*/ 111896 h 604745"/>
                <a:gd name="connsiteX46" fmla="*/ 533704 w 605912"/>
                <a:gd name="connsiteY46" fmla="*/ 147872 h 604745"/>
                <a:gd name="connsiteX47" fmla="*/ 498880 w 605912"/>
                <a:gd name="connsiteY47" fmla="*/ 143977 h 604745"/>
                <a:gd name="connsiteX48" fmla="*/ 444833 w 605912"/>
                <a:gd name="connsiteY48" fmla="*/ 93814 h 604745"/>
                <a:gd name="connsiteX49" fmla="*/ 438333 w 605912"/>
                <a:gd name="connsiteY49" fmla="*/ 59043 h 604745"/>
                <a:gd name="connsiteX50" fmla="*/ 454317 w 605912"/>
                <a:gd name="connsiteY50" fmla="*/ 48612 h 604745"/>
                <a:gd name="connsiteX51" fmla="*/ 220720 w 605912"/>
                <a:gd name="connsiteY51" fmla="*/ 11442 h 604745"/>
                <a:gd name="connsiteX52" fmla="*/ 251724 w 605912"/>
                <a:gd name="connsiteY52" fmla="*/ 29418 h 604745"/>
                <a:gd name="connsiteX53" fmla="*/ 233623 w 605912"/>
                <a:gd name="connsiteY53" fmla="*/ 60368 h 604745"/>
                <a:gd name="connsiteX54" fmla="*/ 166693 w 605912"/>
                <a:gd name="connsiteY54" fmla="*/ 89834 h 604745"/>
                <a:gd name="connsiteX55" fmla="*/ 133275 w 605912"/>
                <a:gd name="connsiteY55" fmla="*/ 80846 h 604745"/>
                <a:gd name="connsiteX56" fmla="*/ 140887 w 605912"/>
                <a:gd name="connsiteY56" fmla="*/ 46097 h 604745"/>
                <a:gd name="connsiteX57" fmla="*/ 220720 w 605912"/>
                <a:gd name="connsiteY57" fmla="*/ 11442 h 604745"/>
                <a:gd name="connsiteX58" fmla="*/ 309640 w 605912"/>
                <a:gd name="connsiteY58" fmla="*/ 0 h 604745"/>
                <a:gd name="connsiteX59" fmla="*/ 395899 w 605912"/>
                <a:gd name="connsiteY59" fmla="*/ 14101 h 604745"/>
                <a:gd name="connsiteX60" fmla="*/ 412612 w 605912"/>
                <a:gd name="connsiteY60" fmla="*/ 46292 h 604745"/>
                <a:gd name="connsiteX61" fmla="*/ 380393 w 605912"/>
                <a:gd name="connsiteY61" fmla="*/ 61692 h 604745"/>
                <a:gd name="connsiteX62" fmla="*/ 308247 w 605912"/>
                <a:gd name="connsiteY62" fmla="*/ 50096 h 604745"/>
                <a:gd name="connsiteX63" fmla="*/ 283827 w 605912"/>
                <a:gd name="connsiteY63" fmla="*/ 24491 h 604745"/>
                <a:gd name="connsiteX64" fmla="*/ 309640 w 605912"/>
                <a:gd name="connsiteY6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5912" h="604745">
                  <a:moveTo>
                    <a:pt x="579996" y="331577"/>
                  </a:moveTo>
                  <a:cubicBezTo>
                    <a:pt x="594201" y="334173"/>
                    <a:pt x="603206" y="347060"/>
                    <a:pt x="599400" y="361244"/>
                  </a:cubicBezTo>
                  <a:cubicBezTo>
                    <a:pt x="597450" y="371071"/>
                    <a:pt x="591601" y="397956"/>
                    <a:pt x="590394" y="401201"/>
                  </a:cubicBezTo>
                  <a:cubicBezTo>
                    <a:pt x="551773" y="511709"/>
                    <a:pt x="452436" y="590418"/>
                    <a:pt x="335366" y="603027"/>
                  </a:cubicBezTo>
                  <a:cubicBezTo>
                    <a:pt x="219224" y="615542"/>
                    <a:pt x="115801" y="558156"/>
                    <a:pt x="58427" y="480652"/>
                  </a:cubicBezTo>
                  <a:lnTo>
                    <a:pt x="50814" y="515510"/>
                  </a:lnTo>
                  <a:cubicBezTo>
                    <a:pt x="46822" y="528397"/>
                    <a:pt x="35588" y="537667"/>
                    <a:pt x="19806" y="536091"/>
                  </a:cubicBezTo>
                  <a:cubicBezTo>
                    <a:pt x="5694" y="533496"/>
                    <a:pt x="-2104" y="519404"/>
                    <a:pt x="495" y="506517"/>
                  </a:cubicBezTo>
                  <a:lnTo>
                    <a:pt x="22405" y="404909"/>
                  </a:lnTo>
                  <a:cubicBezTo>
                    <a:pt x="26862" y="385626"/>
                    <a:pt x="46915" y="384421"/>
                    <a:pt x="53413" y="385626"/>
                  </a:cubicBezTo>
                  <a:lnTo>
                    <a:pt x="153772" y="407505"/>
                  </a:lnTo>
                  <a:cubicBezTo>
                    <a:pt x="167884" y="410101"/>
                    <a:pt x="175682" y="424193"/>
                    <a:pt x="173083" y="437079"/>
                  </a:cubicBezTo>
                  <a:cubicBezTo>
                    <a:pt x="170483" y="451171"/>
                    <a:pt x="156372" y="458958"/>
                    <a:pt x="143467" y="456362"/>
                  </a:cubicBezTo>
                  <a:lnTo>
                    <a:pt x="95841" y="445794"/>
                  </a:lnTo>
                  <a:cubicBezTo>
                    <a:pt x="147924" y="520702"/>
                    <a:pt x="237792" y="562420"/>
                    <a:pt x="330167" y="552779"/>
                  </a:cubicBezTo>
                  <a:cubicBezTo>
                    <a:pt x="424027" y="542766"/>
                    <a:pt x="505725" y="480559"/>
                    <a:pt x="539704" y="392208"/>
                  </a:cubicBezTo>
                  <a:cubicBezTo>
                    <a:pt x="539890" y="389613"/>
                    <a:pt x="547781" y="362542"/>
                    <a:pt x="550381" y="350861"/>
                  </a:cubicBezTo>
                  <a:cubicBezTo>
                    <a:pt x="552980" y="336769"/>
                    <a:pt x="565885" y="327776"/>
                    <a:pt x="579996" y="331577"/>
                  </a:cubicBezTo>
                  <a:close/>
                  <a:moveTo>
                    <a:pt x="551796" y="173561"/>
                  </a:moveTo>
                  <a:cubicBezTo>
                    <a:pt x="564615" y="168369"/>
                    <a:pt x="578735" y="174766"/>
                    <a:pt x="585238" y="187651"/>
                  </a:cubicBezTo>
                  <a:cubicBezTo>
                    <a:pt x="595456" y="213329"/>
                    <a:pt x="603166" y="241696"/>
                    <a:pt x="605767" y="269970"/>
                  </a:cubicBezTo>
                  <a:cubicBezTo>
                    <a:pt x="605767" y="269970"/>
                    <a:pt x="609204" y="296019"/>
                    <a:pt x="582637" y="299542"/>
                  </a:cubicBezTo>
                  <a:cubicBezTo>
                    <a:pt x="555697" y="303713"/>
                    <a:pt x="554211" y="275069"/>
                    <a:pt x="554211" y="275069"/>
                  </a:cubicBezTo>
                  <a:cubicBezTo>
                    <a:pt x="551610" y="251893"/>
                    <a:pt x="546594" y="228811"/>
                    <a:pt x="537490" y="206933"/>
                  </a:cubicBezTo>
                  <a:cubicBezTo>
                    <a:pt x="532288" y="194048"/>
                    <a:pt x="538791" y="179957"/>
                    <a:pt x="551796" y="173561"/>
                  </a:cubicBezTo>
                  <a:close/>
                  <a:moveTo>
                    <a:pt x="322443" y="100626"/>
                  </a:moveTo>
                  <a:cubicBezTo>
                    <a:pt x="336555" y="100626"/>
                    <a:pt x="348253" y="112303"/>
                    <a:pt x="348253" y="126390"/>
                  </a:cubicBezTo>
                  <a:lnTo>
                    <a:pt x="348253" y="302105"/>
                  </a:lnTo>
                  <a:cubicBezTo>
                    <a:pt x="346953" y="316192"/>
                    <a:pt x="336555" y="327776"/>
                    <a:pt x="322443" y="327776"/>
                  </a:cubicBezTo>
                  <a:lnTo>
                    <a:pt x="203790" y="327776"/>
                  </a:lnTo>
                  <a:cubicBezTo>
                    <a:pt x="189492" y="327776"/>
                    <a:pt x="177979" y="316192"/>
                    <a:pt x="177979" y="302105"/>
                  </a:cubicBezTo>
                  <a:cubicBezTo>
                    <a:pt x="177979" y="288018"/>
                    <a:pt x="189677" y="276341"/>
                    <a:pt x="203790" y="276341"/>
                  </a:cubicBezTo>
                  <a:lnTo>
                    <a:pt x="296725" y="276341"/>
                  </a:lnTo>
                  <a:lnTo>
                    <a:pt x="296725" y="126390"/>
                  </a:lnTo>
                  <a:cubicBezTo>
                    <a:pt x="296725" y="112303"/>
                    <a:pt x="308331" y="100626"/>
                    <a:pt x="322443" y="100626"/>
                  </a:cubicBezTo>
                  <a:close/>
                  <a:moveTo>
                    <a:pt x="92559" y="94430"/>
                  </a:moveTo>
                  <a:cubicBezTo>
                    <a:pt x="99149" y="93931"/>
                    <a:pt x="105902" y="95856"/>
                    <a:pt x="111053" y="100399"/>
                  </a:cubicBezTo>
                  <a:cubicBezTo>
                    <a:pt x="121356" y="109395"/>
                    <a:pt x="122656" y="126086"/>
                    <a:pt x="113652" y="136379"/>
                  </a:cubicBezTo>
                  <a:cubicBezTo>
                    <a:pt x="105948" y="145281"/>
                    <a:pt x="99544" y="154276"/>
                    <a:pt x="93139" y="163271"/>
                  </a:cubicBezTo>
                  <a:cubicBezTo>
                    <a:pt x="76988" y="181353"/>
                    <a:pt x="62323" y="173564"/>
                    <a:pt x="57125" y="170967"/>
                  </a:cubicBezTo>
                  <a:cubicBezTo>
                    <a:pt x="45615" y="163178"/>
                    <a:pt x="41717" y="147878"/>
                    <a:pt x="49328" y="136379"/>
                  </a:cubicBezTo>
                  <a:cubicBezTo>
                    <a:pt x="56939" y="124881"/>
                    <a:pt x="66036" y="113197"/>
                    <a:pt x="75039" y="102996"/>
                  </a:cubicBezTo>
                  <a:cubicBezTo>
                    <a:pt x="79541" y="97849"/>
                    <a:pt x="85969" y="94928"/>
                    <a:pt x="92559" y="94430"/>
                  </a:cubicBezTo>
                  <a:close/>
                  <a:moveTo>
                    <a:pt x="454317" y="48612"/>
                  </a:moveTo>
                  <a:cubicBezTo>
                    <a:pt x="460597" y="47500"/>
                    <a:pt x="467353" y="48798"/>
                    <a:pt x="473157" y="52646"/>
                  </a:cubicBezTo>
                  <a:cubicBezTo>
                    <a:pt x="497580" y="69428"/>
                    <a:pt x="519496" y="90013"/>
                    <a:pt x="537512" y="111896"/>
                  </a:cubicBezTo>
                  <a:cubicBezTo>
                    <a:pt x="546612" y="122095"/>
                    <a:pt x="544012" y="138785"/>
                    <a:pt x="533704" y="147872"/>
                  </a:cubicBezTo>
                  <a:cubicBezTo>
                    <a:pt x="529897" y="152415"/>
                    <a:pt x="510395" y="158349"/>
                    <a:pt x="498880" y="143977"/>
                  </a:cubicBezTo>
                  <a:cubicBezTo>
                    <a:pt x="483465" y="124691"/>
                    <a:pt x="465356" y="107908"/>
                    <a:pt x="444833" y="93814"/>
                  </a:cubicBezTo>
                  <a:cubicBezTo>
                    <a:pt x="433132" y="86026"/>
                    <a:pt x="430532" y="70726"/>
                    <a:pt x="438333" y="59043"/>
                  </a:cubicBezTo>
                  <a:cubicBezTo>
                    <a:pt x="442233" y="53248"/>
                    <a:pt x="448037" y="49725"/>
                    <a:pt x="454317" y="48612"/>
                  </a:cubicBezTo>
                  <a:close/>
                  <a:moveTo>
                    <a:pt x="220720" y="11442"/>
                  </a:moveTo>
                  <a:cubicBezTo>
                    <a:pt x="233623" y="7550"/>
                    <a:pt x="247826" y="15333"/>
                    <a:pt x="251724" y="29418"/>
                  </a:cubicBezTo>
                  <a:cubicBezTo>
                    <a:pt x="255530" y="42298"/>
                    <a:pt x="247733" y="56476"/>
                    <a:pt x="233623" y="60368"/>
                  </a:cubicBezTo>
                  <a:cubicBezTo>
                    <a:pt x="210509" y="66761"/>
                    <a:pt x="187209" y="77047"/>
                    <a:pt x="166693" y="89834"/>
                  </a:cubicBezTo>
                  <a:cubicBezTo>
                    <a:pt x="149242" y="96321"/>
                    <a:pt x="138288" y="88630"/>
                    <a:pt x="133275" y="80846"/>
                  </a:cubicBezTo>
                  <a:cubicBezTo>
                    <a:pt x="125478" y="69263"/>
                    <a:pt x="129284" y="53789"/>
                    <a:pt x="140887" y="46097"/>
                  </a:cubicBezTo>
                  <a:cubicBezTo>
                    <a:pt x="165394" y="30715"/>
                    <a:pt x="192407" y="19040"/>
                    <a:pt x="220720" y="11442"/>
                  </a:cubicBezTo>
                  <a:close/>
                  <a:moveTo>
                    <a:pt x="309640" y="0"/>
                  </a:moveTo>
                  <a:cubicBezTo>
                    <a:pt x="339167" y="0"/>
                    <a:pt x="367579" y="5102"/>
                    <a:pt x="395899" y="14101"/>
                  </a:cubicBezTo>
                  <a:cubicBezTo>
                    <a:pt x="408805" y="17904"/>
                    <a:pt x="416419" y="32191"/>
                    <a:pt x="412612" y="46292"/>
                  </a:cubicBezTo>
                  <a:cubicBezTo>
                    <a:pt x="407413" y="56497"/>
                    <a:pt x="395992" y="66331"/>
                    <a:pt x="380393" y="61692"/>
                  </a:cubicBezTo>
                  <a:cubicBezTo>
                    <a:pt x="357180" y="53899"/>
                    <a:pt x="332760" y="50096"/>
                    <a:pt x="308247" y="50096"/>
                  </a:cubicBezTo>
                  <a:cubicBezTo>
                    <a:pt x="294134" y="50096"/>
                    <a:pt x="283827" y="38685"/>
                    <a:pt x="283827" y="24491"/>
                  </a:cubicBezTo>
                  <a:cubicBezTo>
                    <a:pt x="283827" y="10297"/>
                    <a:pt x="295527" y="0"/>
                    <a:pt x="309640" y="0"/>
                  </a:cubicBezTo>
                  <a:close/>
                </a:path>
              </a:pathLst>
            </a:custGeom>
            <a:solidFill>
              <a:schemeClr val="accent1"/>
            </a:solidFill>
            <a:ln>
              <a:no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12750" fontAlgn="base" hangingPunct="0">
                <a:spcBef>
                  <a:spcPct val="0"/>
                </a:spcBef>
                <a:spcAft>
                  <a:spcPct val="0"/>
                </a:spcAft>
              </a:pPr>
              <a:endParaRPr lang="zh-CN" altLang="en-US" sz="1600">
                <a:solidFill>
                  <a:srgbClr val="000000"/>
                </a:solidFill>
                <a:cs typeface="+mn-ea"/>
                <a:sym typeface="+mn-lt"/>
              </a:endParaRPr>
            </a:p>
          </p:txBody>
        </p:sp>
        <p:sp>
          <p:nvSpPr>
            <p:cNvPr id="25" name="Oval 18"/>
            <p:cNvSpPr/>
            <p:nvPr userDrawn="1"/>
          </p:nvSpPr>
          <p:spPr>
            <a:xfrm>
              <a:off x="8851615" y="2292696"/>
              <a:ext cx="643251" cy="583472"/>
            </a:xfrm>
            <a:custGeom>
              <a:avLst/>
              <a:gdLst>
                <a:gd name="connsiteX0" fmla="*/ 247154 w 599460"/>
                <a:gd name="connsiteY0" fmla="*/ 445665 h 543751"/>
                <a:gd name="connsiteX1" fmla="*/ 576993 w 599460"/>
                <a:gd name="connsiteY1" fmla="*/ 445665 h 543751"/>
                <a:gd name="connsiteX2" fmla="*/ 599460 w 599460"/>
                <a:gd name="connsiteY2" fmla="*/ 468070 h 543751"/>
                <a:gd name="connsiteX3" fmla="*/ 576993 w 599460"/>
                <a:gd name="connsiteY3" fmla="*/ 490474 h 543751"/>
                <a:gd name="connsiteX4" fmla="*/ 247154 w 599460"/>
                <a:gd name="connsiteY4" fmla="*/ 490474 h 543751"/>
                <a:gd name="connsiteX5" fmla="*/ 224687 w 599460"/>
                <a:gd name="connsiteY5" fmla="*/ 468070 h 543751"/>
                <a:gd name="connsiteX6" fmla="*/ 247154 w 599460"/>
                <a:gd name="connsiteY6" fmla="*/ 445665 h 543751"/>
                <a:gd name="connsiteX7" fmla="*/ 46399 w 599460"/>
                <a:gd name="connsiteY7" fmla="*/ 393087 h 543751"/>
                <a:gd name="connsiteX8" fmla="*/ 97281 w 599460"/>
                <a:gd name="connsiteY8" fmla="*/ 407918 h 543751"/>
                <a:gd name="connsiteX9" fmla="*/ 183092 w 599460"/>
                <a:gd name="connsiteY9" fmla="*/ 432506 h 543751"/>
                <a:gd name="connsiteX10" fmla="*/ 97281 w 599460"/>
                <a:gd name="connsiteY10" fmla="*/ 543751 h 543751"/>
                <a:gd name="connsiteX11" fmla="*/ 11471 w 599460"/>
                <a:gd name="connsiteY11" fmla="*/ 432506 h 543751"/>
                <a:gd name="connsiteX12" fmla="*/ 46399 w 599460"/>
                <a:gd name="connsiteY12" fmla="*/ 393087 h 543751"/>
                <a:gd name="connsiteX13" fmla="*/ 247154 w 599460"/>
                <a:gd name="connsiteY13" fmla="*/ 249423 h 543751"/>
                <a:gd name="connsiteX14" fmla="*/ 576993 w 599460"/>
                <a:gd name="connsiteY14" fmla="*/ 249423 h 543751"/>
                <a:gd name="connsiteX15" fmla="*/ 599460 w 599460"/>
                <a:gd name="connsiteY15" fmla="*/ 271863 h 543751"/>
                <a:gd name="connsiteX16" fmla="*/ 576993 w 599460"/>
                <a:gd name="connsiteY16" fmla="*/ 294303 h 543751"/>
                <a:gd name="connsiteX17" fmla="*/ 247154 w 599460"/>
                <a:gd name="connsiteY17" fmla="*/ 294303 h 543751"/>
                <a:gd name="connsiteX18" fmla="*/ 224687 w 599460"/>
                <a:gd name="connsiteY18" fmla="*/ 271863 h 543751"/>
                <a:gd name="connsiteX19" fmla="*/ 247154 w 599460"/>
                <a:gd name="connsiteY19" fmla="*/ 249423 h 543751"/>
                <a:gd name="connsiteX20" fmla="*/ 198851 w 599460"/>
                <a:gd name="connsiteY20" fmla="*/ 162727 h 543751"/>
                <a:gd name="connsiteX21" fmla="*/ 223504 w 599460"/>
                <a:gd name="connsiteY21" fmla="*/ 170185 h 543751"/>
                <a:gd name="connsiteX22" fmla="*/ 228286 w 599460"/>
                <a:gd name="connsiteY22" fmla="*/ 217202 h 543751"/>
                <a:gd name="connsiteX23" fmla="*/ 123336 w 599460"/>
                <a:gd name="connsiteY23" fmla="*/ 346318 h 543751"/>
                <a:gd name="connsiteX24" fmla="*/ 100386 w 599460"/>
                <a:gd name="connsiteY24" fmla="*/ 358489 h 543751"/>
                <a:gd name="connsiteX25" fmla="*/ 97278 w 599460"/>
                <a:gd name="connsiteY25" fmla="*/ 358728 h 543751"/>
                <a:gd name="connsiteX26" fmla="*/ 75762 w 599460"/>
                <a:gd name="connsiteY26" fmla="*/ 350852 h 543751"/>
                <a:gd name="connsiteX27" fmla="*/ 11931 w 599460"/>
                <a:gd name="connsiteY27" fmla="*/ 297631 h 543751"/>
                <a:gd name="connsiteX28" fmla="*/ 7867 w 599460"/>
                <a:gd name="connsiteY28" fmla="*/ 250375 h 543751"/>
                <a:gd name="connsiteX29" fmla="*/ 55202 w 599460"/>
                <a:gd name="connsiteY29" fmla="*/ 246080 h 543751"/>
                <a:gd name="connsiteX30" fmla="*/ 92736 w 599460"/>
                <a:gd name="connsiteY30" fmla="*/ 277583 h 543751"/>
                <a:gd name="connsiteX31" fmla="*/ 176169 w 599460"/>
                <a:gd name="connsiteY31" fmla="*/ 174958 h 543751"/>
                <a:gd name="connsiteX32" fmla="*/ 198851 w 599460"/>
                <a:gd name="connsiteY32" fmla="*/ 162727 h 543751"/>
                <a:gd name="connsiteX33" fmla="*/ 247154 w 599460"/>
                <a:gd name="connsiteY33" fmla="*/ 53251 h 543751"/>
                <a:gd name="connsiteX34" fmla="*/ 576993 w 599460"/>
                <a:gd name="connsiteY34" fmla="*/ 53251 h 543751"/>
                <a:gd name="connsiteX35" fmla="*/ 599460 w 599460"/>
                <a:gd name="connsiteY35" fmla="*/ 75691 h 543751"/>
                <a:gd name="connsiteX36" fmla="*/ 576993 w 599460"/>
                <a:gd name="connsiteY36" fmla="*/ 98131 h 543751"/>
                <a:gd name="connsiteX37" fmla="*/ 247154 w 599460"/>
                <a:gd name="connsiteY37" fmla="*/ 98131 h 543751"/>
                <a:gd name="connsiteX38" fmla="*/ 224687 w 599460"/>
                <a:gd name="connsiteY38" fmla="*/ 75691 h 543751"/>
                <a:gd name="connsiteX39" fmla="*/ 247154 w 599460"/>
                <a:gd name="connsiteY39" fmla="*/ 53251 h 543751"/>
                <a:gd name="connsiteX40" fmla="*/ 46399 w 599460"/>
                <a:gd name="connsiteY40" fmla="*/ 739 h 543751"/>
                <a:gd name="connsiteX41" fmla="*/ 97281 w 599460"/>
                <a:gd name="connsiteY41" fmla="*/ 15563 h 543751"/>
                <a:gd name="connsiteX42" fmla="*/ 183092 w 599460"/>
                <a:gd name="connsiteY42" fmla="*/ 40141 h 543751"/>
                <a:gd name="connsiteX43" fmla="*/ 97281 w 599460"/>
                <a:gd name="connsiteY43" fmla="*/ 151337 h 543751"/>
                <a:gd name="connsiteX44" fmla="*/ 11471 w 599460"/>
                <a:gd name="connsiteY44" fmla="*/ 40141 h 543751"/>
                <a:gd name="connsiteX45" fmla="*/ 46399 w 599460"/>
                <a:gd name="connsiteY45" fmla="*/ 739 h 54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9460" h="543751">
                  <a:moveTo>
                    <a:pt x="247154" y="445665"/>
                  </a:moveTo>
                  <a:lnTo>
                    <a:pt x="576993" y="445665"/>
                  </a:lnTo>
                  <a:cubicBezTo>
                    <a:pt x="589422" y="445665"/>
                    <a:pt x="599460" y="455676"/>
                    <a:pt x="599460" y="468070"/>
                  </a:cubicBezTo>
                  <a:cubicBezTo>
                    <a:pt x="599460" y="480463"/>
                    <a:pt x="589422" y="490474"/>
                    <a:pt x="576993" y="490474"/>
                  </a:cubicBezTo>
                  <a:lnTo>
                    <a:pt x="247154" y="490474"/>
                  </a:lnTo>
                  <a:cubicBezTo>
                    <a:pt x="234726" y="490474"/>
                    <a:pt x="224687" y="480463"/>
                    <a:pt x="224687" y="468070"/>
                  </a:cubicBezTo>
                  <a:cubicBezTo>
                    <a:pt x="224687" y="455676"/>
                    <a:pt x="234726" y="445665"/>
                    <a:pt x="247154" y="445665"/>
                  </a:cubicBezTo>
                  <a:close/>
                  <a:moveTo>
                    <a:pt x="46399" y="393087"/>
                  </a:moveTo>
                  <a:cubicBezTo>
                    <a:pt x="63937" y="390133"/>
                    <a:pt x="84135" y="396220"/>
                    <a:pt x="97281" y="407918"/>
                  </a:cubicBezTo>
                  <a:cubicBezTo>
                    <a:pt x="123574" y="384523"/>
                    <a:pt x="178073" y="383568"/>
                    <a:pt x="183092" y="432506"/>
                  </a:cubicBezTo>
                  <a:cubicBezTo>
                    <a:pt x="189546" y="495290"/>
                    <a:pt x="97281" y="543751"/>
                    <a:pt x="97281" y="543751"/>
                  </a:cubicBezTo>
                  <a:cubicBezTo>
                    <a:pt x="97281" y="543751"/>
                    <a:pt x="5017" y="495290"/>
                    <a:pt x="11471" y="432506"/>
                  </a:cubicBezTo>
                  <a:cubicBezTo>
                    <a:pt x="13980" y="408037"/>
                    <a:pt x="28860" y="396041"/>
                    <a:pt x="46399" y="393087"/>
                  </a:cubicBezTo>
                  <a:close/>
                  <a:moveTo>
                    <a:pt x="247154" y="249423"/>
                  </a:moveTo>
                  <a:lnTo>
                    <a:pt x="576993" y="249423"/>
                  </a:lnTo>
                  <a:cubicBezTo>
                    <a:pt x="589422" y="249423"/>
                    <a:pt x="599460" y="259449"/>
                    <a:pt x="599460" y="271863"/>
                  </a:cubicBezTo>
                  <a:cubicBezTo>
                    <a:pt x="599460" y="284277"/>
                    <a:pt x="589422" y="294303"/>
                    <a:pt x="576993" y="294303"/>
                  </a:cubicBezTo>
                  <a:lnTo>
                    <a:pt x="247154" y="294303"/>
                  </a:lnTo>
                  <a:cubicBezTo>
                    <a:pt x="234726" y="294303"/>
                    <a:pt x="224687" y="284277"/>
                    <a:pt x="224687" y="271863"/>
                  </a:cubicBezTo>
                  <a:cubicBezTo>
                    <a:pt x="224687" y="259449"/>
                    <a:pt x="234726" y="249423"/>
                    <a:pt x="247154" y="249423"/>
                  </a:cubicBezTo>
                  <a:close/>
                  <a:moveTo>
                    <a:pt x="198851" y="162727"/>
                  </a:moveTo>
                  <a:cubicBezTo>
                    <a:pt x="207427" y="161832"/>
                    <a:pt x="216332" y="164219"/>
                    <a:pt x="223504" y="170185"/>
                  </a:cubicBezTo>
                  <a:cubicBezTo>
                    <a:pt x="237848" y="181641"/>
                    <a:pt x="240000" y="202882"/>
                    <a:pt x="228286" y="217202"/>
                  </a:cubicBezTo>
                  <a:lnTo>
                    <a:pt x="123336" y="346318"/>
                  </a:lnTo>
                  <a:cubicBezTo>
                    <a:pt x="117837" y="353239"/>
                    <a:pt x="109470" y="357773"/>
                    <a:pt x="100386" y="358489"/>
                  </a:cubicBezTo>
                  <a:cubicBezTo>
                    <a:pt x="99429" y="358728"/>
                    <a:pt x="98473" y="358728"/>
                    <a:pt x="97278" y="358728"/>
                  </a:cubicBezTo>
                  <a:cubicBezTo>
                    <a:pt x="89389" y="358728"/>
                    <a:pt x="81738" y="356103"/>
                    <a:pt x="75762" y="350852"/>
                  </a:cubicBezTo>
                  <a:lnTo>
                    <a:pt x="11931" y="297631"/>
                  </a:lnTo>
                  <a:cubicBezTo>
                    <a:pt x="-2174" y="285697"/>
                    <a:pt x="-4086" y="264457"/>
                    <a:pt x="7867" y="250375"/>
                  </a:cubicBezTo>
                  <a:cubicBezTo>
                    <a:pt x="19820" y="236056"/>
                    <a:pt x="40858" y="234146"/>
                    <a:pt x="55202" y="246080"/>
                  </a:cubicBezTo>
                  <a:lnTo>
                    <a:pt x="92736" y="277583"/>
                  </a:lnTo>
                  <a:lnTo>
                    <a:pt x="176169" y="174958"/>
                  </a:lnTo>
                  <a:cubicBezTo>
                    <a:pt x="182027" y="167798"/>
                    <a:pt x="190274" y="163622"/>
                    <a:pt x="198851" y="162727"/>
                  </a:cubicBezTo>
                  <a:close/>
                  <a:moveTo>
                    <a:pt x="247154" y="53251"/>
                  </a:moveTo>
                  <a:lnTo>
                    <a:pt x="576993" y="53251"/>
                  </a:lnTo>
                  <a:cubicBezTo>
                    <a:pt x="589422" y="53251"/>
                    <a:pt x="599460" y="63277"/>
                    <a:pt x="599460" y="75691"/>
                  </a:cubicBezTo>
                  <a:cubicBezTo>
                    <a:pt x="599460" y="88105"/>
                    <a:pt x="589422" y="98131"/>
                    <a:pt x="576993" y="98131"/>
                  </a:cubicBezTo>
                  <a:lnTo>
                    <a:pt x="247154" y="98131"/>
                  </a:lnTo>
                  <a:cubicBezTo>
                    <a:pt x="234726" y="98131"/>
                    <a:pt x="224687" y="88105"/>
                    <a:pt x="224687" y="75691"/>
                  </a:cubicBezTo>
                  <a:cubicBezTo>
                    <a:pt x="224687" y="63277"/>
                    <a:pt x="234726" y="53251"/>
                    <a:pt x="247154" y="53251"/>
                  </a:cubicBezTo>
                  <a:close/>
                  <a:moveTo>
                    <a:pt x="46399" y="739"/>
                  </a:moveTo>
                  <a:cubicBezTo>
                    <a:pt x="63937" y="-2214"/>
                    <a:pt x="84135" y="3871"/>
                    <a:pt x="97281" y="15563"/>
                  </a:cubicBezTo>
                  <a:cubicBezTo>
                    <a:pt x="123574" y="-7822"/>
                    <a:pt x="178073" y="-8776"/>
                    <a:pt x="183092" y="40141"/>
                  </a:cubicBezTo>
                  <a:cubicBezTo>
                    <a:pt x="189546" y="102897"/>
                    <a:pt x="97281" y="151337"/>
                    <a:pt x="97281" y="151337"/>
                  </a:cubicBezTo>
                  <a:cubicBezTo>
                    <a:pt x="97281" y="151337"/>
                    <a:pt x="5017" y="102897"/>
                    <a:pt x="11471" y="40141"/>
                  </a:cubicBezTo>
                  <a:cubicBezTo>
                    <a:pt x="13980" y="15682"/>
                    <a:pt x="28860" y="3692"/>
                    <a:pt x="46399" y="739"/>
                  </a:cubicBezTo>
                  <a:close/>
                </a:path>
              </a:pathLst>
            </a:custGeom>
            <a:solidFill>
              <a:schemeClr val="accent1"/>
            </a:solidFill>
            <a:ln>
              <a:no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12750" fontAlgn="base" hangingPunct="0">
                <a:spcBef>
                  <a:spcPct val="0"/>
                </a:spcBef>
                <a:spcAft>
                  <a:spcPct val="0"/>
                </a:spcAft>
              </a:pPr>
              <a:endParaRPr lang="zh-CN" altLang="en-US" sz="1600">
                <a:solidFill>
                  <a:srgbClr val="0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电子商务的物流模式</a:t>
            </a:r>
          </a:p>
        </p:txBody>
      </p:sp>
      <p:sp>
        <p:nvSpPr>
          <p:cNvPr id="7" name="文本占位符 6"/>
          <p:cNvSpPr>
            <a:spLocks noGrp="1"/>
          </p:cNvSpPr>
          <p:nvPr>
            <p:ph type="body" sz="quarter" idx="10"/>
          </p:nvPr>
        </p:nvSpPr>
        <p:spPr>
          <a:xfrm>
            <a:off x="838199" y="2219325"/>
            <a:ext cx="2947040" cy="3293201"/>
          </a:xfrm>
        </p:spPr>
        <p:txBody>
          <a:bodyPr>
            <a:normAutofit/>
          </a:bodyPr>
          <a:lstStyle/>
          <a:p>
            <a:pPr lvl="1"/>
            <a:r>
              <a:rPr lang="zh-CN" altLang="en-US">
                <a:latin typeface="+mn-lt"/>
                <a:ea typeface="+mn-ea"/>
                <a:cs typeface="+mn-ea"/>
                <a:sym typeface="+mn-lt"/>
              </a:rPr>
              <a:t>正是由于电子商务发展具有从</a:t>
            </a:r>
            <a:r>
              <a:rPr lang="en-US" altLang="zh-CN">
                <a:latin typeface="+mn-lt"/>
                <a:ea typeface="+mn-ea"/>
                <a:cs typeface="+mn-ea"/>
                <a:sym typeface="+mn-lt"/>
              </a:rPr>
              <a:t>B2B</a:t>
            </a:r>
            <a:r>
              <a:rPr lang="zh-CN" altLang="en-US">
                <a:latin typeface="+mn-lt"/>
                <a:ea typeface="+mn-ea"/>
                <a:cs typeface="+mn-ea"/>
                <a:sym typeface="+mn-lt"/>
              </a:rPr>
              <a:t>逐步扩张到</a:t>
            </a:r>
            <a:r>
              <a:rPr lang="en-US" altLang="zh-CN">
                <a:latin typeface="+mn-lt"/>
                <a:ea typeface="+mn-ea"/>
                <a:cs typeface="+mn-ea"/>
                <a:sym typeface="+mn-lt"/>
              </a:rPr>
              <a:t>B2C </a:t>
            </a:r>
            <a:r>
              <a:rPr lang="zh-CN" altLang="en-US">
                <a:latin typeface="+mn-lt"/>
                <a:ea typeface="+mn-ea"/>
                <a:cs typeface="+mn-ea"/>
                <a:sym typeface="+mn-lt"/>
              </a:rPr>
              <a:t>、</a:t>
            </a:r>
            <a:r>
              <a:rPr lang="en-US" altLang="zh-CN">
                <a:latin typeface="+mn-lt"/>
                <a:ea typeface="+mn-ea"/>
                <a:cs typeface="+mn-ea"/>
                <a:sym typeface="+mn-lt"/>
              </a:rPr>
              <a:t>C2C</a:t>
            </a:r>
            <a:r>
              <a:rPr lang="zh-CN" altLang="en-US">
                <a:latin typeface="+mn-lt"/>
                <a:ea typeface="+mn-ea"/>
                <a:cs typeface="+mn-ea"/>
                <a:sym typeface="+mn-lt"/>
              </a:rPr>
              <a:t>的发展过程，对这种过程演变，无论是电子商务还是物流界，均缺乏预判和认识，导致快速发展后的物流瓶颈越来越明显，在电子商务中出现了不同的物流解决方案：</a:t>
            </a:r>
          </a:p>
          <a:p>
            <a:endParaRPr lang="zh-CN" altLang="en-US">
              <a:latin typeface="+mn-lt"/>
              <a:ea typeface="+mn-ea"/>
              <a:cs typeface="+mn-ea"/>
              <a:sym typeface="+mn-lt"/>
            </a:endParaRPr>
          </a:p>
        </p:txBody>
      </p:sp>
      <p:sp>
        <p:nvSpPr>
          <p:cNvPr id="8" name="文本占位符 7"/>
          <p:cNvSpPr>
            <a:spLocks noGrp="1"/>
          </p:cNvSpPr>
          <p:nvPr>
            <p:ph type="body" sz="quarter" idx="11"/>
          </p:nvPr>
        </p:nvSpPr>
        <p:spPr>
          <a:xfrm>
            <a:off x="3785239" y="4775531"/>
            <a:ext cx="4352921" cy="1716747"/>
          </a:xfrm>
        </p:spPr>
        <p:txBody>
          <a:bodyPr>
            <a:normAutofit/>
          </a:bodyPr>
          <a:lstStyle/>
          <a:p>
            <a:r>
              <a:rPr lang="zh-CN" altLang="en-US">
                <a:latin typeface="+mn-lt"/>
                <a:ea typeface="+mn-ea"/>
                <a:cs typeface="+mn-ea"/>
                <a:sym typeface="+mn-lt"/>
              </a:rPr>
              <a:t>外包物流模式</a:t>
            </a:r>
            <a:endParaRPr lang="en-US" altLang="zh-CN">
              <a:latin typeface="+mn-lt"/>
              <a:ea typeface="+mn-ea"/>
              <a:cs typeface="+mn-ea"/>
              <a:sym typeface="+mn-lt"/>
            </a:endParaRPr>
          </a:p>
          <a:p>
            <a:pPr lvl="1"/>
            <a:r>
              <a:rPr lang="zh-CN" altLang="en-US">
                <a:latin typeface="+mn-lt"/>
                <a:ea typeface="+mn-ea"/>
                <a:cs typeface="+mn-ea"/>
                <a:sym typeface="+mn-lt"/>
              </a:rPr>
              <a:t>电子商务企业将物流业务外包给不同区域、线路、城市等多家运输、仓储、配送、快递企业，具有复杂性、网络性等特点。</a:t>
            </a:r>
          </a:p>
          <a:p>
            <a:endParaRPr lang="zh-CN" altLang="en-US">
              <a:latin typeface="+mn-lt"/>
              <a:ea typeface="+mn-ea"/>
              <a:cs typeface="+mn-ea"/>
              <a:sym typeface="+mn-lt"/>
            </a:endParaRPr>
          </a:p>
        </p:txBody>
      </p:sp>
      <p:sp>
        <p:nvSpPr>
          <p:cNvPr id="9" name="文本占位符 8"/>
          <p:cNvSpPr>
            <a:spLocks noGrp="1"/>
          </p:cNvSpPr>
          <p:nvPr>
            <p:ph type="body" sz="quarter" idx="12"/>
          </p:nvPr>
        </p:nvSpPr>
        <p:spPr>
          <a:xfrm>
            <a:off x="8712926" y="2219325"/>
            <a:ext cx="2832551" cy="3293200"/>
          </a:xfrm>
        </p:spPr>
        <p:txBody>
          <a:bodyPr>
            <a:normAutofit/>
          </a:bodyPr>
          <a:lstStyle/>
          <a:p>
            <a:r>
              <a:rPr lang="zh-CN" altLang="en-US">
                <a:latin typeface="+mn-lt"/>
                <a:ea typeface="+mn-ea"/>
                <a:cs typeface="+mn-ea"/>
                <a:sym typeface="+mn-lt"/>
              </a:rPr>
              <a:t>自建物流模式</a:t>
            </a:r>
            <a:endParaRPr lang="en-US" altLang="zh-CN">
              <a:latin typeface="+mn-lt"/>
              <a:ea typeface="+mn-ea"/>
              <a:cs typeface="+mn-ea"/>
              <a:sym typeface="+mn-lt"/>
            </a:endParaRPr>
          </a:p>
          <a:p>
            <a:pPr lvl="1"/>
            <a:r>
              <a:rPr lang="zh-CN" altLang="en-US">
                <a:latin typeface="+mn-lt"/>
                <a:ea typeface="+mn-ea"/>
                <a:cs typeface="+mn-ea"/>
                <a:sym typeface="+mn-lt"/>
              </a:rPr>
              <a:t>包括自建物流设施和自建物流运营网络。由于拥有设置和运作资源的程度不同，其中具有很多变化的模式，目前为止，并不行业内具有统一认识的标准模式，因企业而异，但目前尚无完全的自建物流系统。</a:t>
            </a:r>
          </a:p>
        </p:txBody>
      </p:sp>
      <p:grpSp>
        <p:nvGrpSpPr>
          <p:cNvPr id="22" name="组合 21"/>
          <p:cNvGrpSpPr/>
          <p:nvPr/>
        </p:nvGrpSpPr>
        <p:grpSpPr>
          <a:xfrm>
            <a:off x="3785239" y="2091798"/>
            <a:ext cx="4565142" cy="2807624"/>
            <a:chOff x="3334258" y="1495388"/>
            <a:chExt cx="5418666" cy="3332553"/>
          </a:xfrm>
        </p:grpSpPr>
        <p:sp>
          <p:nvSpPr>
            <p:cNvPr id="23" name="Circular Arrow 5"/>
            <p:cNvSpPr/>
            <p:nvPr userDrawn="1"/>
          </p:nvSpPr>
          <p:spPr>
            <a:xfrm rot="16200000">
              <a:off x="3334456" y="1495190"/>
              <a:ext cx="2608149" cy="2608546"/>
            </a:xfrm>
            <a:prstGeom prst="circularArrow">
              <a:avLst>
                <a:gd name="adj1" fmla="val 10980"/>
                <a:gd name="adj2" fmla="val 1142322"/>
                <a:gd name="adj3" fmla="val 4500000"/>
                <a:gd name="adj4" fmla="val 10800000"/>
                <a:gd name="adj5" fmla="val 1250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24" name="Shape 7"/>
            <p:cNvSpPr/>
            <p:nvPr userDrawn="1"/>
          </p:nvSpPr>
          <p:spPr>
            <a:xfrm rot="16200000">
              <a:off x="4833259" y="2219594"/>
              <a:ext cx="2608149" cy="2608546"/>
            </a:xfrm>
            <a:prstGeom prst="leftCircularArrow">
              <a:avLst>
                <a:gd name="adj1" fmla="val 10980"/>
                <a:gd name="adj2" fmla="val 1142322"/>
                <a:gd name="adj3" fmla="val 6300000"/>
                <a:gd name="adj4" fmla="val 18900000"/>
                <a:gd name="adj5" fmla="val 1250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25" name="Block Arc 9"/>
            <p:cNvSpPr/>
            <p:nvPr userDrawn="1"/>
          </p:nvSpPr>
          <p:spPr>
            <a:xfrm rot="16200000">
              <a:off x="6511671" y="1676652"/>
              <a:ext cx="2240804" cy="2241702"/>
            </a:xfrm>
            <a:prstGeom prst="blockArc">
              <a:avLst>
                <a:gd name="adj1" fmla="val 13500000"/>
                <a:gd name="adj2" fmla="val 10800000"/>
                <a:gd name="adj3" fmla="val 1274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grpSp>
          <p:nvGrpSpPr>
            <p:cNvPr id="26" name="Group 12"/>
            <p:cNvGrpSpPr/>
            <p:nvPr userDrawn="1"/>
          </p:nvGrpSpPr>
          <p:grpSpPr>
            <a:xfrm>
              <a:off x="7370227" y="2459856"/>
              <a:ext cx="722322" cy="656241"/>
              <a:chOff x="3908434" y="4006851"/>
              <a:chExt cx="503238" cy="457200"/>
            </a:xfrm>
            <a:solidFill>
              <a:schemeClr val="accent4"/>
            </a:solidFill>
          </p:grpSpPr>
          <p:sp>
            <p:nvSpPr>
              <p:cNvPr id="63" name="Freeform 113"/>
              <p:cNvSpPr>
                <a:spLocks noEditPoints="1"/>
              </p:cNvSpPr>
              <p:nvPr/>
            </p:nvSpPr>
            <p:spPr bwMode="auto">
              <a:xfrm>
                <a:off x="4111634" y="4141788"/>
                <a:ext cx="285751" cy="280988"/>
              </a:xfrm>
              <a:custGeom>
                <a:avLst/>
                <a:gdLst>
                  <a:gd name="T0" fmla="*/ 64 w 76"/>
                  <a:gd name="T1" fmla="*/ 10 h 75"/>
                  <a:gd name="T2" fmla="*/ 22 w 76"/>
                  <a:gd name="T3" fmla="*/ 3 h 75"/>
                  <a:gd name="T4" fmla="*/ 19 w 76"/>
                  <a:gd name="T5" fmla="*/ 6 h 75"/>
                  <a:gd name="T6" fmla="*/ 18 w 76"/>
                  <a:gd name="T7" fmla="*/ 16 h 75"/>
                  <a:gd name="T8" fmla="*/ 38 w 76"/>
                  <a:gd name="T9" fmla="*/ 8 h 75"/>
                  <a:gd name="T10" fmla="*/ 60 w 76"/>
                  <a:gd name="T11" fmla="*/ 18 h 75"/>
                  <a:gd name="T12" fmla="*/ 38 w 76"/>
                  <a:gd name="T13" fmla="*/ 67 h 75"/>
                  <a:gd name="T14" fmla="*/ 11 w 76"/>
                  <a:gd name="T15" fmla="*/ 48 h 75"/>
                  <a:gd name="T16" fmla="*/ 9 w 76"/>
                  <a:gd name="T17" fmla="*/ 62 h 75"/>
                  <a:gd name="T18" fmla="*/ 38 w 76"/>
                  <a:gd name="T19" fmla="*/ 75 h 75"/>
                  <a:gd name="T20" fmla="*/ 66 w 76"/>
                  <a:gd name="T21" fmla="*/ 12 h 75"/>
                  <a:gd name="T22" fmla="*/ 16 w 76"/>
                  <a:gd name="T23" fmla="*/ 15 h 75"/>
                  <a:gd name="T24" fmla="*/ 17 w 76"/>
                  <a:gd name="T25" fmla="*/ 13 h 75"/>
                  <a:gd name="T26" fmla="*/ 17 w 76"/>
                  <a:gd name="T27" fmla="*/ 8 h 75"/>
                  <a:gd name="T28" fmla="*/ 18 w 76"/>
                  <a:gd name="T29" fmla="*/ 5 h 75"/>
                  <a:gd name="T30" fmla="*/ 14 w 76"/>
                  <a:gd name="T31" fmla="*/ 11 h 75"/>
                  <a:gd name="T32" fmla="*/ 14 w 76"/>
                  <a:gd name="T33" fmla="*/ 14 h 75"/>
                  <a:gd name="T34" fmla="*/ 13 w 76"/>
                  <a:gd name="T35" fmla="*/ 17 h 75"/>
                  <a:gd name="T36" fmla="*/ 12 w 76"/>
                  <a:gd name="T37" fmla="*/ 22 h 75"/>
                  <a:gd name="T38" fmla="*/ 11 w 76"/>
                  <a:gd name="T39" fmla="*/ 26 h 75"/>
                  <a:gd name="T40" fmla="*/ 9 w 76"/>
                  <a:gd name="T41" fmla="*/ 30 h 75"/>
                  <a:gd name="T42" fmla="*/ 7 w 76"/>
                  <a:gd name="T43" fmla="*/ 34 h 75"/>
                  <a:gd name="T44" fmla="*/ 6 w 76"/>
                  <a:gd name="T45" fmla="*/ 35 h 75"/>
                  <a:gd name="T46" fmla="*/ 3 w 76"/>
                  <a:gd name="T47" fmla="*/ 38 h 75"/>
                  <a:gd name="T48" fmla="*/ 1 w 76"/>
                  <a:gd name="T49" fmla="*/ 40 h 75"/>
                  <a:gd name="T50" fmla="*/ 1 w 76"/>
                  <a:gd name="T51" fmla="*/ 43 h 75"/>
                  <a:gd name="T52" fmla="*/ 2 w 76"/>
                  <a:gd name="T53" fmla="*/ 42 h 75"/>
                  <a:gd name="T54" fmla="*/ 6 w 76"/>
                  <a:gd name="T55" fmla="*/ 40 h 75"/>
                  <a:gd name="T56" fmla="*/ 3 w 76"/>
                  <a:gd name="T57" fmla="*/ 47 h 75"/>
                  <a:gd name="T58" fmla="*/ 3 w 76"/>
                  <a:gd name="T59" fmla="*/ 51 h 75"/>
                  <a:gd name="T60" fmla="*/ 8 w 76"/>
                  <a:gd name="T61" fmla="*/ 42 h 75"/>
                  <a:gd name="T62" fmla="*/ 9 w 76"/>
                  <a:gd name="T63" fmla="*/ 36 h 75"/>
                  <a:gd name="T64" fmla="*/ 16 w 76"/>
                  <a:gd name="T6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5">
                    <a:moveTo>
                      <a:pt x="66" y="12"/>
                    </a:moveTo>
                    <a:cubicBezTo>
                      <a:pt x="66" y="11"/>
                      <a:pt x="65" y="10"/>
                      <a:pt x="64" y="10"/>
                    </a:cubicBezTo>
                    <a:cubicBezTo>
                      <a:pt x="58" y="4"/>
                      <a:pt x="48" y="0"/>
                      <a:pt x="38" y="0"/>
                    </a:cubicBezTo>
                    <a:cubicBezTo>
                      <a:pt x="32" y="0"/>
                      <a:pt x="27" y="1"/>
                      <a:pt x="22" y="3"/>
                    </a:cubicBezTo>
                    <a:cubicBezTo>
                      <a:pt x="21" y="4"/>
                      <a:pt x="20" y="4"/>
                      <a:pt x="19" y="5"/>
                    </a:cubicBezTo>
                    <a:cubicBezTo>
                      <a:pt x="19" y="5"/>
                      <a:pt x="19" y="5"/>
                      <a:pt x="19" y="6"/>
                    </a:cubicBezTo>
                    <a:cubicBezTo>
                      <a:pt x="19" y="8"/>
                      <a:pt x="19" y="11"/>
                      <a:pt x="18" y="16"/>
                    </a:cubicBezTo>
                    <a:cubicBezTo>
                      <a:pt x="18" y="16"/>
                      <a:pt x="18" y="16"/>
                      <a:pt x="18" y="16"/>
                    </a:cubicBezTo>
                    <a:cubicBezTo>
                      <a:pt x="19" y="15"/>
                      <a:pt x="20" y="14"/>
                      <a:pt x="21" y="14"/>
                    </a:cubicBezTo>
                    <a:cubicBezTo>
                      <a:pt x="26" y="10"/>
                      <a:pt x="32" y="8"/>
                      <a:pt x="38" y="8"/>
                    </a:cubicBezTo>
                    <a:cubicBezTo>
                      <a:pt x="46" y="8"/>
                      <a:pt x="53" y="11"/>
                      <a:pt x="58" y="16"/>
                    </a:cubicBezTo>
                    <a:cubicBezTo>
                      <a:pt x="59" y="17"/>
                      <a:pt x="59" y="17"/>
                      <a:pt x="60" y="18"/>
                    </a:cubicBezTo>
                    <a:cubicBezTo>
                      <a:pt x="65" y="23"/>
                      <a:pt x="68" y="30"/>
                      <a:pt x="68" y="37"/>
                    </a:cubicBezTo>
                    <a:cubicBezTo>
                      <a:pt x="68" y="54"/>
                      <a:pt x="54" y="67"/>
                      <a:pt x="38" y="67"/>
                    </a:cubicBezTo>
                    <a:cubicBezTo>
                      <a:pt x="37" y="67"/>
                      <a:pt x="36" y="67"/>
                      <a:pt x="34" y="67"/>
                    </a:cubicBezTo>
                    <a:cubicBezTo>
                      <a:pt x="24" y="65"/>
                      <a:pt x="15" y="58"/>
                      <a:pt x="11" y="48"/>
                    </a:cubicBezTo>
                    <a:cubicBezTo>
                      <a:pt x="9" y="62"/>
                      <a:pt x="9" y="62"/>
                      <a:pt x="9" y="62"/>
                    </a:cubicBezTo>
                    <a:cubicBezTo>
                      <a:pt x="9" y="62"/>
                      <a:pt x="9" y="62"/>
                      <a:pt x="9" y="62"/>
                    </a:cubicBezTo>
                    <a:cubicBezTo>
                      <a:pt x="16" y="70"/>
                      <a:pt x="26" y="75"/>
                      <a:pt x="37" y="75"/>
                    </a:cubicBezTo>
                    <a:cubicBezTo>
                      <a:pt x="37" y="75"/>
                      <a:pt x="38" y="75"/>
                      <a:pt x="38" y="75"/>
                    </a:cubicBezTo>
                    <a:cubicBezTo>
                      <a:pt x="59" y="75"/>
                      <a:pt x="76" y="58"/>
                      <a:pt x="76" y="37"/>
                    </a:cubicBezTo>
                    <a:cubicBezTo>
                      <a:pt x="76" y="27"/>
                      <a:pt x="72" y="18"/>
                      <a:pt x="66" y="12"/>
                    </a:cubicBezTo>
                    <a:close/>
                    <a:moveTo>
                      <a:pt x="16" y="17"/>
                    </a:moveTo>
                    <a:cubicBezTo>
                      <a:pt x="16" y="17"/>
                      <a:pt x="16" y="16"/>
                      <a:pt x="16" y="15"/>
                    </a:cubicBezTo>
                    <a:cubicBezTo>
                      <a:pt x="16" y="15"/>
                      <a:pt x="16" y="15"/>
                      <a:pt x="16" y="14"/>
                    </a:cubicBezTo>
                    <a:cubicBezTo>
                      <a:pt x="17" y="14"/>
                      <a:pt x="17" y="13"/>
                      <a:pt x="17" y="13"/>
                    </a:cubicBezTo>
                    <a:cubicBezTo>
                      <a:pt x="17" y="12"/>
                      <a:pt x="17" y="11"/>
                      <a:pt x="17" y="11"/>
                    </a:cubicBezTo>
                    <a:cubicBezTo>
                      <a:pt x="17" y="10"/>
                      <a:pt x="17" y="9"/>
                      <a:pt x="17" y="8"/>
                    </a:cubicBezTo>
                    <a:cubicBezTo>
                      <a:pt x="17" y="7"/>
                      <a:pt x="17" y="7"/>
                      <a:pt x="18" y="7"/>
                    </a:cubicBezTo>
                    <a:cubicBezTo>
                      <a:pt x="18" y="6"/>
                      <a:pt x="18" y="6"/>
                      <a:pt x="18" y="5"/>
                    </a:cubicBezTo>
                    <a:cubicBezTo>
                      <a:pt x="17" y="6"/>
                      <a:pt x="15" y="7"/>
                      <a:pt x="14" y="8"/>
                    </a:cubicBezTo>
                    <a:cubicBezTo>
                      <a:pt x="14" y="9"/>
                      <a:pt x="14" y="10"/>
                      <a:pt x="14" y="11"/>
                    </a:cubicBezTo>
                    <a:cubicBezTo>
                      <a:pt x="14" y="11"/>
                      <a:pt x="14" y="11"/>
                      <a:pt x="14" y="12"/>
                    </a:cubicBezTo>
                    <a:cubicBezTo>
                      <a:pt x="14" y="12"/>
                      <a:pt x="14" y="13"/>
                      <a:pt x="14" y="14"/>
                    </a:cubicBezTo>
                    <a:cubicBezTo>
                      <a:pt x="14" y="15"/>
                      <a:pt x="13" y="16"/>
                      <a:pt x="13" y="17"/>
                    </a:cubicBezTo>
                    <a:cubicBezTo>
                      <a:pt x="13" y="17"/>
                      <a:pt x="13" y="17"/>
                      <a:pt x="13" y="17"/>
                    </a:cubicBezTo>
                    <a:cubicBezTo>
                      <a:pt x="13" y="18"/>
                      <a:pt x="13" y="20"/>
                      <a:pt x="12" y="21"/>
                    </a:cubicBezTo>
                    <a:cubicBezTo>
                      <a:pt x="12" y="22"/>
                      <a:pt x="12" y="22"/>
                      <a:pt x="12" y="22"/>
                    </a:cubicBezTo>
                    <a:cubicBezTo>
                      <a:pt x="12" y="23"/>
                      <a:pt x="12" y="23"/>
                      <a:pt x="12" y="24"/>
                    </a:cubicBezTo>
                    <a:cubicBezTo>
                      <a:pt x="11" y="25"/>
                      <a:pt x="11" y="26"/>
                      <a:pt x="11" y="26"/>
                    </a:cubicBezTo>
                    <a:cubicBezTo>
                      <a:pt x="11" y="27"/>
                      <a:pt x="10" y="28"/>
                      <a:pt x="10" y="28"/>
                    </a:cubicBezTo>
                    <a:cubicBezTo>
                      <a:pt x="10" y="29"/>
                      <a:pt x="10" y="30"/>
                      <a:pt x="9" y="30"/>
                    </a:cubicBezTo>
                    <a:cubicBezTo>
                      <a:pt x="9" y="31"/>
                      <a:pt x="9" y="32"/>
                      <a:pt x="8" y="32"/>
                    </a:cubicBezTo>
                    <a:cubicBezTo>
                      <a:pt x="8" y="33"/>
                      <a:pt x="8" y="33"/>
                      <a:pt x="7" y="34"/>
                    </a:cubicBezTo>
                    <a:cubicBezTo>
                      <a:pt x="7" y="34"/>
                      <a:pt x="7" y="34"/>
                      <a:pt x="7" y="34"/>
                    </a:cubicBezTo>
                    <a:cubicBezTo>
                      <a:pt x="7" y="34"/>
                      <a:pt x="6" y="35"/>
                      <a:pt x="6" y="35"/>
                    </a:cubicBezTo>
                    <a:cubicBezTo>
                      <a:pt x="6" y="36"/>
                      <a:pt x="5" y="36"/>
                      <a:pt x="5" y="37"/>
                    </a:cubicBezTo>
                    <a:cubicBezTo>
                      <a:pt x="4" y="37"/>
                      <a:pt x="4" y="38"/>
                      <a:pt x="3" y="38"/>
                    </a:cubicBezTo>
                    <a:cubicBezTo>
                      <a:pt x="3" y="38"/>
                      <a:pt x="2" y="39"/>
                      <a:pt x="2" y="39"/>
                    </a:cubicBezTo>
                    <a:cubicBezTo>
                      <a:pt x="1" y="39"/>
                      <a:pt x="1" y="40"/>
                      <a:pt x="1" y="40"/>
                    </a:cubicBezTo>
                    <a:cubicBezTo>
                      <a:pt x="1" y="40"/>
                      <a:pt x="0" y="40"/>
                      <a:pt x="0" y="40"/>
                    </a:cubicBezTo>
                    <a:cubicBezTo>
                      <a:pt x="1" y="41"/>
                      <a:pt x="1" y="42"/>
                      <a:pt x="1" y="43"/>
                    </a:cubicBezTo>
                    <a:cubicBezTo>
                      <a:pt x="1" y="43"/>
                      <a:pt x="1" y="43"/>
                      <a:pt x="1" y="43"/>
                    </a:cubicBezTo>
                    <a:cubicBezTo>
                      <a:pt x="2" y="43"/>
                      <a:pt x="2" y="42"/>
                      <a:pt x="2" y="42"/>
                    </a:cubicBezTo>
                    <a:cubicBezTo>
                      <a:pt x="3" y="42"/>
                      <a:pt x="4" y="41"/>
                      <a:pt x="4" y="41"/>
                    </a:cubicBezTo>
                    <a:cubicBezTo>
                      <a:pt x="5" y="41"/>
                      <a:pt x="5" y="40"/>
                      <a:pt x="6" y="40"/>
                    </a:cubicBezTo>
                    <a:cubicBezTo>
                      <a:pt x="6" y="42"/>
                      <a:pt x="6" y="42"/>
                      <a:pt x="6" y="42"/>
                    </a:cubicBezTo>
                    <a:cubicBezTo>
                      <a:pt x="6" y="44"/>
                      <a:pt x="5" y="46"/>
                      <a:pt x="3" y="47"/>
                    </a:cubicBezTo>
                    <a:cubicBezTo>
                      <a:pt x="2" y="48"/>
                      <a:pt x="2" y="48"/>
                      <a:pt x="2" y="48"/>
                    </a:cubicBezTo>
                    <a:cubicBezTo>
                      <a:pt x="2" y="49"/>
                      <a:pt x="3" y="50"/>
                      <a:pt x="3" y="51"/>
                    </a:cubicBezTo>
                    <a:cubicBezTo>
                      <a:pt x="5" y="50"/>
                      <a:pt x="5" y="50"/>
                      <a:pt x="5" y="50"/>
                    </a:cubicBezTo>
                    <a:cubicBezTo>
                      <a:pt x="7" y="48"/>
                      <a:pt x="8" y="45"/>
                      <a:pt x="8" y="42"/>
                    </a:cubicBezTo>
                    <a:cubicBezTo>
                      <a:pt x="8" y="37"/>
                      <a:pt x="8" y="37"/>
                      <a:pt x="8" y="37"/>
                    </a:cubicBezTo>
                    <a:cubicBezTo>
                      <a:pt x="9" y="37"/>
                      <a:pt x="9" y="36"/>
                      <a:pt x="9" y="36"/>
                    </a:cubicBezTo>
                    <a:cubicBezTo>
                      <a:pt x="9" y="36"/>
                      <a:pt x="9" y="36"/>
                      <a:pt x="9" y="36"/>
                    </a:cubicBezTo>
                    <a:cubicBezTo>
                      <a:pt x="9" y="29"/>
                      <a:pt x="12" y="23"/>
                      <a:pt x="16" y="18"/>
                    </a:cubicBezTo>
                    <a:cubicBezTo>
                      <a:pt x="16" y="18"/>
                      <a:pt x="16" y="18"/>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114"/>
              <p:cNvSpPr>
                <a:spLocks noEditPoints="1"/>
              </p:cNvSpPr>
              <p:nvPr/>
            </p:nvSpPr>
            <p:spPr bwMode="auto">
              <a:xfrm>
                <a:off x="4178309" y="4205288"/>
                <a:ext cx="153988" cy="153988"/>
              </a:xfrm>
              <a:custGeom>
                <a:avLst/>
                <a:gdLst>
                  <a:gd name="T0" fmla="*/ 36 w 41"/>
                  <a:gd name="T1" fmla="*/ 7 h 41"/>
                  <a:gd name="T2" fmla="*/ 34 w 41"/>
                  <a:gd name="T3" fmla="*/ 5 h 41"/>
                  <a:gd name="T4" fmla="*/ 20 w 41"/>
                  <a:gd name="T5" fmla="*/ 0 h 41"/>
                  <a:gd name="T6" fmla="*/ 0 w 41"/>
                  <a:gd name="T7" fmla="*/ 20 h 41"/>
                  <a:gd name="T8" fmla="*/ 20 w 41"/>
                  <a:gd name="T9" fmla="*/ 41 h 41"/>
                  <a:gd name="T10" fmla="*/ 41 w 41"/>
                  <a:gd name="T11" fmla="*/ 20 h 41"/>
                  <a:gd name="T12" fmla="*/ 36 w 41"/>
                  <a:gd name="T13" fmla="*/ 7 h 41"/>
                  <a:gd name="T14" fmla="*/ 20 w 41"/>
                  <a:gd name="T15" fmla="*/ 34 h 41"/>
                  <a:gd name="T16" fmla="*/ 7 w 41"/>
                  <a:gd name="T17" fmla="*/ 20 h 41"/>
                  <a:gd name="T18" fmla="*/ 20 w 41"/>
                  <a:gd name="T19" fmla="*/ 7 h 41"/>
                  <a:gd name="T20" fmla="*/ 29 w 41"/>
                  <a:gd name="T21" fmla="*/ 10 h 41"/>
                  <a:gd name="T22" fmla="*/ 31 w 41"/>
                  <a:gd name="T23" fmla="*/ 12 h 41"/>
                  <a:gd name="T24" fmla="*/ 34 w 41"/>
                  <a:gd name="T25" fmla="*/ 20 h 41"/>
                  <a:gd name="T26" fmla="*/ 20 w 41"/>
                  <a:gd name="T27"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1">
                    <a:moveTo>
                      <a:pt x="36" y="7"/>
                    </a:moveTo>
                    <a:cubicBezTo>
                      <a:pt x="35" y="6"/>
                      <a:pt x="35" y="6"/>
                      <a:pt x="34" y="5"/>
                    </a:cubicBezTo>
                    <a:cubicBezTo>
                      <a:pt x="31" y="2"/>
                      <a:pt x="26" y="0"/>
                      <a:pt x="20" y="0"/>
                    </a:cubicBezTo>
                    <a:cubicBezTo>
                      <a:pt x="9" y="0"/>
                      <a:pt x="0" y="9"/>
                      <a:pt x="0" y="20"/>
                    </a:cubicBezTo>
                    <a:cubicBezTo>
                      <a:pt x="0" y="32"/>
                      <a:pt x="9" y="41"/>
                      <a:pt x="20" y="41"/>
                    </a:cubicBezTo>
                    <a:cubicBezTo>
                      <a:pt x="32" y="41"/>
                      <a:pt x="41" y="32"/>
                      <a:pt x="41" y="20"/>
                    </a:cubicBezTo>
                    <a:cubicBezTo>
                      <a:pt x="41" y="15"/>
                      <a:pt x="39" y="11"/>
                      <a:pt x="36" y="7"/>
                    </a:cubicBezTo>
                    <a:close/>
                    <a:moveTo>
                      <a:pt x="20" y="34"/>
                    </a:moveTo>
                    <a:cubicBezTo>
                      <a:pt x="13" y="34"/>
                      <a:pt x="7" y="28"/>
                      <a:pt x="7" y="20"/>
                    </a:cubicBezTo>
                    <a:cubicBezTo>
                      <a:pt x="7" y="13"/>
                      <a:pt x="13" y="7"/>
                      <a:pt x="20" y="7"/>
                    </a:cubicBezTo>
                    <a:cubicBezTo>
                      <a:pt x="24" y="7"/>
                      <a:pt x="27" y="8"/>
                      <a:pt x="29" y="10"/>
                    </a:cubicBezTo>
                    <a:cubicBezTo>
                      <a:pt x="30" y="11"/>
                      <a:pt x="30" y="12"/>
                      <a:pt x="31" y="12"/>
                    </a:cubicBezTo>
                    <a:cubicBezTo>
                      <a:pt x="33" y="14"/>
                      <a:pt x="34" y="17"/>
                      <a:pt x="34" y="20"/>
                    </a:cubicBezTo>
                    <a:cubicBezTo>
                      <a:pt x="34" y="28"/>
                      <a:pt x="28" y="34"/>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Oval 115"/>
              <p:cNvSpPr>
                <a:spLocks noChangeArrowheads="1"/>
              </p:cNvSpPr>
              <p:nvPr/>
            </p:nvSpPr>
            <p:spPr bwMode="auto">
              <a:xfrm>
                <a:off x="4235460" y="4262438"/>
                <a:ext cx="41275"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116"/>
              <p:cNvSpPr/>
              <p:nvPr/>
            </p:nvSpPr>
            <p:spPr bwMode="auto">
              <a:xfrm>
                <a:off x="4268797" y="4164013"/>
                <a:ext cx="104775" cy="109538"/>
              </a:xfrm>
              <a:custGeom>
                <a:avLst/>
                <a:gdLst>
                  <a:gd name="T0" fmla="*/ 3 w 66"/>
                  <a:gd name="T1" fmla="*/ 69 h 69"/>
                  <a:gd name="T2" fmla="*/ 0 w 66"/>
                  <a:gd name="T3" fmla="*/ 64 h 69"/>
                  <a:gd name="T4" fmla="*/ 62 w 66"/>
                  <a:gd name="T5" fmla="*/ 0 h 69"/>
                  <a:gd name="T6" fmla="*/ 66 w 66"/>
                  <a:gd name="T7" fmla="*/ 5 h 69"/>
                  <a:gd name="T8" fmla="*/ 3 w 66"/>
                  <a:gd name="T9" fmla="*/ 69 h 69"/>
                </a:gdLst>
                <a:ahLst/>
                <a:cxnLst>
                  <a:cxn ang="0">
                    <a:pos x="T0" y="T1"/>
                  </a:cxn>
                  <a:cxn ang="0">
                    <a:pos x="T2" y="T3"/>
                  </a:cxn>
                  <a:cxn ang="0">
                    <a:pos x="T4" y="T5"/>
                  </a:cxn>
                  <a:cxn ang="0">
                    <a:pos x="T6" y="T7"/>
                  </a:cxn>
                  <a:cxn ang="0">
                    <a:pos x="T8" y="T9"/>
                  </a:cxn>
                </a:cxnLst>
                <a:rect l="0" t="0" r="r" b="b"/>
                <a:pathLst>
                  <a:path w="66" h="69">
                    <a:moveTo>
                      <a:pt x="3" y="69"/>
                    </a:moveTo>
                    <a:lnTo>
                      <a:pt x="0" y="64"/>
                    </a:lnTo>
                    <a:lnTo>
                      <a:pt x="62" y="0"/>
                    </a:lnTo>
                    <a:lnTo>
                      <a:pt x="66" y="5"/>
                    </a:lnTo>
                    <a:lnTo>
                      <a:pt x="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Freeform 117"/>
              <p:cNvSpPr/>
              <p:nvPr/>
            </p:nvSpPr>
            <p:spPr bwMode="auto">
              <a:xfrm>
                <a:off x="4254510" y="4246563"/>
                <a:ext cx="36513" cy="41275"/>
              </a:xfrm>
              <a:custGeom>
                <a:avLst/>
                <a:gdLst>
                  <a:gd name="T0" fmla="*/ 0 w 10"/>
                  <a:gd name="T1" fmla="*/ 11 h 11"/>
                  <a:gd name="T2" fmla="*/ 10 w 10"/>
                  <a:gd name="T3" fmla="*/ 8 h 11"/>
                  <a:gd name="T4" fmla="*/ 5 w 10"/>
                  <a:gd name="T5" fmla="*/ 5 h 11"/>
                  <a:gd name="T6" fmla="*/ 3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3" y="9"/>
                      <a:pt x="7" y="8"/>
                      <a:pt x="10" y="8"/>
                    </a:cubicBezTo>
                    <a:cubicBezTo>
                      <a:pt x="5" y="5"/>
                      <a:pt x="5" y="5"/>
                      <a:pt x="5" y="5"/>
                    </a:cubicBezTo>
                    <a:cubicBezTo>
                      <a:pt x="3" y="0"/>
                      <a:pt x="3" y="0"/>
                      <a:pt x="3" y="0"/>
                    </a:cubicBezTo>
                    <a:cubicBezTo>
                      <a:pt x="2" y="3"/>
                      <a:pt x="1"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Freeform 118"/>
              <p:cNvSpPr/>
              <p:nvPr/>
            </p:nvSpPr>
            <p:spPr bwMode="auto">
              <a:xfrm>
                <a:off x="4367222" y="4122738"/>
                <a:ext cx="44450" cy="49213"/>
              </a:xfrm>
              <a:custGeom>
                <a:avLst/>
                <a:gdLst>
                  <a:gd name="T0" fmla="*/ 0 w 28"/>
                  <a:gd name="T1" fmla="*/ 28 h 31"/>
                  <a:gd name="T2" fmla="*/ 4 w 28"/>
                  <a:gd name="T3" fmla="*/ 14 h 31"/>
                  <a:gd name="T4" fmla="*/ 16 w 28"/>
                  <a:gd name="T5" fmla="*/ 0 h 31"/>
                  <a:gd name="T6" fmla="*/ 16 w 28"/>
                  <a:gd name="T7" fmla="*/ 14 h 31"/>
                  <a:gd name="T8" fmla="*/ 28 w 28"/>
                  <a:gd name="T9" fmla="*/ 14 h 31"/>
                  <a:gd name="T10" fmla="*/ 16 w 28"/>
                  <a:gd name="T11" fmla="*/ 26 h 31"/>
                  <a:gd name="T12" fmla="*/ 2 w 28"/>
                  <a:gd name="T13" fmla="*/ 31 h 31"/>
                  <a:gd name="T14" fmla="*/ 0 w 28"/>
                  <a:gd name="T15" fmla="*/ 2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1">
                    <a:moveTo>
                      <a:pt x="0" y="28"/>
                    </a:moveTo>
                    <a:lnTo>
                      <a:pt x="4" y="14"/>
                    </a:lnTo>
                    <a:lnTo>
                      <a:pt x="16" y="0"/>
                    </a:lnTo>
                    <a:lnTo>
                      <a:pt x="16" y="14"/>
                    </a:lnTo>
                    <a:lnTo>
                      <a:pt x="28" y="14"/>
                    </a:lnTo>
                    <a:lnTo>
                      <a:pt x="16" y="26"/>
                    </a:lnTo>
                    <a:lnTo>
                      <a:pt x="2" y="31"/>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119"/>
              <p:cNvSpPr/>
              <p:nvPr/>
            </p:nvSpPr>
            <p:spPr bwMode="auto">
              <a:xfrm>
                <a:off x="3908434" y="4314826"/>
                <a:ext cx="349251" cy="149225"/>
              </a:xfrm>
              <a:custGeom>
                <a:avLst/>
                <a:gdLst>
                  <a:gd name="T0" fmla="*/ 93 w 93"/>
                  <a:gd name="T1" fmla="*/ 40 h 40"/>
                  <a:gd name="T2" fmla="*/ 87 w 93"/>
                  <a:gd name="T3" fmla="*/ 17 h 40"/>
                  <a:gd name="T4" fmla="*/ 84 w 93"/>
                  <a:gd name="T5" fmla="*/ 12 h 40"/>
                  <a:gd name="T6" fmla="*/ 65 w 93"/>
                  <a:gd name="T7" fmla="*/ 0 h 40"/>
                  <a:gd name="T8" fmla="*/ 63 w 93"/>
                  <a:gd name="T9" fmla="*/ 16 h 40"/>
                  <a:gd name="T10" fmla="*/ 52 w 93"/>
                  <a:gd name="T11" fmla="*/ 38 h 40"/>
                  <a:gd name="T12" fmla="*/ 49 w 93"/>
                  <a:gd name="T13" fmla="*/ 24 h 40"/>
                  <a:gd name="T14" fmla="*/ 51 w 93"/>
                  <a:gd name="T15" fmla="*/ 23 h 40"/>
                  <a:gd name="T16" fmla="*/ 52 w 93"/>
                  <a:gd name="T17" fmla="*/ 19 h 40"/>
                  <a:gd name="T18" fmla="*/ 50 w 93"/>
                  <a:gd name="T19" fmla="*/ 14 h 40"/>
                  <a:gd name="T20" fmla="*/ 47 w 93"/>
                  <a:gd name="T21" fmla="*/ 12 h 40"/>
                  <a:gd name="T22" fmla="*/ 47 w 93"/>
                  <a:gd name="T23" fmla="*/ 12 h 40"/>
                  <a:gd name="T24" fmla="*/ 46 w 93"/>
                  <a:gd name="T25" fmla="*/ 12 h 40"/>
                  <a:gd name="T26" fmla="*/ 43 w 93"/>
                  <a:gd name="T27" fmla="*/ 14 h 40"/>
                  <a:gd name="T28" fmla="*/ 41 w 93"/>
                  <a:gd name="T29" fmla="*/ 19 h 40"/>
                  <a:gd name="T30" fmla="*/ 42 w 93"/>
                  <a:gd name="T31" fmla="*/ 23 h 40"/>
                  <a:gd name="T32" fmla="*/ 44 w 93"/>
                  <a:gd name="T33" fmla="*/ 24 h 40"/>
                  <a:gd name="T34" fmla="*/ 42 w 93"/>
                  <a:gd name="T35" fmla="*/ 38 h 40"/>
                  <a:gd name="T36" fmla="*/ 30 w 93"/>
                  <a:gd name="T37" fmla="*/ 16 h 40"/>
                  <a:gd name="T38" fmla="*/ 28 w 93"/>
                  <a:gd name="T39" fmla="*/ 0 h 40"/>
                  <a:gd name="T40" fmla="*/ 10 w 93"/>
                  <a:gd name="T41" fmla="*/ 12 h 40"/>
                  <a:gd name="T42" fmla="*/ 6 w 93"/>
                  <a:gd name="T43" fmla="*/ 17 h 40"/>
                  <a:gd name="T44" fmla="*/ 0 w 93"/>
                  <a:gd name="T45" fmla="*/ 40 h 40"/>
                  <a:gd name="T46" fmla="*/ 42 w 93"/>
                  <a:gd name="T47" fmla="*/ 40 h 40"/>
                  <a:gd name="T48" fmla="*/ 42 w 93"/>
                  <a:gd name="T49" fmla="*/ 40 h 40"/>
                  <a:gd name="T50" fmla="*/ 51 w 93"/>
                  <a:gd name="T51" fmla="*/ 40 h 40"/>
                  <a:gd name="T52" fmla="*/ 51 w 93"/>
                  <a:gd name="T53" fmla="*/ 39 h 40"/>
                  <a:gd name="T54" fmla="*/ 51 w 93"/>
                  <a:gd name="T55" fmla="*/ 40 h 40"/>
                  <a:gd name="T56" fmla="*/ 93 w 93"/>
                  <a:gd name="T5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40">
                    <a:moveTo>
                      <a:pt x="93" y="40"/>
                    </a:moveTo>
                    <a:cubicBezTo>
                      <a:pt x="87" y="17"/>
                      <a:pt x="87" y="17"/>
                      <a:pt x="87" y="17"/>
                    </a:cubicBezTo>
                    <a:cubicBezTo>
                      <a:pt x="87" y="15"/>
                      <a:pt x="85" y="13"/>
                      <a:pt x="84" y="12"/>
                    </a:cubicBezTo>
                    <a:cubicBezTo>
                      <a:pt x="65" y="0"/>
                      <a:pt x="65" y="0"/>
                      <a:pt x="65" y="0"/>
                    </a:cubicBezTo>
                    <a:cubicBezTo>
                      <a:pt x="63" y="16"/>
                      <a:pt x="63" y="16"/>
                      <a:pt x="63" y="16"/>
                    </a:cubicBezTo>
                    <a:cubicBezTo>
                      <a:pt x="52" y="38"/>
                      <a:pt x="52" y="38"/>
                      <a:pt x="52" y="38"/>
                    </a:cubicBezTo>
                    <a:cubicBezTo>
                      <a:pt x="49" y="24"/>
                      <a:pt x="49" y="24"/>
                      <a:pt x="49" y="24"/>
                    </a:cubicBezTo>
                    <a:cubicBezTo>
                      <a:pt x="51" y="23"/>
                      <a:pt x="51" y="23"/>
                      <a:pt x="51" y="23"/>
                    </a:cubicBezTo>
                    <a:cubicBezTo>
                      <a:pt x="52" y="22"/>
                      <a:pt x="53" y="21"/>
                      <a:pt x="52" y="19"/>
                    </a:cubicBezTo>
                    <a:cubicBezTo>
                      <a:pt x="50" y="14"/>
                      <a:pt x="50" y="14"/>
                      <a:pt x="50" y="14"/>
                    </a:cubicBezTo>
                    <a:cubicBezTo>
                      <a:pt x="50" y="13"/>
                      <a:pt x="48" y="12"/>
                      <a:pt x="47" y="12"/>
                    </a:cubicBezTo>
                    <a:cubicBezTo>
                      <a:pt x="47" y="12"/>
                      <a:pt x="47" y="12"/>
                      <a:pt x="47" y="12"/>
                    </a:cubicBezTo>
                    <a:cubicBezTo>
                      <a:pt x="46" y="12"/>
                      <a:pt x="46" y="12"/>
                      <a:pt x="46" y="12"/>
                    </a:cubicBezTo>
                    <a:cubicBezTo>
                      <a:pt x="45" y="12"/>
                      <a:pt x="44" y="13"/>
                      <a:pt x="43" y="14"/>
                    </a:cubicBezTo>
                    <a:cubicBezTo>
                      <a:pt x="41" y="19"/>
                      <a:pt x="41" y="19"/>
                      <a:pt x="41" y="19"/>
                    </a:cubicBezTo>
                    <a:cubicBezTo>
                      <a:pt x="41" y="21"/>
                      <a:pt x="41" y="22"/>
                      <a:pt x="42" y="23"/>
                    </a:cubicBezTo>
                    <a:cubicBezTo>
                      <a:pt x="44" y="24"/>
                      <a:pt x="44" y="24"/>
                      <a:pt x="44" y="24"/>
                    </a:cubicBezTo>
                    <a:cubicBezTo>
                      <a:pt x="42" y="38"/>
                      <a:pt x="42" y="38"/>
                      <a:pt x="42" y="38"/>
                    </a:cubicBezTo>
                    <a:cubicBezTo>
                      <a:pt x="30" y="16"/>
                      <a:pt x="30" y="16"/>
                      <a:pt x="30" y="16"/>
                    </a:cubicBezTo>
                    <a:cubicBezTo>
                      <a:pt x="28" y="0"/>
                      <a:pt x="28" y="0"/>
                      <a:pt x="28" y="0"/>
                    </a:cubicBezTo>
                    <a:cubicBezTo>
                      <a:pt x="10" y="12"/>
                      <a:pt x="10" y="12"/>
                      <a:pt x="10" y="12"/>
                    </a:cubicBezTo>
                    <a:cubicBezTo>
                      <a:pt x="8" y="13"/>
                      <a:pt x="7" y="15"/>
                      <a:pt x="6" y="17"/>
                    </a:cubicBezTo>
                    <a:cubicBezTo>
                      <a:pt x="0" y="40"/>
                      <a:pt x="0" y="40"/>
                      <a:pt x="0" y="40"/>
                    </a:cubicBezTo>
                    <a:cubicBezTo>
                      <a:pt x="42" y="40"/>
                      <a:pt x="42" y="40"/>
                      <a:pt x="42" y="40"/>
                    </a:cubicBezTo>
                    <a:cubicBezTo>
                      <a:pt x="42" y="40"/>
                      <a:pt x="42" y="40"/>
                      <a:pt x="42" y="40"/>
                    </a:cubicBezTo>
                    <a:cubicBezTo>
                      <a:pt x="51" y="40"/>
                      <a:pt x="51" y="40"/>
                      <a:pt x="51" y="40"/>
                    </a:cubicBezTo>
                    <a:cubicBezTo>
                      <a:pt x="51" y="39"/>
                      <a:pt x="51" y="39"/>
                      <a:pt x="51" y="39"/>
                    </a:cubicBezTo>
                    <a:cubicBezTo>
                      <a:pt x="51" y="40"/>
                      <a:pt x="51" y="40"/>
                      <a:pt x="51" y="40"/>
                    </a:cubicBezTo>
                    <a:lnTo>
                      <a:pt x="9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120"/>
              <p:cNvSpPr>
                <a:spLocks noEditPoints="1"/>
              </p:cNvSpPr>
              <p:nvPr/>
            </p:nvSpPr>
            <p:spPr bwMode="auto">
              <a:xfrm>
                <a:off x="3960821" y="4006851"/>
                <a:ext cx="263526" cy="349250"/>
              </a:xfrm>
              <a:custGeom>
                <a:avLst/>
                <a:gdLst>
                  <a:gd name="T0" fmla="*/ 4 w 70"/>
                  <a:gd name="T1" fmla="*/ 53 h 93"/>
                  <a:gd name="T2" fmla="*/ 8 w 70"/>
                  <a:gd name="T3" fmla="*/ 60 h 93"/>
                  <a:gd name="T4" fmla="*/ 9 w 70"/>
                  <a:gd name="T5" fmla="*/ 60 h 93"/>
                  <a:gd name="T6" fmla="*/ 10 w 70"/>
                  <a:gd name="T7" fmla="*/ 60 h 93"/>
                  <a:gd name="T8" fmla="*/ 17 w 70"/>
                  <a:gd name="T9" fmla="*/ 74 h 93"/>
                  <a:gd name="T10" fmla="*/ 17 w 70"/>
                  <a:gd name="T11" fmla="*/ 78 h 93"/>
                  <a:gd name="T12" fmla="*/ 21 w 70"/>
                  <a:gd name="T13" fmla="*/ 86 h 93"/>
                  <a:gd name="T14" fmla="*/ 26 w 70"/>
                  <a:gd name="T15" fmla="*/ 91 h 93"/>
                  <a:gd name="T16" fmla="*/ 33 w 70"/>
                  <a:gd name="T17" fmla="*/ 93 h 93"/>
                  <a:gd name="T18" fmla="*/ 39 w 70"/>
                  <a:gd name="T19" fmla="*/ 91 h 93"/>
                  <a:gd name="T20" fmla="*/ 45 w 70"/>
                  <a:gd name="T21" fmla="*/ 86 h 93"/>
                  <a:gd name="T22" fmla="*/ 48 w 70"/>
                  <a:gd name="T23" fmla="*/ 78 h 93"/>
                  <a:gd name="T24" fmla="*/ 48 w 70"/>
                  <a:gd name="T25" fmla="*/ 73 h 93"/>
                  <a:gd name="T26" fmla="*/ 55 w 70"/>
                  <a:gd name="T27" fmla="*/ 60 h 93"/>
                  <a:gd name="T28" fmla="*/ 56 w 70"/>
                  <a:gd name="T29" fmla="*/ 60 h 93"/>
                  <a:gd name="T30" fmla="*/ 57 w 70"/>
                  <a:gd name="T31" fmla="*/ 60 h 93"/>
                  <a:gd name="T32" fmla="*/ 61 w 70"/>
                  <a:gd name="T33" fmla="*/ 53 h 93"/>
                  <a:gd name="T34" fmla="*/ 60 w 70"/>
                  <a:gd name="T35" fmla="*/ 37 h 93"/>
                  <a:gd name="T36" fmla="*/ 42 w 70"/>
                  <a:gd name="T37" fmla="*/ 6 h 93"/>
                  <a:gd name="T38" fmla="*/ 29 w 70"/>
                  <a:gd name="T39" fmla="*/ 2 h 93"/>
                  <a:gd name="T40" fmla="*/ 4 w 70"/>
                  <a:gd name="T41" fmla="*/ 39 h 93"/>
                  <a:gd name="T42" fmla="*/ 4 w 70"/>
                  <a:gd name="T43" fmla="*/ 53 h 93"/>
                  <a:gd name="T44" fmla="*/ 54 w 70"/>
                  <a:gd name="T45" fmla="*/ 43 h 93"/>
                  <a:gd name="T46" fmla="*/ 32 w 70"/>
                  <a:gd name="T47" fmla="*/ 78 h 93"/>
                  <a:gd name="T48" fmla="*/ 11 w 70"/>
                  <a:gd name="T49" fmla="*/ 47 h 93"/>
                  <a:gd name="T50" fmla="*/ 27 w 70"/>
                  <a:gd name="T51" fmla="*/ 28 h 93"/>
                  <a:gd name="T52" fmla="*/ 42 w 70"/>
                  <a:gd name="T53" fmla="*/ 19 h 93"/>
                  <a:gd name="T54" fmla="*/ 49 w 70"/>
                  <a:gd name="T55" fmla="*/ 26 h 93"/>
                  <a:gd name="T56" fmla="*/ 54 w 70"/>
                  <a:gd name="T57" fmla="*/ 34 h 93"/>
                  <a:gd name="T58" fmla="*/ 54 w 70"/>
                  <a:gd name="T59" fmla="*/ 43 h 93"/>
                  <a:gd name="T60" fmla="*/ 9 w 70"/>
                  <a:gd name="T61" fmla="*/ 57 h 93"/>
                  <a:gd name="T62" fmla="*/ 7 w 70"/>
                  <a:gd name="T63" fmla="*/ 52 h 93"/>
                  <a:gd name="T64" fmla="*/ 6 w 70"/>
                  <a:gd name="T65" fmla="*/ 46 h 93"/>
                  <a:gd name="T66" fmla="*/ 8 w 70"/>
                  <a:gd name="T67" fmla="*/ 49 h 93"/>
                  <a:gd name="T68" fmla="*/ 9 w 70"/>
                  <a:gd name="T69" fmla="*/ 57 h 93"/>
                  <a:gd name="T70" fmla="*/ 43 w 70"/>
                  <a:gd name="T71" fmla="*/ 84 h 93"/>
                  <a:gd name="T72" fmla="*/ 37 w 70"/>
                  <a:gd name="T73" fmla="*/ 88 h 93"/>
                  <a:gd name="T74" fmla="*/ 28 w 70"/>
                  <a:gd name="T75" fmla="*/ 88 h 93"/>
                  <a:gd name="T76" fmla="*/ 22 w 70"/>
                  <a:gd name="T77" fmla="*/ 84 h 93"/>
                  <a:gd name="T78" fmla="*/ 20 w 70"/>
                  <a:gd name="T79" fmla="*/ 78 h 93"/>
                  <a:gd name="T80" fmla="*/ 20 w 70"/>
                  <a:gd name="T81" fmla="*/ 76 h 93"/>
                  <a:gd name="T82" fmla="*/ 32 w 70"/>
                  <a:gd name="T83" fmla="*/ 81 h 93"/>
                  <a:gd name="T84" fmla="*/ 46 w 70"/>
                  <a:gd name="T85" fmla="*/ 76 h 93"/>
                  <a:gd name="T86" fmla="*/ 46 w 70"/>
                  <a:gd name="T87" fmla="*/ 78 h 93"/>
                  <a:gd name="T88" fmla="*/ 43 w 70"/>
                  <a:gd name="T89" fmla="*/ 84 h 93"/>
                  <a:gd name="T90" fmla="*/ 58 w 70"/>
                  <a:gd name="T91" fmla="*/ 52 h 93"/>
                  <a:gd name="T92" fmla="*/ 56 w 70"/>
                  <a:gd name="T93" fmla="*/ 57 h 93"/>
                  <a:gd name="T94" fmla="*/ 55 w 70"/>
                  <a:gd name="T95" fmla="*/ 57 h 93"/>
                  <a:gd name="T96" fmla="*/ 57 w 70"/>
                  <a:gd name="T97" fmla="*/ 44 h 93"/>
                  <a:gd name="T98" fmla="*/ 59 w 70"/>
                  <a:gd name="T99" fmla="*/ 40 h 93"/>
                  <a:gd name="T100" fmla="*/ 58 w 70"/>
                  <a:gd name="T10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93">
                    <a:moveTo>
                      <a:pt x="4" y="53"/>
                    </a:moveTo>
                    <a:cubicBezTo>
                      <a:pt x="5" y="57"/>
                      <a:pt x="6" y="59"/>
                      <a:pt x="8" y="60"/>
                    </a:cubicBezTo>
                    <a:cubicBezTo>
                      <a:pt x="9" y="60"/>
                      <a:pt x="9" y="60"/>
                      <a:pt x="9" y="60"/>
                    </a:cubicBezTo>
                    <a:cubicBezTo>
                      <a:pt x="10" y="60"/>
                      <a:pt x="10" y="60"/>
                      <a:pt x="10" y="60"/>
                    </a:cubicBezTo>
                    <a:cubicBezTo>
                      <a:pt x="12" y="65"/>
                      <a:pt x="14" y="70"/>
                      <a:pt x="17" y="74"/>
                    </a:cubicBezTo>
                    <a:cubicBezTo>
                      <a:pt x="17" y="78"/>
                      <a:pt x="17" y="78"/>
                      <a:pt x="17" y="78"/>
                    </a:cubicBezTo>
                    <a:cubicBezTo>
                      <a:pt x="17" y="81"/>
                      <a:pt x="18" y="84"/>
                      <a:pt x="21" y="86"/>
                    </a:cubicBezTo>
                    <a:cubicBezTo>
                      <a:pt x="26" y="91"/>
                      <a:pt x="26" y="91"/>
                      <a:pt x="26" y="91"/>
                    </a:cubicBezTo>
                    <a:cubicBezTo>
                      <a:pt x="28" y="92"/>
                      <a:pt x="30" y="93"/>
                      <a:pt x="33" y="93"/>
                    </a:cubicBezTo>
                    <a:cubicBezTo>
                      <a:pt x="35" y="93"/>
                      <a:pt x="37" y="92"/>
                      <a:pt x="39" y="91"/>
                    </a:cubicBezTo>
                    <a:cubicBezTo>
                      <a:pt x="45" y="86"/>
                      <a:pt x="45" y="86"/>
                      <a:pt x="45" y="86"/>
                    </a:cubicBezTo>
                    <a:cubicBezTo>
                      <a:pt x="47" y="84"/>
                      <a:pt x="48" y="81"/>
                      <a:pt x="48" y="78"/>
                    </a:cubicBezTo>
                    <a:cubicBezTo>
                      <a:pt x="48" y="73"/>
                      <a:pt x="48" y="73"/>
                      <a:pt x="48" y="73"/>
                    </a:cubicBezTo>
                    <a:cubicBezTo>
                      <a:pt x="51" y="70"/>
                      <a:pt x="53" y="65"/>
                      <a:pt x="55" y="60"/>
                    </a:cubicBezTo>
                    <a:cubicBezTo>
                      <a:pt x="55" y="60"/>
                      <a:pt x="55" y="60"/>
                      <a:pt x="56" y="60"/>
                    </a:cubicBezTo>
                    <a:cubicBezTo>
                      <a:pt x="56" y="60"/>
                      <a:pt x="56" y="60"/>
                      <a:pt x="57" y="60"/>
                    </a:cubicBezTo>
                    <a:cubicBezTo>
                      <a:pt x="59" y="59"/>
                      <a:pt x="60" y="57"/>
                      <a:pt x="61" y="53"/>
                    </a:cubicBezTo>
                    <a:cubicBezTo>
                      <a:pt x="62" y="45"/>
                      <a:pt x="63" y="39"/>
                      <a:pt x="60" y="37"/>
                    </a:cubicBezTo>
                    <a:cubicBezTo>
                      <a:pt x="70" y="12"/>
                      <a:pt x="49" y="0"/>
                      <a:pt x="42" y="6"/>
                    </a:cubicBezTo>
                    <a:cubicBezTo>
                      <a:pt x="42" y="6"/>
                      <a:pt x="38" y="2"/>
                      <a:pt x="29" y="2"/>
                    </a:cubicBezTo>
                    <a:cubicBezTo>
                      <a:pt x="3" y="2"/>
                      <a:pt x="0" y="25"/>
                      <a:pt x="4" y="39"/>
                    </a:cubicBezTo>
                    <a:cubicBezTo>
                      <a:pt x="3" y="42"/>
                      <a:pt x="3" y="47"/>
                      <a:pt x="4" y="53"/>
                    </a:cubicBezTo>
                    <a:close/>
                    <a:moveTo>
                      <a:pt x="54" y="43"/>
                    </a:moveTo>
                    <a:cubicBezTo>
                      <a:pt x="54" y="64"/>
                      <a:pt x="45" y="78"/>
                      <a:pt x="32" y="78"/>
                    </a:cubicBezTo>
                    <a:cubicBezTo>
                      <a:pt x="20" y="78"/>
                      <a:pt x="12" y="66"/>
                      <a:pt x="11" y="47"/>
                    </a:cubicBezTo>
                    <a:cubicBezTo>
                      <a:pt x="13" y="37"/>
                      <a:pt x="17" y="31"/>
                      <a:pt x="27" y="28"/>
                    </a:cubicBezTo>
                    <a:cubicBezTo>
                      <a:pt x="38" y="25"/>
                      <a:pt x="42" y="19"/>
                      <a:pt x="42" y="19"/>
                    </a:cubicBezTo>
                    <a:cubicBezTo>
                      <a:pt x="42" y="19"/>
                      <a:pt x="43" y="22"/>
                      <a:pt x="49" y="26"/>
                    </a:cubicBezTo>
                    <a:cubicBezTo>
                      <a:pt x="51" y="28"/>
                      <a:pt x="53" y="31"/>
                      <a:pt x="54" y="34"/>
                    </a:cubicBezTo>
                    <a:cubicBezTo>
                      <a:pt x="54" y="37"/>
                      <a:pt x="54" y="40"/>
                      <a:pt x="54" y="43"/>
                    </a:cubicBezTo>
                    <a:close/>
                    <a:moveTo>
                      <a:pt x="9" y="57"/>
                    </a:moveTo>
                    <a:cubicBezTo>
                      <a:pt x="9" y="57"/>
                      <a:pt x="8" y="57"/>
                      <a:pt x="7" y="52"/>
                    </a:cubicBezTo>
                    <a:cubicBezTo>
                      <a:pt x="7" y="50"/>
                      <a:pt x="6" y="48"/>
                      <a:pt x="6" y="46"/>
                    </a:cubicBezTo>
                    <a:cubicBezTo>
                      <a:pt x="7" y="47"/>
                      <a:pt x="7" y="48"/>
                      <a:pt x="8" y="49"/>
                    </a:cubicBezTo>
                    <a:cubicBezTo>
                      <a:pt x="8" y="52"/>
                      <a:pt x="9" y="54"/>
                      <a:pt x="9" y="57"/>
                    </a:cubicBezTo>
                    <a:close/>
                    <a:moveTo>
                      <a:pt x="43" y="84"/>
                    </a:moveTo>
                    <a:cubicBezTo>
                      <a:pt x="37" y="88"/>
                      <a:pt x="37" y="88"/>
                      <a:pt x="37" y="88"/>
                    </a:cubicBezTo>
                    <a:cubicBezTo>
                      <a:pt x="34" y="90"/>
                      <a:pt x="31" y="90"/>
                      <a:pt x="28" y="88"/>
                    </a:cubicBezTo>
                    <a:cubicBezTo>
                      <a:pt x="22" y="84"/>
                      <a:pt x="22" y="84"/>
                      <a:pt x="22" y="84"/>
                    </a:cubicBezTo>
                    <a:cubicBezTo>
                      <a:pt x="21" y="82"/>
                      <a:pt x="20" y="80"/>
                      <a:pt x="20" y="78"/>
                    </a:cubicBezTo>
                    <a:cubicBezTo>
                      <a:pt x="20" y="76"/>
                      <a:pt x="20" y="76"/>
                      <a:pt x="20" y="76"/>
                    </a:cubicBezTo>
                    <a:cubicBezTo>
                      <a:pt x="23" y="79"/>
                      <a:pt x="28" y="81"/>
                      <a:pt x="32" y="81"/>
                    </a:cubicBezTo>
                    <a:cubicBezTo>
                      <a:pt x="37" y="81"/>
                      <a:pt x="42" y="79"/>
                      <a:pt x="46" y="76"/>
                    </a:cubicBezTo>
                    <a:cubicBezTo>
                      <a:pt x="46" y="78"/>
                      <a:pt x="46" y="78"/>
                      <a:pt x="46" y="78"/>
                    </a:cubicBezTo>
                    <a:cubicBezTo>
                      <a:pt x="46" y="80"/>
                      <a:pt x="45" y="82"/>
                      <a:pt x="43" y="84"/>
                    </a:cubicBezTo>
                    <a:close/>
                    <a:moveTo>
                      <a:pt x="58" y="52"/>
                    </a:moveTo>
                    <a:cubicBezTo>
                      <a:pt x="57" y="56"/>
                      <a:pt x="56" y="57"/>
                      <a:pt x="56" y="57"/>
                    </a:cubicBezTo>
                    <a:cubicBezTo>
                      <a:pt x="56" y="57"/>
                      <a:pt x="56" y="57"/>
                      <a:pt x="55" y="57"/>
                    </a:cubicBezTo>
                    <a:cubicBezTo>
                      <a:pt x="56" y="53"/>
                      <a:pt x="57" y="49"/>
                      <a:pt x="57" y="44"/>
                    </a:cubicBezTo>
                    <a:cubicBezTo>
                      <a:pt x="58" y="43"/>
                      <a:pt x="58" y="41"/>
                      <a:pt x="59" y="40"/>
                    </a:cubicBezTo>
                    <a:cubicBezTo>
                      <a:pt x="59" y="42"/>
                      <a:pt x="59" y="46"/>
                      <a:pt x="5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121"/>
              <p:cNvSpPr/>
              <p:nvPr/>
            </p:nvSpPr>
            <p:spPr bwMode="auto">
              <a:xfrm>
                <a:off x="3908434" y="4314826"/>
                <a:ext cx="349251" cy="149225"/>
              </a:xfrm>
              <a:custGeom>
                <a:avLst/>
                <a:gdLst>
                  <a:gd name="T0" fmla="*/ 51 w 93"/>
                  <a:gd name="T1" fmla="*/ 40 h 40"/>
                  <a:gd name="T2" fmla="*/ 51 w 93"/>
                  <a:gd name="T3" fmla="*/ 39 h 40"/>
                  <a:gd name="T4" fmla="*/ 51 w 93"/>
                  <a:gd name="T5" fmla="*/ 40 h 40"/>
                  <a:gd name="T6" fmla="*/ 0 w 93"/>
                  <a:gd name="T7" fmla="*/ 40 h 40"/>
                  <a:gd name="T8" fmla="*/ 6 w 93"/>
                  <a:gd name="T9" fmla="*/ 17 h 40"/>
                  <a:gd name="T10" fmla="*/ 10 w 93"/>
                  <a:gd name="T11" fmla="*/ 12 h 40"/>
                  <a:gd name="T12" fmla="*/ 28 w 93"/>
                  <a:gd name="T13" fmla="*/ 0 h 40"/>
                  <a:gd name="T14" fmla="*/ 30 w 93"/>
                  <a:gd name="T15" fmla="*/ 16 h 40"/>
                  <a:gd name="T16" fmla="*/ 42 w 93"/>
                  <a:gd name="T17" fmla="*/ 38 h 40"/>
                  <a:gd name="T18" fmla="*/ 44 w 93"/>
                  <a:gd name="T19" fmla="*/ 24 h 40"/>
                  <a:gd name="T20" fmla="*/ 42 w 93"/>
                  <a:gd name="T21" fmla="*/ 23 h 40"/>
                  <a:gd name="T22" fmla="*/ 41 w 93"/>
                  <a:gd name="T23" fmla="*/ 19 h 40"/>
                  <a:gd name="T24" fmla="*/ 43 w 93"/>
                  <a:gd name="T25" fmla="*/ 14 h 40"/>
                  <a:gd name="T26" fmla="*/ 46 w 93"/>
                  <a:gd name="T27" fmla="*/ 12 h 40"/>
                  <a:gd name="T28" fmla="*/ 47 w 93"/>
                  <a:gd name="T29" fmla="*/ 12 h 40"/>
                  <a:gd name="T30" fmla="*/ 50 w 93"/>
                  <a:gd name="T31" fmla="*/ 14 h 40"/>
                  <a:gd name="T32" fmla="*/ 52 w 93"/>
                  <a:gd name="T33" fmla="*/ 19 h 40"/>
                  <a:gd name="T34" fmla="*/ 51 w 93"/>
                  <a:gd name="T35" fmla="*/ 23 h 40"/>
                  <a:gd name="T36" fmla="*/ 49 w 93"/>
                  <a:gd name="T37" fmla="*/ 24 h 40"/>
                  <a:gd name="T38" fmla="*/ 52 w 93"/>
                  <a:gd name="T39" fmla="*/ 38 h 40"/>
                  <a:gd name="T40" fmla="*/ 63 w 93"/>
                  <a:gd name="T41" fmla="*/ 16 h 40"/>
                  <a:gd name="T42" fmla="*/ 63 w 93"/>
                  <a:gd name="T43" fmla="*/ 16 h 40"/>
                  <a:gd name="T44" fmla="*/ 65 w 93"/>
                  <a:gd name="T45" fmla="*/ 2 h 40"/>
                  <a:gd name="T46" fmla="*/ 65 w 93"/>
                  <a:gd name="T47" fmla="*/ 2 h 40"/>
                  <a:gd name="T48" fmla="*/ 65 w 93"/>
                  <a:gd name="T49" fmla="*/ 0 h 40"/>
                  <a:gd name="T50" fmla="*/ 84 w 93"/>
                  <a:gd name="T51" fmla="*/ 12 h 40"/>
                  <a:gd name="T52" fmla="*/ 87 w 93"/>
                  <a:gd name="T53" fmla="*/ 17 h 40"/>
                  <a:gd name="T54" fmla="*/ 88 w 93"/>
                  <a:gd name="T55" fmla="*/ 21 h 40"/>
                  <a:gd name="T56" fmla="*/ 91 w 93"/>
                  <a:gd name="T57" fmla="*/ 29 h 40"/>
                  <a:gd name="T58" fmla="*/ 93 w 93"/>
                  <a:gd name="T59" fmla="*/ 40 h 40"/>
                  <a:gd name="T60" fmla="*/ 51 w 93"/>
                  <a:gd name="T6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40">
                    <a:moveTo>
                      <a:pt x="51" y="40"/>
                    </a:moveTo>
                    <a:cubicBezTo>
                      <a:pt x="51" y="39"/>
                      <a:pt x="51" y="39"/>
                      <a:pt x="51" y="39"/>
                    </a:cubicBezTo>
                    <a:cubicBezTo>
                      <a:pt x="51" y="40"/>
                      <a:pt x="51" y="40"/>
                      <a:pt x="51" y="40"/>
                    </a:cubicBezTo>
                    <a:cubicBezTo>
                      <a:pt x="0" y="40"/>
                      <a:pt x="0" y="40"/>
                      <a:pt x="0" y="40"/>
                    </a:cubicBezTo>
                    <a:cubicBezTo>
                      <a:pt x="6" y="17"/>
                      <a:pt x="6" y="17"/>
                      <a:pt x="6" y="17"/>
                    </a:cubicBezTo>
                    <a:cubicBezTo>
                      <a:pt x="7" y="15"/>
                      <a:pt x="8" y="13"/>
                      <a:pt x="10" y="12"/>
                    </a:cubicBezTo>
                    <a:cubicBezTo>
                      <a:pt x="28" y="0"/>
                      <a:pt x="28" y="0"/>
                      <a:pt x="28" y="0"/>
                    </a:cubicBezTo>
                    <a:cubicBezTo>
                      <a:pt x="30" y="16"/>
                      <a:pt x="30" y="16"/>
                      <a:pt x="30" y="16"/>
                    </a:cubicBezTo>
                    <a:cubicBezTo>
                      <a:pt x="42" y="38"/>
                      <a:pt x="42" y="38"/>
                      <a:pt x="42" y="38"/>
                    </a:cubicBezTo>
                    <a:cubicBezTo>
                      <a:pt x="44" y="24"/>
                      <a:pt x="44" y="24"/>
                      <a:pt x="44" y="24"/>
                    </a:cubicBezTo>
                    <a:cubicBezTo>
                      <a:pt x="42" y="23"/>
                      <a:pt x="42" y="23"/>
                      <a:pt x="42" y="23"/>
                    </a:cubicBezTo>
                    <a:cubicBezTo>
                      <a:pt x="41" y="22"/>
                      <a:pt x="41" y="21"/>
                      <a:pt x="41" y="19"/>
                    </a:cubicBezTo>
                    <a:cubicBezTo>
                      <a:pt x="43" y="14"/>
                      <a:pt x="43" y="14"/>
                      <a:pt x="43" y="14"/>
                    </a:cubicBezTo>
                    <a:cubicBezTo>
                      <a:pt x="44" y="13"/>
                      <a:pt x="45" y="12"/>
                      <a:pt x="46" y="12"/>
                    </a:cubicBezTo>
                    <a:cubicBezTo>
                      <a:pt x="47" y="12"/>
                      <a:pt x="47" y="12"/>
                      <a:pt x="47" y="12"/>
                    </a:cubicBezTo>
                    <a:cubicBezTo>
                      <a:pt x="48" y="12"/>
                      <a:pt x="50" y="13"/>
                      <a:pt x="50" y="14"/>
                    </a:cubicBezTo>
                    <a:cubicBezTo>
                      <a:pt x="52" y="19"/>
                      <a:pt x="52" y="19"/>
                      <a:pt x="52" y="19"/>
                    </a:cubicBezTo>
                    <a:cubicBezTo>
                      <a:pt x="53" y="21"/>
                      <a:pt x="52" y="22"/>
                      <a:pt x="51" y="23"/>
                    </a:cubicBezTo>
                    <a:cubicBezTo>
                      <a:pt x="49" y="24"/>
                      <a:pt x="49" y="24"/>
                      <a:pt x="49" y="24"/>
                    </a:cubicBezTo>
                    <a:cubicBezTo>
                      <a:pt x="52" y="38"/>
                      <a:pt x="52" y="38"/>
                      <a:pt x="52" y="38"/>
                    </a:cubicBezTo>
                    <a:cubicBezTo>
                      <a:pt x="63" y="16"/>
                      <a:pt x="63" y="16"/>
                      <a:pt x="63" y="16"/>
                    </a:cubicBezTo>
                    <a:cubicBezTo>
                      <a:pt x="63" y="16"/>
                      <a:pt x="63" y="16"/>
                      <a:pt x="63" y="16"/>
                    </a:cubicBezTo>
                    <a:cubicBezTo>
                      <a:pt x="65" y="2"/>
                      <a:pt x="65" y="2"/>
                      <a:pt x="65" y="2"/>
                    </a:cubicBezTo>
                    <a:cubicBezTo>
                      <a:pt x="65" y="2"/>
                      <a:pt x="65" y="2"/>
                      <a:pt x="65" y="2"/>
                    </a:cubicBezTo>
                    <a:cubicBezTo>
                      <a:pt x="65" y="0"/>
                      <a:pt x="65" y="0"/>
                      <a:pt x="65" y="0"/>
                    </a:cubicBezTo>
                    <a:cubicBezTo>
                      <a:pt x="84" y="12"/>
                      <a:pt x="84" y="12"/>
                      <a:pt x="84" y="12"/>
                    </a:cubicBezTo>
                    <a:cubicBezTo>
                      <a:pt x="85" y="13"/>
                      <a:pt x="87" y="15"/>
                      <a:pt x="87" y="17"/>
                    </a:cubicBezTo>
                    <a:cubicBezTo>
                      <a:pt x="88" y="21"/>
                      <a:pt x="88" y="21"/>
                      <a:pt x="88" y="21"/>
                    </a:cubicBezTo>
                    <a:cubicBezTo>
                      <a:pt x="91" y="29"/>
                      <a:pt x="91" y="29"/>
                      <a:pt x="91" y="29"/>
                    </a:cubicBezTo>
                    <a:cubicBezTo>
                      <a:pt x="93" y="40"/>
                      <a:pt x="93" y="40"/>
                      <a:pt x="93" y="40"/>
                    </a:cubicBezTo>
                    <a:lnTo>
                      <a:pt x="5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122"/>
              <p:cNvSpPr>
                <a:spLocks noEditPoints="1"/>
              </p:cNvSpPr>
              <p:nvPr/>
            </p:nvSpPr>
            <p:spPr bwMode="auto">
              <a:xfrm>
                <a:off x="3960821" y="4006851"/>
                <a:ext cx="263526" cy="349250"/>
              </a:xfrm>
              <a:custGeom>
                <a:avLst/>
                <a:gdLst>
                  <a:gd name="T0" fmla="*/ 42 w 70"/>
                  <a:gd name="T1" fmla="*/ 6 h 93"/>
                  <a:gd name="T2" fmla="*/ 3 w 70"/>
                  <a:gd name="T3" fmla="*/ 39 h 93"/>
                  <a:gd name="T4" fmla="*/ 8 w 70"/>
                  <a:gd name="T5" fmla="*/ 60 h 93"/>
                  <a:gd name="T6" fmla="*/ 10 w 70"/>
                  <a:gd name="T7" fmla="*/ 60 h 93"/>
                  <a:gd name="T8" fmla="*/ 17 w 70"/>
                  <a:gd name="T9" fmla="*/ 78 h 93"/>
                  <a:gd name="T10" fmla="*/ 26 w 70"/>
                  <a:gd name="T11" fmla="*/ 91 h 93"/>
                  <a:gd name="T12" fmla="*/ 39 w 70"/>
                  <a:gd name="T13" fmla="*/ 91 h 93"/>
                  <a:gd name="T14" fmla="*/ 45 w 70"/>
                  <a:gd name="T15" fmla="*/ 86 h 93"/>
                  <a:gd name="T16" fmla="*/ 48 w 70"/>
                  <a:gd name="T17" fmla="*/ 73 h 93"/>
                  <a:gd name="T18" fmla="*/ 49 w 70"/>
                  <a:gd name="T19" fmla="*/ 72 h 93"/>
                  <a:gd name="T20" fmla="*/ 56 w 70"/>
                  <a:gd name="T21" fmla="*/ 60 h 93"/>
                  <a:gd name="T22" fmla="*/ 61 w 70"/>
                  <a:gd name="T23" fmla="*/ 53 h 93"/>
                  <a:gd name="T24" fmla="*/ 62 w 70"/>
                  <a:gd name="T25" fmla="*/ 39 h 93"/>
                  <a:gd name="T26" fmla="*/ 9 w 70"/>
                  <a:gd name="T27" fmla="*/ 57 h 93"/>
                  <a:gd name="T28" fmla="*/ 6 w 70"/>
                  <a:gd name="T29" fmla="*/ 46 h 93"/>
                  <a:gd name="T30" fmla="*/ 9 w 70"/>
                  <a:gd name="T31" fmla="*/ 57 h 93"/>
                  <a:gd name="T32" fmla="*/ 43 w 70"/>
                  <a:gd name="T33" fmla="*/ 83 h 93"/>
                  <a:gd name="T34" fmla="*/ 37 w 70"/>
                  <a:gd name="T35" fmla="*/ 88 h 93"/>
                  <a:gd name="T36" fmla="*/ 22 w 70"/>
                  <a:gd name="T37" fmla="*/ 83 h 93"/>
                  <a:gd name="T38" fmla="*/ 20 w 70"/>
                  <a:gd name="T39" fmla="*/ 76 h 93"/>
                  <a:gd name="T40" fmla="*/ 41 w 70"/>
                  <a:gd name="T41" fmla="*/ 79 h 93"/>
                  <a:gd name="T42" fmla="*/ 42 w 70"/>
                  <a:gd name="T43" fmla="*/ 78 h 93"/>
                  <a:gd name="T44" fmla="*/ 46 w 70"/>
                  <a:gd name="T45" fmla="*/ 76 h 93"/>
                  <a:gd name="T46" fmla="*/ 48 w 70"/>
                  <a:gd name="T47" fmla="*/ 68 h 93"/>
                  <a:gd name="T48" fmla="*/ 47 w 70"/>
                  <a:gd name="T49" fmla="*/ 70 h 93"/>
                  <a:gd name="T50" fmla="*/ 45 w 70"/>
                  <a:gd name="T51" fmla="*/ 73 h 93"/>
                  <a:gd name="T52" fmla="*/ 42 w 70"/>
                  <a:gd name="T53" fmla="*/ 75 h 93"/>
                  <a:gd name="T54" fmla="*/ 40 w 70"/>
                  <a:gd name="T55" fmla="*/ 76 h 93"/>
                  <a:gd name="T56" fmla="*/ 11 w 70"/>
                  <a:gd name="T57" fmla="*/ 47 h 93"/>
                  <a:gd name="T58" fmla="*/ 42 w 70"/>
                  <a:gd name="T59" fmla="*/ 19 h 93"/>
                  <a:gd name="T60" fmla="*/ 54 w 70"/>
                  <a:gd name="T61" fmla="*/ 34 h 93"/>
                  <a:gd name="T62" fmla="*/ 54 w 70"/>
                  <a:gd name="T63" fmla="*/ 44 h 93"/>
                  <a:gd name="T64" fmla="*/ 54 w 70"/>
                  <a:gd name="T65" fmla="*/ 48 h 93"/>
                  <a:gd name="T66" fmla="*/ 53 w 70"/>
                  <a:gd name="T67" fmla="*/ 53 h 93"/>
                  <a:gd name="T68" fmla="*/ 52 w 70"/>
                  <a:gd name="T69" fmla="*/ 57 h 93"/>
                  <a:gd name="T70" fmla="*/ 52 w 70"/>
                  <a:gd name="T71" fmla="*/ 60 h 93"/>
                  <a:gd name="T72" fmla="*/ 50 w 70"/>
                  <a:gd name="T73" fmla="*/ 64 h 93"/>
                  <a:gd name="T74" fmla="*/ 48 w 70"/>
                  <a:gd name="T75" fmla="*/ 68 h 93"/>
                  <a:gd name="T76" fmla="*/ 55 w 70"/>
                  <a:gd name="T77" fmla="*/ 57 h 93"/>
                  <a:gd name="T78" fmla="*/ 56 w 70"/>
                  <a:gd name="T79" fmla="*/ 53 h 93"/>
                  <a:gd name="T80" fmla="*/ 56 w 70"/>
                  <a:gd name="T81" fmla="*/ 50 h 93"/>
                  <a:gd name="T82" fmla="*/ 57 w 70"/>
                  <a:gd name="T83" fmla="*/ 47 h 93"/>
                  <a:gd name="T84" fmla="*/ 58 w 70"/>
                  <a:gd name="T85" fmla="*/ 43 h 93"/>
                  <a:gd name="T86" fmla="*/ 59 w 70"/>
                  <a:gd name="T87" fmla="*/ 40 h 93"/>
                  <a:gd name="T88" fmla="*/ 59 w 70"/>
                  <a:gd name="T89" fmla="*/ 42 h 93"/>
                  <a:gd name="T90" fmla="*/ 58 w 70"/>
                  <a:gd name="T9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93">
                    <a:moveTo>
                      <a:pt x="60" y="37"/>
                    </a:moveTo>
                    <a:cubicBezTo>
                      <a:pt x="70" y="12"/>
                      <a:pt x="49" y="0"/>
                      <a:pt x="42" y="6"/>
                    </a:cubicBezTo>
                    <a:cubicBezTo>
                      <a:pt x="42" y="6"/>
                      <a:pt x="38" y="2"/>
                      <a:pt x="29" y="2"/>
                    </a:cubicBezTo>
                    <a:cubicBezTo>
                      <a:pt x="3" y="2"/>
                      <a:pt x="0" y="25"/>
                      <a:pt x="3" y="39"/>
                    </a:cubicBezTo>
                    <a:cubicBezTo>
                      <a:pt x="3" y="42"/>
                      <a:pt x="3" y="47"/>
                      <a:pt x="4" y="53"/>
                    </a:cubicBezTo>
                    <a:cubicBezTo>
                      <a:pt x="5" y="57"/>
                      <a:pt x="6" y="59"/>
                      <a:pt x="8" y="60"/>
                    </a:cubicBezTo>
                    <a:cubicBezTo>
                      <a:pt x="9" y="60"/>
                      <a:pt x="9" y="60"/>
                      <a:pt x="9" y="60"/>
                    </a:cubicBezTo>
                    <a:cubicBezTo>
                      <a:pt x="10" y="60"/>
                      <a:pt x="10" y="60"/>
                      <a:pt x="10" y="60"/>
                    </a:cubicBezTo>
                    <a:cubicBezTo>
                      <a:pt x="12" y="65"/>
                      <a:pt x="14" y="70"/>
                      <a:pt x="17" y="74"/>
                    </a:cubicBezTo>
                    <a:cubicBezTo>
                      <a:pt x="17" y="78"/>
                      <a:pt x="17" y="78"/>
                      <a:pt x="17" y="78"/>
                    </a:cubicBezTo>
                    <a:cubicBezTo>
                      <a:pt x="17" y="81"/>
                      <a:pt x="18" y="84"/>
                      <a:pt x="21" y="86"/>
                    </a:cubicBezTo>
                    <a:cubicBezTo>
                      <a:pt x="26" y="91"/>
                      <a:pt x="26" y="91"/>
                      <a:pt x="26" y="91"/>
                    </a:cubicBezTo>
                    <a:cubicBezTo>
                      <a:pt x="28" y="92"/>
                      <a:pt x="30" y="93"/>
                      <a:pt x="33" y="93"/>
                    </a:cubicBezTo>
                    <a:cubicBezTo>
                      <a:pt x="35" y="93"/>
                      <a:pt x="37" y="92"/>
                      <a:pt x="39" y="91"/>
                    </a:cubicBezTo>
                    <a:cubicBezTo>
                      <a:pt x="43" y="87"/>
                      <a:pt x="43" y="87"/>
                      <a:pt x="43" y="87"/>
                    </a:cubicBezTo>
                    <a:cubicBezTo>
                      <a:pt x="45" y="86"/>
                      <a:pt x="45" y="86"/>
                      <a:pt x="45" y="86"/>
                    </a:cubicBezTo>
                    <a:cubicBezTo>
                      <a:pt x="47" y="84"/>
                      <a:pt x="48" y="81"/>
                      <a:pt x="48" y="78"/>
                    </a:cubicBezTo>
                    <a:cubicBezTo>
                      <a:pt x="48" y="73"/>
                      <a:pt x="48" y="73"/>
                      <a:pt x="48" y="73"/>
                    </a:cubicBezTo>
                    <a:cubicBezTo>
                      <a:pt x="49" y="73"/>
                      <a:pt x="49" y="72"/>
                      <a:pt x="49" y="72"/>
                    </a:cubicBezTo>
                    <a:cubicBezTo>
                      <a:pt x="49" y="72"/>
                      <a:pt x="49" y="72"/>
                      <a:pt x="49" y="72"/>
                    </a:cubicBezTo>
                    <a:cubicBezTo>
                      <a:pt x="51" y="69"/>
                      <a:pt x="53" y="65"/>
                      <a:pt x="55" y="60"/>
                    </a:cubicBezTo>
                    <a:cubicBezTo>
                      <a:pt x="55" y="60"/>
                      <a:pt x="55" y="60"/>
                      <a:pt x="56" y="60"/>
                    </a:cubicBezTo>
                    <a:cubicBezTo>
                      <a:pt x="56" y="60"/>
                      <a:pt x="56" y="60"/>
                      <a:pt x="57" y="60"/>
                    </a:cubicBezTo>
                    <a:cubicBezTo>
                      <a:pt x="59" y="59"/>
                      <a:pt x="60" y="57"/>
                      <a:pt x="61" y="53"/>
                    </a:cubicBezTo>
                    <a:cubicBezTo>
                      <a:pt x="61" y="52"/>
                      <a:pt x="61" y="51"/>
                      <a:pt x="61" y="50"/>
                    </a:cubicBezTo>
                    <a:cubicBezTo>
                      <a:pt x="62" y="45"/>
                      <a:pt x="62" y="42"/>
                      <a:pt x="62" y="39"/>
                    </a:cubicBezTo>
                    <a:cubicBezTo>
                      <a:pt x="61" y="38"/>
                      <a:pt x="61" y="37"/>
                      <a:pt x="60" y="37"/>
                    </a:cubicBezTo>
                    <a:close/>
                    <a:moveTo>
                      <a:pt x="9" y="57"/>
                    </a:moveTo>
                    <a:cubicBezTo>
                      <a:pt x="9" y="57"/>
                      <a:pt x="8" y="57"/>
                      <a:pt x="7" y="52"/>
                    </a:cubicBezTo>
                    <a:cubicBezTo>
                      <a:pt x="7" y="50"/>
                      <a:pt x="6" y="48"/>
                      <a:pt x="6" y="46"/>
                    </a:cubicBezTo>
                    <a:cubicBezTo>
                      <a:pt x="7" y="47"/>
                      <a:pt x="7" y="48"/>
                      <a:pt x="8" y="49"/>
                    </a:cubicBezTo>
                    <a:cubicBezTo>
                      <a:pt x="8" y="52"/>
                      <a:pt x="9" y="54"/>
                      <a:pt x="9" y="57"/>
                    </a:cubicBezTo>
                    <a:close/>
                    <a:moveTo>
                      <a:pt x="46" y="78"/>
                    </a:moveTo>
                    <a:cubicBezTo>
                      <a:pt x="46" y="80"/>
                      <a:pt x="45" y="82"/>
                      <a:pt x="43" y="83"/>
                    </a:cubicBezTo>
                    <a:cubicBezTo>
                      <a:pt x="42" y="84"/>
                      <a:pt x="42" y="84"/>
                      <a:pt x="42" y="84"/>
                    </a:cubicBezTo>
                    <a:cubicBezTo>
                      <a:pt x="37" y="88"/>
                      <a:pt x="37" y="88"/>
                      <a:pt x="37" y="88"/>
                    </a:cubicBezTo>
                    <a:cubicBezTo>
                      <a:pt x="34" y="90"/>
                      <a:pt x="31" y="90"/>
                      <a:pt x="28" y="88"/>
                    </a:cubicBezTo>
                    <a:cubicBezTo>
                      <a:pt x="22" y="83"/>
                      <a:pt x="22" y="83"/>
                      <a:pt x="22" y="83"/>
                    </a:cubicBezTo>
                    <a:cubicBezTo>
                      <a:pt x="21" y="82"/>
                      <a:pt x="20" y="80"/>
                      <a:pt x="20" y="78"/>
                    </a:cubicBezTo>
                    <a:cubicBezTo>
                      <a:pt x="20" y="76"/>
                      <a:pt x="20" y="76"/>
                      <a:pt x="20" y="76"/>
                    </a:cubicBezTo>
                    <a:cubicBezTo>
                      <a:pt x="23" y="79"/>
                      <a:pt x="28" y="81"/>
                      <a:pt x="32" y="81"/>
                    </a:cubicBezTo>
                    <a:cubicBezTo>
                      <a:pt x="35" y="81"/>
                      <a:pt x="38" y="80"/>
                      <a:pt x="41" y="79"/>
                    </a:cubicBezTo>
                    <a:cubicBezTo>
                      <a:pt x="41" y="79"/>
                      <a:pt x="41" y="79"/>
                      <a:pt x="41" y="79"/>
                    </a:cubicBezTo>
                    <a:cubicBezTo>
                      <a:pt x="42" y="79"/>
                      <a:pt x="42" y="78"/>
                      <a:pt x="42" y="78"/>
                    </a:cubicBezTo>
                    <a:cubicBezTo>
                      <a:pt x="43" y="78"/>
                      <a:pt x="44" y="77"/>
                      <a:pt x="44" y="77"/>
                    </a:cubicBezTo>
                    <a:cubicBezTo>
                      <a:pt x="45" y="77"/>
                      <a:pt x="45" y="76"/>
                      <a:pt x="46" y="76"/>
                    </a:cubicBezTo>
                    <a:lnTo>
                      <a:pt x="46" y="78"/>
                    </a:lnTo>
                    <a:close/>
                    <a:moveTo>
                      <a:pt x="48" y="68"/>
                    </a:moveTo>
                    <a:cubicBezTo>
                      <a:pt x="48" y="69"/>
                      <a:pt x="48" y="69"/>
                      <a:pt x="47" y="70"/>
                    </a:cubicBezTo>
                    <a:cubicBezTo>
                      <a:pt x="47" y="70"/>
                      <a:pt x="47" y="70"/>
                      <a:pt x="47" y="70"/>
                    </a:cubicBezTo>
                    <a:cubicBezTo>
                      <a:pt x="47" y="70"/>
                      <a:pt x="46" y="71"/>
                      <a:pt x="46" y="71"/>
                    </a:cubicBezTo>
                    <a:cubicBezTo>
                      <a:pt x="46" y="72"/>
                      <a:pt x="45" y="72"/>
                      <a:pt x="45" y="73"/>
                    </a:cubicBezTo>
                    <a:cubicBezTo>
                      <a:pt x="44" y="73"/>
                      <a:pt x="44" y="74"/>
                      <a:pt x="43" y="74"/>
                    </a:cubicBezTo>
                    <a:cubicBezTo>
                      <a:pt x="43" y="74"/>
                      <a:pt x="42" y="75"/>
                      <a:pt x="42" y="75"/>
                    </a:cubicBezTo>
                    <a:cubicBezTo>
                      <a:pt x="41" y="75"/>
                      <a:pt x="41" y="76"/>
                      <a:pt x="41" y="76"/>
                    </a:cubicBezTo>
                    <a:cubicBezTo>
                      <a:pt x="41" y="76"/>
                      <a:pt x="40" y="76"/>
                      <a:pt x="40" y="76"/>
                    </a:cubicBezTo>
                    <a:cubicBezTo>
                      <a:pt x="38" y="77"/>
                      <a:pt x="35" y="78"/>
                      <a:pt x="32" y="78"/>
                    </a:cubicBezTo>
                    <a:cubicBezTo>
                      <a:pt x="20" y="78"/>
                      <a:pt x="12" y="66"/>
                      <a:pt x="11" y="47"/>
                    </a:cubicBezTo>
                    <a:cubicBezTo>
                      <a:pt x="13" y="37"/>
                      <a:pt x="17" y="31"/>
                      <a:pt x="27" y="28"/>
                    </a:cubicBezTo>
                    <a:cubicBezTo>
                      <a:pt x="38" y="25"/>
                      <a:pt x="42" y="19"/>
                      <a:pt x="42" y="19"/>
                    </a:cubicBezTo>
                    <a:cubicBezTo>
                      <a:pt x="42" y="19"/>
                      <a:pt x="43" y="22"/>
                      <a:pt x="49" y="26"/>
                    </a:cubicBezTo>
                    <a:cubicBezTo>
                      <a:pt x="51" y="28"/>
                      <a:pt x="53" y="31"/>
                      <a:pt x="54" y="34"/>
                    </a:cubicBezTo>
                    <a:cubicBezTo>
                      <a:pt x="54" y="37"/>
                      <a:pt x="54" y="40"/>
                      <a:pt x="54" y="43"/>
                    </a:cubicBezTo>
                    <a:cubicBezTo>
                      <a:pt x="54" y="44"/>
                      <a:pt x="54" y="44"/>
                      <a:pt x="54" y="44"/>
                    </a:cubicBezTo>
                    <a:cubicBezTo>
                      <a:pt x="54" y="45"/>
                      <a:pt x="54" y="46"/>
                      <a:pt x="54" y="47"/>
                    </a:cubicBezTo>
                    <a:cubicBezTo>
                      <a:pt x="54" y="47"/>
                      <a:pt x="54" y="47"/>
                      <a:pt x="54" y="48"/>
                    </a:cubicBezTo>
                    <a:cubicBezTo>
                      <a:pt x="54" y="48"/>
                      <a:pt x="54" y="49"/>
                      <a:pt x="54" y="50"/>
                    </a:cubicBezTo>
                    <a:cubicBezTo>
                      <a:pt x="54" y="51"/>
                      <a:pt x="53" y="52"/>
                      <a:pt x="53" y="53"/>
                    </a:cubicBezTo>
                    <a:cubicBezTo>
                      <a:pt x="53" y="53"/>
                      <a:pt x="53" y="53"/>
                      <a:pt x="53" y="53"/>
                    </a:cubicBezTo>
                    <a:cubicBezTo>
                      <a:pt x="53" y="54"/>
                      <a:pt x="53" y="56"/>
                      <a:pt x="52" y="57"/>
                    </a:cubicBezTo>
                    <a:cubicBezTo>
                      <a:pt x="52" y="58"/>
                      <a:pt x="52" y="58"/>
                      <a:pt x="52" y="58"/>
                    </a:cubicBezTo>
                    <a:cubicBezTo>
                      <a:pt x="52" y="59"/>
                      <a:pt x="52" y="59"/>
                      <a:pt x="52" y="60"/>
                    </a:cubicBezTo>
                    <a:cubicBezTo>
                      <a:pt x="52" y="61"/>
                      <a:pt x="51" y="62"/>
                      <a:pt x="51" y="62"/>
                    </a:cubicBezTo>
                    <a:cubicBezTo>
                      <a:pt x="51" y="63"/>
                      <a:pt x="50" y="64"/>
                      <a:pt x="50" y="64"/>
                    </a:cubicBezTo>
                    <a:cubicBezTo>
                      <a:pt x="50" y="65"/>
                      <a:pt x="50" y="66"/>
                      <a:pt x="49" y="66"/>
                    </a:cubicBezTo>
                    <a:cubicBezTo>
                      <a:pt x="49" y="67"/>
                      <a:pt x="49" y="68"/>
                      <a:pt x="48" y="68"/>
                    </a:cubicBezTo>
                    <a:close/>
                    <a:moveTo>
                      <a:pt x="56" y="57"/>
                    </a:moveTo>
                    <a:cubicBezTo>
                      <a:pt x="56" y="57"/>
                      <a:pt x="56" y="57"/>
                      <a:pt x="55" y="57"/>
                    </a:cubicBezTo>
                    <a:cubicBezTo>
                      <a:pt x="56" y="56"/>
                      <a:pt x="56" y="55"/>
                      <a:pt x="56" y="54"/>
                    </a:cubicBezTo>
                    <a:cubicBezTo>
                      <a:pt x="56" y="54"/>
                      <a:pt x="56" y="54"/>
                      <a:pt x="56" y="53"/>
                    </a:cubicBezTo>
                    <a:cubicBezTo>
                      <a:pt x="56" y="53"/>
                      <a:pt x="56" y="52"/>
                      <a:pt x="56" y="51"/>
                    </a:cubicBezTo>
                    <a:cubicBezTo>
                      <a:pt x="56" y="51"/>
                      <a:pt x="56" y="51"/>
                      <a:pt x="56" y="50"/>
                    </a:cubicBezTo>
                    <a:cubicBezTo>
                      <a:pt x="57" y="50"/>
                      <a:pt x="57" y="49"/>
                      <a:pt x="57" y="49"/>
                    </a:cubicBezTo>
                    <a:cubicBezTo>
                      <a:pt x="57" y="48"/>
                      <a:pt x="57" y="47"/>
                      <a:pt x="57" y="47"/>
                    </a:cubicBezTo>
                    <a:cubicBezTo>
                      <a:pt x="57" y="46"/>
                      <a:pt x="57" y="45"/>
                      <a:pt x="57" y="44"/>
                    </a:cubicBezTo>
                    <a:cubicBezTo>
                      <a:pt x="57" y="43"/>
                      <a:pt x="57" y="43"/>
                      <a:pt x="58" y="43"/>
                    </a:cubicBezTo>
                    <a:cubicBezTo>
                      <a:pt x="58" y="42"/>
                      <a:pt x="58" y="42"/>
                      <a:pt x="58" y="41"/>
                    </a:cubicBezTo>
                    <a:cubicBezTo>
                      <a:pt x="58" y="41"/>
                      <a:pt x="59" y="41"/>
                      <a:pt x="59" y="40"/>
                    </a:cubicBezTo>
                    <a:cubicBezTo>
                      <a:pt x="59" y="40"/>
                      <a:pt x="59" y="41"/>
                      <a:pt x="59" y="41"/>
                    </a:cubicBezTo>
                    <a:cubicBezTo>
                      <a:pt x="59" y="41"/>
                      <a:pt x="59" y="41"/>
                      <a:pt x="59" y="42"/>
                    </a:cubicBezTo>
                    <a:cubicBezTo>
                      <a:pt x="59" y="44"/>
                      <a:pt x="59" y="47"/>
                      <a:pt x="58" y="52"/>
                    </a:cubicBezTo>
                    <a:cubicBezTo>
                      <a:pt x="58" y="52"/>
                      <a:pt x="58" y="52"/>
                      <a:pt x="58" y="52"/>
                    </a:cubicBezTo>
                    <a:cubicBezTo>
                      <a:pt x="57" y="56"/>
                      <a:pt x="56" y="57"/>
                      <a:pt x="5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27" name="Group 23"/>
            <p:cNvGrpSpPr/>
            <p:nvPr userDrawn="1"/>
          </p:nvGrpSpPr>
          <p:grpSpPr>
            <a:xfrm>
              <a:off x="4309916" y="2491115"/>
              <a:ext cx="657227" cy="612775"/>
              <a:chOff x="4546610" y="5700715"/>
              <a:chExt cx="657227" cy="612775"/>
            </a:xfrm>
            <a:solidFill>
              <a:schemeClr val="accent1"/>
            </a:solidFill>
          </p:grpSpPr>
          <p:sp>
            <p:nvSpPr>
              <p:cNvPr id="44" name="Freeform 155"/>
              <p:cNvSpPr/>
              <p:nvPr/>
            </p:nvSpPr>
            <p:spPr bwMode="auto">
              <a:xfrm>
                <a:off x="4768861" y="5824540"/>
                <a:ext cx="33338" cy="90488"/>
              </a:xfrm>
              <a:custGeom>
                <a:avLst/>
                <a:gdLst>
                  <a:gd name="T0" fmla="*/ 7 w 9"/>
                  <a:gd name="T1" fmla="*/ 24 h 24"/>
                  <a:gd name="T2" fmla="*/ 6 w 9"/>
                  <a:gd name="T3" fmla="*/ 24 h 24"/>
                  <a:gd name="T4" fmla="*/ 2 w 9"/>
                  <a:gd name="T5" fmla="*/ 18 h 24"/>
                  <a:gd name="T6" fmla="*/ 5 w 9"/>
                  <a:gd name="T7" fmla="*/ 1 h 24"/>
                  <a:gd name="T8" fmla="*/ 8 w 9"/>
                  <a:gd name="T9" fmla="*/ 1 h 24"/>
                  <a:gd name="T10" fmla="*/ 6 w 9"/>
                  <a:gd name="T11" fmla="*/ 3 h 24"/>
                  <a:gd name="T12" fmla="*/ 5 w 9"/>
                  <a:gd name="T13" fmla="*/ 3 h 24"/>
                  <a:gd name="T14" fmla="*/ 5 w 9"/>
                  <a:gd name="T15" fmla="*/ 17 h 24"/>
                  <a:gd name="T16" fmla="*/ 7 w 9"/>
                  <a:gd name="T17" fmla="*/ 22 h 24"/>
                  <a:gd name="T18" fmla="*/ 8 w 9"/>
                  <a:gd name="T19" fmla="*/ 21 h 24"/>
                  <a:gd name="T20" fmla="*/ 9 w 9"/>
                  <a:gd name="T21" fmla="*/ 23 h 24"/>
                  <a:gd name="T22" fmla="*/ 7 w 9"/>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4">
                    <a:moveTo>
                      <a:pt x="7" y="24"/>
                    </a:moveTo>
                    <a:cubicBezTo>
                      <a:pt x="7" y="24"/>
                      <a:pt x="6" y="24"/>
                      <a:pt x="6" y="24"/>
                    </a:cubicBezTo>
                    <a:cubicBezTo>
                      <a:pt x="4" y="24"/>
                      <a:pt x="3" y="21"/>
                      <a:pt x="2" y="18"/>
                    </a:cubicBezTo>
                    <a:cubicBezTo>
                      <a:pt x="1" y="8"/>
                      <a:pt x="0" y="2"/>
                      <a:pt x="5" y="1"/>
                    </a:cubicBezTo>
                    <a:cubicBezTo>
                      <a:pt x="6" y="0"/>
                      <a:pt x="7" y="1"/>
                      <a:pt x="8" y="1"/>
                    </a:cubicBezTo>
                    <a:cubicBezTo>
                      <a:pt x="6" y="3"/>
                      <a:pt x="6" y="3"/>
                      <a:pt x="6" y="3"/>
                    </a:cubicBezTo>
                    <a:cubicBezTo>
                      <a:pt x="6" y="3"/>
                      <a:pt x="6" y="3"/>
                      <a:pt x="5" y="3"/>
                    </a:cubicBezTo>
                    <a:cubicBezTo>
                      <a:pt x="3" y="4"/>
                      <a:pt x="3" y="8"/>
                      <a:pt x="5" y="17"/>
                    </a:cubicBezTo>
                    <a:cubicBezTo>
                      <a:pt x="6" y="21"/>
                      <a:pt x="7" y="22"/>
                      <a:pt x="7" y="22"/>
                    </a:cubicBezTo>
                    <a:cubicBezTo>
                      <a:pt x="7" y="22"/>
                      <a:pt x="8" y="21"/>
                      <a:pt x="8" y="21"/>
                    </a:cubicBezTo>
                    <a:cubicBezTo>
                      <a:pt x="9" y="23"/>
                      <a:pt x="9" y="23"/>
                      <a:pt x="9" y="23"/>
                    </a:cubicBezTo>
                    <a:cubicBezTo>
                      <a:pt x="9" y="24"/>
                      <a:pt x="8" y="24"/>
                      <a:pt x="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156"/>
              <p:cNvSpPr/>
              <p:nvPr/>
            </p:nvSpPr>
            <p:spPr bwMode="auto">
              <a:xfrm>
                <a:off x="4821249" y="5959477"/>
                <a:ext cx="112713" cy="71438"/>
              </a:xfrm>
              <a:custGeom>
                <a:avLst/>
                <a:gdLst>
                  <a:gd name="T0" fmla="*/ 15 w 30"/>
                  <a:gd name="T1" fmla="*/ 19 h 19"/>
                  <a:gd name="T2" fmla="*/ 9 w 30"/>
                  <a:gd name="T3" fmla="*/ 17 h 19"/>
                  <a:gd name="T4" fmla="*/ 3 w 30"/>
                  <a:gd name="T5" fmla="*/ 13 h 19"/>
                  <a:gd name="T6" fmla="*/ 0 w 30"/>
                  <a:gd name="T7" fmla="*/ 5 h 19"/>
                  <a:gd name="T8" fmla="*/ 0 w 30"/>
                  <a:gd name="T9" fmla="*/ 1 h 19"/>
                  <a:gd name="T10" fmla="*/ 3 w 30"/>
                  <a:gd name="T11" fmla="*/ 1 h 19"/>
                  <a:gd name="T12" fmla="*/ 3 w 30"/>
                  <a:gd name="T13" fmla="*/ 5 h 19"/>
                  <a:gd name="T14" fmla="*/ 5 w 30"/>
                  <a:gd name="T15" fmla="*/ 10 h 19"/>
                  <a:gd name="T16" fmla="*/ 11 w 30"/>
                  <a:gd name="T17" fmla="*/ 15 h 19"/>
                  <a:gd name="T18" fmla="*/ 19 w 30"/>
                  <a:gd name="T19" fmla="*/ 15 h 19"/>
                  <a:gd name="T20" fmla="*/ 25 w 30"/>
                  <a:gd name="T21" fmla="*/ 10 h 19"/>
                  <a:gd name="T22" fmla="*/ 27 w 30"/>
                  <a:gd name="T23" fmla="*/ 5 h 19"/>
                  <a:gd name="T24" fmla="*/ 27 w 30"/>
                  <a:gd name="T25" fmla="*/ 0 h 19"/>
                  <a:gd name="T26" fmla="*/ 30 w 30"/>
                  <a:gd name="T27" fmla="*/ 0 h 19"/>
                  <a:gd name="T28" fmla="*/ 30 w 30"/>
                  <a:gd name="T29" fmla="*/ 5 h 19"/>
                  <a:gd name="T30" fmla="*/ 26 w 30"/>
                  <a:gd name="T31" fmla="*/ 13 h 19"/>
                  <a:gd name="T32" fmla="*/ 21 w 30"/>
                  <a:gd name="T33" fmla="*/ 17 h 19"/>
                  <a:gd name="T34" fmla="*/ 15 w 30"/>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9">
                    <a:moveTo>
                      <a:pt x="15" y="19"/>
                    </a:moveTo>
                    <a:cubicBezTo>
                      <a:pt x="13" y="19"/>
                      <a:pt x="11" y="19"/>
                      <a:pt x="9" y="17"/>
                    </a:cubicBezTo>
                    <a:cubicBezTo>
                      <a:pt x="3" y="13"/>
                      <a:pt x="3" y="13"/>
                      <a:pt x="3" y="13"/>
                    </a:cubicBezTo>
                    <a:cubicBezTo>
                      <a:pt x="1" y="11"/>
                      <a:pt x="0" y="8"/>
                      <a:pt x="0" y="5"/>
                    </a:cubicBezTo>
                    <a:cubicBezTo>
                      <a:pt x="0" y="1"/>
                      <a:pt x="0" y="1"/>
                      <a:pt x="0" y="1"/>
                    </a:cubicBezTo>
                    <a:cubicBezTo>
                      <a:pt x="3" y="1"/>
                      <a:pt x="3" y="1"/>
                      <a:pt x="3" y="1"/>
                    </a:cubicBezTo>
                    <a:cubicBezTo>
                      <a:pt x="3" y="5"/>
                      <a:pt x="3" y="5"/>
                      <a:pt x="3" y="5"/>
                    </a:cubicBezTo>
                    <a:cubicBezTo>
                      <a:pt x="3" y="7"/>
                      <a:pt x="4" y="9"/>
                      <a:pt x="5" y="10"/>
                    </a:cubicBezTo>
                    <a:cubicBezTo>
                      <a:pt x="11" y="15"/>
                      <a:pt x="11" y="15"/>
                      <a:pt x="11" y="15"/>
                    </a:cubicBezTo>
                    <a:cubicBezTo>
                      <a:pt x="13" y="17"/>
                      <a:pt x="17" y="17"/>
                      <a:pt x="19" y="15"/>
                    </a:cubicBezTo>
                    <a:cubicBezTo>
                      <a:pt x="25" y="10"/>
                      <a:pt x="25" y="10"/>
                      <a:pt x="25" y="10"/>
                    </a:cubicBezTo>
                    <a:cubicBezTo>
                      <a:pt x="26" y="9"/>
                      <a:pt x="27" y="7"/>
                      <a:pt x="27" y="5"/>
                    </a:cubicBezTo>
                    <a:cubicBezTo>
                      <a:pt x="27" y="0"/>
                      <a:pt x="27" y="0"/>
                      <a:pt x="27" y="0"/>
                    </a:cubicBezTo>
                    <a:cubicBezTo>
                      <a:pt x="30" y="0"/>
                      <a:pt x="30" y="0"/>
                      <a:pt x="30" y="0"/>
                    </a:cubicBezTo>
                    <a:cubicBezTo>
                      <a:pt x="30" y="5"/>
                      <a:pt x="30" y="5"/>
                      <a:pt x="30" y="5"/>
                    </a:cubicBezTo>
                    <a:cubicBezTo>
                      <a:pt x="30" y="8"/>
                      <a:pt x="28" y="11"/>
                      <a:pt x="26" y="13"/>
                    </a:cubicBezTo>
                    <a:cubicBezTo>
                      <a:pt x="21" y="17"/>
                      <a:pt x="21" y="17"/>
                      <a:pt x="21" y="17"/>
                    </a:cubicBezTo>
                    <a:cubicBezTo>
                      <a:pt x="19" y="19"/>
                      <a:pt x="17"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157"/>
              <p:cNvSpPr>
                <a:spLocks noEditPoints="1"/>
              </p:cNvSpPr>
              <p:nvPr/>
            </p:nvSpPr>
            <p:spPr bwMode="auto">
              <a:xfrm>
                <a:off x="4791086" y="5727702"/>
                <a:ext cx="173038" cy="261938"/>
              </a:xfrm>
              <a:custGeom>
                <a:avLst/>
                <a:gdLst>
                  <a:gd name="T0" fmla="*/ 46 w 46"/>
                  <a:gd name="T1" fmla="*/ 29 h 70"/>
                  <a:gd name="T2" fmla="*/ 45 w 46"/>
                  <a:gd name="T3" fmla="*/ 27 h 70"/>
                  <a:gd name="T4" fmla="*/ 23 w 46"/>
                  <a:gd name="T5" fmla="*/ 0 h 70"/>
                  <a:gd name="T6" fmla="*/ 0 w 46"/>
                  <a:gd name="T7" fmla="*/ 27 h 70"/>
                  <a:gd name="T8" fmla="*/ 0 w 46"/>
                  <a:gd name="T9" fmla="*/ 29 h 70"/>
                  <a:gd name="T10" fmla="*/ 0 w 46"/>
                  <a:gd name="T11" fmla="*/ 35 h 70"/>
                  <a:gd name="T12" fmla="*/ 0 w 46"/>
                  <a:gd name="T13" fmla="*/ 40 h 70"/>
                  <a:gd name="T14" fmla="*/ 1 w 46"/>
                  <a:gd name="T15" fmla="*/ 48 h 70"/>
                  <a:gd name="T16" fmla="*/ 2 w 46"/>
                  <a:gd name="T17" fmla="*/ 50 h 70"/>
                  <a:gd name="T18" fmla="*/ 8 w 46"/>
                  <a:gd name="T19" fmla="*/ 63 h 70"/>
                  <a:gd name="T20" fmla="*/ 11 w 46"/>
                  <a:gd name="T21" fmla="*/ 66 h 70"/>
                  <a:gd name="T22" fmla="*/ 23 w 46"/>
                  <a:gd name="T23" fmla="*/ 70 h 70"/>
                  <a:gd name="T24" fmla="*/ 35 w 46"/>
                  <a:gd name="T25" fmla="*/ 65 h 70"/>
                  <a:gd name="T26" fmla="*/ 38 w 46"/>
                  <a:gd name="T27" fmla="*/ 63 h 70"/>
                  <a:gd name="T28" fmla="*/ 44 w 46"/>
                  <a:gd name="T29" fmla="*/ 50 h 70"/>
                  <a:gd name="T30" fmla="*/ 44 w 46"/>
                  <a:gd name="T31" fmla="*/ 48 h 70"/>
                  <a:gd name="T32" fmla="*/ 46 w 46"/>
                  <a:gd name="T33" fmla="*/ 35 h 70"/>
                  <a:gd name="T34" fmla="*/ 46 w 46"/>
                  <a:gd name="T35" fmla="*/ 35 h 70"/>
                  <a:gd name="T36" fmla="*/ 46 w 46"/>
                  <a:gd name="T37" fmla="*/ 29 h 70"/>
                  <a:gd name="T38" fmla="*/ 23 w 46"/>
                  <a:gd name="T39" fmla="*/ 67 h 70"/>
                  <a:gd name="T40" fmla="*/ 2 w 46"/>
                  <a:gd name="T41" fmla="*/ 38 h 70"/>
                  <a:gd name="T42" fmla="*/ 2 w 46"/>
                  <a:gd name="T43" fmla="*/ 35 h 70"/>
                  <a:gd name="T44" fmla="*/ 23 w 46"/>
                  <a:gd name="T45" fmla="*/ 3 h 70"/>
                  <a:gd name="T46" fmla="*/ 43 w 46"/>
                  <a:gd name="T47" fmla="*/ 26 h 70"/>
                  <a:gd name="T48" fmla="*/ 43 w 46"/>
                  <a:gd name="T49" fmla="*/ 35 h 70"/>
                  <a:gd name="T50" fmla="*/ 23 w 46"/>
                  <a:gd name="T51"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70">
                    <a:moveTo>
                      <a:pt x="46" y="29"/>
                    </a:moveTo>
                    <a:cubicBezTo>
                      <a:pt x="46" y="28"/>
                      <a:pt x="45" y="28"/>
                      <a:pt x="45" y="27"/>
                    </a:cubicBezTo>
                    <a:cubicBezTo>
                      <a:pt x="44" y="8"/>
                      <a:pt x="37" y="0"/>
                      <a:pt x="23" y="0"/>
                    </a:cubicBezTo>
                    <a:cubicBezTo>
                      <a:pt x="8" y="0"/>
                      <a:pt x="1" y="8"/>
                      <a:pt x="0" y="27"/>
                    </a:cubicBezTo>
                    <a:cubicBezTo>
                      <a:pt x="0" y="28"/>
                      <a:pt x="0" y="28"/>
                      <a:pt x="0" y="29"/>
                    </a:cubicBezTo>
                    <a:cubicBezTo>
                      <a:pt x="0" y="31"/>
                      <a:pt x="0" y="33"/>
                      <a:pt x="0" y="35"/>
                    </a:cubicBezTo>
                    <a:cubicBezTo>
                      <a:pt x="0" y="36"/>
                      <a:pt x="0" y="38"/>
                      <a:pt x="0" y="40"/>
                    </a:cubicBezTo>
                    <a:cubicBezTo>
                      <a:pt x="0" y="42"/>
                      <a:pt x="0" y="45"/>
                      <a:pt x="1" y="48"/>
                    </a:cubicBezTo>
                    <a:cubicBezTo>
                      <a:pt x="1" y="48"/>
                      <a:pt x="1" y="49"/>
                      <a:pt x="2" y="50"/>
                    </a:cubicBezTo>
                    <a:cubicBezTo>
                      <a:pt x="3" y="56"/>
                      <a:pt x="5" y="60"/>
                      <a:pt x="8" y="63"/>
                    </a:cubicBezTo>
                    <a:cubicBezTo>
                      <a:pt x="9" y="64"/>
                      <a:pt x="10" y="65"/>
                      <a:pt x="11" y="66"/>
                    </a:cubicBezTo>
                    <a:cubicBezTo>
                      <a:pt x="14" y="69"/>
                      <a:pt x="18" y="70"/>
                      <a:pt x="23" y="70"/>
                    </a:cubicBezTo>
                    <a:cubicBezTo>
                      <a:pt x="27" y="70"/>
                      <a:pt x="32" y="68"/>
                      <a:pt x="35" y="65"/>
                    </a:cubicBezTo>
                    <a:cubicBezTo>
                      <a:pt x="36" y="65"/>
                      <a:pt x="37" y="64"/>
                      <a:pt x="38" y="63"/>
                    </a:cubicBezTo>
                    <a:cubicBezTo>
                      <a:pt x="40" y="59"/>
                      <a:pt x="42" y="55"/>
                      <a:pt x="44" y="50"/>
                    </a:cubicBezTo>
                    <a:cubicBezTo>
                      <a:pt x="44" y="49"/>
                      <a:pt x="44" y="48"/>
                      <a:pt x="44" y="48"/>
                    </a:cubicBezTo>
                    <a:cubicBezTo>
                      <a:pt x="45" y="44"/>
                      <a:pt x="46" y="40"/>
                      <a:pt x="46" y="35"/>
                    </a:cubicBezTo>
                    <a:cubicBezTo>
                      <a:pt x="46" y="35"/>
                      <a:pt x="46" y="35"/>
                      <a:pt x="46" y="35"/>
                    </a:cubicBezTo>
                    <a:cubicBezTo>
                      <a:pt x="46" y="33"/>
                      <a:pt x="46" y="31"/>
                      <a:pt x="46" y="29"/>
                    </a:cubicBezTo>
                    <a:close/>
                    <a:moveTo>
                      <a:pt x="23" y="67"/>
                    </a:moveTo>
                    <a:cubicBezTo>
                      <a:pt x="11" y="67"/>
                      <a:pt x="3" y="56"/>
                      <a:pt x="2" y="38"/>
                    </a:cubicBezTo>
                    <a:cubicBezTo>
                      <a:pt x="2" y="37"/>
                      <a:pt x="2" y="36"/>
                      <a:pt x="2" y="35"/>
                    </a:cubicBezTo>
                    <a:cubicBezTo>
                      <a:pt x="2" y="8"/>
                      <a:pt x="10" y="3"/>
                      <a:pt x="23" y="3"/>
                    </a:cubicBezTo>
                    <a:cubicBezTo>
                      <a:pt x="34" y="3"/>
                      <a:pt x="41" y="7"/>
                      <a:pt x="43" y="26"/>
                    </a:cubicBezTo>
                    <a:cubicBezTo>
                      <a:pt x="43" y="28"/>
                      <a:pt x="43" y="31"/>
                      <a:pt x="43" y="35"/>
                    </a:cubicBezTo>
                    <a:cubicBezTo>
                      <a:pt x="43" y="54"/>
                      <a:pt x="35" y="67"/>
                      <a:pt x="2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158"/>
              <p:cNvSpPr/>
              <p:nvPr/>
            </p:nvSpPr>
            <p:spPr bwMode="auto">
              <a:xfrm>
                <a:off x="4948249" y="5824540"/>
                <a:ext cx="34925" cy="90488"/>
              </a:xfrm>
              <a:custGeom>
                <a:avLst/>
                <a:gdLst>
                  <a:gd name="T0" fmla="*/ 3 w 9"/>
                  <a:gd name="T1" fmla="*/ 24 h 24"/>
                  <a:gd name="T2" fmla="*/ 0 w 9"/>
                  <a:gd name="T3" fmla="*/ 23 h 24"/>
                  <a:gd name="T4" fmla="*/ 0 w 9"/>
                  <a:gd name="T5" fmla="*/ 23 h 24"/>
                  <a:gd name="T6" fmla="*/ 0 w 9"/>
                  <a:gd name="T7" fmla="*/ 21 h 24"/>
                  <a:gd name="T8" fmla="*/ 2 w 9"/>
                  <a:gd name="T9" fmla="*/ 21 h 24"/>
                  <a:gd name="T10" fmla="*/ 2 w 9"/>
                  <a:gd name="T11" fmla="*/ 21 h 24"/>
                  <a:gd name="T12" fmla="*/ 2 w 9"/>
                  <a:gd name="T13" fmla="*/ 22 h 24"/>
                  <a:gd name="T14" fmla="*/ 2 w 9"/>
                  <a:gd name="T15" fmla="*/ 22 h 24"/>
                  <a:gd name="T16" fmla="*/ 2 w 9"/>
                  <a:gd name="T17" fmla="*/ 22 h 24"/>
                  <a:gd name="T18" fmla="*/ 3 w 9"/>
                  <a:gd name="T19" fmla="*/ 22 h 24"/>
                  <a:gd name="T20" fmla="*/ 5 w 9"/>
                  <a:gd name="T21" fmla="*/ 17 h 24"/>
                  <a:gd name="T22" fmla="*/ 4 w 9"/>
                  <a:gd name="T23" fmla="*/ 3 h 24"/>
                  <a:gd name="T24" fmla="*/ 3 w 9"/>
                  <a:gd name="T25" fmla="*/ 4 h 24"/>
                  <a:gd name="T26" fmla="*/ 1 w 9"/>
                  <a:gd name="T27" fmla="*/ 2 h 24"/>
                  <a:gd name="T28" fmla="*/ 5 w 9"/>
                  <a:gd name="T29" fmla="*/ 1 h 24"/>
                  <a:gd name="T30" fmla="*/ 7 w 9"/>
                  <a:gd name="T31" fmla="*/ 18 h 24"/>
                  <a:gd name="T32" fmla="*/ 3 w 9"/>
                  <a:gd name="T33" fmla="*/ 24 h 24"/>
                  <a:gd name="T34" fmla="*/ 3 w 9"/>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4">
                    <a:moveTo>
                      <a:pt x="3" y="24"/>
                    </a:moveTo>
                    <a:cubicBezTo>
                      <a:pt x="1" y="24"/>
                      <a:pt x="0" y="23"/>
                      <a:pt x="0" y="23"/>
                    </a:cubicBezTo>
                    <a:cubicBezTo>
                      <a:pt x="0" y="23"/>
                      <a:pt x="0" y="23"/>
                      <a:pt x="0" y="23"/>
                    </a:cubicBezTo>
                    <a:cubicBezTo>
                      <a:pt x="0" y="21"/>
                      <a:pt x="0" y="21"/>
                      <a:pt x="0" y="21"/>
                    </a:cubicBezTo>
                    <a:cubicBezTo>
                      <a:pt x="2" y="21"/>
                      <a:pt x="2" y="21"/>
                      <a:pt x="2" y="21"/>
                    </a:cubicBezTo>
                    <a:cubicBezTo>
                      <a:pt x="2" y="21"/>
                      <a:pt x="2" y="21"/>
                      <a:pt x="2" y="21"/>
                    </a:cubicBezTo>
                    <a:cubicBezTo>
                      <a:pt x="2" y="21"/>
                      <a:pt x="2" y="21"/>
                      <a:pt x="2" y="22"/>
                    </a:cubicBezTo>
                    <a:cubicBezTo>
                      <a:pt x="2" y="22"/>
                      <a:pt x="2" y="22"/>
                      <a:pt x="2" y="22"/>
                    </a:cubicBezTo>
                    <a:cubicBezTo>
                      <a:pt x="2" y="22"/>
                      <a:pt x="2" y="22"/>
                      <a:pt x="2" y="22"/>
                    </a:cubicBezTo>
                    <a:cubicBezTo>
                      <a:pt x="2" y="22"/>
                      <a:pt x="3" y="22"/>
                      <a:pt x="3" y="22"/>
                    </a:cubicBezTo>
                    <a:cubicBezTo>
                      <a:pt x="3" y="21"/>
                      <a:pt x="4" y="20"/>
                      <a:pt x="5" y="17"/>
                    </a:cubicBezTo>
                    <a:cubicBezTo>
                      <a:pt x="6" y="8"/>
                      <a:pt x="6" y="4"/>
                      <a:pt x="4" y="3"/>
                    </a:cubicBezTo>
                    <a:cubicBezTo>
                      <a:pt x="3" y="3"/>
                      <a:pt x="3" y="3"/>
                      <a:pt x="3" y="4"/>
                    </a:cubicBezTo>
                    <a:cubicBezTo>
                      <a:pt x="1" y="2"/>
                      <a:pt x="1" y="2"/>
                      <a:pt x="1" y="2"/>
                    </a:cubicBezTo>
                    <a:cubicBezTo>
                      <a:pt x="2" y="1"/>
                      <a:pt x="3" y="0"/>
                      <a:pt x="5" y="1"/>
                    </a:cubicBezTo>
                    <a:cubicBezTo>
                      <a:pt x="9" y="2"/>
                      <a:pt x="9" y="8"/>
                      <a:pt x="7" y="18"/>
                    </a:cubicBezTo>
                    <a:cubicBezTo>
                      <a:pt x="7" y="21"/>
                      <a:pt x="5" y="24"/>
                      <a:pt x="3" y="24"/>
                    </a:cubicBezTo>
                    <a:cubicBezTo>
                      <a:pt x="3" y="24"/>
                      <a:pt x="3"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159"/>
              <p:cNvSpPr/>
              <p:nvPr/>
            </p:nvSpPr>
            <p:spPr bwMode="auto">
              <a:xfrm>
                <a:off x="4738698" y="5700715"/>
                <a:ext cx="293688" cy="180975"/>
              </a:xfrm>
              <a:custGeom>
                <a:avLst/>
                <a:gdLst>
                  <a:gd name="T0" fmla="*/ 16 w 78"/>
                  <a:gd name="T1" fmla="*/ 48 h 48"/>
                  <a:gd name="T2" fmla="*/ 33 w 78"/>
                  <a:gd name="T3" fmla="*/ 3 h 48"/>
                  <a:gd name="T4" fmla="*/ 46 w 78"/>
                  <a:gd name="T5" fmla="*/ 7 h 48"/>
                  <a:gd name="T6" fmla="*/ 58 w 78"/>
                  <a:gd name="T7" fmla="*/ 45 h 48"/>
                  <a:gd name="T8" fmla="*/ 52 w 78"/>
                  <a:gd name="T9" fmla="*/ 26 h 48"/>
                  <a:gd name="T10" fmla="*/ 46 w 78"/>
                  <a:gd name="T11" fmla="*/ 18 h 48"/>
                  <a:gd name="T12" fmla="*/ 32 w 78"/>
                  <a:gd name="T13" fmla="*/ 27 h 48"/>
                  <a:gd name="T14" fmla="*/ 16 w 78"/>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8">
                    <a:moveTo>
                      <a:pt x="16" y="48"/>
                    </a:moveTo>
                    <a:cubicBezTo>
                      <a:pt x="6" y="44"/>
                      <a:pt x="0" y="3"/>
                      <a:pt x="33" y="3"/>
                    </a:cubicBezTo>
                    <a:cubicBezTo>
                      <a:pt x="42" y="3"/>
                      <a:pt x="46" y="7"/>
                      <a:pt x="46" y="7"/>
                    </a:cubicBezTo>
                    <a:cubicBezTo>
                      <a:pt x="53" y="0"/>
                      <a:pt x="78" y="15"/>
                      <a:pt x="58" y="45"/>
                    </a:cubicBezTo>
                    <a:cubicBezTo>
                      <a:pt x="58" y="45"/>
                      <a:pt x="60" y="31"/>
                      <a:pt x="52" y="26"/>
                    </a:cubicBezTo>
                    <a:cubicBezTo>
                      <a:pt x="47" y="21"/>
                      <a:pt x="46" y="18"/>
                      <a:pt x="46" y="18"/>
                    </a:cubicBezTo>
                    <a:cubicBezTo>
                      <a:pt x="46" y="18"/>
                      <a:pt x="42" y="25"/>
                      <a:pt x="32" y="27"/>
                    </a:cubicBezTo>
                    <a:cubicBezTo>
                      <a:pt x="21" y="30"/>
                      <a:pt x="18" y="37"/>
                      <a:pt x="1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160"/>
              <p:cNvSpPr/>
              <p:nvPr/>
            </p:nvSpPr>
            <p:spPr bwMode="auto">
              <a:xfrm>
                <a:off x="4859349" y="6080127"/>
                <a:ext cx="36513" cy="57150"/>
              </a:xfrm>
              <a:custGeom>
                <a:avLst/>
                <a:gdLst>
                  <a:gd name="T0" fmla="*/ 23 w 23"/>
                  <a:gd name="T1" fmla="*/ 31 h 36"/>
                  <a:gd name="T2" fmla="*/ 23 w 23"/>
                  <a:gd name="T3" fmla="*/ 31 h 36"/>
                  <a:gd name="T4" fmla="*/ 21 w 23"/>
                  <a:gd name="T5" fmla="*/ 36 h 36"/>
                  <a:gd name="T6" fmla="*/ 2 w 23"/>
                  <a:gd name="T7" fmla="*/ 36 h 36"/>
                  <a:gd name="T8" fmla="*/ 0 w 23"/>
                  <a:gd name="T9" fmla="*/ 31 h 36"/>
                  <a:gd name="T10" fmla="*/ 4 w 23"/>
                  <a:gd name="T11" fmla="*/ 0 h 36"/>
                  <a:gd name="T12" fmla="*/ 16 w 23"/>
                  <a:gd name="T13" fmla="*/ 0 h 36"/>
                  <a:gd name="T14" fmla="*/ 23 w 23"/>
                  <a:gd name="T15" fmla="*/ 3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23" y="31"/>
                    </a:moveTo>
                    <a:lnTo>
                      <a:pt x="23" y="31"/>
                    </a:lnTo>
                    <a:lnTo>
                      <a:pt x="21" y="36"/>
                    </a:lnTo>
                    <a:lnTo>
                      <a:pt x="2" y="36"/>
                    </a:lnTo>
                    <a:lnTo>
                      <a:pt x="0" y="31"/>
                    </a:lnTo>
                    <a:lnTo>
                      <a:pt x="4" y="0"/>
                    </a:lnTo>
                    <a:lnTo>
                      <a:pt x="16" y="0"/>
                    </a:ln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161"/>
              <p:cNvSpPr/>
              <p:nvPr/>
            </p:nvSpPr>
            <p:spPr bwMode="auto">
              <a:xfrm>
                <a:off x="4854586" y="6035677"/>
                <a:ext cx="46038" cy="49213"/>
              </a:xfrm>
              <a:custGeom>
                <a:avLst/>
                <a:gdLst>
                  <a:gd name="T0" fmla="*/ 6 w 12"/>
                  <a:gd name="T1" fmla="*/ 13 h 13"/>
                  <a:gd name="T2" fmla="*/ 10 w 12"/>
                  <a:gd name="T3" fmla="*/ 11 h 13"/>
                  <a:gd name="T4" fmla="*/ 11 w 12"/>
                  <a:gd name="T5" fmla="*/ 7 h 13"/>
                  <a:gd name="T6" fmla="*/ 9 w 12"/>
                  <a:gd name="T7" fmla="*/ 2 h 13"/>
                  <a:gd name="T8" fmla="*/ 6 w 12"/>
                  <a:gd name="T9" fmla="*/ 0 h 13"/>
                  <a:gd name="T10" fmla="*/ 6 w 12"/>
                  <a:gd name="T11" fmla="*/ 0 h 13"/>
                  <a:gd name="T12" fmla="*/ 6 w 12"/>
                  <a:gd name="T13" fmla="*/ 0 h 13"/>
                  <a:gd name="T14" fmla="*/ 5 w 12"/>
                  <a:gd name="T15" fmla="*/ 0 h 13"/>
                  <a:gd name="T16" fmla="*/ 3 w 12"/>
                  <a:gd name="T17" fmla="*/ 2 h 13"/>
                  <a:gd name="T18" fmla="*/ 1 w 12"/>
                  <a:gd name="T19" fmla="*/ 7 h 13"/>
                  <a:gd name="T20" fmla="*/ 2 w 12"/>
                  <a:gd name="T21" fmla="*/ 11 h 13"/>
                  <a:gd name="T22" fmla="*/ 6 w 12"/>
                  <a:gd name="T23" fmla="*/ 13 h 13"/>
                  <a:gd name="T24" fmla="*/ 6 w 12"/>
                  <a:gd name="T25" fmla="*/ 13 h 13"/>
                  <a:gd name="T26" fmla="*/ 6 w 12"/>
                  <a:gd name="T27" fmla="*/ 13 h 13"/>
                  <a:gd name="T28" fmla="*/ 6 w 12"/>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6" y="13"/>
                    </a:moveTo>
                    <a:cubicBezTo>
                      <a:pt x="10" y="11"/>
                      <a:pt x="10" y="11"/>
                      <a:pt x="10" y="11"/>
                    </a:cubicBezTo>
                    <a:cubicBezTo>
                      <a:pt x="11" y="10"/>
                      <a:pt x="12" y="9"/>
                      <a:pt x="11" y="7"/>
                    </a:cubicBezTo>
                    <a:cubicBezTo>
                      <a:pt x="9" y="2"/>
                      <a:pt x="9" y="2"/>
                      <a:pt x="9" y="2"/>
                    </a:cubicBezTo>
                    <a:cubicBezTo>
                      <a:pt x="9" y="1"/>
                      <a:pt x="8" y="0"/>
                      <a:pt x="6" y="0"/>
                    </a:cubicBezTo>
                    <a:cubicBezTo>
                      <a:pt x="6" y="0"/>
                      <a:pt x="6" y="0"/>
                      <a:pt x="6" y="0"/>
                    </a:cubicBezTo>
                    <a:cubicBezTo>
                      <a:pt x="6" y="0"/>
                      <a:pt x="6" y="0"/>
                      <a:pt x="6" y="0"/>
                    </a:cubicBezTo>
                    <a:cubicBezTo>
                      <a:pt x="5" y="0"/>
                      <a:pt x="5" y="0"/>
                      <a:pt x="5" y="0"/>
                    </a:cubicBezTo>
                    <a:cubicBezTo>
                      <a:pt x="4" y="0"/>
                      <a:pt x="3" y="1"/>
                      <a:pt x="3" y="2"/>
                    </a:cubicBezTo>
                    <a:cubicBezTo>
                      <a:pt x="1" y="7"/>
                      <a:pt x="1" y="7"/>
                      <a:pt x="1" y="7"/>
                    </a:cubicBezTo>
                    <a:cubicBezTo>
                      <a:pt x="0" y="9"/>
                      <a:pt x="1" y="10"/>
                      <a:pt x="2" y="11"/>
                    </a:cubicBezTo>
                    <a:cubicBezTo>
                      <a:pt x="6" y="13"/>
                      <a:pt x="6" y="13"/>
                      <a:pt x="6" y="13"/>
                    </a:cubicBezTo>
                    <a:cubicBezTo>
                      <a:pt x="6" y="13"/>
                      <a:pt x="6" y="13"/>
                      <a:pt x="6" y="13"/>
                    </a:cubicBezTo>
                    <a:cubicBezTo>
                      <a:pt x="6" y="13"/>
                      <a:pt x="6" y="13"/>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1" name="Freeform 162"/>
              <p:cNvSpPr>
                <a:spLocks noEditPoints="1"/>
              </p:cNvSpPr>
              <p:nvPr/>
            </p:nvSpPr>
            <p:spPr bwMode="auto">
              <a:xfrm>
                <a:off x="4806961" y="5846765"/>
                <a:ext cx="63500" cy="38100"/>
              </a:xfrm>
              <a:custGeom>
                <a:avLst/>
                <a:gdLst>
                  <a:gd name="T0" fmla="*/ 17 w 17"/>
                  <a:gd name="T1" fmla="*/ 4 h 10"/>
                  <a:gd name="T2" fmla="*/ 16 w 17"/>
                  <a:gd name="T3" fmla="*/ 2 h 10"/>
                  <a:gd name="T4" fmla="*/ 13 w 17"/>
                  <a:gd name="T5" fmla="*/ 0 h 10"/>
                  <a:gd name="T6" fmla="*/ 4 w 17"/>
                  <a:gd name="T7" fmla="*/ 0 h 10"/>
                  <a:gd name="T8" fmla="*/ 0 w 17"/>
                  <a:gd name="T9" fmla="*/ 4 h 10"/>
                  <a:gd name="T10" fmla="*/ 0 w 17"/>
                  <a:gd name="T11" fmla="*/ 5 h 10"/>
                  <a:gd name="T12" fmla="*/ 4 w 17"/>
                  <a:gd name="T13" fmla="*/ 10 h 10"/>
                  <a:gd name="T14" fmla="*/ 13 w 17"/>
                  <a:gd name="T15" fmla="*/ 10 h 10"/>
                  <a:gd name="T16" fmla="*/ 17 w 17"/>
                  <a:gd name="T17" fmla="*/ 5 h 10"/>
                  <a:gd name="T18" fmla="*/ 17 w 17"/>
                  <a:gd name="T19" fmla="*/ 4 h 10"/>
                  <a:gd name="T20" fmla="*/ 17 w 17"/>
                  <a:gd name="T21" fmla="*/ 4 h 10"/>
                  <a:gd name="T22" fmla="*/ 15 w 17"/>
                  <a:gd name="T23" fmla="*/ 5 h 10"/>
                  <a:gd name="T24" fmla="*/ 13 w 17"/>
                  <a:gd name="T25" fmla="*/ 8 h 10"/>
                  <a:gd name="T26" fmla="*/ 4 w 17"/>
                  <a:gd name="T27" fmla="*/ 8 h 10"/>
                  <a:gd name="T28" fmla="*/ 2 w 17"/>
                  <a:gd name="T29" fmla="*/ 5 h 10"/>
                  <a:gd name="T30" fmla="*/ 2 w 17"/>
                  <a:gd name="T31" fmla="*/ 4 h 10"/>
                  <a:gd name="T32" fmla="*/ 4 w 17"/>
                  <a:gd name="T33" fmla="*/ 2 h 10"/>
                  <a:gd name="T34" fmla="*/ 13 w 17"/>
                  <a:gd name="T35" fmla="*/ 2 h 10"/>
                  <a:gd name="T36" fmla="*/ 15 w 17"/>
                  <a:gd name="T37" fmla="*/ 4 h 10"/>
                  <a:gd name="T38" fmla="*/ 15 w 17"/>
                  <a:gd name="T3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0">
                    <a:moveTo>
                      <a:pt x="17" y="4"/>
                    </a:moveTo>
                    <a:cubicBezTo>
                      <a:pt x="17" y="3"/>
                      <a:pt x="17" y="2"/>
                      <a:pt x="16" y="2"/>
                    </a:cubicBezTo>
                    <a:cubicBezTo>
                      <a:pt x="16" y="1"/>
                      <a:pt x="14" y="0"/>
                      <a:pt x="13" y="0"/>
                    </a:cubicBezTo>
                    <a:cubicBezTo>
                      <a:pt x="4" y="0"/>
                      <a:pt x="4" y="0"/>
                      <a:pt x="4" y="0"/>
                    </a:cubicBezTo>
                    <a:cubicBezTo>
                      <a:pt x="2" y="0"/>
                      <a:pt x="0" y="2"/>
                      <a:pt x="0" y="4"/>
                    </a:cubicBezTo>
                    <a:cubicBezTo>
                      <a:pt x="0" y="5"/>
                      <a:pt x="0" y="5"/>
                      <a:pt x="0" y="5"/>
                    </a:cubicBezTo>
                    <a:cubicBezTo>
                      <a:pt x="0" y="8"/>
                      <a:pt x="2" y="10"/>
                      <a:pt x="4" y="10"/>
                    </a:cubicBezTo>
                    <a:cubicBezTo>
                      <a:pt x="13" y="10"/>
                      <a:pt x="13" y="10"/>
                      <a:pt x="13" y="10"/>
                    </a:cubicBezTo>
                    <a:cubicBezTo>
                      <a:pt x="15" y="10"/>
                      <a:pt x="17" y="8"/>
                      <a:pt x="17" y="5"/>
                    </a:cubicBezTo>
                    <a:cubicBezTo>
                      <a:pt x="17" y="4"/>
                      <a:pt x="17" y="4"/>
                      <a:pt x="17" y="4"/>
                    </a:cubicBezTo>
                    <a:cubicBezTo>
                      <a:pt x="17" y="4"/>
                      <a:pt x="17" y="4"/>
                      <a:pt x="17" y="4"/>
                    </a:cubicBezTo>
                    <a:close/>
                    <a:moveTo>
                      <a:pt x="15" y="5"/>
                    </a:moveTo>
                    <a:cubicBezTo>
                      <a:pt x="15" y="7"/>
                      <a:pt x="14" y="8"/>
                      <a:pt x="13" y="8"/>
                    </a:cubicBezTo>
                    <a:cubicBezTo>
                      <a:pt x="4" y="8"/>
                      <a:pt x="4" y="8"/>
                      <a:pt x="4" y="8"/>
                    </a:cubicBezTo>
                    <a:cubicBezTo>
                      <a:pt x="3" y="8"/>
                      <a:pt x="2" y="7"/>
                      <a:pt x="2" y="5"/>
                    </a:cubicBezTo>
                    <a:cubicBezTo>
                      <a:pt x="2" y="4"/>
                      <a:pt x="2" y="4"/>
                      <a:pt x="2" y="4"/>
                    </a:cubicBezTo>
                    <a:cubicBezTo>
                      <a:pt x="2" y="3"/>
                      <a:pt x="3" y="2"/>
                      <a:pt x="4" y="2"/>
                    </a:cubicBezTo>
                    <a:cubicBezTo>
                      <a:pt x="13" y="2"/>
                      <a:pt x="13" y="2"/>
                      <a:pt x="13" y="2"/>
                    </a:cubicBezTo>
                    <a:cubicBezTo>
                      <a:pt x="14" y="2"/>
                      <a:pt x="15" y="3"/>
                      <a:pt x="15" y="4"/>
                    </a:cubicBezTo>
                    <a:lnTo>
                      <a:pt x="1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Freeform 163"/>
              <p:cNvSpPr>
                <a:spLocks noEditPoints="1"/>
              </p:cNvSpPr>
              <p:nvPr/>
            </p:nvSpPr>
            <p:spPr bwMode="auto">
              <a:xfrm>
                <a:off x="4884749" y="5846765"/>
                <a:ext cx="63500" cy="38100"/>
              </a:xfrm>
              <a:custGeom>
                <a:avLst/>
                <a:gdLst>
                  <a:gd name="T0" fmla="*/ 13 w 17"/>
                  <a:gd name="T1" fmla="*/ 0 h 10"/>
                  <a:gd name="T2" fmla="*/ 4 w 17"/>
                  <a:gd name="T3" fmla="*/ 0 h 10"/>
                  <a:gd name="T4" fmla="*/ 1 w 17"/>
                  <a:gd name="T5" fmla="*/ 2 h 10"/>
                  <a:gd name="T6" fmla="*/ 0 w 17"/>
                  <a:gd name="T7" fmla="*/ 4 h 10"/>
                  <a:gd name="T8" fmla="*/ 0 w 17"/>
                  <a:gd name="T9" fmla="*/ 4 h 10"/>
                  <a:gd name="T10" fmla="*/ 0 w 17"/>
                  <a:gd name="T11" fmla="*/ 5 h 10"/>
                  <a:gd name="T12" fmla="*/ 4 w 17"/>
                  <a:gd name="T13" fmla="*/ 10 h 10"/>
                  <a:gd name="T14" fmla="*/ 13 w 17"/>
                  <a:gd name="T15" fmla="*/ 10 h 10"/>
                  <a:gd name="T16" fmla="*/ 17 w 17"/>
                  <a:gd name="T17" fmla="*/ 5 h 10"/>
                  <a:gd name="T18" fmla="*/ 17 w 17"/>
                  <a:gd name="T19" fmla="*/ 4 h 10"/>
                  <a:gd name="T20" fmla="*/ 13 w 17"/>
                  <a:gd name="T21" fmla="*/ 0 h 10"/>
                  <a:gd name="T22" fmla="*/ 15 w 17"/>
                  <a:gd name="T23" fmla="*/ 5 h 10"/>
                  <a:gd name="T24" fmla="*/ 13 w 17"/>
                  <a:gd name="T25" fmla="*/ 8 h 10"/>
                  <a:gd name="T26" fmla="*/ 4 w 17"/>
                  <a:gd name="T27" fmla="*/ 8 h 10"/>
                  <a:gd name="T28" fmla="*/ 2 w 17"/>
                  <a:gd name="T29" fmla="*/ 5 h 10"/>
                  <a:gd name="T30" fmla="*/ 2 w 17"/>
                  <a:gd name="T31" fmla="*/ 4 h 10"/>
                  <a:gd name="T32" fmla="*/ 4 w 17"/>
                  <a:gd name="T33" fmla="*/ 2 h 10"/>
                  <a:gd name="T34" fmla="*/ 13 w 17"/>
                  <a:gd name="T35" fmla="*/ 2 h 10"/>
                  <a:gd name="T36" fmla="*/ 15 w 17"/>
                  <a:gd name="T37" fmla="*/ 4 h 10"/>
                  <a:gd name="T38" fmla="*/ 15 w 17"/>
                  <a:gd name="T3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0">
                    <a:moveTo>
                      <a:pt x="13" y="0"/>
                    </a:moveTo>
                    <a:cubicBezTo>
                      <a:pt x="4" y="0"/>
                      <a:pt x="4" y="0"/>
                      <a:pt x="4" y="0"/>
                    </a:cubicBezTo>
                    <a:cubicBezTo>
                      <a:pt x="3" y="0"/>
                      <a:pt x="2" y="1"/>
                      <a:pt x="1" y="2"/>
                    </a:cubicBezTo>
                    <a:cubicBezTo>
                      <a:pt x="0" y="2"/>
                      <a:pt x="0" y="3"/>
                      <a:pt x="0" y="4"/>
                    </a:cubicBezTo>
                    <a:cubicBezTo>
                      <a:pt x="0" y="4"/>
                      <a:pt x="0" y="4"/>
                      <a:pt x="0" y="4"/>
                    </a:cubicBezTo>
                    <a:cubicBezTo>
                      <a:pt x="0" y="5"/>
                      <a:pt x="0" y="5"/>
                      <a:pt x="0" y="5"/>
                    </a:cubicBezTo>
                    <a:cubicBezTo>
                      <a:pt x="0" y="8"/>
                      <a:pt x="2" y="10"/>
                      <a:pt x="4" y="10"/>
                    </a:cubicBezTo>
                    <a:cubicBezTo>
                      <a:pt x="13" y="10"/>
                      <a:pt x="13" y="10"/>
                      <a:pt x="13" y="10"/>
                    </a:cubicBezTo>
                    <a:cubicBezTo>
                      <a:pt x="15" y="10"/>
                      <a:pt x="17" y="8"/>
                      <a:pt x="17" y="5"/>
                    </a:cubicBezTo>
                    <a:cubicBezTo>
                      <a:pt x="17" y="4"/>
                      <a:pt x="17" y="4"/>
                      <a:pt x="17" y="4"/>
                    </a:cubicBezTo>
                    <a:cubicBezTo>
                      <a:pt x="17" y="2"/>
                      <a:pt x="15" y="0"/>
                      <a:pt x="13" y="0"/>
                    </a:cubicBezTo>
                    <a:close/>
                    <a:moveTo>
                      <a:pt x="15" y="5"/>
                    </a:moveTo>
                    <a:cubicBezTo>
                      <a:pt x="15" y="7"/>
                      <a:pt x="14" y="8"/>
                      <a:pt x="13" y="8"/>
                    </a:cubicBezTo>
                    <a:cubicBezTo>
                      <a:pt x="4" y="8"/>
                      <a:pt x="4" y="8"/>
                      <a:pt x="4" y="8"/>
                    </a:cubicBezTo>
                    <a:cubicBezTo>
                      <a:pt x="3" y="8"/>
                      <a:pt x="2" y="7"/>
                      <a:pt x="2" y="5"/>
                    </a:cubicBezTo>
                    <a:cubicBezTo>
                      <a:pt x="2" y="4"/>
                      <a:pt x="2" y="4"/>
                      <a:pt x="2" y="4"/>
                    </a:cubicBezTo>
                    <a:cubicBezTo>
                      <a:pt x="2" y="3"/>
                      <a:pt x="3" y="2"/>
                      <a:pt x="4" y="2"/>
                    </a:cubicBezTo>
                    <a:cubicBezTo>
                      <a:pt x="13" y="2"/>
                      <a:pt x="13" y="2"/>
                      <a:pt x="13" y="2"/>
                    </a:cubicBezTo>
                    <a:cubicBezTo>
                      <a:pt x="14" y="2"/>
                      <a:pt x="15" y="3"/>
                      <a:pt x="15" y="4"/>
                    </a:cubicBezTo>
                    <a:lnTo>
                      <a:pt x="1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Rectangle 164"/>
              <p:cNvSpPr>
                <a:spLocks noChangeArrowheads="1"/>
              </p:cNvSpPr>
              <p:nvPr/>
            </p:nvSpPr>
            <p:spPr bwMode="auto">
              <a:xfrm>
                <a:off x="4865699" y="5854702"/>
                <a:ext cx="238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165"/>
              <p:cNvSpPr>
                <a:spLocks noEditPoints="1"/>
              </p:cNvSpPr>
              <p:nvPr/>
            </p:nvSpPr>
            <p:spPr bwMode="auto">
              <a:xfrm>
                <a:off x="4598998" y="6027740"/>
                <a:ext cx="34925" cy="82550"/>
              </a:xfrm>
              <a:custGeom>
                <a:avLst/>
                <a:gdLst>
                  <a:gd name="T0" fmla="*/ 8 w 9"/>
                  <a:gd name="T1" fmla="*/ 3 h 22"/>
                  <a:gd name="T2" fmla="*/ 8 w 9"/>
                  <a:gd name="T3" fmla="*/ 2 h 22"/>
                  <a:gd name="T4" fmla="*/ 5 w 9"/>
                  <a:gd name="T5" fmla="*/ 0 h 22"/>
                  <a:gd name="T6" fmla="*/ 5 w 9"/>
                  <a:gd name="T7" fmla="*/ 1 h 22"/>
                  <a:gd name="T8" fmla="*/ 4 w 9"/>
                  <a:gd name="T9" fmla="*/ 1 h 22"/>
                  <a:gd name="T10" fmla="*/ 2 w 9"/>
                  <a:gd name="T11" fmla="*/ 16 h 22"/>
                  <a:gd name="T12" fmla="*/ 6 w 9"/>
                  <a:gd name="T13" fmla="*/ 22 h 22"/>
                  <a:gd name="T14" fmla="*/ 8 w 9"/>
                  <a:gd name="T15" fmla="*/ 22 h 22"/>
                  <a:gd name="T16" fmla="*/ 9 w 9"/>
                  <a:gd name="T17" fmla="*/ 21 h 22"/>
                  <a:gd name="T18" fmla="*/ 9 w 9"/>
                  <a:gd name="T19" fmla="*/ 21 h 22"/>
                  <a:gd name="T20" fmla="*/ 8 w 9"/>
                  <a:gd name="T21" fmla="*/ 3 h 22"/>
                  <a:gd name="T22" fmla="*/ 7 w 9"/>
                  <a:gd name="T23" fmla="*/ 20 h 22"/>
                  <a:gd name="T24" fmla="*/ 6 w 9"/>
                  <a:gd name="T25" fmla="*/ 20 h 22"/>
                  <a:gd name="T26" fmla="*/ 5 w 9"/>
                  <a:gd name="T27" fmla="*/ 15 h 22"/>
                  <a:gd name="T28" fmla="*/ 4 w 9"/>
                  <a:gd name="T29" fmla="*/ 3 h 22"/>
                  <a:gd name="T30" fmla="*/ 5 w 9"/>
                  <a:gd name="T31" fmla="*/ 3 h 22"/>
                  <a:gd name="T32" fmla="*/ 5 w 9"/>
                  <a:gd name="T33" fmla="*/ 3 h 22"/>
                  <a:gd name="T34" fmla="*/ 6 w 9"/>
                  <a:gd name="T35" fmla="*/ 3 h 22"/>
                  <a:gd name="T36" fmla="*/ 6 w 9"/>
                  <a:gd name="T37" fmla="*/ 18 h 22"/>
                  <a:gd name="T38" fmla="*/ 7 w 9"/>
                  <a:gd name="T39"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2">
                    <a:moveTo>
                      <a:pt x="8" y="3"/>
                    </a:moveTo>
                    <a:cubicBezTo>
                      <a:pt x="8" y="2"/>
                      <a:pt x="8" y="2"/>
                      <a:pt x="8" y="2"/>
                    </a:cubicBezTo>
                    <a:cubicBezTo>
                      <a:pt x="8" y="2"/>
                      <a:pt x="7" y="0"/>
                      <a:pt x="5" y="0"/>
                    </a:cubicBezTo>
                    <a:cubicBezTo>
                      <a:pt x="5" y="0"/>
                      <a:pt x="5" y="0"/>
                      <a:pt x="5" y="1"/>
                    </a:cubicBezTo>
                    <a:cubicBezTo>
                      <a:pt x="4" y="1"/>
                      <a:pt x="4" y="1"/>
                      <a:pt x="4" y="1"/>
                    </a:cubicBezTo>
                    <a:cubicBezTo>
                      <a:pt x="0" y="2"/>
                      <a:pt x="0" y="7"/>
                      <a:pt x="2" y="16"/>
                    </a:cubicBezTo>
                    <a:cubicBezTo>
                      <a:pt x="3" y="20"/>
                      <a:pt x="4" y="22"/>
                      <a:pt x="6" y="22"/>
                    </a:cubicBezTo>
                    <a:cubicBezTo>
                      <a:pt x="7" y="22"/>
                      <a:pt x="7" y="22"/>
                      <a:pt x="8" y="22"/>
                    </a:cubicBezTo>
                    <a:cubicBezTo>
                      <a:pt x="8" y="22"/>
                      <a:pt x="9" y="21"/>
                      <a:pt x="9" y="21"/>
                    </a:cubicBezTo>
                    <a:cubicBezTo>
                      <a:pt x="9" y="21"/>
                      <a:pt x="9" y="21"/>
                      <a:pt x="9" y="21"/>
                    </a:cubicBezTo>
                    <a:lnTo>
                      <a:pt x="8" y="3"/>
                    </a:lnTo>
                    <a:close/>
                    <a:moveTo>
                      <a:pt x="7" y="20"/>
                    </a:moveTo>
                    <a:cubicBezTo>
                      <a:pt x="6" y="20"/>
                      <a:pt x="6" y="20"/>
                      <a:pt x="6" y="20"/>
                    </a:cubicBezTo>
                    <a:cubicBezTo>
                      <a:pt x="6" y="20"/>
                      <a:pt x="5" y="19"/>
                      <a:pt x="5" y="15"/>
                    </a:cubicBezTo>
                    <a:cubicBezTo>
                      <a:pt x="3" y="9"/>
                      <a:pt x="3" y="5"/>
                      <a:pt x="4" y="3"/>
                    </a:cubicBezTo>
                    <a:cubicBezTo>
                      <a:pt x="5" y="3"/>
                      <a:pt x="5" y="3"/>
                      <a:pt x="5" y="3"/>
                    </a:cubicBezTo>
                    <a:cubicBezTo>
                      <a:pt x="5" y="3"/>
                      <a:pt x="5" y="3"/>
                      <a:pt x="5" y="3"/>
                    </a:cubicBezTo>
                    <a:cubicBezTo>
                      <a:pt x="5" y="3"/>
                      <a:pt x="6" y="3"/>
                      <a:pt x="6" y="3"/>
                    </a:cubicBezTo>
                    <a:cubicBezTo>
                      <a:pt x="6" y="18"/>
                      <a:pt x="6" y="18"/>
                      <a:pt x="6" y="18"/>
                    </a:cubicBezTo>
                    <a:lnTo>
                      <a:pt x="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Freeform 166"/>
              <p:cNvSpPr>
                <a:spLocks noEditPoints="1"/>
              </p:cNvSpPr>
              <p:nvPr/>
            </p:nvSpPr>
            <p:spPr bwMode="auto">
              <a:xfrm>
                <a:off x="4711711" y="5997577"/>
                <a:ext cx="150813" cy="139700"/>
              </a:xfrm>
              <a:custGeom>
                <a:avLst/>
                <a:gdLst>
                  <a:gd name="T0" fmla="*/ 39 w 40"/>
                  <a:gd name="T1" fmla="*/ 35 h 37"/>
                  <a:gd name="T2" fmla="*/ 28 w 40"/>
                  <a:gd name="T3" fmla="*/ 14 h 37"/>
                  <a:gd name="T4" fmla="*/ 26 w 40"/>
                  <a:gd name="T5" fmla="*/ 0 h 37"/>
                  <a:gd name="T6" fmla="*/ 18 w 40"/>
                  <a:gd name="T7" fmla="*/ 5 h 37"/>
                  <a:gd name="T8" fmla="*/ 9 w 40"/>
                  <a:gd name="T9" fmla="*/ 10 h 37"/>
                  <a:gd name="T10" fmla="*/ 6 w 40"/>
                  <a:gd name="T11" fmla="*/ 15 h 37"/>
                  <a:gd name="T12" fmla="*/ 0 w 40"/>
                  <a:gd name="T13" fmla="*/ 37 h 37"/>
                  <a:gd name="T14" fmla="*/ 40 w 40"/>
                  <a:gd name="T15" fmla="*/ 37 h 37"/>
                  <a:gd name="T16" fmla="*/ 39 w 40"/>
                  <a:gd name="T17" fmla="*/ 35 h 37"/>
                  <a:gd name="T18" fmla="*/ 19 w 40"/>
                  <a:gd name="T19" fmla="*/ 24 h 37"/>
                  <a:gd name="T20" fmla="*/ 15 w 40"/>
                  <a:gd name="T21" fmla="*/ 28 h 37"/>
                  <a:gd name="T22" fmla="*/ 15 w 40"/>
                  <a:gd name="T23" fmla="*/ 28 h 37"/>
                  <a:gd name="T24" fmla="*/ 16 w 40"/>
                  <a:gd name="T25" fmla="*/ 11 h 37"/>
                  <a:gd name="T26" fmla="*/ 18 w 40"/>
                  <a:gd name="T27" fmla="*/ 10 h 37"/>
                  <a:gd name="T28" fmla="*/ 18 w 40"/>
                  <a:gd name="T29" fmla="*/ 10 h 37"/>
                  <a:gd name="T30" fmla="*/ 19 w 40"/>
                  <a:gd name="T3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7">
                    <a:moveTo>
                      <a:pt x="39" y="35"/>
                    </a:moveTo>
                    <a:cubicBezTo>
                      <a:pt x="28" y="14"/>
                      <a:pt x="28" y="14"/>
                      <a:pt x="28" y="14"/>
                    </a:cubicBezTo>
                    <a:cubicBezTo>
                      <a:pt x="26" y="0"/>
                      <a:pt x="26" y="0"/>
                      <a:pt x="26" y="0"/>
                    </a:cubicBezTo>
                    <a:cubicBezTo>
                      <a:pt x="18" y="5"/>
                      <a:pt x="18" y="5"/>
                      <a:pt x="18" y="5"/>
                    </a:cubicBezTo>
                    <a:cubicBezTo>
                      <a:pt x="9" y="10"/>
                      <a:pt x="9" y="10"/>
                      <a:pt x="9" y="10"/>
                    </a:cubicBezTo>
                    <a:cubicBezTo>
                      <a:pt x="7" y="11"/>
                      <a:pt x="6" y="13"/>
                      <a:pt x="6" y="15"/>
                    </a:cubicBezTo>
                    <a:cubicBezTo>
                      <a:pt x="0" y="37"/>
                      <a:pt x="0" y="37"/>
                      <a:pt x="0" y="37"/>
                    </a:cubicBezTo>
                    <a:cubicBezTo>
                      <a:pt x="40" y="37"/>
                      <a:pt x="40" y="37"/>
                      <a:pt x="40" y="37"/>
                    </a:cubicBezTo>
                    <a:lnTo>
                      <a:pt x="39" y="35"/>
                    </a:lnTo>
                    <a:close/>
                    <a:moveTo>
                      <a:pt x="19" y="24"/>
                    </a:moveTo>
                    <a:cubicBezTo>
                      <a:pt x="18" y="30"/>
                      <a:pt x="16" y="29"/>
                      <a:pt x="15" y="28"/>
                    </a:cubicBezTo>
                    <a:cubicBezTo>
                      <a:pt x="15" y="28"/>
                      <a:pt x="15" y="28"/>
                      <a:pt x="15" y="28"/>
                    </a:cubicBezTo>
                    <a:cubicBezTo>
                      <a:pt x="16" y="11"/>
                      <a:pt x="16" y="11"/>
                      <a:pt x="16" y="11"/>
                    </a:cubicBezTo>
                    <a:cubicBezTo>
                      <a:pt x="16" y="11"/>
                      <a:pt x="16" y="9"/>
                      <a:pt x="18" y="10"/>
                    </a:cubicBezTo>
                    <a:cubicBezTo>
                      <a:pt x="18" y="10"/>
                      <a:pt x="18" y="10"/>
                      <a:pt x="18" y="10"/>
                    </a:cubicBezTo>
                    <a:cubicBezTo>
                      <a:pt x="21" y="11"/>
                      <a:pt x="21" y="15"/>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167"/>
              <p:cNvSpPr/>
              <p:nvPr/>
            </p:nvSpPr>
            <p:spPr bwMode="auto">
              <a:xfrm>
                <a:off x="4614873" y="5945190"/>
                <a:ext cx="165100" cy="222250"/>
              </a:xfrm>
              <a:custGeom>
                <a:avLst/>
                <a:gdLst>
                  <a:gd name="T0" fmla="*/ 22 w 44"/>
                  <a:gd name="T1" fmla="*/ 59 h 59"/>
                  <a:gd name="T2" fmla="*/ 44 w 44"/>
                  <a:gd name="T3" fmla="*/ 26 h 59"/>
                  <a:gd name="T4" fmla="*/ 22 w 44"/>
                  <a:gd name="T5" fmla="*/ 0 h 59"/>
                  <a:gd name="T6" fmla="*/ 0 w 44"/>
                  <a:gd name="T7" fmla="*/ 26 h 59"/>
                  <a:gd name="T8" fmla="*/ 22 w 44"/>
                  <a:gd name="T9" fmla="*/ 59 h 59"/>
                </a:gdLst>
                <a:ahLst/>
                <a:cxnLst>
                  <a:cxn ang="0">
                    <a:pos x="T0" y="T1"/>
                  </a:cxn>
                  <a:cxn ang="0">
                    <a:pos x="T2" y="T3"/>
                  </a:cxn>
                  <a:cxn ang="0">
                    <a:pos x="T4" y="T5"/>
                  </a:cxn>
                  <a:cxn ang="0">
                    <a:pos x="T6" y="T7"/>
                  </a:cxn>
                  <a:cxn ang="0">
                    <a:pos x="T8" y="T9"/>
                  </a:cxn>
                </a:cxnLst>
                <a:rect l="0" t="0" r="r" b="b"/>
                <a:pathLst>
                  <a:path w="44" h="59">
                    <a:moveTo>
                      <a:pt x="22" y="59"/>
                    </a:moveTo>
                    <a:cubicBezTo>
                      <a:pt x="33" y="59"/>
                      <a:pt x="44" y="45"/>
                      <a:pt x="44" y="26"/>
                    </a:cubicBezTo>
                    <a:cubicBezTo>
                      <a:pt x="44" y="2"/>
                      <a:pt x="35" y="0"/>
                      <a:pt x="22" y="0"/>
                    </a:cubicBezTo>
                    <a:cubicBezTo>
                      <a:pt x="9" y="0"/>
                      <a:pt x="0" y="2"/>
                      <a:pt x="0" y="26"/>
                    </a:cubicBezTo>
                    <a:cubicBezTo>
                      <a:pt x="0" y="45"/>
                      <a:pt x="11" y="59"/>
                      <a:pt x="22"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168"/>
              <p:cNvSpPr/>
              <p:nvPr/>
            </p:nvSpPr>
            <p:spPr bwMode="auto">
              <a:xfrm>
                <a:off x="4546610" y="6184902"/>
                <a:ext cx="304801" cy="128588"/>
              </a:xfrm>
              <a:custGeom>
                <a:avLst/>
                <a:gdLst>
                  <a:gd name="T0" fmla="*/ 75 w 81"/>
                  <a:gd name="T1" fmla="*/ 14 h 34"/>
                  <a:gd name="T2" fmla="*/ 72 w 81"/>
                  <a:gd name="T3" fmla="*/ 9 h 34"/>
                  <a:gd name="T4" fmla="*/ 56 w 81"/>
                  <a:gd name="T5" fmla="*/ 0 h 34"/>
                  <a:gd name="T6" fmla="*/ 41 w 81"/>
                  <a:gd name="T7" fmla="*/ 2 h 34"/>
                  <a:gd name="T8" fmla="*/ 39 w 81"/>
                  <a:gd name="T9" fmla="*/ 2 h 34"/>
                  <a:gd name="T10" fmla="*/ 24 w 81"/>
                  <a:gd name="T11" fmla="*/ 0 h 34"/>
                  <a:gd name="T12" fmla="*/ 8 w 81"/>
                  <a:gd name="T13" fmla="*/ 9 h 34"/>
                  <a:gd name="T14" fmla="*/ 5 w 81"/>
                  <a:gd name="T15" fmla="*/ 14 h 34"/>
                  <a:gd name="T16" fmla="*/ 0 w 81"/>
                  <a:gd name="T17" fmla="*/ 34 h 34"/>
                  <a:gd name="T18" fmla="*/ 40 w 81"/>
                  <a:gd name="T19" fmla="*/ 34 h 34"/>
                  <a:gd name="T20" fmla="*/ 81 w 81"/>
                  <a:gd name="T21" fmla="*/ 34 h 34"/>
                  <a:gd name="T22" fmla="*/ 75 w 81"/>
                  <a:gd name="T23"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34">
                    <a:moveTo>
                      <a:pt x="75" y="14"/>
                    </a:moveTo>
                    <a:cubicBezTo>
                      <a:pt x="75" y="12"/>
                      <a:pt x="74" y="10"/>
                      <a:pt x="72" y="9"/>
                    </a:cubicBezTo>
                    <a:cubicBezTo>
                      <a:pt x="56" y="0"/>
                      <a:pt x="56" y="0"/>
                      <a:pt x="56" y="0"/>
                    </a:cubicBezTo>
                    <a:cubicBezTo>
                      <a:pt x="41" y="2"/>
                      <a:pt x="41" y="2"/>
                      <a:pt x="41" y="2"/>
                    </a:cubicBezTo>
                    <a:cubicBezTo>
                      <a:pt x="40" y="2"/>
                      <a:pt x="40" y="2"/>
                      <a:pt x="39" y="2"/>
                    </a:cubicBezTo>
                    <a:cubicBezTo>
                      <a:pt x="24" y="0"/>
                      <a:pt x="24" y="0"/>
                      <a:pt x="24" y="0"/>
                    </a:cubicBezTo>
                    <a:cubicBezTo>
                      <a:pt x="8" y="9"/>
                      <a:pt x="8" y="9"/>
                      <a:pt x="8" y="9"/>
                    </a:cubicBezTo>
                    <a:cubicBezTo>
                      <a:pt x="7" y="10"/>
                      <a:pt x="6" y="12"/>
                      <a:pt x="5" y="14"/>
                    </a:cubicBezTo>
                    <a:cubicBezTo>
                      <a:pt x="0" y="34"/>
                      <a:pt x="0" y="34"/>
                      <a:pt x="0" y="34"/>
                    </a:cubicBezTo>
                    <a:cubicBezTo>
                      <a:pt x="40" y="34"/>
                      <a:pt x="40" y="34"/>
                      <a:pt x="40" y="34"/>
                    </a:cubicBezTo>
                    <a:cubicBezTo>
                      <a:pt x="81" y="34"/>
                      <a:pt x="81" y="34"/>
                      <a:pt x="81" y="34"/>
                    </a:cubicBezTo>
                    <a:lnTo>
                      <a:pt x="7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8" name="Freeform 169"/>
              <p:cNvSpPr>
                <a:spLocks noEditPoints="1"/>
              </p:cNvSpPr>
              <p:nvPr/>
            </p:nvSpPr>
            <p:spPr bwMode="auto">
              <a:xfrm>
                <a:off x="4892686" y="5994402"/>
                <a:ext cx="150813" cy="142875"/>
              </a:xfrm>
              <a:custGeom>
                <a:avLst/>
                <a:gdLst>
                  <a:gd name="T0" fmla="*/ 34 w 40"/>
                  <a:gd name="T1" fmla="*/ 16 h 38"/>
                  <a:gd name="T2" fmla="*/ 31 w 40"/>
                  <a:gd name="T3" fmla="*/ 11 h 38"/>
                  <a:gd name="T4" fmla="*/ 22 w 40"/>
                  <a:gd name="T5" fmla="*/ 6 h 38"/>
                  <a:gd name="T6" fmla="*/ 13 w 40"/>
                  <a:gd name="T7" fmla="*/ 0 h 38"/>
                  <a:gd name="T8" fmla="*/ 12 w 40"/>
                  <a:gd name="T9" fmla="*/ 15 h 38"/>
                  <a:gd name="T10" fmla="*/ 1 w 40"/>
                  <a:gd name="T11" fmla="*/ 36 h 38"/>
                  <a:gd name="T12" fmla="*/ 0 w 40"/>
                  <a:gd name="T13" fmla="*/ 37 h 38"/>
                  <a:gd name="T14" fmla="*/ 0 w 40"/>
                  <a:gd name="T15" fmla="*/ 38 h 38"/>
                  <a:gd name="T16" fmla="*/ 40 w 40"/>
                  <a:gd name="T17" fmla="*/ 38 h 38"/>
                  <a:gd name="T18" fmla="*/ 34 w 40"/>
                  <a:gd name="T19" fmla="*/ 16 h 38"/>
                  <a:gd name="T20" fmla="*/ 20 w 40"/>
                  <a:gd name="T21" fmla="*/ 25 h 38"/>
                  <a:gd name="T22" fmla="*/ 21 w 40"/>
                  <a:gd name="T23" fmla="*/ 11 h 38"/>
                  <a:gd name="T24" fmla="*/ 21 w 40"/>
                  <a:gd name="T25" fmla="*/ 11 h 38"/>
                  <a:gd name="T26" fmla="*/ 24 w 40"/>
                  <a:gd name="T27" fmla="*/ 12 h 38"/>
                  <a:gd name="T28" fmla="*/ 25 w 40"/>
                  <a:gd name="T29" fmla="*/ 29 h 38"/>
                  <a:gd name="T30" fmla="*/ 24 w 40"/>
                  <a:gd name="T31" fmla="*/ 30 h 38"/>
                  <a:gd name="T32" fmla="*/ 20 w 40"/>
                  <a:gd name="T33"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8">
                    <a:moveTo>
                      <a:pt x="34" y="16"/>
                    </a:moveTo>
                    <a:cubicBezTo>
                      <a:pt x="34" y="14"/>
                      <a:pt x="32" y="12"/>
                      <a:pt x="31" y="11"/>
                    </a:cubicBezTo>
                    <a:cubicBezTo>
                      <a:pt x="22" y="6"/>
                      <a:pt x="22" y="6"/>
                      <a:pt x="22" y="6"/>
                    </a:cubicBezTo>
                    <a:cubicBezTo>
                      <a:pt x="13" y="0"/>
                      <a:pt x="13" y="0"/>
                      <a:pt x="13" y="0"/>
                    </a:cubicBezTo>
                    <a:cubicBezTo>
                      <a:pt x="12" y="15"/>
                      <a:pt x="12" y="15"/>
                      <a:pt x="12" y="15"/>
                    </a:cubicBezTo>
                    <a:cubicBezTo>
                      <a:pt x="1" y="36"/>
                      <a:pt x="1" y="36"/>
                      <a:pt x="1" y="36"/>
                    </a:cubicBezTo>
                    <a:cubicBezTo>
                      <a:pt x="0" y="37"/>
                      <a:pt x="0" y="37"/>
                      <a:pt x="0" y="37"/>
                    </a:cubicBezTo>
                    <a:cubicBezTo>
                      <a:pt x="0" y="38"/>
                      <a:pt x="0" y="38"/>
                      <a:pt x="0" y="38"/>
                    </a:cubicBezTo>
                    <a:cubicBezTo>
                      <a:pt x="40" y="38"/>
                      <a:pt x="40" y="38"/>
                      <a:pt x="40" y="38"/>
                    </a:cubicBezTo>
                    <a:lnTo>
                      <a:pt x="34" y="16"/>
                    </a:lnTo>
                    <a:close/>
                    <a:moveTo>
                      <a:pt x="20" y="25"/>
                    </a:moveTo>
                    <a:cubicBezTo>
                      <a:pt x="18" y="16"/>
                      <a:pt x="19" y="12"/>
                      <a:pt x="21" y="11"/>
                    </a:cubicBezTo>
                    <a:cubicBezTo>
                      <a:pt x="21" y="11"/>
                      <a:pt x="21" y="11"/>
                      <a:pt x="21" y="11"/>
                    </a:cubicBezTo>
                    <a:cubicBezTo>
                      <a:pt x="23" y="10"/>
                      <a:pt x="24" y="12"/>
                      <a:pt x="24" y="12"/>
                    </a:cubicBezTo>
                    <a:cubicBezTo>
                      <a:pt x="25" y="29"/>
                      <a:pt x="25" y="29"/>
                      <a:pt x="25" y="29"/>
                    </a:cubicBezTo>
                    <a:cubicBezTo>
                      <a:pt x="25" y="29"/>
                      <a:pt x="24" y="29"/>
                      <a:pt x="24" y="30"/>
                    </a:cubicBezTo>
                    <a:cubicBezTo>
                      <a:pt x="23" y="30"/>
                      <a:pt x="21" y="30"/>
                      <a:pt x="2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170"/>
              <p:cNvSpPr>
                <a:spLocks noEditPoints="1"/>
              </p:cNvSpPr>
              <p:nvPr/>
            </p:nvSpPr>
            <p:spPr bwMode="auto">
              <a:xfrm>
                <a:off x="5126049" y="6030915"/>
                <a:ext cx="22225" cy="79375"/>
              </a:xfrm>
              <a:custGeom>
                <a:avLst/>
                <a:gdLst>
                  <a:gd name="T0" fmla="*/ 3 w 6"/>
                  <a:gd name="T1" fmla="*/ 1 h 21"/>
                  <a:gd name="T2" fmla="*/ 3 w 6"/>
                  <a:gd name="T3" fmla="*/ 1 h 21"/>
                  <a:gd name="T4" fmla="*/ 1 w 6"/>
                  <a:gd name="T5" fmla="*/ 2 h 21"/>
                  <a:gd name="T6" fmla="*/ 0 w 6"/>
                  <a:gd name="T7" fmla="*/ 19 h 21"/>
                  <a:gd name="T8" fmla="*/ 0 w 6"/>
                  <a:gd name="T9" fmla="*/ 19 h 21"/>
                  <a:gd name="T10" fmla="*/ 4 w 6"/>
                  <a:gd name="T11" fmla="*/ 15 h 21"/>
                  <a:gd name="T12" fmla="*/ 3 w 6"/>
                  <a:gd name="T13" fmla="*/ 1 h 21"/>
                  <a:gd name="T14" fmla="*/ 3 w 6"/>
                  <a:gd name="T15" fmla="*/ 14 h 21"/>
                  <a:gd name="T16" fmla="*/ 1 w 6"/>
                  <a:gd name="T17" fmla="*/ 19 h 21"/>
                  <a:gd name="T18" fmla="*/ 1 w 6"/>
                  <a:gd name="T19" fmla="*/ 19 h 21"/>
                  <a:gd name="T20" fmla="*/ 1 w 6"/>
                  <a:gd name="T21" fmla="*/ 16 h 21"/>
                  <a:gd name="T22" fmla="*/ 3 w 6"/>
                  <a:gd name="T23" fmla="*/ 3 h 21"/>
                  <a:gd name="T24" fmla="*/ 3 w 6"/>
                  <a:gd name="T25" fmla="*/ 2 h 21"/>
                  <a:gd name="T26" fmla="*/ 3 w 6"/>
                  <a:gd name="T2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1">
                    <a:moveTo>
                      <a:pt x="3" y="1"/>
                    </a:moveTo>
                    <a:cubicBezTo>
                      <a:pt x="3" y="1"/>
                      <a:pt x="3" y="1"/>
                      <a:pt x="3" y="1"/>
                    </a:cubicBezTo>
                    <a:cubicBezTo>
                      <a:pt x="1" y="0"/>
                      <a:pt x="1" y="2"/>
                      <a:pt x="1" y="2"/>
                    </a:cubicBezTo>
                    <a:cubicBezTo>
                      <a:pt x="0" y="19"/>
                      <a:pt x="0" y="19"/>
                      <a:pt x="0" y="19"/>
                    </a:cubicBezTo>
                    <a:cubicBezTo>
                      <a:pt x="0" y="19"/>
                      <a:pt x="0" y="19"/>
                      <a:pt x="0" y="19"/>
                    </a:cubicBezTo>
                    <a:cubicBezTo>
                      <a:pt x="1" y="20"/>
                      <a:pt x="3" y="21"/>
                      <a:pt x="4" y="15"/>
                    </a:cubicBezTo>
                    <a:cubicBezTo>
                      <a:pt x="6" y="6"/>
                      <a:pt x="6" y="2"/>
                      <a:pt x="3" y="1"/>
                    </a:cubicBezTo>
                    <a:close/>
                    <a:moveTo>
                      <a:pt x="3" y="14"/>
                    </a:moveTo>
                    <a:cubicBezTo>
                      <a:pt x="2" y="18"/>
                      <a:pt x="1" y="19"/>
                      <a:pt x="1" y="19"/>
                    </a:cubicBezTo>
                    <a:cubicBezTo>
                      <a:pt x="1" y="19"/>
                      <a:pt x="1" y="19"/>
                      <a:pt x="1" y="19"/>
                    </a:cubicBezTo>
                    <a:cubicBezTo>
                      <a:pt x="1" y="16"/>
                      <a:pt x="1" y="16"/>
                      <a:pt x="1" y="16"/>
                    </a:cubicBezTo>
                    <a:cubicBezTo>
                      <a:pt x="2" y="12"/>
                      <a:pt x="3" y="8"/>
                      <a:pt x="3" y="3"/>
                    </a:cubicBezTo>
                    <a:cubicBezTo>
                      <a:pt x="3" y="2"/>
                      <a:pt x="3" y="2"/>
                      <a:pt x="3" y="2"/>
                    </a:cubicBezTo>
                    <a:cubicBezTo>
                      <a:pt x="4" y="3"/>
                      <a:pt x="4" y="7"/>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171"/>
              <p:cNvSpPr>
                <a:spLocks noEditPoints="1"/>
              </p:cNvSpPr>
              <p:nvPr/>
            </p:nvSpPr>
            <p:spPr bwMode="auto">
              <a:xfrm>
                <a:off x="5118112" y="6027740"/>
                <a:ext cx="33338" cy="82550"/>
              </a:xfrm>
              <a:custGeom>
                <a:avLst/>
                <a:gdLst>
                  <a:gd name="T0" fmla="*/ 5 w 9"/>
                  <a:gd name="T1" fmla="*/ 1 h 22"/>
                  <a:gd name="T2" fmla="*/ 5 w 9"/>
                  <a:gd name="T3" fmla="*/ 0 h 22"/>
                  <a:gd name="T4" fmla="*/ 4 w 9"/>
                  <a:gd name="T5" fmla="*/ 0 h 22"/>
                  <a:gd name="T6" fmla="*/ 1 w 9"/>
                  <a:gd name="T7" fmla="*/ 2 h 22"/>
                  <a:gd name="T8" fmla="*/ 0 w 9"/>
                  <a:gd name="T9" fmla="*/ 21 h 22"/>
                  <a:gd name="T10" fmla="*/ 1 w 9"/>
                  <a:gd name="T11" fmla="*/ 21 h 22"/>
                  <a:gd name="T12" fmla="*/ 1 w 9"/>
                  <a:gd name="T13" fmla="*/ 22 h 22"/>
                  <a:gd name="T14" fmla="*/ 3 w 9"/>
                  <a:gd name="T15" fmla="*/ 22 h 22"/>
                  <a:gd name="T16" fmla="*/ 7 w 9"/>
                  <a:gd name="T17" fmla="*/ 16 h 22"/>
                  <a:gd name="T18" fmla="*/ 5 w 9"/>
                  <a:gd name="T19" fmla="*/ 1 h 22"/>
                  <a:gd name="T20" fmla="*/ 5 w 9"/>
                  <a:gd name="T21" fmla="*/ 15 h 22"/>
                  <a:gd name="T22" fmla="*/ 3 w 9"/>
                  <a:gd name="T23" fmla="*/ 20 h 22"/>
                  <a:gd name="T24" fmla="*/ 3 w 9"/>
                  <a:gd name="T25" fmla="*/ 20 h 22"/>
                  <a:gd name="T26" fmla="*/ 3 w 9"/>
                  <a:gd name="T27" fmla="*/ 17 h 22"/>
                  <a:gd name="T28" fmla="*/ 4 w 9"/>
                  <a:gd name="T29" fmla="*/ 3 h 22"/>
                  <a:gd name="T30" fmla="*/ 4 w 9"/>
                  <a:gd name="T31" fmla="*/ 3 h 22"/>
                  <a:gd name="T32" fmla="*/ 5 w 9"/>
                  <a:gd name="T33" fmla="*/ 3 h 22"/>
                  <a:gd name="T34" fmla="*/ 5 w 9"/>
                  <a:gd name="T35"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2">
                    <a:moveTo>
                      <a:pt x="5" y="1"/>
                    </a:moveTo>
                    <a:cubicBezTo>
                      <a:pt x="5" y="1"/>
                      <a:pt x="5" y="1"/>
                      <a:pt x="5" y="0"/>
                    </a:cubicBezTo>
                    <a:cubicBezTo>
                      <a:pt x="4" y="0"/>
                      <a:pt x="4" y="0"/>
                      <a:pt x="4" y="0"/>
                    </a:cubicBezTo>
                    <a:cubicBezTo>
                      <a:pt x="2" y="0"/>
                      <a:pt x="2" y="2"/>
                      <a:pt x="1" y="2"/>
                    </a:cubicBezTo>
                    <a:cubicBezTo>
                      <a:pt x="0" y="21"/>
                      <a:pt x="0" y="21"/>
                      <a:pt x="0" y="21"/>
                    </a:cubicBezTo>
                    <a:cubicBezTo>
                      <a:pt x="1" y="21"/>
                      <a:pt x="1" y="21"/>
                      <a:pt x="1" y="21"/>
                    </a:cubicBezTo>
                    <a:cubicBezTo>
                      <a:pt x="1" y="21"/>
                      <a:pt x="1" y="21"/>
                      <a:pt x="1" y="22"/>
                    </a:cubicBezTo>
                    <a:cubicBezTo>
                      <a:pt x="2" y="22"/>
                      <a:pt x="2" y="22"/>
                      <a:pt x="3" y="22"/>
                    </a:cubicBezTo>
                    <a:cubicBezTo>
                      <a:pt x="5" y="22"/>
                      <a:pt x="7" y="20"/>
                      <a:pt x="7" y="16"/>
                    </a:cubicBezTo>
                    <a:cubicBezTo>
                      <a:pt x="9" y="7"/>
                      <a:pt x="9" y="2"/>
                      <a:pt x="5" y="1"/>
                    </a:cubicBezTo>
                    <a:close/>
                    <a:moveTo>
                      <a:pt x="5" y="15"/>
                    </a:moveTo>
                    <a:cubicBezTo>
                      <a:pt x="4" y="19"/>
                      <a:pt x="3" y="20"/>
                      <a:pt x="3" y="20"/>
                    </a:cubicBezTo>
                    <a:cubicBezTo>
                      <a:pt x="3" y="20"/>
                      <a:pt x="3" y="20"/>
                      <a:pt x="3" y="20"/>
                    </a:cubicBezTo>
                    <a:cubicBezTo>
                      <a:pt x="3" y="17"/>
                      <a:pt x="3" y="17"/>
                      <a:pt x="3" y="17"/>
                    </a:cubicBezTo>
                    <a:cubicBezTo>
                      <a:pt x="4" y="3"/>
                      <a:pt x="4" y="3"/>
                      <a:pt x="4" y="3"/>
                    </a:cubicBezTo>
                    <a:cubicBezTo>
                      <a:pt x="4" y="3"/>
                      <a:pt x="4" y="3"/>
                      <a:pt x="4" y="3"/>
                    </a:cubicBezTo>
                    <a:cubicBezTo>
                      <a:pt x="5" y="3"/>
                      <a:pt x="5" y="3"/>
                      <a:pt x="5" y="3"/>
                    </a:cubicBezTo>
                    <a:cubicBezTo>
                      <a:pt x="6" y="4"/>
                      <a:pt x="6" y="8"/>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172"/>
              <p:cNvSpPr/>
              <p:nvPr/>
            </p:nvSpPr>
            <p:spPr bwMode="auto">
              <a:xfrm>
                <a:off x="4972061" y="5945190"/>
                <a:ext cx="165100" cy="222250"/>
              </a:xfrm>
              <a:custGeom>
                <a:avLst/>
                <a:gdLst>
                  <a:gd name="T0" fmla="*/ 44 w 44"/>
                  <a:gd name="T1" fmla="*/ 25 h 59"/>
                  <a:gd name="T2" fmla="*/ 44 w 44"/>
                  <a:gd name="T3" fmla="*/ 26 h 59"/>
                  <a:gd name="T4" fmla="*/ 42 w 44"/>
                  <a:gd name="T5" fmla="*/ 39 h 59"/>
                  <a:gd name="T6" fmla="*/ 41 w 44"/>
                  <a:gd name="T7" fmla="*/ 42 h 59"/>
                  <a:gd name="T8" fmla="*/ 40 w 44"/>
                  <a:gd name="T9" fmla="*/ 44 h 59"/>
                  <a:gd name="T10" fmla="*/ 22 w 44"/>
                  <a:gd name="T11" fmla="*/ 59 h 59"/>
                  <a:gd name="T12" fmla="*/ 7 w 44"/>
                  <a:gd name="T13" fmla="*/ 51 h 59"/>
                  <a:gd name="T14" fmla="*/ 3 w 44"/>
                  <a:gd name="T15" fmla="*/ 43 h 59"/>
                  <a:gd name="T16" fmla="*/ 0 w 44"/>
                  <a:gd name="T17" fmla="*/ 26 h 59"/>
                  <a:gd name="T18" fmla="*/ 0 w 44"/>
                  <a:gd name="T19" fmla="*/ 24 h 59"/>
                  <a:gd name="T20" fmla="*/ 1 w 44"/>
                  <a:gd name="T21" fmla="*/ 19 h 59"/>
                  <a:gd name="T22" fmla="*/ 22 w 44"/>
                  <a:gd name="T23" fmla="*/ 0 h 59"/>
                  <a:gd name="T24" fmla="*/ 44 w 44"/>
                  <a:gd name="T25" fmla="*/ 22 h 59"/>
                  <a:gd name="T26" fmla="*/ 44 w 44"/>
                  <a:gd name="T27" fmla="*/ 24 h 59"/>
                  <a:gd name="T28" fmla="*/ 44 w 44"/>
                  <a:gd name="T29"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59">
                    <a:moveTo>
                      <a:pt x="44" y="25"/>
                    </a:moveTo>
                    <a:cubicBezTo>
                      <a:pt x="44" y="26"/>
                      <a:pt x="44" y="26"/>
                      <a:pt x="44" y="26"/>
                    </a:cubicBezTo>
                    <a:cubicBezTo>
                      <a:pt x="44" y="31"/>
                      <a:pt x="43" y="35"/>
                      <a:pt x="42" y="39"/>
                    </a:cubicBezTo>
                    <a:cubicBezTo>
                      <a:pt x="42" y="40"/>
                      <a:pt x="41" y="41"/>
                      <a:pt x="41" y="42"/>
                    </a:cubicBezTo>
                    <a:cubicBezTo>
                      <a:pt x="41" y="43"/>
                      <a:pt x="41" y="43"/>
                      <a:pt x="40" y="44"/>
                    </a:cubicBezTo>
                    <a:cubicBezTo>
                      <a:pt x="36" y="53"/>
                      <a:pt x="29" y="59"/>
                      <a:pt x="22" y="59"/>
                    </a:cubicBezTo>
                    <a:cubicBezTo>
                      <a:pt x="17" y="59"/>
                      <a:pt x="11" y="56"/>
                      <a:pt x="7" y="51"/>
                    </a:cubicBezTo>
                    <a:cubicBezTo>
                      <a:pt x="6" y="48"/>
                      <a:pt x="4" y="46"/>
                      <a:pt x="3" y="43"/>
                    </a:cubicBezTo>
                    <a:cubicBezTo>
                      <a:pt x="1" y="38"/>
                      <a:pt x="0" y="32"/>
                      <a:pt x="0" y="26"/>
                    </a:cubicBezTo>
                    <a:cubicBezTo>
                      <a:pt x="0" y="25"/>
                      <a:pt x="0" y="25"/>
                      <a:pt x="0" y="24"/>
                    </a:cubicBezTo>
                    <a:cubicBezTo>
                      <a:pt x="0" y="22"/>
                      <a:pt x="0" y="20"/>
                      <a:pt x="1" y="19"/>
                    </a:cubicBezTo>
                    <a:cubicBezTo>
                      <a:pt x="2" y="1"/>
                      <a:pt x="11" y="0"/>
                      <a:pt x="22" y="0"/>
                    </a:cubicBezTo>
                    <a:cubicBezTo>
                      <a:pt x="34" y="0"/>
                      <a:pt x="43" y="1"/>
                      <a:pt x="44" y="22"/>
                    </a:cubicBezTo>
                    <a:cubicBezTo>
                      <a:pt x="44" y="23"/>
                      <a:pt x="44" y="23"/>
                      <a:pt x="44" y="24"/>
                    </a:cubicBezTo>
                    <a:cubicBezTo>
                      <a:pt x="44" y="24"/>
                      <a:pt x="44" y="25"/>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173"/>
              <p:cNvSpPr/>
              <p:nvPr/>
            </p:nvSpPr>
            <p:spPr bwMode="auto">
              <a:xfrm>
                <a:off x="4903799" y="6184902"/>
                <a:ext cx="300038" cy="128588"/>
              </a:xfrm>
              <a:custGeom>
                <a:avLst/>
                <a:gdLst>
                  <a:gd name="T0" fmla="*/ 75 w 80"/>
                  <a:gd name="T1" fmla="*/ 14 h 34"/>
                  <a:gd name="T2" fmla="*/ 72 w 80"/>
                  <a:gd name="T3" fmla="*/ 9 h 34"/>
                  <a:gd name="T4" fmla="*/ 56 w 80"/>
                  <a:gd name="T5" fmla="*/ 0 h 34"/>
                  <a:gd name="T6" fmla="*/ 41 w 80"/>
                  <a:gd name="T7" fmla="*/ 2 h 34"/>
                  <a:gd name="T8" fmla="*/ 39 w 80"/>
                  <a:gd name="T9" fmla="*/ 2 h 34"/>
                  <a:gd name="T10" fmla="*/ 24 w 80"/>
                  <a:gd name="T11" fmla="*/ 0 h 34"/>
                  <a:gd name="T12" fmla="*/ 8 w 80"/>
                  <a:gd name="T13" fmla="*/ 9 h 34"/>
                  <a:gd name="T14" fmla="*/ 5 w 80"/>
                  <a:gd name="T15" fmla="*/ 14 h 34"/>
                  <a:gd name="T16" fmla="*/ 0 w 80"/>
                  <a:gd name="T17" fmla="*/ 34 h 34"/>
                  <a:gd name="T18" fmla="*/ 40 w 80"/>
                  <a:gd name="T19" fmla="*/ 34 h 34"/>
                  <a:gd name="T20" fmla="*/ 80 w 80"/>
                  <a:gd name="T21" fmla="*/ 34 h 34"/>
                  <a:gd name="T22" fmla="*/ 75 w 80"/>
                  <a:gd name="T23"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34">
                    <a:moveTo>
                      <a:pt x="75" y="14"/>
                    </a:moveTo>
                    <a:cubicBezTo>
                      <a:pt x="75" y="12"/>
                      <a:pt x="73" y="10"/>
                      <a:pt x="72" y="9"/>
                    </a:cubicBezTo>
                    <a:cubicBezTo>
                      <a:pt x="56" y="0"/>
                      <a:pt x="56" y="0"/>
                      <a:pt x="56" y="0"/>
                    </a:cubicBezTo>
                    <a:cubicBezTo>
                      <a:pt x="41" y="2"/>
                      <a:pt x="41" y="2"/>
                      <a:pt x="41" y="2"/>
                    </a:cubicBezTo>
                    <a:cubicBezTo>
                      <a:pt x="40" y="2"/>
                      <a:pt x="40" y="2"/>
                      <a:pt x="39" y="2"/>
                    </a:cubicBezTo>
                    <a:cubicBezTo>
                      <a:pt x="24" y="0"/>
                      <a:pt x="24" y="0"/>
                      <a:pt x="24" y="0"/>
                    </a:cubicBezTo>
                    <a:cubicBezTo>
                      <a:pt x="8" y="9"/>
                      <a:pt x="8" y="9"/>
                      <a:pt x="8" y="9"/>
                    </a:cubicBezTo>
                    <a:cubicBezTo>
                      <a:pt x="6" y="10"/>
                      <a:pt x="5" y="12"/>
                      <a:pt x="5" y="14"/>
                    </a:cubicBezTo>
                    <a:cubicBezTo>
                      <a:pt x="0" y="34"/>
                      <a:pt x="0" y="34"/>
                      <a:pt x="0" y="34"/>
                    </a:cubicBezTo>
                    <a:cubicBezTo>
                      <a:pt x="40" y="34"/>
                      <a:pt x="40" y="34"/>
                      <a:pt x="40" y="34"/>
                    </a:cubicBezTo>
                    <a:cubicBezTo>
                      <a:pt x="80" y="34"/>
                      <a:pt x="80" y="34"/>
                      <a:pt x="80" y="34"/>
                    </a:cubicBezTo>
                    <a:lnTo>
                      <a:pt x="7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28" name="Group 43"/>
            <p:cNvGrpSpPr/>
            <p:nvPr userDrawn="1"/>
          </p:nvGrpSpPr>
          <p:grpSpPr>
            <a:xfrm>
              <a:off x="5859923" y="3261664"/>
              <a:ext cx="618572" cy="656241"/>
              <a:chOff x="5745176" y="5678490"/>
              <a:chExt cx="495301" cy="525463"/>
            </a:xfrm>
            <a:solidFill>
              <a:schemeClr val="accent3"/>
            </a:solidFill>
          </p:grpSpPr>
          <p:sp>
            <p:nvSpPr>
              <p:cNvPr id="29" name="Freeform 98"/>
              <p:cNvSpPr>
                <a:spLocks noEditPoints="1"/>
              </p:cNvSpPr>
              <p:nvPr/>
            </p:nvSpPr>
            <p:spPr bwMode="auto">
              <a:xfrm>
                <a:off x="6053152" y="5678490"/>
                <a:ext cx="187325" cy="187325"/>
              </a:xfrm>
              <a:custGeom>
                <a:avLst/>
                <a:gdLst>
                  <a:gd name="T0" fmla="*/ 48 w 50"/>
                  <a:gd name="T1" fmla="*/ 32 h 50"/>
                  <a:gd name="T2" fmla="*/ 50 w 50"/>
                  <a:gd name="T3" fmla="*/ 25 h 50"/>
                  <a:gd name="T4" fmla="*/ 49 w 50"/>
                  <a:gd name="T5" fmla="*/ 22 h 50"/>
                  <a:gd name="T6" fmla="*/ 42 w 50"/>
                  <a:gd name="T7" fmla="*/ 23 h 50"/>
                  <a:gd name="T8" fmla="*/ 40 w 50"/>
                  <a:gd name="T9" fmla="*/ 15 h 50"/>
                  <a:gd name="T10" fmla="*/ 45 w 50"/>
                  <a:gd name="T11" fmla="*/ 11 h 50"/>
                  <a:gd name="T12" fmla="*/ 37 w 50"/>
                  <a:gd name="T13" fmla="*/ 4 h 50"/>
                  <a:gd name="T14" fmla="*/ 34 w 50"/>
                  <a:gd name="T15" fmla="*/ 10 h 50"/>
                  <a:gd name="T16" fmla="*/ 26 w 50"/>
                  <a:gd name="T17" fmla="*/ 7 h 50"/>
                  <a:gd name="T18" fmla="*/ 27 w 50"/>
                  <a:gd name="T19" fmla="*/ 0 h 50"/>
                  <a:gd name="T20" fmla="*/ 25 w 50"/>
                  <a:gd name="T21" fmla="*/ 0 h 50"/>
                  <a:gd name="T22" fmla="*/ 14 w 50"/>
                  <a:gd name="T23" fmla="*/ 3 h 50"/>
                  <a:gd name="T24" fmla="*/ 17 w 50"/>
                  <a:gd name="T25" fmla="*/ 9 h 50"/>
                  <a:gd name="T26" fmla="*/ 11 w 50"/>
                  <a:gd name="T27" fmla="*/ 14 h 50"/>
                  <a:gd name="T28" fmla="*/ 5 w 50"/>
                  <a:gd name="T29" fmla="*/ 9 h 50"/>
                  <a:gd name="T30" fmla="*/ 0 w 50"/>
                  <a:gd name="T31" fmla="*/ 19 h 50"/>
                  <a:gd name="T32" fmla="*/ 7 w 50"/>
                  <a:gd name="T33" fmla="*/ 21 h 50"/>
                  <a:gd name="T34" fmla="*/ 7 w 50"/>
                  <a:gd name="T35" fmla="*/ 25 h 50"/>
                  <a:gd name="T36" fmla="*/ 7 w 50"/>
                  <a:gd name="T37" fmla="*/ 29 h 50"/>
                  <a:gd name="T38" fmla="*/ 0 w 50"/>
                  <a:gd name="T39" fmla="*/ 30 h 50"/>
                  <a:gd name="T40" fmla="*/ 5 w 50"/>
                  <a:gd name="T41" fmla="*/ 40 h 50"/>
                  <a:gd name="T42" fmla="*/ 10 w 50"/>
                  <a:gd name="T43" fmla="*/ 36 h 50"/>
                  <a:gd name="T44" fmla="*/ 16 w 50"/>
                  <a:gd name="T45" fmla="*/ 41 h 50"/>
                  <a:gd name="T46" fmla="*/ 13 w 50"/>
                  <a:gd name="T47" fmla="*/ 47 h 50"/>
                  <a:gd name="T48" fmla="*/ 23 w 50"/>
                  <a:gd name="T49" fmla="*/ 50 h 50"/>
                  <a:gd name="T50" fmla="*/ 24 w 50"/>
                  <a:gd name="T51" fmla="*/ 43 h 50"/>
                  <a:gd name="T52" fmla="*/ 25 w 50"/>
                  <a:gd name="T53" fmla="*/ 43 h 50"/>
                  <a:gd name="T54" fmla="*/ 31 w 50"/>
                  <a:gd name="T55" fmla="*/ 42 h 50"/>
                  <a:gd name="T56" fmla="*/ 34 w 50"/>
                  <a:gd name="T57" fmla="*/ 48 h 50"/>
                  <a:gd name="T58" fmla="*/ 43 w 50"/>
                  <a:gd name="T59" fmla="*/ 42 h 50"/>
                  <a:gd name="T60" fmla="*/ 38 w 50"/>
                  <a:gd name="T61" fmla="*/ 37 h 50"/>
                  <a:gd name="T62" fmla="*/ 42 w 50"/>
                  <a:gd name="T63" fmla="*/ 30 h 50"/>
                  <a:gd name="T64" fmla="*/ 48 w 50"/>
                  <a:gd name="T65" fmla="*/ 32 h 50"/>
                  <a:gd name="T66" fmla="*/ 25 w 50"/>
                  <a:gd name="T67" fmla="*/ 40 h 50"/>
                  <a:gd name="T68" fmla="*/ 9 w 50"/>
                  <a:gd name="T69" fmla="*/ 25 h 50"/>
                  <a:gd name="T70" fmla="*/ 25 w 50"/>
                  <a:gd name="T71" fmla="*/ 10 h 50"/>
                  <a:gd name="T72" fmla="*/ 40 w 50"/>
                  <a:gd name="T73" fmla="*/ 25 h 50"/>
                  <a:gd name="T74" fmla="*/ 25 w 50"/>
                  <a:gd name="T75"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8" y="32"/>
                    </a:moveTo>
                    <a:cubicBezTo>
                      <a:pt x="49" y="30"/>
                      <a:pt x="50" y="28"/>
                      <a:pt x="50" y="25"/>
                    </a:cubicBezTo>
                    <a:cubicBezTo>
                      <a:pt x="50" y="24"/>
                      <a:pt x="49" y="23"/>
                      <a:pt x="49" y="22"/>
                    </a:cubicBezTo>
                    <a:cubicBezTo>
                      <a:pt x="42" y="23"/>
                      <a:pt x="42" y="23"/>
                      <a:pt x="42" y="23"/>
                    </a:cubicBezTo>
                    <a:cubicBezTo>
                      <a:pt x="42" y="20"/>
                      <a:pt x="41" y="17"/>
                      <a:pt x="40" y="15"/>
                    </a:cubicBezTo>
                    <a:cubicBezTo>
                      <a:pt x="45" y="11"/>
                      <a:pt x="45" y="11"/>
                      <a:pt x="45" y="11"/>
                    </a:cubicBezTo>
                    <a:cubicBezTo>
                      <a:pt x="43" y="8"/>
                      <a:pt x="41" y="6"/>
                      <a:pt x="37" y="4"/>
                    </a:cubicBezTo>
                    <a:cubicBezTo>
                      <a:pt x="34" y="10"/>
                      <a:pt x="34" y="10"/>
                      <a:pt x="34" y="10"/>
                    </a:cubicBezTo>
                    <a:cubicBezTo>
                      <a:pt x="32" y="8"/>
                      <a:pt x="29" y="8"/>
                      <a:pt x="26" y="7"/>
                    </a:cubicBezTo>
                    <a:cubicBezTo>
                      <a:pt x="27" y="0"/>
                      <a:pt x="27" y="0"/>
                      <a:pt x="27" y="0"/>
                    </a:cubicBezTo>
                    <a:cubicBezTo>
                      <a:pt x="26" y="0"/>
                      <a:pt x="25" y="0"/>
                      <a:pt x="25" y="0"/>
                    </a:cubicBezTo>
                    <a:cubicBezTo>
                      <a:pt x="21" y="0"/>
                      <a:pt x="17" y="1"/>
                      <a:pt x="14" y="3"/>
                    </a:cubicBezTo>
                    <a:cubicBezTo>
                      <a:pt x="17" y="9"/>
                      <a:pt x="17" y="9"/>
                      <a:pt x="17" y="9"/>
                    </a:cubicBezTo>
                    <a:cubicBezTo>
                      <a:pt x="15" y="10"/>
                      <a:pt x="12" y="12"/>
                      <a:pt x="11" y="14"/>
                    </a:cubicBezTo>
                    <a:cubicBezTo>
                      <a:pt x="5" y="9"/>
                      <a:pt x="5" y="9"/>
                      <a:pt x="5" y="9"/>
                    </a:cubicBezTo>
                    <a:cubicBezTo>
                      <a:pt x="3" y="12"/>
                      <a:pt x="1" y="16"/>
                      <a:pt x="0" y="19"/>
                    </a:cubicBezTo>
                    <a:cubicBezTo>
                      <a:pt x="7" y="21"/>
                      <a:pt x="7" y="21"/>
                      <a:pt x="7" y="21"/>
                    </a:cubicBezTo>
                    <a:cubicBezTo>
                      <a:pt x="7" y="22"/>
                      <a:pt x="7" y="24"/>
                      <a:pt x="7" y="25"/>
                    </a:cubicBezTo>
                    <a:cubicBezTo>
                      <a:pt x="7" y="26"/>
                      <a:pt x="7" y="28"/>
                      <a:pt x="7" y="29"/>
                    </a:cubicBezTo>
                    <a:cubicBezTo>
                      <a:pt x="0" y="30"/>
                      <a:pt x="0" y="30"/>
                      <a:pt x="0" y="30"/>
                    </a:cubicBezTo>
                    <a:cubicBezTo>
                      <a:pt x="1" y="34"/>
                      <a:pt x="2" y="37"/>
                      <a:pt x="5" y="40"/>
                    </a:cubicBezTo>
                    <a:cubicBezTo>
                      <a:pt x="10" y="36"/>
                      <a:pt x="10" y="36"/>
                      <a:pt x="10" y="36"/>
                    </a:cubicBezTo>
                    <a:cubicBezTo>
                      <a:pt x="12" y="38"/>
                      <a:pt x="14" y="40"/>
                      <a:pt x="16" y="41"/>
                    </a:cubicBezTo>
                    <a:cubicBezTo>
                      <a:pt x="13" y="47"/>
                      <a:pt x="13" y="47"/>
                      <a:pt x="13" y="47"/>
                    </a:cubicBezTo>
                    <a:cubicBezTo>
                      <a:pt x="16" y="49"/>
                      <a:pt x="20" y="50"/>
                      <a:pt x="23" y="50"/>
                    </a:cubicBezTo>
                    <a:cubicBezTo>
                      <a:pt x="24" y="43"/>
                      <a:pt x="24" y="43"/>
                      <a:pt x="24" y="43"/>
                    </a:cubicBezTo>
                    <a:cubicBezTo>
                      <a:pt x="24" y="43"/>
                      <a:pt x="24" y="43"/>
                      <a:pt x="25" y="43"/>
                    </a:cubicBezTo>
                    <a:cubicBezTo>
                      <a:pt x="27" y="43"/>
                      <a:pt x="29" y="43"/>
                      <a:pt x="31" y="42"/>
                    </a:cubicBezTo>
                    <a:cubicBezTo>
                      <a:pt x="34" y="48"/>
                      <a:pt x="34" y="48"/>
                      <a:pt x="34" y="48"/>
                    </a:cubicBezTo>
                    <a:cubicBezTo>
                      <a:pt x="38" y="47"/>
                      <a:pt x="41" y="45"/>
                      <a:pt x="43" y="42"/>
                    </a:cubicBezTo>
                    <a:cubicBezTo>
                      <a:pt x="38" y="37"/>
                      <a:pt x="38" y="37"/>
                      <a:pt x="38" y="37"/>
                    </a:cubicBezTo>
                    <a:cubicBezTo>
                      <a:pt x="40" y="35"/>
                      <a:pt x="41" y="33"/>
                      <a:pt x="42" y="30"/>
                    </a:cubicBezTo>
                    <a:lnTo>
                      <a:pt x="48" y="32"/>
                    </a:lnTo>
                    <a:close/>
                    <a:moveTo>
                      <a:pt x="25" y="40"/>
                    </a:moveTo>
                    <a:cubicBezTo>
                      <a:pt x="16" y="40"/>
                      <a:pt x="9" y="34"/>
                      <a:pt x="9" y="25"/>
                    </a:cubicBezTo>
                    <a:cubicBezTo>
                      <a:pt x="9" y="17"/>
                      <a:pt x="16" y="10"/>
                      <a:pt x="25" y="10"/>
                    </a:cubicBezTo>
                    <a:cubicBezTo>
                      <a:pt x="33" y="10"/>
                      <a:pt x="40" y="17"/>
                      <a:pt x="40" y="25"/>
                    </a:cubicBezTo>
                    <a:cubicBezTo>
                      <a:pt x="40" y="34"/>
                      <a:pt x="33" y="40"/>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Oval 99"/>
              <p:cNvSpPr>
                <a:spLocks noChangeArrowheads="1"/>
              </p:cNvSpPr>
              <p:nvPr/>
            </p:nvSpPr>
            <p:spPr bwMode="auto">
              <a:xfrm>
                <a:off x="6105539" y="5734052"/>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100"/>
              <p:cNvSpPr>
                <a:spLocks noEditPoints="1"/>
              </p:cNvSpPr>
              <p:nvPr/>
            </p:nvSpPr>
            <p:spPr bwMode="auto">
              <a:xfrm>
                <a:off x="5992826" y="5816602"/>
                <a:ext cx="120650" cy="120650"/>
              </a:xfrm>
              <a:custGeom>
                <a:avLst/>
                <a:gdLst>
                  <a:gd name="T0" fmla="*/ 27 w 32"/>
                  <a:gd name="T1" fmla="*/ 14 h 32"/>
                  <a:gd name="T2" fmla="*/ 25 w 32"/>
                  <a:gd name="T3" fmla="*/ 10 h 32"/>
                  <a:gd name="T4" fmla="*/ 29 w 32"/>
                  <a:gd name="T5" fmla="*/ 7 h 32"/>
                  <a:gd name="T6" fmla="*/ 24 w 32"/>
                  <a:gd name="T7" fmla="*/ 2 h 32"/>
                  <a:gd name="T8" fmla="*/ 22 w 32"/>
                  <a:gd name="T9" fmla="*/ 6 h 32"/>
                  <a:gd name="T10" fmla="*/ 17 w 32"/>
                  <a:gd name="T11" fmla="*/ 5 h 32"/>
                  <a:gd name="T12" fmla="*/ 17 w 32"/>
                  <a:gd name="T13" fmla="*/ 0 h 32"/>
                  <a:gd name="T14" fmla="*/ 16 w 32"/>
                  <a:gd name="T15" fmla="*/ 0 h 32"/>
                  <a:gd name="T16" fmla="*/ 9 w 32"/>
                  <a:gd name="T17" fmla="*/ 2 h 32"/>
                  <a:gd name="T18" fmla="*/ 11 w 32"/>
                  <a:gd name="T19" fmla="*/ 6 h 32"/>
                  <a:gd name="T20" fmla="*/ 7 w 32"/>
                  <a:gd name="T21" fmla="*/ 9 h 32"/>
                  <a:gd name="T22" fmla="*/ 3 w 32"/>
                  <a:gd name="T23" fmla="*/ 6 h 32"/>
                  <a:gd name="T24" fmla="*/ 0 w 32"/>
                  <a:gd name="T25" fmla="*/ 12 h 32"/>
                  <a:gd name="T26" fmla="*/ 5 w 32"/>
                  <a:gd name="T27" fmla="*/ 13 h 32"/>
                  <a:gd name="T28" fmla="*/ 4 w 32"/>
                  <a:gd name="T29" fmla="*/ 16 h 32"/>
                  <a:gd name="T30" fmla="*/ 5 w 32"/>
                  <a:gd name="T31" fmla="*/ 18 h 32"/>
                  <a:gd name="T32" fmla="*/ 0 w 32"/>
                  <a:gd name="T33" fmla="*/ 19 h 32"/>
                  <a:gd name="T34" fmla="*/ 3 w 32"/>
                  <a:gd name="T35" fmla="*/ 26 h 32"/>
                  <a:gd name="T36" fmla="*/ 7 w 32"/>
                  <a:gd name="T37" fmla="*/ 23 h 32"/>
                  <a:gd name="T38" fmla="*/ 10 w 32"/>
                  <a:gd name="T39" fmla="*/ 26 h 32"/>
                  <a:gd name="T40" fmla="*/ 8 w 32"/>
                  <a:gd name="T41" fmla="*/ 30 h 32"/>
                  <a:gd name="T42" fmla="*/ 15 w 32"/>
                  <a:gd name="T43" fmla="*/ 32 h 32"/>
                  <a:gd name="T44" fmla="*/ 15 w 32"/>
                  <a:gd name="T45" fmla="*/ 28 h 32"/>
                  <a:gd name="T46" fmla="*/ 16 w 32"/>
                  <a:gd name="T47" fmla="*/ 28 h 32"/>
                  <a:gd name="T48" fmla="*/ 20 w 32"/>
                  <a:gd name="T49" fmla="*/ 27 h 32"/>
                  <a:gd name="T50" fmla="*/ 22 w 32"/>
                  <a:gd name="T51" fmla="*/ 31 h 32"/>
                  <a:gd name="T52" fmla="*/ 28 w 32"/>
                  <a:gd name="T53" fmla="*/ 27 h 32"/>
                  <a:gd name="T54" fmla="*/ 24 w 32"/>
                  <a:gd name="T55" fmla="*/ 24 h 32"/>
                  <a:gd name="T56" fmla="*/ 27 w 32"/>
                  <a:gd name="T57" fmla="*/ 19 h 32"/>
                  <a:gd name="T58" fmla="*/ 31 w 32"/>
                  <a:gd name="T59" fmla="*/ 21 h 32"/>
                  <a:gd name="T60" fmla="*/ 32 w 32"/>
                  <a:gd name="T61" fmla="*/ 16 h 32"/>
                  <a:gd name="T62" fmla="*/ 32 w 32"/>
                  <a:gd name="T63" fmla="*/ 14 h 32"/>
                  <a:gd name="T64" fmla="*/ 27 w 32"/>
                  <a:gd name="T65" fmla="*/ 14 h 32"/>
                  <a:gd name="T66" fmla="*/ 16 w 32"/>
                  <a:gd name="T67" fmla="*/ 26 h 32"/>
                  <a:gd name="T68" fmla="*/ 6 w 32"/>
                  <a:gd name="T69" fmla="*/ 16 h 32"/>
                  <a:gd name="T70" fmla="*/ 16 w 32"/>
                  <a:gd name="T71" fmla="*/ 6 h 32"/>
                  <a:gd name="T72" fmla="*/ 25 w 32"/>
                  <a:gd name="T73" fmla="*/ 16 h 32"/>
                  <a:gd name="T74" fmla="*/ 16 w 32"/>
                  <a:gd name="T7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2">
                    <a:moveTo>
                      <a:pt x="27" y="14"/>
                    </a:moveTo>
                    <a:cubicBezTo>
                      <a:pt x="27" y="13"/>
                      <a:pt x="26" y="11"/>
                      <a:pt x="25" y="10"/>
                    </a:cubicBezTo>
                    <a:cubicBezTo>
                      <a:pt x="29" y="7"/>
                      <a:pt x="29" y="7"/>
                      <a:pt x="29" y="7"/>
                    </a:cubicBezTo>
                    <a:cubicBezTo>
                      <a:pt x="28" y="5"/>
                      <a:pt x="26" y="4"/>
                      <a:pt x="24" y="2"/>
                    </a:cubicBezTo>
                    <a:cubicBezTo>
                      <a:pt x="22" y="6"/>
                      <a:pt x="22" y="6"/>
                      <a:pt x="22" y="6"/>
                    </a:cubicBezTo>
                    <a:cubicBezTo>
                      <a:pt x="20" y="5"/>
                      <a:pt x="19" y="5"/>
                      <a:pt x="17" y="5"/>
                    </a:cubicBezTo>
                    <a:cubicBezTo>
                      <a:pt x="17" y="0"/>
                      <a:pt x="17" y="0"/>
                      <a:pt x="17" y="0"/>
                    </a:cubicBezTo>
                    <a:cubicBezTo>
                      <a:pt x="17" y="0"/>
                      <a:pt x="16" y="0"/>
                      <a:pt x="16" y="0"/>
                    </a:cubicBezTo>
                    <a:cubicBezTo>
                      <a:pt x="13" y="0"/>
                      <a:pt x="11" y="1"/>
                      <a:pt x="9" y="2"/>
                    </a:cubicBezTo>
                    <a:cubicBezTo>
                      <a:pt x="11" y="6"/>
                      <a:pt x="11" y="6"/>
                      <a:pt x="11" y="6"/>
                    </a:cubicBezTo>
                    <a:cubicBezTo>
                      <a:pt x="9" y="7"/>
                      <a:pt x="8" y="8"/>
                      <a:pt x="7" y="9"/>
                    </a:cubicBezTo>
                    <a:cubicBezTo>
                      <a:pt x="3" y="6"/>
                      <a:pt x="3" y="6"/>
                      <a:pt x="3" y="6"/>
                    </a:cubicBezTo>
                    <a:cubicBezTo>
                      <a:pt x="2" y="8"/>
                      <a:pt x="1" y="10"/>
                      <a:pt x="0" y="12"/>
                    </a:cubicBezTo>
                    <a:cubicBezTo>
                      <a:pt x="5" y="13"/>
                      <a:pt x="5" y="13"/>
                      <a:pt x="5" y="13"/>
                    </a:cubicBezTo>
                    <a:cubicBezTo>
                      <a:pt x="4" y="14"/>
                      <a:pt x="4" y="15"/>
                      <a:pt x="4" y="16"/>
                    </a:cubicBezTo>
                    <a:cubicBezTo>
                      <a:pt x="4" y="17"/>
                      <a:pt x="4" y="18"/>
                      <a:pt x="5" y="18"/>
                    </a:cubicBezTo>
                    <a:cubicBezTo>
                      <a:pt x="0" y="19"/>
                      <a:pt x="0" y="19"/>
                      <a:pt x="0" y="19"/>
                    </a:cubicBezTo>
                    <a:cubicBezTo>
                      <a:pt x="1" y="22"/>
                      <a:pt x="2" y="24"/>
                      <a:pt x="3" y="26"/>
                    </a:cubicBezTo>
                    <a:cubicBezTo>
                      <a:pt x="7" y="23"/>
                      <a:pt x="7" y="23"/>
                      <a:pt x="7" y="23"/>
                    </a:cubicBezTo>
                    <a:cubicBezTo>
                      <a:pt x="8" y="24"/>
                      <a:pt x="9" y="25"/>
                      <a:pt x="10" y="26"/>
                    </a:cubicBezTo>
                    <a:cubicBezTo>
                      <a:pt x="8" y="30"/>
                      <a:pt x="8" y="30"/>
                      <a:pt x="8" y="30"/>
                    </a:cubicBezTo>
                    <a:cubicBezTo>
                      <a:pt x="10" y="31"/>
                      <a:pt x="13" y="32"/>
                      <a:pt x="15" y="32"/>
                    </a:cubicBezTo>
                    <a:cubicBezTo>
                      <a:pt x="15" y="28"/>
                      <a:pt x="15" y="28"/>
                      <a:pt x="15" y="28"/>
                    </a:cubicBezTo>
                    <a:cubicBezTo>
                      <a:pt x="15" y="28"/>
                      <a:pt x="16" y="28"/>
                      <a:pt x="16" y="28"/>
                    </a:cubicBezTo>
                    <a:cubicBezTo>
                      <a:pt x="17" y="28"/>
                      <a:pt x="19" y="27"/>
                      <a:pt x="20" y="27"/>
                    </a:cubicBezTo>
                    <a:cubicBezTo>
                      <a:pt x="22" y="31"/>
                      <a:pt x="22" y="31"/>
                      <a:pt x="22" y="31"/>
                    </a:cubicBezTo>
                    <a:cubicBezTo>
                      <a:pt x="24" y="30"/>
                      <a:pt x="26" y="29"/>
                      <a:pt x="28" y="27"/>
                    </a:cubicBezTo>
                    <a:cubicBezTo>
                      <a:pt x="24" y="24"/>
                      <a:pt x="24" y="24"/>
                      <a:pt x="24" y="24"/>
                    </a:cubicBezTo>
                    <a:cubicBezTo>
                      <a:pt x="25" y="23"/>
                      <a:pt x="26" y="21"/>
                      <a:pt x="27" y="19"/>
                    </a:cubicBezTo>
                    <a:cubicBezTo>
                      <a:pt x="31" y="21"/>
                      <a:pt x="31" y="21"/>
                      <a:pt x="31" y="21"/>
                    </a:cubicBezTo>
                    <a:cubicBezTo>
                      <a:pt x="31" y="19"/>
                      <a:pt x="32" y="18"/>
                      <a:pt x="32" y="16"/>
                    </a:cubicBezTo>
                    <a:cubicBezTo>
                      <a:pt x="32" y="15"/>
                      <a:pt x="32" y="15"/>
                      <a:pt x="32" y="14"/>
                    </a:cubicBezTo>
                    <a:lnTo>
                      <a:pt x="27" y="14"/>
                    </a:lnTo>
                    <a:close/>
                    <a:moveTo>
                      <a:pt x="16" y="26"/>
                    </a:moveTo>
                    <a:cubicBezTo>
                      <a:pt x="10" y="26"/>
                      <a:pt x="6" y="21"/>
                      <a:pt x="6" y="16"/>
                    </a:cubicBezTo>
                    <a:cubicBezTo>
                      <a:pt x="6" y="11"/>
                      <a:pt x="10" y="6"/>
                      <a:pt x="16" y="6"/>
                    </a:cubicBezTo>
                    <a:cubicBezTo>
                      <a:pt x="21" y="6"/>
                      <a:pt x="25" y="11"/>
                      <a:pt x="25" y="16"/>
                    </a:cubicBezTo>
                    <a:cubicBezTo>
                      <a:pt x="25" y="21"/>
                      <a:pt x="21" y="26"/>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Oval 101"/>
              <p:cNvSpPr>
                <a:spLocks noChangeArrowheads="1"/>
              </p:cNvSpPr>
              <p:nvPr/>
            </p:nvSpPr>
            <p:spPr bwMode="auto">
              <a:xfrm>
                <a:off x="6022989" y="5851527"/>
                <a:ext cx="57150"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102"/>
              <p:cNvSpPr>
                <a:spLocks noEditPoints="1"/>
              </p:cNvSpPr>
              <p:nvPr/>
            </p:nvSpPr>
            <p:spPr bwMode="auto">
              <a:xfrm>
                <a:off x="6069027" y="5907090"/>
                <a:ext cx="93663" cy="169863"/>
              </a:xfrm>
              <a:custGeom>
                <a:avLst/>
                <a:gdLst>
                  <a:gd name="T0" fmla="*/ 0 w 25"/>
                  <a:gd name="T1" fmla="*/ 41 h 45"/>
                  <a:gd name="T2" fmla="*/ 2 w 25"/>
                  <a:gd name="T3" fmla="*/ 34 h 45"/>
                  <a:gd name="T4" fmla="*/ 2 w 25"/>
                  <a:gd name="T5" fmla="*/ 27 h 45"/>
                  <a:gd name="T6" fmla="*/ 8 w 25"/>
                  <a:gd name="T7" fmla="*/ 11 h 45"/>
                  <a:gd name="T8" fmla="*/ 16 w 25"/>
                  <a:gd name="T9" fmla="*/ 0 h 45"/>
                  <a:gd name="T10" fmla="*/ 19 w 25"/>
                  <a:gd name="T11" fmla="*/ 5 h 45"/>
                  <a:gd name="T12" fmla="*/ 17 w 25"/>
                  <a:gd name="T13" fmla="*/ 12 h 45"/>
                  <a:gd name="T14" fmla="*/ 21 w 25"/>
                  <a:gd name="T15" fmla="*/ 16 h 45"/>
                  <a:gd name="T16" fmla="*/ 25 w 25"/>
                  <a:gd name="T17" fmla="*/ 20 h 45"/>
                  <a:gd name="T18" fmla="*/ 25 w 25"/>
                  <a:gd name="T19" fmla="*/ 23 h 45"/>
                  <a:gd name="T20" fmla="*/ 22 w 25"/>
                  <a:gd name="T21" fmla="*/ 30 h 45"/>
                  <a:gd name="T22" fmla="*/ 18 w 25"/>
                  <a:gd name="T23" fmla="*/ 36 h 45"/>
                  <a:gd name="T24" fmla="*/ 13 w 25"/>
                  <a:gd name="T25" fmla="*/ 45 h 45"/>
                  <a:gd name="T26" fmla="*/ 13 w 25"/>
                  <a:gd name="T27" fmla="*/ 43 h 45"/>
                  <a:gd name="T28" fmla="*/ 17 w 25"/>
                  <a:gd name="T29" fmla="*/ 33 h 45"/>
                  <a:gd name="T30" fmla="*/ 22 w 25"/>
                  <a:gd name="T31" fmla="*/ 23 h 45"/>
                  <a:gd name="T32" fmla="*/ 23 w 25"/>
                  <a:gd name="T33" fmla="*/ 22 h 45"/>
                  <a:gd name="T34" fmla="*/ 22 w 25"/>
                  <a:gd name="T35" fmla="*/ 20 h 45"/>
                  <a:gd name="T36" fmla="*/ 19 w 25"/>
                  <a:gd name="T37" fmla="*/ 19 h 45"/>
                  <a:gd name="T38" fmla="*/ 18 w 25"/>
                  <a:gd name="T39" fmla="*/ 17 h 45"/>
                  <a:gd name="T40" fmla="*/ 16 w 25"/>
                  <a:gd name="T41" fmla="*/ 16 h 45"/>
                  <a:gd name="T42" fmla="*/ 16 w 25"/>
                  <a:gd name="T43" fmla="*/ 14 h 45"/>
                  <a:gd name="T44" fmla="*/ 15 w 25"/>
                  <a:gd name="T45" fmla="*/ 14 h 45"/>
                  <a:gd name="T46" fmla="*/ 14 w 25"/>
                  <a:gd name="T47" fmla="*/ 15 h 45"/>
                  <a:gd name="T48" fmla="*/ 13 w 25"/>
                  <a:gd name="T49" fmla="*/ 14 h 45"/>
                  <a:gd name="T50" fmla="*/ 12 w 25"/>
                  <a:gd name="T51" fmla="*/ 14 h 45"/>
                  <a:gd name="T52" fmla="*/ 12 w 25"/>
                  <a:gd name="T53" fmla="*/ 13 h 45"/>
                  <a:gd name="T54" fmla="*/ 13 w 25"/>
                  <a:gd name="T55" fmla="*/ 13 h 45"/>
                  <a:gd name="T56" fmla="*/ 17 w 25"/>
                  <a:gd name="T57" fmla="*/ 4 h 45"/>
                  <a:gd name="T58" fmla="*/ 15 w 25"/>
                  <a:gd name="T59" fmla="*/ 3 h 45"/>
                  <a:gd name="T60" fmla="*/ 7 w 25"/>
                  <a:gd name="T61" fmla="*/ 18 h 45"/>
                  <a:gd name="T62" fmla="*/ 5 w 25"/>
                  <a:gd name="T63" fmla="*/ 27 h 45"/>
                  <a:gd name="T64" fmla="*/ 2 w 25"/>
                  <a:gd name="T6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45">
                    <a:moveTo>
                      <a:pt x="13" y="45"/>
                    </a:moveTo>
                    <a:cubicBezTo>
                      <a:pt x="0" y="41"/>
                      <a:pt x="0" y="41"/>
                      <a:pt x="0" y="41"/>
                    </a:cubicBezTo>
                    <a:cubicBezTo>
                      <a:pt x="0" y="39"/>
                      <a:pt x="0" y="39"/>
                      <a:pt x="0" y="39"/>
                    </a:cubicBezTo>
                    <a:cubicBezTo>
                      <a:pt x="0" y="37"/>
                      <a:pt x="1" y="36"/>
                      <a:pt x="2" y="34"/>
                    </a:cubicBezTo>
                    <a:cubicBezTo>
                      <a:pt x="3" y="30"/>
                      <a:pt x="3" y="30"/>
                      <a:pt x="3" y="27"/>
                    </a:cubicBezTo>
                    <a:cubicBezTo>
                      <a:pt x="2" y="27"/>
                      <a:pt x="2" y="27"/>
                      <a:pt x="2" y="27"/>
                    </a:cubicBezTo>
                    <a:cubicBezTo>
                      <a:pt x="2" y="24"/>
                      <a:pt x="3" y="23"/>
                      <a:pt x="5" y="17"/>
                    </a:cubicBezTo>
                    <a:cubicBezTo>
                      <a:pt x="6" y="16"/>
                      <a:pt x="7" y="14"/>
                      <a:pt x="8" y="11"/>
                    </a:cubicBezTo>
                    <a:cubicBezTo>
                      <a:pt x="13" y="2"/>
                      <a:pt x="13" y="2"/>
                      <a:pt x="13" y="2"/>
                    </a:cubicBezTo>
                    <a:cubicBezTo>
                      <a:pt x="13" y="1"/>
                      <a:pt x="15" y="0"/>
                      <a:pt x="16" y="0"/>
                    </a:cubicBezTo>
                    <a:cubicBezTo>
                      <a:pt x="17" y="0"/>
                      <a:pt x="18" y="1"/>
                      <a:pt x="19" y="2"/>
                    </a:cubicBezTo>
                    <a:cubicBezTo>
                      <a:pt x="20" y="3"/>
                      <a:pt x="20" y="4"/>
                      <a:pt x="19" y="5"/>
                    </a:cubicBezTo>
                    <a:cubicBezTo>
                      <a:pt x="16" y="12"/>
                      <a:pt x="16" y="12"/>
                      <a:pt x="16" y="12"/>
                    </a:cubicBezTo>
                    <a:cubicBezTo>
                      <a:pt x="16" y="12"/>
                      <a:pt x="17" y="12"/>
                      <a:pt x="17" y="12"/>
                    </a:cubicBezTo>
                    <a:cubicBezTo>
                      <a:pt x="18" y="13"/>
                      <a:pt x="19" y="14"/>
                      <a:pt x="19" y="15"/>
                    </a:cubicBezTo>
                    <a:cubicBezTo>
                      <a:pt x="20" y="15"/>
                      <a:pt x="21" y="16"/>
                      <a:pt x="21" y="16"/>
                    </a:cubicBezTo>
                    <a:cubicBezTo>
                      <a:pt x="22" y="17"/>
                      <a:pt x="22" y="17"/>
                      <a:pt x="22" y="18"/>
                    </a:cubicBezTo>
                    <a:cubicBezTo>
                      <a:pt x="23" y="18"/>
                      <a:pt x="24" y="19"/>
                      <a:pt x="25" y="20"/>
                    </a:cubicBezTo>
                    <a:cubicBezTo>
                      <a:pt x="25" y="20"/>
                      <a:pt x="25" y="21"/>
                      <a:pt x="25" y="22"/>
                    </a:cubicBezTo>
                    <a:cubicBezTo>
                      <a:pt x="25" y="23"/>
                      <a:pt x="25" y="23"/>
                      <a:pt x="25" y="23"/>
                    </a:cubicBezTo>
                    <a:cubicBezTo>
                      <a:pt x="25" y="23"/>
                      <a:pt x="24" y="24"/>
                      <a:pt x="24" y="24"/>
                    </a:cubicBezTo>
                    <a:cubicBezTo>
                      <a:pt x="22" y="30"/>
                      <a:pt x="22" y="30"/>
                      <a:pt x="22" y="30"/>
                    </a:cubicBezTo>
                    <a:cubicBezTo>
                      <a:pt x="21" y="32"/>
                      <a:pt x="21" y="33"/>
                      <a:pt x="19" y="34"/>
                    </a:cubicBezTo>
                    <a:cubicBezTo>
                      <a:pt x="18" y="35"/>
                      <a:pt x="18" y="35"/>
                      <a:pt x="18" y="36"/>
                    </a:cubicBezTo>
                    <a:cubicBezTo>
                      <a:pt x="15" y="44"/>
                      <a:pt x="15" y="44"/>
                      <a:pt x="15" y="44"/>
                    </a:cubicBezTo>
                    <a:lnTo>
                      <a:pt x="13" y="45"/>
                    </a:lnTo>
                    <a:close/>
                    <a:moveTo>
                      <a:pt x="2" y="39"/>
                    </a:moveTo>
                    <a:cubicBezTo>
                      <a:pt x="13" y="43"/>
                      <a:pt x="13" y="43"/>
                      <a:pt x="13" y="43"/>
                    </a:cubicBezTo>
                    <a:cubicBezTo>
                      <a:pt x="15" y="35"/>
                      <a:pt x="15" y="35"/>
                      <a:pt x="15" y="35"/>
                    </a:cubicBezTo>
                    <a:cubicBezTo>
                      <a:pt x="16" y="34"/>
                      <a:pt x="16" y="33"/>
                      <a:pt x="17" y="33"/>
                    </a:cubicBezTo>
                    <a:cubicBezTo>
                      <a:pt x="19" y="31"/>
                      <a:pt x="19" y="31"/>
                      <a:pt x="20" y="29"/>
                    </a:cubicBezTo>
                    <a:cubicBezTo>
                      <a:pt x="22" y="23"/>
                      <a:pt x="22" y="23"/>
                      <a:pt x="22" y="23"/>
                    </a:cubicBezTo>
                    <a:cubicBezTo>
                      <a:pt x="22" y="23"/>
                      <a:pt x="23" y="22"/>
                      <a:pt x="23" y="22"/>
                    </a:cubicBezTo>
                    <a:cubicBezTo>
                      <a:pt x="23" y="22"/>
                      <a:pt x="23" y="22"/>
                      <a:pt x="23" y="22"/>
                    </a:cubicBezTo>
                    <a:cubicBezTo>
                      <a:pt x="23" y="21"/>
                      <a:pt x="23" y="21"/>
                      <a:pt x="23" y="21"/>
                    </a:cubicBezTo>
                    <a:cubicBezTo>
                      <a:pt x="23" y="21"/>
                      <a:pt x="22" y="20"/>
                      <a:pt x="22" y="20"/>
                    </a:cubicBezTo>
                    <a:cubicBezTo>
                      <a:pt x="21" y="20"/>
                      <a:pt x="21" y="20"/>
                      <a:pt x="21" y="20"/>
                    </a:cubicBezTo>
                    <a:cubicBezTo>
                      <a:pt x="19" y="19"/>
                      <a:pt x="19" y="19"/>
                      <a:pt x="19" y="19"/>
                    </a:cubicBezTo>
                    <a:cubicBezTo>
                      <a:pt x="20" y="18"/>
                      <a:pt x="20" y="18"/>
                      <a:pt x="19" y="18"/>
                    </a:cubicBezTo>
                    <a:cubicBezTo>
                      <a:pt x="19" y="17"/>
                      <a:pt x="19" y="17"/>
                      <a:pt x="18" y="17"/>
                    </a:cubicBezTo>
                    <a:cubicBezTo>
                      <a:pt x="16" y="16"/>
                      <a:pt x="16" y="16"/>
                      <a:pt x="16" y="16"/>
                    </a:cubicBezTo>
                    <a:cubicBezTo>
                      <a:pt x="16" y="16"/>
                      <a:pt x="16" y="16"/>
                      <a:pt x="16" y="16"/>
                    </a:cubicBezTo>
                    <a:cubicBezTo>
                      <a:pt x="16" y="16"/>
                      <a:pt x="16" y="15"/>
                      <a:pt x="16" y="15"/>
                    </a:cubicBezTo>
                    <a:cubicBezTo>
                      <a:pt x="16" y="15"/>
                      <a:pt x="16" y="15"/>
                      <a:pt x="16" y="14"/>
                    </a:cubicBezTo>
                    <a:cubicBezTo>
                      <a:pt x="16" y="14"/>
                      <a:pt x="15" y="14"/>
                      <a:pt x="15" y="14"/>
                    </a:cubicBezTo>
                    <a:cubicBezTo>
                      <a:pt x="15" y="14"/>
                      <a:pt x="15" y="14"/>
                      <a:pt x="15" y="14"/>
                    </a:cubicBezTo>
                    <a:cubicBezTo>
                      <a:pt x="14" y="15"/>
                      <a:pt x="14" y="15"/>
                      <a:pt x="14" y="15"/>
                    </a:cubicBezTo>
                    <a:cubicBezTo>
                      <a:pt x="14" y="15"/>
                      <a:pt x="14" y="15"/>
                      <a:pt x="14" y="15"/>
                    </a:cubicBezTo>
                    <a:cubicBezTo>
                      <a:pt x="13" y="14"/>
                      <a:pt x="13" y="14"/>
                      <a:pt x="13" y="14"/>
                    </a:cubicBezTo>
                    <a:cubicBezTo>
                      <a:pt x="13" y="14"/>
                      <a:pt x="13" y="14"/>
                      <a:pt x="13" y="14"/>
                    </a:cubicBezTo>
                    <a:cubicBezTo>
                      <a:pt x="13" y="14"/>
                      <a:pt x="13" y="14"/>
                      <a:pt x="13" y="14"/>
                    </a:cubicBezTo>
                    <a:cubicBezTo>
                      <a:pt x="12" y="14"/>
                      <a:pt x="12" y="14"/>
                      <a:pt x="12" y="14"/>
                    </a:cubicBezTo>
                    <a:cubicBezTo>
                      <a:pt x="13" y="13"/>
                      <a:pt x="13" y="13"/>
                      <a:pt x="13" y="13"/>
                    </a:cubicBezTo>
                    <a:cubicBezTo>
                      <a:pt x="12" y="13"/>
                      <a:pt x="12" y="13"/>
                      <a:pt x="12" y="13"/>
                    </a:cubicBezTo>
                    <a:cubicBezTo>
                      <a:pt x="13" y="13"/>
                      <a:pt x="13" y="13"/>
                      <a:pt x="13" y="13"/>
                    </a:cubicBezTo>
                    <a:cubicBezTo>
                      <a:pt x="13" y="13"/>
                      <a:pt x="13" y="13"/>
                      <a:pt x="13" y="13"/>
                    </a:cubicBezTo>
                    <a:cubicBezTo>
                      <a:pt x="12" y="13"/>
                      <a:pt x="12" y="13"/>
                      <a:pt x="12" y="13"/>
                    </a:cubicBezTo>
                    <a:cubicBezTo>
                      <a:pt x="17" y="4"/>
                      <a:pt x="17" y="4"/>
                      <a:pt x="17" y="4"/>
                    </a:cubicBezTo>
                    <a:cubicBezTo>
                      <a:pt x="17" y="4"/>
                      <a:pt x="17" y="3"/>
                      <a:pt x="17" y="3"/>
                    </a:cubicBezTo>
                    <a:cubicBezTo>
                      <a:pt x="17" y="3"/>
                      <a:pt x="15" y="3"/>
                      <a:pt x="15" y="3"/>
                    </a:cubicBezTo>
                    <a:cubicBezTo>
                      <a:pt x="11" y="12"/>
                      <a:pt x="11" y="12"/>
                      <a:pt x="11" y="12"/>
                    </a:cubicBezTo>
                    <a:cubicBezTo>
                      <a:pt x="9" y="15"/>
                      <a:pt x="8" y="17"/>
                      <a:pt x="7" y="18"/>
                    </a:cubicBezTo>
                    <a:cubicBezTo>
                      <a:pt x="5" y="24"/>
                      <a:pt x="4" y="25"/>
                      <a:pt x="5" y="26"/>
                    </a:cubicBezTo>
                    <a:cubicBezTo>
                      <a:pt x="5" y="27"/>
                      <a:pt x="5" y="27"/>
                      <a:pt x="5" y="27"/>
                    </a:cubicBezTo>
                    <a:cubicBezTo>
                      <a:pt x="6" y="30"/>
                      <a:pt x="6" y="30"/>
                      <a:pt x="4" y="35"/>
                    </a:cubicBezTo>
                    <a:cubicBezTo>
                      <a:pt x="3" y="36"/>
                      <a:pt x="3" y="37"/>
                      <a:pt x="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103"/>
              <p:cNvSpPr/>
              <p:nvPr/>
            </p:nvSpPr>
            <p:spPr bwMode="auto">
              <a:xfrm>
                <a:off x="5745176" y="5953127"/>
                <a:ext cx="293688" cy="247650"/>
              </a:xfrm>
              <a:custGeom>
                <a:avLst/>
                <a:gdLst>
                  <a:gd name="T0" fmla="*/ 73 w 78"/>
                  <a:gd name="T1" fmla="*/ 13 h 66"/>
                  <a:gd name="T2" fmla="*/ 70 w 78"/>
                  <a:gd name="T3" fmla="*/ 9 h 66"/>
                  <a:gd name="T4" fmla="*/ 55 w 78"/>
                  <a:gd name="T5" fmla="*/ 0 h 66"/>
                  <a:gd name="T6" fmla="*/ 54 w 78"/>
                  <a:gd name="T7" fmla="*/ 12 h 66"/>
                  <a:gd name="T8" fmla="*/ 40 w 78"/>
                  <a:gd name="T9" fmla="*/ 38 h 66"/>
                  <a:gd name="T10" fmla="*/ 27 w 78"/>
                  <a:gd name="T11" fmla="*/ 12 h 66"/>
                  <a:gd name="T12" fmla="*/ 25 w 78"/>
                  <a:gd name="T13" fmla="*/ 0 h 66"/>
                  <a:gd name="T14" fmla="*/ 10 w 78"/>
                  <a:gd name="T15" fmla="*/ 9 h 66"/>
                  <a:gd name="T16" fmla="*/ 7 w 78"/>
                  <a:gd name="T17" fmla="*/ 13 h 66"/>
                  <a:gd name="T18" fmla="*/ 1 w 78"/>
                  <a:gd name="T19" fmla="*/ 28 h 66"/>
                  <a:gd name="T20" fmla="*/ 0 w 78"/>
                  <a:gd name="T21" fmla="*/ 35 h 66"/>
                  <a:gd name="T22" fmla="*/ 0 w 78"/>
                  <a:gd name="T23" fmla="*/ 66 h 66"/>
                  <a:gd name="T24" fmla="*/ 41 w 78"/>
                  <a:gd name="T25" fmla="*/ 66 h 66"/>
                  <a:gd name="T26" fmla="*/ 72 w 78"/>
                  <a:gd name="T27" fmla="*/ 66 h 66"/>
                  <a:gd name="T28" fmla="*/ 72 w 78"/>
                  <a:gd name="T29" fmla="*/ 23 h 66"/>
                  <a:gd name="T30" fmla="*/ 78 w 78"/>
                  <a:gd name="T31" fmla="*/ 32 h 66"/>
                  <a:gd name="T32" fmla="*/ 73 w 78"/>
                  <a:gd name="T33"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66">
                    <a:moveTo>
                      <a:pt x="73" y="13"/>
                    </a:moveTo>
                    <a:cubicBezTo>
                      <a:pt x="73" y="11"/>
                      <a:pt x="72" y="10"/>
                      <a:pt x="70" y="9"/>
                    </a:cubicBezTo>
                    <a:cubicBezTo>
                      <a:pt x="55" y="0"/>
                      <a:pt x="55" y="0"/>
                      <a:pt x="55" y="0"/>
                    </a:cubicBezTo>
                    <a:cubicBezTo>
                      <a:pt x="54" y="12"/>
                      <a:pt x="54" y="12"/>
                      <a:pt x="54" y="12"/>
                    </a:cubicBezTo>
                    <a:cubicBezTo>
                      <a:pt x="40" y="38"/>
                      <a:pt x="40" y="38"/>
                      <a:pt x="40" y="38"/>
                    </a:cubicBezTo>
                    <a:cubicBezTo>
                      <a:pt x="27" y="12"/>
                      <a:pt x="27" y="12"/>
                      <a:pt x="27" y="12"/>
                    </a:cubicBezTo>
                    <a:cubicBezTo>
                      <a:pt x="25" y="0"/>
                      <a:pt x="25" y="0"/>
                      <a:pt x="25" y="0"/>
                    </a:cubicBezTo>
                    <a:cubicBezTo>
                      <a:pt x="10" y="9"/>
                      <a:pt x="10" y="9"/>
                      <a:pt x="10" y="9"/>
                    </a:cubicBezTo>
                    <a:cubicBezTo>
                      <a:pt x="9" y="10"/>
                      <a:pt x="8" y="11"/>
                      <a:pt x="7" y="13"/>
                    </a:cubicBezTo>
                    <a:cubicBezTo>
                      <a:pt x="1" y="28"/>
                      <a:pt x="1" y="28"/>
                      <a:pt x="1" y="28"/>
                    </a:cubicBezTo>
                    <a:cubicBezTo>
                      <a:pt x="0" y="30"/>
                      <a:pt x="0" y="33"/>
                      <a:pt x="0" y="35"/>
                    </a:cubicBezTo>
                    <a:cubicBezTo>
                      <a:pt x="0" y="66"/>
                      <a:pt x="0" y="66"/>
                      <a:pt x="0" y="66"/>
                    </a:cubicBezTo>
                    <a:cubicBezTo>
                      <a:pt x="41" y="66"/>
                      <a:pt x="41" y="66"/>
                      <a:pt x="41" y="66"/>
                    </a:cubicBezTo>
                    <a:cubicBezTo>
                      <a:pt x="72" y="66"/>
                      <a:pt x="72" y="66"/>
                      <a:pt x="72" y="66"/>
                    </a:cubicBezTo>
                    <a:cubicBezTo>
                      <a:pt x="72" y="23"/>
                      <a:pt x="72" y="23"/>
                      <a:pt x="72" y="23"/>
                    </a:cubicBezTo>
                    <a:cubicBezTo>
                      <a:pt x="78" y="32"/>
                      <a:pt x="78" y="32"/>
                      <a:pt x="78" y="32"/>
                    </a:cubicBezTo>
                    <a:lnTo>
                      <a:pt x="7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104"/>
              <p:cNvSpPr/>
              <p:nvPr/>
            </p:nvSpPr>
            <p:spPr bwMode="auto">
              <a:xfrm>
                <a:off x="5805501" y="5805490"/>
                <a:ext cx="26988" cy="76200"/>
              </a:xfrm>
              <a:custGeom>
                <a:avLst/>
                <a:gdLst>
                  <a:gd name="T0" fmla="*/ 5 w 7"/>
                  <a:gd name="T1" fmla="*/ 20 h 20"/>
                  <a:gd name="T2" fmla="*/ 4 w 7"/>
                  <a:gd name="T3" fmla="*/ 20 h 20"/>
                  <a:gd name="T4" fmla="*/ 1 w 7"/>
                  <a:gd name="T5" fmla="*/ 15 h 20"/>
                  <a:gd name="T6" fmla="*/ 3 w 7"/>
                  <a:gd name="T7" fmla="*/ 0 h 20"/>
                  <a:gd name="T8" fmla="*/ 6 w 7"/>
                  <a:gd name="T9" fmla="*/ 1 h 20"/>
                  <a:gd name="T10" fmla="*/ 5 w 7"/>
                  <a:gd name="T11" fmla="*/ 3 h 20"/>
                  <a:gd name="T12" fmla="*/ 4 w 7"/>
                  <a:gd name="T13" fmla="*/ 3 h 20"/>
                  <a:gd name="T14" fmla="*/ 4 w 7"/>
                  <a:gd name="T15" fmla="*/ 14 h 20"/>
                  <a:gd name="T16" fmla="*/ 5 w 7"/>
                  <a:gd name="T17" fmla="*/ 18 h 20"/>
                  <a:gd name="T18" fmla="*/ 6 w 7"/>
                  <a:gd name="T19" fmla="*/ 18 h 20"/>
                  <a:gd name="T20" fmla="*/ 7 w 7"/>
                  <a:gd name="T21" fmla="*/ 20 h 20"/>
                  <a:gd name="T22" fmla="*/ 5 w 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0">
                    <a:moveTo>
                      <a:pt x="5" y="20"/>
                    </a:moveTo>
                    <a:cubicBezTo>
                      <a:pt x="5" y="20"/>
                      <a:pt x="5" y="20"/>
                      <a:pt x="4" y="20"/>
                    </a:cubicBezTo>
                    <a:cubicBezTo>
                      <a:pt x="3" y="20"/>
                      <a:pt x="2" y="18"/>
                      <a:pt x="1" y="15"/>
                    </a:cubicBezTo>
                    <a:cubicBezTo>
                      <a:pt x="0" y="7"/>
                      <a:pt x="0" y="2"/>
                      <a:pt x="3" y="0"/>
                    </a:cubicBezTo>
                    <a:cubicBezTo>
                      <a:pt x="4" y="0"/>
                      <a:pt x="5" y="0"/>
                      <a:pt x="6" y="1"/>
                    </a:cubicBezTo>
                    <a:cubicBezTo>
                      <a:pt x="5" y="3"/>
                      <a:pt x="5" y="3"/>
                      <a:pt x="5" y="3"/>
                    </a:cubicBezTo>
                    <a:cubicBezTo>
                      <a:pt x="5" y="3"/>
                      <a:pt x="4" y="2"/>
                      <a:pt x="4" y="3"/>
                    </a:cubicBezTo>
                    <a:cubicBezTo>
                      <a:pt x="2" y="3"/>
                      <a:pt x="2" y="7"/>
                      <a:pt x="4" y="14"/>
                    </a:cubicBezTo>
                    <a:cubicBezTo>
                      <a:pt x="4" y="18"/>
                      <a:pt x="5" y="18"/>
                      <a:pt x="5" y="18"/>
                    </a:cubicBezTo>
                    <a:cubicBezTo>
                      <a:pt x="5" y="18"/>
                      <a:pt x="6" y="18"/>
                      <a:pt x="6" y="18"/>
                    </a:cubicBezTo>
                    <a:cubicBezTo>
                      <a:pt x="7" y="20"/>
                      <a:pt x="7" y="20"/>
                      <a:pt x="7" y="20"/>
                    </a:cubicBezTo>
                    <a:cubicBezTo>
                      <a:pt x="7" y="20"/>
                      <a:pt x="6" y="20"/>
                      <a:pt x="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105"/>
              <p:cNvSpPr/>
              <p:nvPr/>
            </p:nvSpPr>
            <p:spPr bwMode="auto">
              <a:xfrm>
                <a:off x="5846776" y="5918202"/>
                <a:ext cx="98425" cy="65088"/>
              </a:xfrm>
              <a:custGeom>
                <a:avLst/>
                <a:gdLst>
                  <a:gd name="T0" fmla="*/ 13 w 26"/>
                  <a:gd name="T1" fmla="*/ 17 h 17"/>
                  <a:gd name="T2" fmla="*/ 8 w 26"/>
                  <a:gd name="T3" fmla="*/ 15 h 17"/>
                  <a:gd name="T4" fmla="*/ 3 w 26"/>
                  <a:gd name="T5" fmla="*/ 11 h 17"/>
                  <a:gd name="T6" fmla="*/ 0 w 26"/>
                  <a:gd name="T7" fmla="*/ 5 h 17"/>
                  <a:gd name="T8" fmla="*/ 0 w 26"/>
                  <a:gd name="T9" fmla="*/ 1 h 17"/>
                  <a:gd name="T10" fmla="*/ 3 w 26"/>
                  <a:gd name="T11" fmla="*/ 1 h 17"/>
                  <a:gd name="T12" fmla="*/ 3 w 26"/>
                  <a:gd name="T13" fmla="*/ 5 h 17"/>
                  <a:gd name="T14" fmla="*/ 5 w 26"/>
                  <a:gd name="T15" fmla="*/ 9 h 17"/>
                  <a:gd name="T16" fmla="*/ 10 w 26"/>
                  <a:gd name="T17" fmla="*/ 13 h 17"/>
                  <a:gd name="T18" fmla="*/ 17 w 26"/>
                  <a:gd name="T19" fmla="*/ 13 h 17"/>
                  <a:gd name="T20" fmla="*/ 21 w 26"/>
                  <a:gd name="T21" fmla="*/ 9 h 17"/>
                  <a:gd name="T22" fmla="*/ 23 w 26"/>
                  <a:gd name="T23" fmla="*/ 5 h 17"/>
                  <a:gd name="T24" fmla="*/ 23 w 26"/>
                  <a:gd name="T25" fmla="*/ 0 h 17"/>
                  <a:gd name="T26" fmla="*/ 26 w 26"/>
                  <a:gd name="T27" fmla="*/ 0 h 17"/>
                  <a:gd name="T28" fmla="*/ 26 w 26"/>
                  <a:gd name="T29" fmla="*/ 5 h 17"/>
                  <a:gd name="T30" fmla="*/ 23 w 26"/>
                  <a:gd name="T31" fmla="*/ 11 h 17"/>
                  <a:gd name="T32" fmla="*/ 18 w 26"/>
                  <a:gd name="T33" fmla="*/ 15 h 17"/>
                  <a:gd name="T34" fmla="*/ 13 w 26"/>
                  <a:gd name="T3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7">
                    <a:moveTo>
                      <a:pt x="13" y="17"/>
                    </a:moveTo>
                    <a:cubicBezTo>
                      <a:pt x="11" y="17"/>
                      <a:pt x="10" y="16"/>
                      <a:pt x="8" y="15"/>
                    </a:cubicBezTo>
                    <a:cubicBezTo>
                      <a:pt x="3" y="11"/>
                      <a:pt x="3" y="11"/>
                      <a:pt x="3" y="11"/>
                    </a:cubicBezTo>
                    <a:cubicBezTo>
                      <a:pt x="1" y="10"/>
                      <a:pt x="0" y="8"/>
                      <a:pt x="0" y="5"/>
                    </a:cubicBezTo>
                    <a:cubicBezTo>
                      <a:pt x="0" y="1"/>
                      <a:pt x="0" y="1"/>
                      <a:pt x="0" y="1"/>
                    </a:cubicBezTo>
                    <a:cubicBezTo>
                      <a:pt x="3" y="1"/>
                      <a:pt x="3" y="1"/>
                      <a:pt x="3" y="1"/>
                    </a:cubicBezTo>
                    <a:cubicBezTo>
                      <a:pt x="3" y="5"/>
                      <a:pt x="3" y="5"/>
                      <a:pt x="3" y="5"/>
                    </a:cubicBezTo>
                    <a:cubicBezTo>
                      <a:pt x="3" y="7"/>
                      <a:pt x="3" y="8"/>
                      <a:pt x="5" y="9"/>
                    </a:cubicBezTo>
                    <a:cubicBezTo>
                      <a:pt x="10" y="13"/>
                      <a:pt x="10" y="13"/>
                      <a:pt x="10" y="13"/>
                    </a:cubicBezTo>
                    <a:cubicBezTo>
                      <a:pt x="12" y="15"/>
                      <a:pt x="15" y="15"/>
                      <a:pt x="17" y="13"/>
                    </a:cubicBezTo>
                    <a:cubicBezTo>
                      <a:pt x="21" y="9"/>
                      <a:pt x="21" y="9"/>
                      <a:pt x="21" y="9"/>
                    </a:cubicBezTo>
                    <a:cubicBezTo>
                      <a:pt x="23" y="8"/>
                      <a:pt x="23" y="7"/>
                      <a:pt x="23" y="5"/>
                    </a:cubicBezTo>
                    <a:cubicBezTo>
                      <a:pt x="23" y="0"/>
                      <a:pt x="23" y="0"/>
                      <a:pt x="23" y="0"/>
                    </a:cubicBezTo>
                    <a:cubicBezTo>
                      <a:pt x="26" y="0"/>
                      <a:pt x="26" y="0"/>
                      <a:pt x="26" y="0"/>
                    </a:cubicBezTo>
                    <a:cubicBezTo>
                      <a:pt x="26" y="5"/>
                      <a:pt x="26" y="5"/>
                      <a:pt x="26" y="5"/>
                    </a:cubicBezTo>
                    <a:cubicBezTo>
                      <a:pt x="26" y="8"/>
                      <a:pt x="25" y="10"/>
                      <a:pt x="23" y="11"/>
                    </a:cubicBezTo>
                    <a:cubicBezTo>
                      <a:pt x="18" y="15"/>
                      <a:pt x="18" y="15"/>
                      <a:pt x="18" y="15"/>
                    </a:cubicBezTo>
                    <a:cubicBezTo>
                      <a:pt x="17" y="16"/>
                      <a:pt x="15" y="17"/>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7" name="Freeform 106"/>
              <p:cNvSpPr>
                <a:spLocks noEditPoints="1"/>
              </p:cNvSpPr>
              <p:nvPr/>
            </p:nvSpPr>
            <p:spPr bwMode="auto">
              <a:xfrm>
                <a:off x="5819788" y="5722940"/>
                <a:ext cx="150813" cy="222250"/>
              </a:xfrm>
              <a:custGeom>
                <a:avLst/>
                <a:gdLst>
                  <a:gd name="T0" fmla="*/ 20 w 40"/>
                  <a:gd name="T1" fmla="*/ 59 h 59"/>
                  <a:gd name="T2" fmla="*/ 0 w 40"/>
                  <a:gd name="T3" fmla="*/ 29 h 59"/>
                  <a:gd name="T4" fmla="*/ 20 w 40"/>
                  <a:gd name="T5" fmla="*/ 0 h 59"/>
                  <a:gd name="T6" fmla="*/ 40 w 40"/>
                  <a:gd name="T7" fmla="*/ 29 h 59"/>
                  <a:gd name="T8" fmla="*/ 20 w 40"/>
                  <a:gd name="T9" fmla="*/ 59 h 59"/>
                  <a:gd name="T10" fmla="*/ 20 w 40"/>
                  <a:gd name="T11" fmla="*/ 2 h 59"/>
                  <a:gd name="T12" fmla="*/ 2 w 40"/>
                  <a:gd name="T13" fmla="*/ 29 h 59"/>
                  <a:gd name="T14" fmla="*/ 20 w 40"/>
                  <a:gd name="T15" fmla="*/ 57 h 59"/>
                  <a:gd name="T16" fmla="*/ 37 w 40"/>
                  <a:gd name="T17" fmla="*/ 29 h 59"/>
                  <a:gd name="T18" fmla="*/ 20 w 40"/>
                  <a:gd name="T1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9">
                    <a:moveTo>
                      <a:pt x="20" y="59"/>
                    </a:moveTo>
                    <a:cubicBezTo>
                      <a:pt x="8" y="59"/>
                      <a:pt x="0" y="47"/>
                      <a:pt x="0" y="29"/>
                    </a:cubicBezTo>
                    <a:cubicBezTo>
                      <a:pt x="0" y="8"/>
                      <a:pt x="6" y="0"/>
                      <a:pt x="20" y="0"/>
                    </a:cubicBezTo>
                    <a:cubicBezTo>
                      <a:pt x="34" y="0"/>
                      <a:pt x="40" y="8"/>
                      <a:pt x="40" y="29"/>
                    </a:cubicBezTo>
                    <a:cubicBezTo>
                      <a:pt x="40" y="47"/>
                      <a:pt x="32" y="59"/>
                      <a:pt x="20" y="59"/>
                    </a:cubicBezTo>
                    <a:close/>
                    <a:moveTo>
                      <a:pt x="20" y="2"/>
                    </a:moveTo>
                    <a:cubicBezTo>
                      <a:pt x="9" y="2"/>
                      <a:pt x="2" y="6"/>
                      <a:pt x="2" y="29"/>
                    </a:cubicBezTo>
                    <a:cubicBezTo>
                      <a:pt x="2" y="46"/>
                      <a:pt x="9" y="57"/>
                      <a:pt x="20" y="57"/>
                    </a:cubicBezTo>
                    <a:cubicBezTo>
                      <a:pt x="30" y="57"/>
                      <a:pt x="37" y="46"/>
                      <a:pt x="37" y="29"/>
                    </a:cubicBezTo>
                    <a:cubicBezTo>
                      <a:pt x="37" y="6"/>
                      <a:pt x="31" y="2"/>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107"/>
              <p:cNvSpPr/>
              <p:nvPr/>
            </p:nvSpPr>
            <p:spPr bwMode="auto">
              <a:xfrm>
                <a:off x="5956314" y="5805490"/>
                <a:ext cx="33338" cy="76200"/>
              </a:xfrm>
              <a:custGeom>
                <a:avLst/>
                <a:gdLst>
                  <a:gd name="T0" fmla="*/ 3 w 9"/>
                  <a:gd name="T1" fmla="*/ 20 h 20"/>
                  <a:gd name="T2" fmla="*/ 1 w 9"/>
                  <a:gd name="T3" fmla="*/ 19 h 20"/>
                  <a:gd name="T4" fmla="*/ 0 w 9"/>
                  <a:gd name="T5" fmla="*/ 19 h 20"/>
                  <a:gd name="T6" fmla="*/ 0 w 9"/>
                  <a:gd name="T7" fmla="*/ 18 h 20"/>
                  <a:gd name="T8" fmla="*/ 2 w 9"/>
                  <a:gd name="T9" fmla="*/ 18 h 20"/>
                  <a:gd name="T10" fmla="*/ 2 w 9"/>
                  <a:gd name="T11" fmla="*/ 18 h 20"/>
                  <a:gd name="T12" fmla="*/ 3 w 9"/>
                  <a:gd name="T13" fmla="*/ 18 h 20"/>
                  <a:gd name="T14" fmla="*/ 4 w 9"/>
                  <a:gd name="T15" fmla="*/ 14 h 20"/>
                  <a:gd name="T16" fmla="*/ 4 w 9"/>
                  <a:gd name="T17" fmla="*/ 3 h 20"/>
                  <a:gd name="T18" fmla="*/ 3 w 9"/>
                  <a:gd name="T19" fmla="*/ 3 h 20"/>
                  <a:gd name="T20" fmla="*/ 1 w 9"/>
                  <a:gd name="T21" fmla="*/ 1 h 20"/>
                  <a:gd name="T22" fmla="*/ 5 w 9"/>
                  <a:gd name="T23" fmla="*/ 0 h 20"/>
                  <a:gd name="T24" fmla="*/ 7 w 9"/>
                  <a:gd name="T25" fmla="*/ 15 h 20"/>
                  <a:gd name="T26" fmla="*/ 4 w 9"/>
                  <a:gd name="T27" fmla="*/ 20 h 20"/>
                  <a:gd name="T28" fmla="*/ 3 w 9"/>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20">
                    <a:moveTo>
                      <a:pt x="3" y="20"/>
                    </a:moveTo>
                    <a:cubicBezTo>
                      <a:pt x="2" y="20"/>
                      <a:pt x="1" y="20"/>
                      <a:pt x="1" y="19"/>
                    </a:cubicBezTo>
                    <a:cubicBezTo>
                      <a:pt x="0" y="19"/>
                      <a:pt x="0" y="19"/>
                      <a:pt x="0" y="19"/>
                    </a:cubicBezTo>
                    <a:cubicBezTo>
                      <a:pt x="0" y="18"/>
                      <a:pt x="0" y="18"/>
                      <a:pt x="0" y="18"/>
                    </a:cubicBezTo>
                    <a:cubicBezTo>
                      <a:pt x="2" y="18"/>
                      <a:pt x="2" y="18"/>
                      <a:pt x="2" y="18"/>
                    </a:cubicBezTo>
                    <a:cubicBezTo>
                      <a:pt x="2" y="18"/>
                      <a:pt x="2" y="18"/>
                      <a:pt x="2" y="18"/>
                    </a:cubicBezTo>
                    <a:cubicBezTo>
                      <a:pt x="2" y="18"/>
                      <a:pt x="3" y="18"/>
                      <a:pt x="3" y="18"/>
                    </a:cubicBezTo>
                    <a:cubicBezTo>
                      <a:pt x="3" y="18"/>
                      <a:pt x="4" y="18"/>
                      <a:pt x="4" y="14"/>
                    </a:cubicBezTo>
                    <a:cubicBezTo>
                      <a:pt x="6" y="7"/>
                      <a:pt x="6" y="3"/>
                      <a:pt x="4" y="3"/>
                    </a:cubicBezTo>
                    <a:cubicBezTo>
                      <a:pt x="4" y="2"/>
                      <a:pt x="3" y="3"/>
                      <a:pt x="3" y="3"/>
                    </a:cubicBezTo>
                    <a:cubicBezTo>
                      <a:pt x="1" y="1"/>
                      <a:pt x="1" y="1"/>
                      <a:pt x="1" y="1"/>
                    </a:cubicBezTo>
                    <a:cubicBezTo>
                      <a:pt x="2" y="0"/>
                      <a:pt x="3" y="0"/>
                      <a:pt x="5" y="0"/>
                    </a:cubicBezTo>
                    <a:cubicBezTo>
                      <a:pt x="9" y="2"/>
                      <a:pt x="8" y="7"/>
                      <a:pt x="7" y="15"/>
                    </a:cubicBezTo>
                    <a:cubicBezTo>
                      <a:pt x="6" y="18"/>
                      <a:pt x="5" y="20"/>
                      <a:pt x="4" y="20"/>
                    </a:cubicBezTo>
                    <a:cubicBezTo>
                      <a:pt x="3" y="20"/>
                      <a:pt x="3"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108"/>
              <p:cNvSpPr/>
              <p:nvPr/>
            </p:nvSpPr>
            <p:spPr bwMode="auto">
              <a:xfrm>
                <a:off x="5775338" y="5697540"/>
                <a:ext cx="252413" cy="157163"/>
              </a:xfrm>
              <a:custGeom>
                <a:avLst/>
                <a:gdLst>
                  <a:gd name="T0" fmla="*/ 14 w 67"/>
                  <a:gd name="T1" fmla="*/ 42 h 42"/>
                  <a:gd name="T2" fmla="*/ 29 w 67"/>
                  <a:gd name="T3" fmla="*/ 2 h 42"/>
                  <a:gd name="T4" fmla="*/ 40 w 67"/>
                  <a:gd name="T5" fmla="*/ 6 h 42"/>
                  <a:gd name="T6" fmla="*/ 50 w 67"/>
                  <a:gd name="T7" fmla="*/ 39 h 42"/>
                  <a:gd name="T8" fmla="*/ 45 w 67"/>
                  <a:gd name="T9" fmla="*/ 22 h 42"/>
                  <a:gd name="T10" fmla="*/ 40 w 67"/>
                  <a:gd name="T11" fmla="*/ 16 h 42"/>
                  <a:gd name="T12" fmla="*/ 28 w 67"/>
                  <a:gd name="T13" fmla="*/ 24 h 42"/>
                  <a:gd name="T14" fmla="*/ 14 w 6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2">
                    <a:moveTo>
                      <a:pt x="14" y="42"/>
                    </a:moveTo>
                    <a:cubicBezTo>
                      <a:pt x="6" y="38"/>
                      <a:pt x="0" y="2"/>
                      <a:pt x="29" y="2"/>
                    </a:cubicBezTo>
                    <a:cubicBezTo>
                      <a:pt x="37" y="2"/>
                      <a:pt x="40" y="6"/>
                      <a:pt x="40" y="6"/>
                    </a:cubicBezTo>
                    <a:cubicBezTo>
                      <a:pt x="46" y="0"/>
                      <a:pt x="67" y="13"/>
                      <a:pt x="50" y="39"/>
                    </a:cubicBezTo>
                    <a:cubicBezTo>
                      <a:pt x="50" y="39"/>
                      <a:pt x="52" y="27"/>
                      <a:pt x="45" y="22"/>
                    </a:cubicBezTo>
                    <a:cubicBezTo>
                      <a:pt x="41" y="19"/>
                      <a:pt x="40" y="16"/>
                      <a:pt x="40" y="16"/>
                    </a:cubicBezTo>
                    <a:cubicBezTo>
                      <a:pt x="40" y="16"/>
                      <a:pt x="37" y="21"/>
                      <a:pt x="28" y="24"/>
                    </a:cubicBezTo>
                    <a:cubicBezTo>
                      <a:pt x="18" y="26"/>
                      <a:pt x="16" y="32"/>
                      <a:pt x="1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109"/>
              <p:cNvSpPr/>
              <p:nvPr/>
            </p:nvSpPr>
            <p:spPr bwMode="auto">
              <a:xfrm>
                <a:off x="5880114" y="6024565"/>
                <a:ext cx="34925" cy="77788"/>
              </a:xfrm>
              <a:custGeom>
                <a:avLst/>
                <a:gdLst>
                  <a:gd name="T0" fmla="*/ 22 w 22"/>
                  <a:gd name="T1" fmla="*/ 45 h 49"/>
                  <a:gd name="T2" fmla="*/ 14 w 22"/>
                  <a:gd name="T3" fmla="*/ 0 h 49"/>
                  <a:gd name="T4" fmla="*/ 10 w 22"/>
                  <a:gd name="T5" fmla="*/ 0 h 49"/>
                  <a:gd name="T6" fmla="*/ 10 w 22"/>
                  <a:gd name="T7" fmla="*/ 0 h 49"/>
                  <a:gd name="T8" fmla="*/ 5 w 22"/>
                  <a:gd name="T9" fmla="*/ 0 h 49"/>
                  <a:gd name="T10" fmla="*/ 0 w 22"/>
                  <a:gd name="T11" fmla="*/ 45 h 49"/>
                  <a:gd name="T12" fmla="*/ 10 w 22"/>
                  <a:gd name="T13" fmla="*/ 49 h 49"/>
                  <a:gd name="T14" fmla="*/ 10 w 22"/>
                  <a:gd name="T15" fmla="*/ 49 h 49"/>
                  <a:gd name="T16" fmla="*/ 22 w 22"/>
                  <a:gd name="T1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9">
                    <a:moveTo>
                      <a:pt x="22" y="45"/>
                    </a:moveTo>
                    <a:lnTo>
                      <a:pt x="14" y="0"/>
                    </a:lnTo>
                    <a:lnTo>
                      <a:pt x="10" y="0"/>
                    </a:lnTo>
                    <a:lnTo>
                      <a:pt x="10" y="0"/>
                    </a:lnTo>
                    <a:lnTo>
                      <a:pt x="5" y="0"/>
                    </a:lnTo>
                    <a:lnTo>
                      <a:pt x="0" y="45"/>
                    </a:lnTo>
                    <a:lnTo>
                      <a:pt x="10" y="49"/>
                    </a:lnTo>
                    <a:lnTo>
                      <a:pt x="10" y="49"/>
                    </a:lnTo>
                    <a:lnTo>
                      <a:pt x="2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110"/>
              <p:cNvSpPr/>
              <p:nvPr/>
            </p:nvSpPr>
            <p:spPr bwMode="auto">
              <a:xfrm>
                <a:off x="5876939" y="5986465"/>
                <a:ext cx="38100" cy="41275"/>
              </a:xfrm>
              <a:custGeom>
                <a:avLst/>
                <a:gdLst>
                  <a:gd name="T0" fmla="*/ 5 w 10"/>
                  <a:gd name="T1" fmla="*/ 11 h 11"/>
                  <a:gd name="T2" fmla="*/ 8 w 10"/>
                  <a:gd name="T3" fmla="*/ 9 h 11"/>
                  <a:gd name="T4" fmla="*/ 10 w 10"/>
                  <a:gd name="T5" fmla="*/ 6 h 11"/>
                  <a:gd name="T6" fmla="*/ 8 w 10"/>
                  <a:gd name="T7" fmla="*/ 2 h 11"/>
                  <a:gd name="T8" fmla="*/ 5 w 10"/>
                  <a:gd name="T9" fmla="*/ 0 h 11"/>
                  <a:gd name="T10" fmla="*/ 5 w 10"/>
                  <a:gd name="T11" fmla="*/ 0 h 11"/>
                  <a:gd name="T12" fmla="*/ 5 w 10"/>
                  <a:gd name="T13" fmla="*/ 0 h 11"/>
                  <a:gd name="T14" fmla="*/ 5 w 10"/>
                  <a:gd name="T15" fmla="*/ 0 h 11"/>
                  <a:gd name="T16" fmla="*/ 2 w 10"/>
                  <a:gd name="T17" fmla="*/ 2 h 11"/>
                  <a:gd name="T18" fmla="*/ 1 w 10"/>
                  <a:gd name="T19" fmla="*/ 6 h 11"/>
                  <a:gd name="T20" fmla="*/ 2 w 10"/>
                  <a:gd name="T21" fmla="*/ 9 h 11"/>
                  <a:gd name="T22" fmla="*/ 5 w 10"/>
                  <a:gd name="T23" fmla="*/ 11 h 11"/>
                  <a:gd name="T24" fmla="*/ 5 w 10"/>
                  <a:gd name="T25" fmla="*/ 11 h 11"/>
                  <a:gd name="T26" fmla="*/ 5 w 10"/>
                  <a:gd name="T27" fmla="*/ 11 h 11"/>
                  <a:gd name="T28" fmla="*/ 5 w 10"/>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5" y="11"/>
                    </a:moveTo>
                    <a:cubicBezTo>
                      <a:pt x="8" y="9"/>
                      <a:pt x="8" y="9"/>
                      <a:pt x="8" y="9"/>
                    </a:cubicBezTo>
                    <a:cubicBezTo>
                      <a:pt x="10" y="8"/>
                      <a:pt x="10" y="7"/>
                      <a:pt x="10" y="6"/>
                    </a:cubicBezTo>
                    <a:cubicBezTo>
                      <a:pt x="8" y="2"/>
                      <a:pt x="8" y="2"/>
                      <a:pt x="8" y="2"/>
                    </a:cubicBezTo>
                    <a:cubicBezTo>
                      <a:pt x="8" y="1"/>
                      <a:pt x="7" y="0"/>
                      <a:pt x="5" y="0"/>
                    </a:cubicBezTo>
                    <a:cubicBezTo>
                      <a:pt x="5" y="0"/>
                      <a:pt x="5" y="0"/>
                      <a:pt x="5" y="0"/>
                    </a:cubicBezTo>
                    <a:cubicBezTo>
                      <a:pt x="5" y="0"/>
                      <a:pt x="5" y="0"/>
                      <a:pt x="5" y="0"/>
                    </a:cubicBezTo>
                    <a:cubicBezTo>
                      <a:pt x="5" y="0"/>
                      <a:pt x="5" y="0"/>
                      <a:pt x="5" y="0"/>
                    </a:cubicBezTo>
                    <a:cubicBezTo>
                      <a:pt x="4" y="0"/>
                      <a:pt x="3" y="1"/>
                      <a:pt x="2" y="2"/>
                    </a:cubicBezTo>
                    <a:cubicBezTo>
                      <a:pt x="1" y="6"/>
                      <a:pt x="1" y="6"/>
                      <a:pt x="1" y="6"/>
                    </a:cubicBezTo>
                    <a:cubicBezTo>
                      <a:pt x="0" y="7"/>
                      <a:pt x="1" y="8"/>
                      <a:pt x="2" y="9"/>
                    </a:cubicBezTo>
                    <a:cubicBezTo>
                      <a:pt x="5" y="11"/>
                      <a:pt x="5" y="11"/>
                      <a:pt x="5" y="11"/>
                    </a:cubicBezTo>
                    <a:cubicBezTo>
                      <a:pt x="5" y="11"/>
                      <a:pt x="5" y="11"/>
                      <a:pt x="5" y="11"/>
                    </a:cubicBezTo>
                    <a:cubicBezTo>
                      <a:pt x="5" y="11"/>
                      <a:pt x="5" y="11"/>
                      <a:pt x="5"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111"/>
              <p:cNvSpPr/>
              <p:nvPr/>
            </p:nvSpPr>
            <p:spPr bwMode="auto">
              <a:xfrm>
                <a:off x="6000764" y="5989640"/>
                <a:ext cx="142875" cy="214313"/>
              </a:xfrm>
              <a:custGeom>
                <a:avLst/>
                <a:gdLst>
                  <a:gd name="T0" fmla="*/ 21 w 38"/>
                  <a:gd name="T1" fmla="*/ 4 h 57"/>
                  <a:gd name="T2" fmla="*/ 14 w 38"/>
                  <a:gd name="T3" fmla="*/ 25 h 57"/>
                  <a:gd name="T4" fmla="*/ 4 w 38"/>
                  <a:gd name="T5" fmla="*/ 0 h 57"/>
                  <a:gd name="T6" fmla="*/ 0 w 38"/>
                  <a:gd name="T7" fmla="*/ 42 h 57"/>
                  <a:gd name="T8" fmla="*/ 4 w 38"/>
                  <a:gd name="T9" fmla="*/ 51 h 57"/>
                  <a:gd name="T10" fmla="*/ 4 w 38"/>
                  <a:gd name="T11" fmla="*/ 51 h 57"/>
                  <a:gd name="T12" fmla="*/ 4 w 38"/>
                  <a:gd name="T13" fmla="*/ 51 h 57"/>
                  <a:gd name="T14" fmla="*/ 5 w 38"/>
                  <a:gd name="T15" fmla="*/ 52 h 57"/>
                  <a:gd name="T16" fmla="*/ 7 w 38"/>
                  <a:gd name="T17" fmla="*/ 55 h 57"/>
                  <a:gd name="T18" fmla="*/ 8 w 38"/>
                  <a:gd name="T19" fmla="*/ 56 h 57"/>
                  <a:gd name="T20" fmla="*/ 12 w 38"/>
                  <a:gd name="T21" fmla="*/ 57 h 57"/>
                  <a:gd name="T22" fmla="*/ 16 w 38"/>
                  <a:gd name="T23" fmla="*/ 57 h 57"/>
                  <a:gd name="T24" fmla="*/ 23 w 38"/>
                  <a:gd name="T25" fmla="*/ 52 h 57"/>
                  <a:gd name="T26" fmla="*/ 38 w 38"/>
                  <a:gd name="T27" fmla="*/ 10 h 57"/>
                  <a:gd name="T28" fmla="*/ 21 w 38"/>
                  <a:gd name="T2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7">
                    <a:moveTo>
                      <a:pt x="21" y="4"/>
                    </a:moveTo>
                    <a:cubicBezTo>
                      <a:pt x="14" y="25"/>
                      <a:pt x="14" y="25"/>
                      <a:pt x="14" y="25"/>
                    </a:cubicBezTo>
                    <a:cubicBezTo>
                      <a:pt x="9" y="13"/>
                      <a:pt x="5" y="1"/>
                      <a:pt x="4" y="0"/>
                    </a:cubicBezTo>
                    <a:cubicBezTo>
                      <a:pt x="0" y="42"/>
                      <a:pt x="0" y="42"/>
                      <a:pt x="0" y="42"/>
                    </a:cubicBezTo>
                    <a:cubicBezTo>
                      <a:pt x="4" y="51"/>
                      <a:pt x="4" y="51"/>
                      <a:pt x="4" y="51"/>
                    </a:cubicBezTo>
                    <a:cubicBezTo>
                      <a:pt x="4" y="51"/>
                      <a:pt x="4" y="51"/>
                      <a:pt x="4" y="51"/>
                    </a:cubicBezTo>
                    <a:cubicBezTo>
                      <a:pt x="4" y="51"/>
                      <a:pt x="4" y="51"/>
                      <a:pt x="4" y="51"/>
                    </a:cubicBezTo>
                    <a:cubicBezTo>
                      <a:pt x="5" y="52"/>
                      <a:pt x="5" y="52"/>
                      <a:pt x="5" y="52"/>
                    </a:cubicBezTo>
                    <a:cubicBezTo>
                      <a:pt x="5" y="53"/>
                      <a:pt x="6" y="54"/>
                      <a:pt x="7" y="55"/>
                    </a:cubicBezTo>
                    <a:cubicBezTo>
                      <a:pt x="8" y="56"/>
                      <a:pt x="8" y="56"/>
                      <a:pt x="8" y="56"/>
                    </a:cubicBezTo>
                    <a:cubicBezTo>
                      <a:pt x="9" y="57"/>
                      <a:pt x="11" y="57"/>
                      <a:pt x="12" y="57"/>
                    </a:cubicBezTo>
                    <a:cubicBezTo>
                      <a:pt x="16" y="57"/>
                      <a:pt x="16" y="57"/>
                      <a:pt x="16" y="57"/>
                    </a:cubicBezTo>
                    <a:cubicBezTo>
                      <a:pt x="19" y="57"/>
                      <a:pt x="22" y="55"/>
                      <a:pt x="23" y="52"/>
                    </a:cubicBezTo>
                    <a:cubicBezTo>
                      <a:pt x="38" y="10"/>
                      <a:pt x="38" y="10"/>
                      <a:pt x="38" y="10"/>
                    </a:cubicBezTo>
                    <a:lnTo>
                      <a:pt x="2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112"/>
              <p:cNvSpPr/>
              <p:nvPr/>
            </p:nvSpPr>
            <p:spPr bwMode="auto">
              <a:xfrm>
                <a:off x="5745176" y="5994402"/>
                <a:ext cx="30163" cy="206375"/>
              </a:xfrm>
              <a:custGeom>
                <a:avLst/>
                <a:gdLst>
                  <a:gd name="T0" fmla="*/ 8 w 8"/>
                  <a:gd name="T1" fmla="*/ 0 h 55"/>
                  <a:gd name="T2" fmla="*/ 7 w 8"/>
                  <a:gd name="T3" fmla="*/ 2 h 55"/>
                  <a:gd name="T4" fmla="*/ 1 w 8"/>
                  <a:gd name="T5" fmla="*/ 17 h 55"/>
                  <a:gd name="T6" fmla="*/ 0 w 8"/>
                  <a:gd name="T7" fmla="*/ 24 h 55"/>
                  <a:gd name="T8" fmla="*/ 0 w 8"/>
                  <a:gd name="T9" fmla="*/ 55 h 55"/>
                  <a:gd name="T10" fmla="*/ 8 w 8"/>
                  <a:gd name="T11" fmla="*/ 55 h 55"/>
                  <a:gd name="T12" fmla="*/ 8 w 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8" h="55">
                    <a:moveTo>
                      <a:pt x="8" y="0"/>
                    </a:moveTo>
                    <a:cubicBezTo>
                      <a:pt x="8" y="0"/>
                      <a:pt x="7" y="1"/>
                      <a:pt x="7" y="2"/>
                    </a:cubicBezTo>
                    <a:cubicBezTo>
                      <a:pt x="1" y="17"/>
                      <a:pt x="1" y="17"/>
                      <a:pt x="1" y="17"/>
                    </a:cubicBezTo>
                    <a:cubicBezTo>
                      <a:pt x="0" y="19"/>
                      <a:pt x="0" y="22"/>
                      <a:pt x="0" y="24"/>
                    </a:cubicBezTo>
                    <a:cubicBezTo>
                      <a:pt x="0" y="55"/>
                      <a:pt x="0" y="55"/>
                      <a:pt x="0" y="55"/>
                    </a:cubicBezTo>
                    <a:cubicBezTo>
                      <a:pt x="8" y="55"/>
                      <a:pt x="8" y="55"/>
                      <a:pt x="8" y="55"/>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415650" y="2087701"/>
            <a:ext cx="9315849" cy="3637878"/>
            <a:chOff x="1415650" y="2087701"/>
            <a:chExt cx="9315849" cy="3637878"/>
          </a:xfrm>
        </p:grpSpPr>
        <p:sp>
          <p:nvSpPr>
            <p:cNvPr id="20" name="Rounded Rectangle 24"/>
            <p:cNvSpPr/>
            <p:nvPr userDrawn="1"/>
          </p:nvSpPr>
          <p:spPr>
            <a:xfrm>
              <a:off x="1415650" y="2087702"/>
              <a:ext cx="4347987" cy="3637877"/>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2400">
                <a:solidFill>
                  <a:prstClr val="white"/>
                </a:solidFill>
                <a:cs typeface="+mn-ea"/>
                <a:sym typeface="+mn-lt"/>
              </a:endParaRPr>
            </a:p>
          </p:txBody>
        </p:sp>
        <p:sp>
          <p:nvSpPr>
            <p:cNvPr id="21" name="Freeform 46"/>
            <p:cNvSpPr/>
            <p:nvPr userDrawn="1"/>
          </p:nvSpPr>
          <p:spPr>
            <a:xfrm>
              <a:off x="3281042" y="2230082"/>
              <a:ext cx="798504" cy="798504"/>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chemeClr val="accent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defTabSz="1217295"/>
              <a:endParaRPr lang="en-US" sz="2400">
                <a:solidFill>
                  <a:prstClr val="black"/>
                </a:solidFill>
                <a:cs typeface="+mn-ea"/>
                <a:sym typeface="+mn-lt"/>
              </a:endParaRPr>
            </a:p>
          </p:txBody>
        </p:sp>
        <p:sp>
          <p:nvSpPr>
            <p:cNvPr id="22" name="Rounded Rectangle 30"/>
            <p:cNvSpPr/>
            <p:nvPr userDrawn="1"/>
          </p:nvSpPr>
          <p:spPr>
            <a:xfrm>
              <a:off x="6031700" y="2087701"/>
              <a:ext cx="4699799" cy="3637877"/>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2400">
                <a:solidFill>
                  <a:prstClr val="white"/>
                </a:solidFill>
                <a:cs typeface="+mn-ea"/>
                <a:sym typeface="+mn-lt"/>
              </a:endParaRPr>
            </a:p>
          </p:txBody>
        </p:sp>
        <p:sp>
          <p:nvSpPr>
            <p:cNvPr id="23" name="Freeform 48"/>
            <p:cNvSpPr/>
            <p:nvPr userDrawn="1"/>
          </p:nvSpPr>
          <p:spPr>
            <a:xfrm>
              <a:off x="7983851" y="2255094"/>
              <a:ext cx="795494" cy="798504"/>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chemeClr val="accent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defTabSz="1217295"/>
              <a:endParaRPr lang="en-US" sz="2400">
                <a:solidFill>
                  <a:prstClr val="black"/>
                </a:solidFill>
                <a:cs typeface="+mn-ea"/>
                <a:sym typeface="+mn-lt"/>
              </a:endParaRPr>
            </a:p>
          </p:txBody>
        </p:sp>
      </p:grpSp>
      <p:sp>
        <p:nvSpPr>
          <p:cNvPr id="17" name="标题 16"/>
          <p:cNvSpPr>
            <a:spLocks noGrp="1"/>
          </p:cNvSpPr>
          <p:nvPr>
            <p:ph type="title"/>
          </p:nvPr>
        </p:nvSpPr>
        <p:spPr/>
        <p:txBody>
          <a:bodyPr/>
          <a:lstStyle/>
          <a:p>
            <a:r>
              <a:rPr lang="zh-CN" altLang="en-US">
                <a:latin typeface="+mn-lt"/>
                <a:ea typeface="+mn-ea"/>
                <a:cs typeface="+mn-ea"/>
                <a:sym typeface="+mn-lt"/>
              </a:rPr>
              <a:t>物流模式</a:t>
            </a:r>
          </a:p>
        </p:txBody>
      </p:sp>
      <p:sp>
        <p:nvSpPr>
          <p:cNvPr id="6" name="文本占位符 5"/>
          <p:cNvSpPr>
            <a:spLocks noGrp="1"/>
          </p:cNvSpPr>
          <p:nvPr>
            <p:ph type="body" sz="quarter" idx="11"/>
          </p:nvPr>
        </p:nvSpPr>
        <p:spPr>
          <a:xfrm>
            <a:off x="1596172" y="3170966"/>
            <a:ext cx="3890228" cy="2704054"/>
          </a:xfrm>
        </p:spPr>
        <p:txBody>
          <a:bodyPr>
            <a:normAutofit lnSpcReduction="10000"/>
          </a:bodyPr>
          <a:lstStyle/>
          <a:p>
            <a:r>
              <a:rPr lang="zh-CN" altLang="en-US">
                <a:latin typeface="+mn-lt"/>
                <a:ea typeface="+mn-ea"/>
                <a:cs typeface="+mn-ea"/>
                <a:sym typeface="+mn-lt"/>
              </a:rPr>
              <a:t>混合物流模式</a:t>
            </a:r>
            <a:endParaRPr lang="en-US" altLang="zh-CN">
              <a:latin typeface="+mn-lt"/>
              <a:ea typeface="+mn-ea"/>
              <a:cs typeface="+mn-ea"/>
              <a:sym typeface="+mn-lt"/>
            </a:endParaRPr>
          </a:p>
          <a:p>
            <a:pPr lvl="1"/>
            <a:r>
              <a:rPr lang="zh-CN" altLang="en-US">
                <a:latin typeface="+mn-lt"/>
                <a:ea typeface="+mn-ea"/>
                <a:cs typeface="+mn-ea"/>
                <a:sym typeface="+mn-lt"/>
              </a:rPr>
              <a:t>也称之为综合模式，即企业根据物流服务资源和质量状况，在物流服务商不能提供满意服务的环节或区域，采取自营模式，其他由物流商完成。目前是大多数电子商务企业采取的是这种模式。采取这种模式的开始阶段是为了解决物流商递送投诉增加的问题，在规模的电子商务状况下，存在局部的区域和网络规模效应。</a:t>
            </a:r>
          </a:p>
          <a:p>
            <a:endParaRPr lang="zh-CN" altLang="en-US">
              <a:latin typeface="+mn-lt"/>
              <a:ea typeface="+mn-ea"/>
              <a:cs typeface="+mn-ea"/>
              <a:sym typeface="+mn-lt"/>
            </a:endParaRPr>
          </a:p>
        </p:txBody>
      </p:sp>
      <p:sp>
        <p:nvSpPr>
          <p:cNvPr id="7" name="文本占位符 6"/>
          <p:cNvSpPr>
            <a:spLocks noGrp="1"/>
          </p:cNvSpPr>
          <p:nvPr>
            <p:ph type="body" sz="quarter" idx="12"/>
          </p:nvPr>
        </p:nvSpPr>
        <p:spPr/>
        <p:txBody>
          <a:bodyPr>
            <a:normAutofit lnSpcReduction="10000"/>
          </a:bodyPr>
          <a:lstStyle/>
          <a:p>
            <a:r>
              <a:rPr lang="zh-CN" altLang="en-US">
                <a:latin typeface="+mn-lt"/>
                <a:ea typeface="+mn-ea"/>
                <a:cs typeface="+mn-ea"/>
                <a:sym typeface="+mn-lt"/>
              </a:rPr>
              <a:t>其他物流模式。</a:t>
            </a:r>
          </a:p>
          <a:p>
            <a:pPr lvl="1"/>
            <a:r>
              <a:rPr lang="zh-CN" altLang="en-US">
                <a:latin typeface="+mn-lt"/>
                <a:ea typeface="+mn-ea"/>
                <a:cs typeface="+mn-ea"/>
                <a:sym typeface="+mn-lt"/>
              </a:rPr>
              <a:t>垂直一体化模式是自建物流的一种形态。垂直一体化，也被叫作纵向一体化，即是从配送中心到运输队伍，全部由电商企业自己整体建设，这是完全相反于轻公司轻资产模式的物流模式，它将大量的资金用于物流队伍、运输车队、仓储体系建设。典型企业有京东商城、苏宁电器等。</a:t>
            </a:r>
          </a:p>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云物流模式</a:t>
            </a:r>
          </a:p>
        </p:txBody>
      </p:sp>
      <p:sp>
        <p:nvSpPr>
          <p:cNvPr id="8" name="文本占位符 7"/>
          <p:cNvSpPr>
            <a:spLocks noGrp="1"/>
          </p:cNvSpPr>
          <p:nvPr>
            <p:ph type="body" sz="quarter" idx="10"/>
          </p:nvPr>
        </p:nvSpPr>
        <p:spPr>
          <a:xfrm>
            <a:off x="458718" y="3920413"/>
            <a:ext cx="2543544" cy="2461289"/>
          </a:xfrm>
        </p:spPr>
        <p:txBody>
          <a:bodyPr>
            <a:normAutofit fontScale="92500"/>
          </a:bodyPr>
          <a:lstStyle/>
          <a:p>
            <a:r>
              <a:rPr lang="zh-CN" altLang="en-US">
                <a:latin typeface="+mn-lt"/>
                <a:ea typeface="+mn-ea"/>
                <a:cs typeface="+mn-ea"/>
                <a:sym typeface="+mn-lt"/>
              </a:rPr>
              <a:t>云物流模式</a:t>
            </a:r>
            <a:endParaRPr lang="en-US" altLang="zh-CN">
              <a:latin typeface="+mn-lt"/>
              <a:ea typeface="+mn-ea"/>
              <a:cs typeface="+mn-ea"/>
              <a:sym typeface="+mn-lt"/>
            </a:endParaRPr>
          </a:p>
          <a:p>
            <a:pPr lvl="1"/>
            <a:r>
              <a:rPr lang="zh-CN" altLang="en-US">
                <a:latin typeface="+mn-lt"/>
                <a:ea typeface="+mn-ea"/>
                <a:cs typeface="+mn-ea"/>
                <a:sym typeface="+mn-lt"/>
              </a:rPr>
              <a:t>就是指充分利用分散、不均的物流资源，通过某种体系、标准和平台进行整合。相关的概念还有云快递、云仓储。典型的电商企业是阿里巴巴，包括旗下的天猫网、淘宝网。云物流实现了“三化”：</a:t>
            </a:r>
          </a:p>
          <a:p>
            <a:endParaRPr lang="zh-CN" altLang="en-US">
              <a:latin typeface="+mn-lt"/>
              <a:ea typeface="+mn-ea"/>
              <a:cs typeface="+mn-ea"/>
              <a:sym typeface="+mn-lt"/>
            </a:endParaRPr>
          </a:p>
        </p:txBody>
      </p:sp>
      <p:sp>
        <p:nvSpPr>
          <p:cNvPr id="9" name="文本占位符 8"/>
          <p:cNvSpPr>
            <a:spLocks noGrp="1"/>
          </p:cNvSpPr>
          <p:nvPr>
            <p:ph type="body" sz="quarter" idx="11"/>
          </p:nvPr>
        </p:nvSpPr>
        <p:spPr>
          <a:xfrm>
            <a:off x="3593830" y="2005611"/>
            <a:ext cx="2738390" cy="1724901"/>
          </a:xfrm>
        </p:spPr>
        <p:txBody>
          <a:bodyPr/>
          <a:lstStyle/>
          <a:p>
            <a:r>
              <a:rPr lang="zh-CN" altLang="en-US">
                <a:latin typeface="+mn-lt"/>
                <a:ea typeface="+mn-ea"/>
                <a:cs typeface="+mn-ea"/>
                <a:sym typeface="+mn-lt"/>
              </a:rPr>
              <a:t>社会化</a:t>
            </a:r>
            <a:endParaRPr lang="en-US" altLang="zh-CN">
              <a:latin typeface="+mn-lt"/>
              <a:ea typeface="+mn-ea"/>
              <a:cs typeface="+mn-ea"/>
              <a:sym typeface="+mn-lt"/>
            </a:endParaRPr>
          </a:p>
          <a:p>
            <a:pPr lvl="1"/>
            <a:r>
              <a:rPr lang="zh-CN" altLang="en-US">
                <a:latin typeface="+mn-lt"/>
                <a:ea typeface="+mn-ea"/>
                <a:cs typeface="+mn-ea"/>
                <a:sym typeface="+mn-lt"/>
              </a:rPr>
              <a:t>快递公司、派送点、代送点等成千上万的终端都可以集中在一个平台上；</a:t>
            </a:r>
          </a:p>
          <a:p>
            <a:endParaRPr lang="zh-CN" altLang="en-US">
              <a:latin typeface="+mn-lt"/>
              <a:ea typeface="+mn-ea"/>
              <a:cs typeface="+mn-ea"/>
              <a:sym typeface="+mn-lt"/>
            </a:endParaRPr>
          </a:p>
        </p:txBody>
      </p:sp>
      <p:sp>
        <p:nvSpPr>
          <p:cNvPr id="10" name="文本占位符 9"/>
          <p:cNvSpPr>
            <a:spLocks noGrp="1"/>
          </p:cNvSpPr>
          <p:nvPr>
            <p:ph type="body" sz="quarter" idx="12"/>
          </p:nvPr>
        </p:nvSpPr>
        <p:spPr/>
        <p:txBody>
          <a:bodyPr/>
          <a:lstStyle/>
          <a:p>
            <a:r>
              <a:rPr lang="zh-CN" altLang="en-US">
                <a:latin typeface="+mn-lt"/>
                <a:ea typeface="+mn-ea"/>
                <a:cs typeface="+mn-ea"/>
                <a:sym typeface="+mn-lt"/>
              </a:rPr>
              <a:t>集约化</a:t>
            </a:r>
            <a:endParaRPr lang="en-US" altLang="zh-CN">
              <a:latin typeface="+mn-lt"/>
              <a:ea typeface="+mn-ea"/>
              <a:cs typeface="+mn-ea"/>
              <a:sym typeface="+mn-lt"/>
            </a:endParaRPr>
          </a:p>
          <a:p>
            <a:pPr lvl="1"/>
            <a:r>
              <a:rPr lang="zh-CN" altLang="en-US">
                <a:latin typeface="+mn-lt"/>
                <a:ea typeface="+mn-ea"/>
                <a:cs typeface="+mn-ea"/>
                <a:sym typeface="+mn-lt"/>
              </a:rPr>
              <a:t>众多社会资源集中共享一个云物流平台，实现规模效应；</a:t>
            </a:r>
          </a:p>
          <a:p>
            <a:endParaRPr lang="zh-CN" altLang="en-US">
              <a:latin typeface="+mn-lt"/>
              <a:ea typeface="+mn-ea"/>
              <a:cs typeface="+mn-ea"/>
              <a:sym typeface="+mn-lt"/>
            </a:endParaRPr>
          </a:p>
        </p:txBody>
      </p:sp>
      <p:sp>
        <p:nvSpPr>
          <p:cNvPr id="11" name="文本占位符 10"/>
          <p:cNvSpPr>
            <a:spLocks noGrp="1"/>
          </p:cNvSpPr>
          <p:nvPr>
            <p:ph type="body" sz="quarter" idx="13"/>
          </p:nvPr>
        </p:nvSpPr>
        <p:spPr>
          <a:xfrm>
            <a:off x="8412480" y="1978535"/>
            <a:ext cx="2449957" cy="1751977"/>
          </a:xfrm>
        </p:spPr>
        <p:txBody>
          <a:bodyPr/>
          <a:lstStyle/>
          <a:p>
            <a:r>
              <a:rPr lang="zh-CN" altLang="en-US">
                <a:latin typeface="+mn-lt"/>
                <a:ea typeface="+mn-ea"/>
                <a:cs typeface="+mn-ea"/>
                <a:sym typeface="+mn-lt"/>
              </a:rPr>
              <a:t>标准化</a:t>
            </a:r>
            <a:endParaRPr lang="en-US" altLang="zh-CN">
              <a:latin typeface="+mn-lt"/>
              <a:ea typeface="+mn-ea"/>
              <a:cs typeface="+mn-ea"/>
              <a:sym typeface="+mn-lt"/>
            </a:endParaRPr>
          </a:p>
          <a:p>
            <a:pPr lvl="1"/>
            <a:r>
              <a:rPr lang="zh-CN" altLang="en-US">
                <a:latin typeface="+mn-lt"/>
                <a:ea typeface="+mn-ea"/>
                <a:cs typeface="+mn-ea"/>
                <a:sym typeface="+mn-lt"/>
              </a:rPr>
              <a:t>一改物流行业的散、乱，建立统一的管理平台，规范服务的各个环节。</a:t>
            </a:r>
          </a:p>
          <a:p>
            <a:endParaRPr lang="zh-CN" altLang="en-US">
              <a:latin typeface="+mn-lt"/>
              <a:ea typeface="+mn-ea"/>
              <a:cs typeface="+mn-ea"/>
              <a:sym typeface="+mn-lt"/>
            </a:endParaRPr>
          </a:p>
        </p:txBody>
      </p:sp>
      <p:sp>
        <p:nvSpPr>
          <p:cNvPr id="12" name="文本占位符 11"/>
          <p:cNvSpPr>
            <a:spLocks noGrp="1"/>
          </p:cNvSpPr>
          <p:nvPr>
            <p:ph type="body" sz="quarter" idx="14"/>
          </p:nvPr>
        </p:nvSpPr>
        <p:spPr>
          <a:xfrm>
            <a:off x="7738110" y="4286175"/>
            <a:ext cx="4089655" cy="2206700"/>
          </a:xfrm>
        </p:spPr>
        <p:txBody>
          <a:bodyPr>
            <a:normAutofit/>
          </a:bodyPr>
          <a:lstStyle/>
          <a:p>
            <a:r>
              <a:rPr lang="zh-CN" altLang="en-US">
                <a:latin typeface="+mn-lt"/>
                <a:ea typeface="+mn-ea"/>
                <a:cs typeface="+mn-ea"/>
                <a:sym typeface="+mn-lt"/>
              </a:rPr>
              <a:t>云物流模式</a:t>
            </a:r>
            <a:endParaRPr lang="en-US" altLang="zh-CN">
              <a:latin typeface="+mn-lt"/>
              <a:ea typeface="+mn-ea"/>
              <a:cs typeface="+mn-ea"/>
              <a:sym typeface="+mn-lt"/>
            </a:endParaRPr>
          </a:p>
          <a:p>
            <a:pPr lvl="1"/>
            <a:r>
              <a:rPr lang="zh-CN" altLang="en-US">
                <a:latin typeface="+mn-lt"/>
                <a:ea typeface="+mn-ea"/>
                <a:cs typeface="+mn-ea"/>
                <a:sym typeface="+mn-lt"/>
              </a:rPr>
              <a:t>希望利用订单聚合的能力来推动物流体系的整合，包括信息整合、能力整合。云物流只是提供了一个信息交换的平台，解决了供给能力的调配问题，但不能从根本上改变行业配送能力的整合问题、服务质量问题、物流成本及物流效率的控制问题。</a:t>
            </a:r>
          </a:p>
          <a:p>
            <a:endParaRPr lang="zh-CN" altLang="en-US">
              <a:latin typeface="+mn-lt"/>
              <a:ea typeface="+mn-ea"/>
              <a:cs typeface="+mn-ea"/>
              <a:sym typeface="+mn-lt"/>
            </a:endParaRPr>
          </a:p>
        </p:txBody>
      </p:sp>
      <p:grpSp>
        <p:nvGrpSpPr>
          <p:cNvPr id="23" name="组合 22"/>
          <p:cNvGrpSpPr/>
          <p:nvPr/>
        </p:nvGrpSpPr>
        <p:grpSpPr>
          <a:xfrm>
            <a:off x="1543473" y="365125"/>
            <a:ext cx="9409068" cy="5915519"/>
            <a:chOff x="1437534" y="365125"/>
            <a:chExt cx="9409068" cy="5915519"/>
          </a:xfrm>
        </p:grpSpPr>
        <p:sp>
          <p:nvSpPr>
            <p:cNvPr id="24" name="任意形状 16"/>
            <p:cNvSpPr/>
            <p:nvPr/>
          </p:nvSpPr>
          <p:spPr>
            <a:xfrm rot="1800000">
              <a:off x="1437534" y="365125"/>
              <a:ext cx="9409068" cy="5915519"/>
            </a:xfrm>
            <a:custGeom>
              <a:avLst/>
              <a:gdLst>
                <a:gd name="connsiteX0" fmla="*/ 0 w 3598607"/>
                <a:gd name="connsiteY0" fmla="*/ 2492477 h 2492477"/>
                <a:gd name="connsiteX1" fmla="*/ 678426 w 3598607"/>
                <a:gd name="connsiteY1" fmla="*/ 2123767 h 2492477"/>
                <a:gd name="connsiteX2" fmla="*/ 1091381 w 3598607"/>
                <a:gd name="connsiteY2" fmla="*/ 2241754 h 2492477"/>
                <a:gd name="connsiteX3" fmla="*/ 1548581 w 3598607"/>
                <a:gd name="connsiteY3" fmla="*/ 1578077 h 2492477"/>
                <a:gd name="connsiteX4" fmla="*/ 1961536 w 3598607"/>
                <a:gd name="connsiteY4" fmla="*/ 1769806 h 2492477"/>
                <a:gd name="connsiteX5" fmla="*/ 2241755 w 3598607"/>
                <a:gd name="connsiteY5" fmla="*/ 1224116 h 2492477"/>
                <a:gd name="connsiteX6" fmla="*/ 2580968 w 3598607"/>
                <a:gd name="connsiteY6" fmla="*/ 1209367 h 2492477"/>
                <a:gd name="connsiteX7" fmla="*/ 3274142 w 3598607"/>
                <a:gd name="connsiteY7" fmla="*/ 486696 h 2492477"/>
                <a:gd name="connsiteX8" fmla="*/ 3598607 w 3598607"/>
                <a:gd name="connsiteY8" fmla="*/ 0 h 24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8607" h="2492477">
                  <a:moveTo>
                    <a:pt x="0" y="2492477"/>
                  </a:moveTo>
                  <a:cubicBezTo>
                    <a:pt x="248264" y="2329015"/>
                    <a:pt x="496529" y="2165554"/>
                    <a:pt x="678426" y="2123767"/>
                  </a:cubicBezTo>
                  <a:cubicBezTo>
                    <a:pt x="860323" y="2081980"/>
                    <a:pt x="946355" y="2332702"/>
                    <a:pt x="1091381" y="2241754"/>
                  </a:cubicBezTo>
                  <a:cubicBezTo>
                    <a:pt x="1236407" y="2150806"/>
                    <a:pt x="1403555" y="1656735"/>
                    <a:pt x="1548581" y="1578077"/>
                  </a:cubicBezTo>
                  <a:cubicBezTo>
                    <a:pt x="1693607" y="1499419"/>
                    <a:pt x="1846007" y="1828799"/>
                    <a:pt x="1961536" y="1769806"/>
                  </a:cubicBezTo>
                  <a:cubicBezTo>
                    <a:pt x="2077065" y="1710813"/>
                    <a:pt x="2138516" y="1317522"/>
                    <a:pt x="2241755" y="1224116"/>
                  </a:cubicBezTo>
                  <a:cubicBezTo>
                    <a:pt x="2344994" y="1130710"/>
                    <a:pt x="2408904" y="1332270"/>
                    <a:pt x="2580968" y="1209367"/>
                  </a:cubicBezTo>
                  <a:cubicBezTo>
                    <a:pt x="2753032" y="1086464"/>
                    <a:pt x="3104536" y="688257"/>
                    <a:pt x="3274142" y="486696"/>
                  </a:cubicBezTo>
                  <a:cubicBezTo>
                    <a:pt x="3443748" y="285135"/>
                    <a:pt x="3521177" y="142567"/>
                    <a:pt x="3598607" y="0"/>
                  </a:cubicBezTo>
                </a:path>
              </a:pathLst>
            </a:custGeom>
            <a:noFill/>
            <a:ln w="38100">
              <a:gradFill flip="none" rotWithShape="1">
                <a:gsLst>
                  <a:gs pos="0">
                    <a:schemeClr val="accent1"/>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25" name="椭圆 24"/>
            <p:cNvSpPr/>
            <p:nvPr/>
          </p:nvSpPr>
          <p:spPr>
            <a:xfrm rot="1800000">
              <a:off x="1622635" y="3429464"/>
              <a:ext cx="207427" cy="2052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椭圆 25"/>
            <p:cNvSpPr/>
            <p:nvPr/>
          </p:nvSpPr>
          <p:spPr>
            <a:xfrm rot="1800000">
              <a:off x="4135277" y="3954500"/>
              <a:ext cx="207427" cy="2052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7" name="椭圆 26"/>
            <p:cNvSpPr/>
            <p:nvPr/>
          </p:nvSpPr>
          <p:spPr>
            <a:xfrm rot="1800000">
              <a:off x="5897210" y="4489641"/>
              <a:ext cx="207427" cy="2052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8" name="椭圆 27"/>
            <p:cNvSpPr/>
            <p:nvPr/>
          </p:nvSpPr>
          <p:spPr>
            <a:xfrm rot="1800000">
              <a:off x="8425445" y="4066286"/>
              <a:ext cx="207427" cy="2052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椭圆 28"/>
            <p:cNvSpPr/>
            <p:nvPr/>
          </p:nvSpPr>
          <p:spPr>
            <a:xfrm rot="1800000">
              <a:off x="10361936" y="3570216"/>
              <a:ext cx="207427" cy="2052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电子商务的物流模式利弊分析</a:t>
            </a:r>
          </a:p>
        </p:txBody>
      </p:sp>
      <p:sp>
        <p:nvSpPr>
          <p:cNvPr id="8" name="文本占位符 7"/>
          <p:cNvSpPr>
            <a:spLocks noGrp="1"/>
          </p:cNvSpPr>
          <p:nvPr>
            <p:ph type="body" sz="quarter" idx="16"/>
          </p:nvPr>
        </p:nvSpPr>
        <p:spPr>
          <a:xfrm>
            <a:off x="1513352" y="3598656"/>
            <a:ext cx="2096359" cy="1631260"/>
          </a:xfrm>
        </p:spPr>
        <p:txBody>
          <a:bodyPr>
            <a:noAutofit/>
          </a:bodyPr>
          <a:lstStyle/>
          <a:p>
            <a:r>
              <a:rPr lang="zh-CN" altLang="en-US" sz="1400" b="0" dirty="0">
                <a:solidFill>
                  <a:schemeClr val="tx1"/>
                </a:solidFill>
                <a:latin typeface="+mn-lt"/>
                <a:ea typeface="+mn-ea"/>
                <a:cs typeface="+mn-ea"/>
                <a:sym typeface="+mn-lt"/>
              </a:rPr>
              <a:t>到</a:t>
            </a:r>
            <a:r>
              <a:rPr lang="en-US" altLang="zh-CN" sz="1400" b="0" dirty="0">
                <a:solidFill>
                  <a:schemeClr val="tx1"/>
                </a:solidFill>
                <a:latin typeface="+mn-lt"/>
                <a:ea typeface="+mn-ea"/>
                <a:cs typeface="+mn-ea"/>
                <a:sym typeface="+mn-lt"/>
              </a:rPr>
              <a:t>2011 </a:t>
            </a:r>
            <a:r>
              <a:rPr lang="zh-CN" altLang="en-US" sz="1400" b="0" dirty="0">
                <a:solidFill>
                  <a:schemeClr val="tx1"/>
                </a:solidFill>
                <a:latin typeface="+mn-lt"/>
                <a:ea typeface="+mn-ea"/>
                <a:cs typeface="+mn-ea"/>
                <a:sym typeface="+mn-lt"/>
              </a:rPr>
              <a:t>年底，中国网民</a:t>
            </a:r>
            <a:r>
              <a:rPr lang="en-US" altLang="zh-CN" sz="1400" b="0" dirty="0">
                <a:solidFill>
                  <a:schemeClr val="tx1"/>
                </a:solidFill>
                <a:latin typeface="+mn-lt"/>
                <a:ea typeface="+mn-ea"/>
                <a:cs typeface="+mn-ea"/>
                <a:sym typeface="+mn-lt"/>
              </a:rPr>
              <a:t>5.13 </a:t>
            </a:r>
            <a:r>
              <a:rPr lang="zh-CN" altLang="en-US" sz="1400" b="0" dirty="0">
                <a:solidFill>
                  <a:schemeClr val="tx1"/>
                </a:solidFill>
                <a:latin typeface="+mn-lt"/>
                <a:ea typeface="+mn-ea"/>
                <a:cs typeface="+mn-ea"/>
                <a:sym typeface="+mn-lt"/>
              </a:rPr>
              <a:t>亿，新增</a:t>
            </a:r>
            <a:r>
              <a:rPr lang="en-US" altLang="zh-CN" sz="1400" b="0" dirty="0">
                <a:solidFill>
                  <a:schemeClr val="tx1"/>
                </a:solidFill>
                <a:latin typeface="+mn-lt"/>
                <a:ea typeface="+mn-ea"/>
                <a:cs typeface="+mn-ea"/>
                <a:sym typeface="+mn-lt"/>
              </a:rPr>
              <a:t>5580 </a:t>
            </a:r>
            <a:r>
              <a:rPr lang="zh-CN" altLang="en-US" sz="1400" b="0" dirty="0">
                <a:solidFill>
                  <a:schemeClr val="tx1"/>
                </a:solidFill>
                <a:latin typeface="+mn-lt"/>
                <a:ea typeface="+mn-ea"/>
                <a:cs typeface="+mn-ea"/>
                <a:sym typeface="+mn-lt"/>
              </a:rPr>
              <a:t>万。互联网普及率较上年底提升</a:t>
            </a:r>
            <a:r>
              <a:rPr lang="en-US" altLang="zh-CN" sz="1400" b="0" dirty="0">
                <a:solidFill>
                  <a:schemeClr val="tx1"/>
                </a:solidFill>
                <a:latin typeface="+mn-lt"/>
                <a:ea typeface="+mn-ea"/>
                <a:cs typeface="+mn-ea"/>
                <a:sym typeface="+mn-lt"/>
              </a:rPr>
              <a:t>4%</a:t>
            </a:r>
            <a:r>
              <a:rPr lang="zh-CN" altLang="en-US" sz="1400" b="0" dirty="0">
                <a:solidFill>
                  <a:schemeClr val="tx1"/>
                </a:solidFill>
                <a:latin typeface="+mn-lt"/>
                <a:ea typeface="+mn-ea"/>
                <a:cs typeface="+mn-ea"/>
                <a:sym typeface="+mn-lt"/>
              </a:rPr>
              <a:t>，达到</a:t>
            </a:r>
            <a:r>
              <a:rPr lang="en-US" altLang="zh-CN" sz="1400" b="0" dirty="0">
                <a:solidFill>
                  <a:schemeClr val="tx1"/>
                </a:solidFill>
                <a:latin typeface="+mn-lt"/>
                <a:ea typeface="+mn-ea"/>
                <a:cs typeface="+mn-ea"/>
                <a:sym typeface="+mn-lt"/>
              </a:rPr>
              <a:t>38.3</a:t>
            </a:r>
            <a:r>
              <a:rPr lang="zh-CN" altLang="en-US" sz="1400" b="0" dirty="0">
                <a:solidFill>
                  <a:schemeClr val="tx1"/>
                </a:solidFill>
                <a:latin typeface="+mn-lt"/>
                <a:ea typeface="+mn-ea"/>
                <a:cs typeface="+mn-ea"/>
                <a:sym typeface="+mn-lt"/>
              </a:rPr>
              <a:t>％。手机网民</a:t>
            </a:r>
            <a:r>
              <a:rPr lang="en-US" altLang="zh-CN" sz="1400" b="0" dirty="0">
                <a:solidFill>
                  <a:schemeClr val="tx1"/>
                </a:solidFill>
                <a:latin typeface="+mn-lt"/>
                <a:ea typeface="+mn-ea"/>
                <a:cs typeface="+mn-ea"/>
                <a:sym typeface="+mn-lt"/>
              </a:rPr>
              <a:t>3.56 </a:t>
            </a:r>
            <a:r>
              <a:rPr lang="zh-CN" altLang="en-US" sz="1400" b="0" dirty="0">
                <a:solidFill>
                  <a:schemeClr val="tx1"/>
                </a:solidFill>
                <a:latin typeface="+mn-lt"/>
                <a:ea typeface="+mn-ea"/>
                <a:cs typeface="+mn-ea"/>
                <a:sym typeface="+mn-lt"/>
              </a:rPr>
              <a:t>亿，同比增</a:t>
            </a:r>
            <a:r>
              <a:rPr lang="en-US" altLang="zh-CN" sz="1400" b="0" dirty="0">
                <a:solidFill>
                  <a:schemeClr val="tx1"/>
                </a:solidFill>
                <a:latin typeface="+mn-lt"/>
                <a:ea typeface="+mn-ea"/>
                <a:cs typeface="+mn-ea"/>
                <a:sym typeface="+mn-lt"/>
              </a:rPr>
              <a:t>17.5</a:t>
            </a:r>
            <a:r>
              <a:rPr lang="zh-CN" altLang="en-US" sz="1400" b="0" dirty="0">
                <a:solidFill>
                  <a:schemeClr val="tx1"/>
                </a:solidFill>
                <a:latin typeface="+mn-lt"/>
                <a:ea typeface="+mn-ea"/>
                <a:cs typeface="+mn-ea"/>
                <a:sym typeface="+mn-lt"/>
              </a:rPr>
              <a:t>％。</a:t>
            </a:r>
          </a:p>
          <a:p>
            <a:endParaRPr lang="zh-CN" altLang="en-US" sz="1400" b="0" dirty="0">
              <a:solidFill>
                <a:schemeClr val="tx1"/>
              </a:solidFill>
              <a:latin typeface="+mn-lt"/>
              <a:ea typeface="+mn-ea"/>
              <a:cs typeface="+mn-ea"/>
              <a:sym typeface="+mn-lt"/>
            </a:endParaRPr>
          </a:p>
        </p:txBody>
      </p:sp>
      <p:sp>
        <p:nvSpPr>
          <p:cNvPr id="9" name="文本占位符 8"/>
          <p:cNvSpPr>
            <a:spLocks noGrp="1"/>
          </p:cNvSpPr>
          <p:nvPr>
            <p:ph type="body" sz="quarter" idx="17"/>
          </p:nvPr>
        </p:nvSpPr>
        <p:spPr/>
        <p:txBody>
          <a:bodyPr>
            <a:noAutofit/>
          </a:bodyPr>
          <a:lstStyle/>
          <a:p>
            <a:r>
              <a:rPr lang="zh-CN" altLang="en-US" sz="1400" b="0" dirty="0">
                <a:solidFill>
                  <a:schemeClr val="tx1"/>
                </a:solidFill>
                <a:latin typeface="+mn-lt"/>
                <a:ea typeface="+mn-ea"/>
                <a:cs typeface="+mn-ea"/>
                <a:sym typeface="+mn-lt"/>
              </a:rPr>
              <a:t>网购用户</a:t>
            </a:r>
            <a:r>
              <a:rPr lang="en-US" altLang="zh-CN" sz="1400" b="0" dirty="0">
                <a:solidFill>
                  <a:schemeClr val="tx1"/>
                </a:solidFill>
                <a:latin typeface="+mn-lt"/>
                <a:ea typeface="+mn-ea"/>
                <a:cs typeface="+mn-ea"/>
                <a:sym typeface="+mn-lt"/>
              </a:rPr>
              <a:t>1.94 </a:t>
            </a:r>
            <a:r>
              <a:rPr lang="zh-CN" altLang="en-US" sz="1400" b="0" dirty="0">
                <a:solidFill>
                  <a:schemeClr val="tx1"/>
                </a:solidFill>
                <a:latin typeface="+mn-lt"/>
                <a:ea typeface="+mn-ea"/>
                <a:cs typeface="+mn-ea"/>
                <a:sym typeface="+mn-lt"/>
              </a:rPr>
              <a:t>亿，网络购物使用率</a:t>
            </a:r>
            <a:r>
              <a:rPr lang="en-US" altLang="zh-CN" sz="1400" b="0" dirty="0">
                <a:solidFill>
                  <a:schemeClr val="tx1"/>
                </a:solidFill>
                <a:latin typeface="+mn-lt"/>
                <a:ea typeface="+mn-ea"/>
                <a:cs typeface="+mn-ea"/>
                <a:sym typeface="+mn-lt"/>
              </a:rPr>
              <a:t>37.8</a:t>
            </a:r>
            <a:r>
              <a:rPr lang="zh-CN" altLang="en-US" sz="1400" b="0" dirty="0">
                <a:solidFill>
                  <a:schemeClr val="tx1"/>
                </a:solidFill>
                <a:latin typeface="+mn-lt"/>
                <a:ea typeface="+mn-ea"/>
                <a:cs typeface="+mn-ea"/>
                <a:sym typeface="+mn-lt"/>
              </a:rPr>
              <a:t>％。网上支付的用户</a:t>
            </a:r>
            <a:r>
              <a:rPr lang="en-US" altLang="zh-CN" sz="1400" b="0" dirty="0">
                <a:solidFill>
                  <a:schemeClr val="tx1"/>
                </a:solidFill>
                <a:latin typeface="+mn-lt"/>
                <a:ea typeface="+mn-ea"/>
                <a:cs typeface="+mn-ea"/>
                <a:sym typeface="+mn-lt"/>
              </a:rPr>
              <a:t>1.67 </a:t>
            </a:r>
            <a:r>
              <a:rPr lang="zh-CN" altLang="en-US" sz="1400" b="0" dirty="0">
                <a:solidFill>
                  <a:schemeClr val="tx1"/>
                </a:solidFill>
                <a:latin typeface="+mn-lt"/>
                <a:ea typeface="+mn-ea"/>
                <a:cs typeface="+mn-ea"/>
                <a:sym typeface="+mn-lt"/>
              </a:rPr>
              <a:t>亿，使用率升至</a:t>
            </a:r>
            <a:r>
              <a:rPr lang="en-US" altLang="zh-CN" sz="1400" b="0" dirty="0">
                <a:solidFill>
                  <a:schemeClr val="tx1"/>
                </a:solidFill>
                <a:latin typeface="+mn-lt"/>
                <a:ea typeface="+mn-ea"/>
                <a:cs typeface="+mn-ea"/>
                <a:sym typeface="+mn-lt"/>
              </a:rPr>
              <a:t>32.5</a:t>
            </a:r>
            <a:r>
              <a:rPr lang="zh-CN" altLang="en-US" sz="1400" b="0" dirty="0">
                <a:solidFill>
                  <a:schemeClr val="tx1"/>
                </a:solidFill>
                <a:latin typeface="+mn-lt"/>
                <a:ea typeface="+mn-ea"/>
                <a:cs typeface="+mn-ea"/>
                <a:sym typeface="+mn-lt"/>
              </a:rPr>
              <a:t>％。可以说，电子商务业正是方兴未艾、高潮迭起的大好时代。当然，任何行业，商机越多，竞争越激烈。</a:t>
            </a:r>
          </a:p>
          <a:p>
            <a:endParaRPr lang="zh-CN" altLang="en-US" sz="1400" b="0" dirty="0">
              <a:solidFill>
                <a:schemeClr val="tx1"/>
              </a:solidFill>
              <a:latin typeface="+mn-lt"/>
              <a:ea typeface="+mn-ea"/>
              <a:cs typeface="+mn-ea"/>
              <a:sym typeface="+mn-lt"/>
            </a:endParaRPr>
          </a:p>
        </p:txBody>
      </p:sp>
      <p:sp>
        <p:nvSpPr>
          <p:cNvPr id="10" name="文本占位符 9"/>
          <p:cNvSpPr>
            <a:spLocks noGrp="1"/>
          </p:cNvSpPr>
          <p:nvPr>
            <p:ph type="body" sz="quarter" idx="18"/>
          </p:nvPr>
        </p:nvSpPr>
        <p:spPr>
          <a:xfrm>
            <a:off x="6461943" y="3566988"/>
            <a:ext cx="1754009" cy="1631260"/>
          </a:xfrm>
        </p:spPr>
        <p:txBody>
          <a:bodyPr>
            <a:noAutofit/>
          </a:bodyPr>
          <a:lstStyle/>
          <a:p>
            <a:r>
              <a:rPr lang="zh-CN" altLang="en-US" sz="1400" b="0">
                <a:solidFill>
                  <a:schemeClr val="tx1"/>
                </a:solidFill>
                <a:latin typeface="+mn-lt"/>
                <a:ea typeface="+mn-ea"/>
                <a:cs typeface="+mn-ea"/>
                <a:sym typeface="+mn-lt"/>
              </a:rPr>
              <a:t>现代物流是电子商务快速发展的根本保证，曾经作为电子商务瓶颈环节的支付、认证、信用已经不再是问题，但物流也不可能成为电商行业新入者的门槛。</a:t>
            </a:r>
          </a:p>
          <a:p>
            <a:endParaRPr lang="zh-CN" altLang="en-US" sz="1400" b="0">
              <a:solidFill>
                <a:schemeClr val="tx1"/>
              </a:solidFill>
              <a:latin typeface="+mn-lt"/>
              <a:ea typeface="+mn-ea"/>
              <a:cs typeface="+mn-ea"/>
              <a:sym typeface="+mn-lt"/>
            </a:endParaRPr>
          </a:p>
        </p:txBody>
      </p:sp>
      <p:sp>
        <p:nvSpPr>
          <p:cNvPr id="11" name="文本占位符 10"/>
          <p:cNvSpPr>
            <a:spLocks noGrp="1"/>
          </p:cNvSpPr>
          <p:nvPr>
            <p:ph type="body" sz="quarter" idx="19"/>
          </p:nvPr>
        </p:nvSpPr>
        <p:spPr/>
        <p:txBody>
          <a:bodyPr>
            <a:normAutofit/>
          </a:bodyPr>
          <a:lstStyle/>
          <a:p>
            <a:r>
              <a:rPr lang="zh-CN" altLang="en-US" sz="1400" b="0">
                <a:solidFill>
                  <a:schemeClr val="tx1"/>
                </a:solidFill>
                <a:latin typeface="+mn-lt"/>
                <a:ea typeface="+mn-ea"/>
                <a:cs typeface="+mn-ea"/>
                <a:sym typeface="+mn-lt"/>
              </a:rPr>
              <a:t>为很好解决电子商务的物流问题，需要具体分析不前的各种物流模式的利弊，以便寻求更好的物流解决方案。</a:t>
            </a:r>
          </a:p>
          <a:p>
            <a:endParaRPr lang="zh-CN" altLang="en-US" sz="1400" b="0">
              <a:solidFill>
                <a:schemeClr val="tx1"/>
              </a:solidFill>
              <a:latin typeface="+mn-lt"/>
              <a:ea typeface="+mn-ea"/>
              <a:cs typeface="+mn-ea"/>
              <a:sym typeface="+mn-lt"/>
            </a:endParaRPr>
          </a:p>
        </p:txBody>
      </p:sp>
      <p:grpSp>
        <p:nvGrpSpPr>
          <p:cNvPr id="22" name="组合 21"/>
          <p:cNvGrpSpPr/>
          <p:nvPr/>
        </p:nvGrpSpPr>
        <p:grpSpPr>
          <a:xfrm>
            <a:off x="2268210" y="2459038"/>
            <a:ext cx="7545212" cy="2823380"/>
            <a:chOff x="2268210" y="2459038"/>
            <a:chExt cx="7545212" cy="2823380"/>
          </a:xfrm>
        </p:grpSpPr>
        <p:cxnSp>
          <p:nvCxnSpPr>
            <p:cNvPr id="23" name="直接连接符 22"/>
            <p:cNvCxnSpPr/>
            <p:nvPr userDrawn="1"/>
          </p:nvCxnSpPr>
          <p:spPr>
            <a:xfrm>
              <a:off x="3755180" y="2507468"/>
              <a:ext cx="0" cy="2774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6151185" y="2507468"/>
              <a:ext cx="0" cy="2774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a:off x="8517210" y="2459038"/>
              <a:ext cx="0" cy="2774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userDrawn="1"/>
          </p:nvGrpSpPr>
          <p:grpSpPr>
            <a:xfrm>
              <a:off x="2268210" y="2688718"/>
              <a:ext cx="7545212" cy="598222"/>
              <a:chOff x="1967273" y="2674388"/>
              <a:chExt cx="7545212" cy="598222"/>
            </a:xfrm>
          </p:grpSpPr>
          <p:sp>
            <p:nvSpPr>
              <p:cNvPr id="27" name="ïşlîḍé"/>
              <p:cNvSpPr/>
              <p:nvPr userDrawn="1"/>
            </p:nvSpPr>
            <p:spPr>
              <a:xfrm>
                <a:off x="196727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28" name="ïşlîḍé"/>
              <p:cNvSpPr/>
              <p:nvPr userDrawn="1"/>
            </p:nvSpPr>
            <p:spPr>
              <a:xfrm>
                <a:off x="427310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grpSp>
            <p:nvGrpSpPr>
              <p:cNvPr id="29" name="组合 112"/>
              <p:cNvGrpSpPr/>
              <p:nvPr userDrawn="1"/>
            </p:nvGrpSpPr>
            <p:grpSpPr bwMode="auto">
              <a:xfrm>
                <a:off x="4417565" y="2818851"/>
                <a:ext cx="309298" cy="309296"/>
                <a:chOff x="5645008" y="4306052"/>
                <a:chExt cx="543907" cy="543907"/>
              </a:xfrm>
              <a:solidFill>
                <a:schemeClr val="accent2"/>
              </a:solidFill>
            </p:grpSpPr>
            <p:sp>
              <p:nvSpPr>
                <p:cNvPr id="42" name="Freeform 46"/>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3" name="Freeform 47"/>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4" name="Freeform 48"/>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30" name="组合 84"/>
              <p:cNvGrpSpPr/>
              <p:nvPr userDrawn="1"/>
            </p:nvGrpSpPr>
            <p:grpSpPr bwMode="auto">
              <a:xfrm>
                <a:off x="2091287" y="2855036"/>
                <a:ext cx="350194" cy="236926"/>
                <a:chOff x="6411012" y="3236368"/>
                <a:chExt cx="534842" cy="362605"/>
              </a:xfrm>
              <a:solidFill>
                <a:schemeClr val="accent2"/>
              </a:solidFill>
            </p:grpSpPr>
            <p:sp>
              <p:nvSpPr>
                <p:cNvPr id="40" name="Freeform 258"/>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1" name="Freeform 259"/>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31" name="ïşlîḍé"/>
              <p:cNvSpPr/>
              <p:nvPr userDrawn="1"/>
            </p:nvSpPr>
            <p:spPr>
              <a:xfrm>
                <a:off x="660843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2" name="ïşlîḍé"/>
              <p:cNvSpPr/>
              <p:nvPr userDrawn="1"/>
            </p:nvSpPr>
            <p:spPr>
              <a:xfrm>
                <a:off x="891426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grpSp>
            <p:nvGrpSpPr>
              <p:cNvPr id="33" name="组合 112"/>
              <p:cNvGrpSpPr/>
              <p:nvPr userDrawn="1"/>
            </p:nvGrpSpPr>
            <p:grpSpPr bwMode="auto">
              <a:xfrm>
                <a:off x="9058725" y="2818851"/>
                <a:ext cx="309298" cy="309296"/>
                <a:chOff x="5645008" y="4306052"/>
                <a:chExt cx="543907" cy="543907"/>
              </a:xfrm>
              <a:solidFill>
                <a:schemeClr val="accent2"/>
              </a:solidFill>
            </p:grpSpPr>
            <p:sp>
              <p:nvSpPr>
                <p:cNvPr id="37" name="Freeform 46"/>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8" name="Freeform 47"/>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9" name="Freeform 48"/>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34" name="组合 84"/>
              <p:cNvGrpSpPr/>
              <p:nvPr userDrawn="1"/>
            </p:nvGrpSpPr>
            <p:grpSpPr bwMode="auto">
              <a:xfrm>
                <a:off x="6732447" y="2855036"/>
                <a:ext cx="350194" cy="236926"/>
                <a:chOff x="6411012" y="3236368"/>
                <a:chExt cx="534842" cy="362605"/>
              </a:xfrm>
              <a:solidFill>
                <a:schemeClr val="accent2"/>
              </a:solidFill>
            </p:grpSpPr>
            <p:sp>
              <p:nvSpPr>
                <p:cNvPr id="35" name="Freeform 258"/>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6" name="Freeform 259"/>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外包物流模式优势</a:t>
            </a:r>
          </a:p>
        </p:txBody>
      </p:sp>
      <p:sp>
        <p:nvSpPr>
          <p:cNvPr id="10" name="文本占位符 9"/>
          <p:cNvSpPr>
            <a:spLocks noGrp="1"/>
          </p:cNvSpPr>
          <p:nvPr>
            <p:ph type="body" sz="quarter" idx="23"/>
          </p:nvPr>
        </p:nvSpPr>
        <p:spPr/>
        <p:txBody>
          <a:bodyPr>
            <a:normAutofit/>
          </a:bodyPr>
          <a:lstStyle/>
          <a:p>
            <a:r>
              <a:rPr lang="zh-CN" altLang="en-US" sz="1600" b="0">
                <a:solidFill>
                  <a:schemeClr val="tx1"/>
                </a:solidFill>
                <a:latin typeface="+mn-lt"/>
                <a:ea typeface="+mn-ea"/>
                <a:cs typeface="+mn-ea"/>
                <a:sym typeface="+mn-lt"/>
              </a:rPr>
              <a:t>建设网络快、覆盖区域广，有利于市场扩张</a:t>
            </a:r>
          </a:p>
          <a:p>
            <a:endParaRPr lang="zh-CN" altLang="en-US" sz="1600" b="0">
              <a:solidFill>
                <a:schemeClr val="tx1"/>
              </a:solidFill>
              <a:latin typeface="+mn-lt"/>
              <a:ea typeface="+mn-ea"/>
              <a:cs typeface="+mn-ea"/>
              <a:sym typeface="+mn-lt"/>
            </a:endParaRPr>
          </a:p>
        </p:txBody>
      </p:sp>
      <p:sp>
        <p:nvSpPr>
          <p:cNvPr id="11" name="文本占位符 10"/>
          <p:cNvSpPr>
            <a:spLocks noGrp="1"/>
          </p:cNvSpPr>
          <p:nvPr>
            <p:ph type="body" sz="quarter" idx="24"/>
          </p:nvPr>
        </p:nvSpPr>
        <p:spPr/>
        <p:txBody>
          <a:bodyPr>
            <a:normAutofit/>
          </a:bodyPr>
          <a:lstStyle/>
          <a:p>
            <a:r>
              <a:rPr lang="zh-CN" altLang="en-US" sz="1600" b="0">
                <a:solidFill>
                  <a:schemeClr val="tx1"/>
                </a:solidFill>
                <a:latin typeface="+mn-lt"/>
                <a:ea typeface="+mn-ea"/>
                <a:cs typeface="+mn-ea"/>
                <a:sym typeface="+mn-lt"/>
              </a:rPr>
              <a:t>配送专业性强，搭建区域性平台相对较快</a:t>
            </a:r>
          </a:p>
          <a:p>
            <a:endParaRPr lang="zh-CN" altLang="en-US" sz="1600" b="0">
              <a:solidFill>
                <a:schemeClr val="tx1"/>
              </a:solidFill>
              <a:latin typeface="+mn-lt"/>
              <a:ea typeface="+mn-ea"/>
              <a:cs typeface="+mn-ea"/>
              <a:sym typeface="+mn-lt"/>
            </a:endParaRPr>
          </a:p>
        </p:txBody>
      </p:sp>
      <p:sp>
        <p:nvSpPr>
          <p:cNvPr id="12" name="文本占位符 11"/>
          <p:cNvSpPr>
            <a:spLocks noGrp="1"/>
          </p:cNvSpPr>
          <p:nvPr>
            <p:ph type="body" sz="quarter" idx="25"/>
          </p:nvPr>
        </p:nvSpPr>
        <p:spPr/>
        <p:txBody>
          <a:bodyPr>
            <a:normAutofit/>
          </a:bodyPr>
          <a:lstStyle/>
          <a:p>
            <a:r>
              <a:rPr lang="zh-CN" altLang="en-US" sz="1600" b="0">
                <a:solidFill>
                  <a:schemeClr val="tx1"/>
                </a:solidFill>
                <a:latin typeface="+mn-lt"/>
                <a:ea typeface="+mn-ea"/>
                <a:cs typeface="+mn-ea"/>
                <a:sym typeface="+mn-lt"/>
              </a:rPr>
              <a:t>成本低、获得性好，利于成长期电子商务企业</a:t>
            </a:r>
          </a:p>
          <a:p>
            <a:endParaRPr lang="zh-CN" altLang="en-US" sz="1600" b="0">
              <a:solidFill>
                <a:schemeClr val="tx1"/>
              </a:solidFill>
              <a:latin typeface="+mn-lt"/>
              <a:ea typeface="+mn-ea"/>
              <a:cs typeface="+mn-ea"/>
              <a:sym typeface="+mn-lt"/>
            </a:endParaRPr>
          </a:p>
        </p:txBody>
      </p:sp>
      <p:sp>
        <p:nvSpPr>
          <p:cNvPr id="13" name="文本占位符 12"/>
          <p:cNvSpPr>
            <a:spLocks noGrp="1"/>
          </p:cNvSpPr>
          <p:nvPr>
            <p:ph type="body" sz="quarter" idx="26"/>
          </p:nvPr>
        </p:nvSpPr>
        <p:spPr/>
        <p:txBody>
          <a:bodyPr>
            <a:noAutofit/>
          </a:bodyPr>
          <a:lstStyle/>
          <a:p>
            <a:r>
              <a:rPr lang="zh-CN" altLang="en-US" sz="1600" b="0">
                <a:solidFill>
                  <a:schemeClr val="tx1"/>
                </a:solidFill>
                <a:latin typeface="+mn-lt"/>
                <a:ea typeface="+mn-ea"/>
                <a:cs typeface="+mn-ea"/>
                <a:sym typeface="+mn-lt"/>
              </a:rPr>
              <a:t>形成仓储布局快，解决仓储管理方面的短板和减轻投资的压力</a:t>
            </a:r>
          </a:p>
          <a:p>
            <a:endParaRPr lang="zh-CN" altLang="en-US" sz="1600" b="0">
              <a:solidFill>
                <a:schemeClr val="tx1"/>
              </a:solidFill>
              <a:latin typeface="+mn-lt"/>
              <a:ea typeface="+mn-ea"/>
              <a:cs typeface="+mn-ea"/>
              <a:sym typeface="+mn-lt"/>
            </a:endParaRPr>
          </a:p>
        </p:txBody>
      </p:sp>
      <p:sp>
        <p:nvSpPr>
          <p:cNvPr id="14" name="文本占位符 13"/>
          <p:cNvSpPr>
            <a:spLocks noGrp="1"/>
          </p:cNvSpPr>
          <p:nvPr>
            <p:ph type="body" sz="quarter" idx="27"/>
          </p:nvPr>
        </p:nvSpPr>
        <p:spPr/>
        <p:txBody>
          <a:bodyPr>
            <a:normAutofit/>
          </a:bodyPr>
          <a:lstStyle/>
          <a:p>
            <a:r>
              <a:rPr lang="zh-CN" altLang="en-US" sz="1600" b="0">
                <a:solidFill>
                  <a:schemeClr val="tx1"/>
                </a:solidFill>
                <a:latin typeface="+mn-lt"/>
                <a:ea typeface="+mn-ea"/>
                <a:cs typeface="+mn-ea"/>
                <a:sym typeface="+mn-lt"/>
              </a:rPr>
              <a:t>有利于发展核心业务和提升竞争力</a:t>
            </a:r>
          </a:p>
          <a:p>
            <a:endParaRPr lang="zh-CN" altLang="en-US" sz="1600" b="0">
              <a:solidFill>
                <a:schemeClr val="tx1"/>
              </a:solidFill>
              <a:latin typeface="+mn-lt"/>
              <a:ea typeface="+mn-ea"/>
              <a:cs typeface="+mn-ea"/>
              <a:sym typeface="+mn-lt"/>
            </a:endParaRPr>
          </a:p>
        </p:txBody>
      </p:sp>
      <p:grpSp>
        <p:nvGrpSpPr>
          <p:cNvPr id="25" name="组合 24"/>
          <p:cNvGrpSpPr/>
          <p:nvPr/>
        </p:nvGrpSpPr>
        <p:grpSpPr>
          <a:xfrm>
            <a:off x="819327" y="1861603"/>
            <a:ext cx="5556348" cy="4504185"/>
            <a:chOff x="1274619" y="1753371"/>
            <a:chExt cx="5291538" cy="4289520"/>
          </a:xfrm>
        </p:grpSpPr>
        <p:sp>
          <p:nvSpPr>
            <p:cNvPr id="26" name="Freeform 5"/>
            <p:cNvSpPr/>
            <p:nvPr/>
          </p:nvSpPr>
          <p:spPr bwMode="auto">
            <a:xfrm>
              <a:off x="1274619" y="1753371"/>
              <a:ext cx="5291538" cy="4289520"/>
            </a:xfrm>
            <a:custGeom>
              <a:avLst/>
              <a:gdLst>
                <a:gd name="T0" fmla="*/ 2740 w 3065"/>
                <a:gd name="T1" fmla="*/ 0 h 2484"/>
                <a:gd name="T2" fmla="*/ 1242 w 3065"/>
                <a:gd name="T3" fmla="*/ 0 h 2484"/>
                <a:gd name="T4" fmla="*/ 0 w 3065"/>
                <a:gd name="T5" fmla="*/ 1242 h 2484"/>
                <a:gd name="T6" fmla="*/ 1242 w 3065"/>
                <a:gd name="T7" fmla="*/ 2484 h 2484"/>
                <a:gd name="T8" fmla="*/ 161 w 3065"/>
                <a:gd name="T9" fmla="*/ 1403 h 2484"/>
                <a:gd name="T10" fmla="*/ 1242 w 3065"/>
                <a:gd name="T11" fmla="*/ 323 h 2484"/>
                <a:gd name="T12" fmla="*/ 2740 w 3065"/>
                <a:gd name="T13" fmla="*/ 323 h 2484"/>
                <a:gd name="T14" fmla="*/ 3065 w 3065"/>
                <a:gd name="T15" fmla="*/ 0 h 2484"/>
                <a:gd name="T16" fmla="*/ 2740 w 3065"/>
                <a:gd name="T17" fmla="*/ 0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5" h="2484">
                  <a:moveTo>
                    <a:pt x="2740" y="0"/>
                  </a:moveTo>
                  <a:cubicBezTo>
                    <a:pt x="1242" y="0"/>
                    <a:pt x="1242" y="0"/>
                    <a:pt x="1242" y="0"/>
                  </a:cubicBezTo>
                  <a:cubicBezTo>
                    <a:pt x="556" y="0"/>
                    <a:pt x="0" y="556"/>
                    <a:pt x="0" y="1242"/>
                  </a:cubicBezTo>
                  <a:cubicBezTo>
                    <a:pt x="0" y="1928"/>
                    <a:pt x="556" y="2484"/>
                    <a:pt x="1242" y="2484"/>
                  </a:cubicBezTo>
                  <a:cubicBezTo>
                    <a:pt x="645" y="2484"/>
                    <a:pt x="161" y="2000"/>
                    <a:pt x="161" y="1403"/>
                  </a:cubicBezTo>
                  <a:cubicBezTo>
                    <a:pt x="161" y="806"/>
                    <a:pt x="645" y="323"/>
                    <a:pt x="1242" y="323"/>
                  </a:cubicBezTo>
                  <a:cubicBezTo>
                    <a:pt x="2740" y="323"/>
                    <a:pt x="2740" y="323"/>
                    <a:pt x="2740" y="323"/>
                  </a:cubicBezTo>
                  <a:cubicBezTo>
                    <a:pt x="2919" y="323"/>
                    <a:pt x="3064" y="178"/>
                    <a:pt x="3065" y="0"/>
                  </a:cubicBezTo>
                  <a:lnTo>
                    <a:pt x="2740" y="0"/>
                  </a:lnTo>
                  <a:close/>
                </a:path>
              </a:pathLst>
            </a:custGeom>
            <a:solidFill>
              <a:schemeClr val="accent1"/>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7" name="Freeform 6"/>
            <p:cNvSpPr/>
            <p:nvPr/>
          </p:nvSpPr>
          <p:spPr bwMode="auto">
            <a:xfrm>
              <a:off x="1596463" y="2395756"/>
              <a:ext cx="4495396" cy="3644529"/>
            </a:xfrm>
            <a:custGeom>
              <a:avLst/>
              <a:gdLst>
                <a:gd name="T0" fmla="*/ 2279 w 2604"/>
                <a:gd name="T1" fmla="*/ 0 h 2111"/>
                <a:gd name="T2" fmla="*/ 1056 w 2604"/>
                <a:gd name="T3" fmla="*/ 0 h 2111"/>
                <a:gd name="T4" fmla="*/ 0 w 2604"/>
                <a:gd name="T5" fmla="*/ 1056 h 2111"/>
                <a:gd name="T6" fmla="*/ 1039 w 2604"/>
                <a:gd name="T7" fmla="*/ 2111 h 2111"/>
                <a:gd name="T8" fmla="*/ 161 w 2604"/>
                <a:gd name="T9" fmla="*/ 1217 h 2111"/>
                <a:gd name="T10" fmla="*/ 1056 w 2604"/>
                <a:gd name="T11" fmla="*/ 322 h 2111"/>
                <a:gd name="T12" fmla="*/ 2279 w 2604"/>
                <a:gd name="T13" fmla="*/ 322 h 2111"/>
                <a:gd name="T14" fmla="*/ 2604 w 2604"/>
                <a:gd name="T15" fmla="*/ 0 h 2111"/>
                <a:gd name="T16" fmla="*/ 2279 w 2604"/>
                <a:gd name="T17" fmla="*/ 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4" h="2111">
                  <a:moveTo>
                    <a:pt x="2279" y="0"/>
                  </a:moveTo>
                  <a:cubicBezTo>
                    <a:pt x="1056" y="0"/>
                    <a:pt x="1056" y="0"/>
                    <a:pt x="1056" y="0"/>
                  </a:cubicBezTo>
                  <a:cubicBezTo>
                    <a:pt x="473" y="0"/>
                    <a:pt x="0" y="473"/>
                    <a:pt x="0" y="1056"/>
                  </a:cubicBezTo>
                  <a:cubicBezTo>
                    <a:pt x="0" y="1631"/>
                    <a:pt x="466" y="2099"/>
                    <a:pt x="1039" y="2111"/>
                  </a:cubicBezTo>
                  <a:cubicBezTo>
                    <a:pt x="555" y="2099"/>
                    <a:pt x="161" y="1703"/>
                    <a:pt x="161" y="1217"/>
                  </a:cubicBezTo>
                  <a:cubicBezTo>
                    <a:pt x="161" y="722"/>
                    <a:pt x="562" y="322"/>
                    <a:pt x="1056" y="322"/>
                  </a:cubicBezTo>
                  <a:cubicBezTo>
                    <a:pt x="2279" y="322"/>
                    <a:pt x="2279" y="322"/>
                    <a:pt x="2279" y="322"/>
                  </a:cubicBezTo>
                  <a:cubicBezTo>
                    <a:pt x="2458" y="322"/>
                    <a:pt x="2603" y="178"/>
                    <a:pt x="2604" y="0"/>
                  </a:cubicBezTo>
                  <a:lnTo>
                    <a:pt x="2279" y="0"/>
                  </a:lnTo>
                  <a:close/>
                </a:path>
              </a:pathLst>
            </a:cu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8" name="Freeform 7"/>
            <p:cNvSpPr/>
            <p:nvPr/>
          </p:nvSpPr>
          <p:spPr bwMode="auto">
            <a:xfrm>
              <a:off x="1920914" y="3055081"/>
              <a:ext cx="3694044" cy="2987810"/>
            </a:xfrm>
            <a:custGeom>
              <a:avLst/>
              <a:gdLst>
                <a:gd name="T0" fmla="*/ 1816 w 2140"/>
                <a:gd name="T1" fmla="*/ 0 h 1730"/>
                <a:gd name="T2" fmla="*/ 868 w 2140"/>
                <a:gd name="T3" fmla="*/ 0 h 1730"/>
                <a:gd name="T4" fmla="*/ 0 w 2140"/>
                <a:gd name="T5" fmla="*/ 839 h 1730"/>
                <a:gd name="T6" fmla="*/ 845 w 2140"/>
                <a:gd name="T7" fmla="*/ 1730 h 1730"/>
                <a:gd name="T8" fmla="*/ 160 w 2140"/>
                <a:gd name="T9" fmla="*/ 999 h 1730"/>
                <a:gd name="T10" fmla="*/ 868 w 2140"/>
                <a:gd name="T11" fmla="*/ 320 h 1730"/>
                <a:gd name="T12" fmla="*/ 1816 w 2140"/>
                <a:gd name="T13" fmla="*/ 320 h 1730"/>
                <a:gd name="T14" fmla="*/ 2140 w 2140"/>
                <a:gd name="T15" fmla="*/ 0 h 1730"/>
                <a:gd name="T16" fmla="*/ 1816 w 2140"/>
                <a:gd name="T17" fmla="*/ 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0" h="1730">
                  <a:moveTo>
                    <a:pt x="1816" y="0"/>
                  </a:moveTo>
                  <a:cubicBezTo>
                    <a:pt x="868" y="0"/>
                    <a:pt x="868" y="0"/>
                    <a:pt x="868" y="0"/>
                  </a:cubicBezTo>
                  <a:cubicBezTo>
                    <a:pt x="388" y="0"/>
                    <a:pt x="0" y="360"/>
                    <a:pt x="0" y="839"/>
                  </a:cubicBezTo>
                  <a:cubicBezTo>
                    <a:pt x="0" y="1313"/>
                    <a:pt x="374" y="1720"/>
                    <a:pt x="845" y="1730"/>
                  </a:cubicBezTo>
                  <a:cubicBezTo>
                    <a:pt x="462" y="1720"/>
                    <a:pt x="160" y="1385"/>
                    <a:pt x="160" y="999"/>
                  </a:cubicBezTo>
                  <a:cubicBezTo>
                    <a:pt x="160" y="608"/>
                    <a:pt x="477" y="320"/>
                    <a:pt x="868" y="320"/>
                  </a:cubicBezTo>
                  <a:cubicBezTo>
                    <a:pt x="1816" y="320"/>
                    <a:pt x="1816" y="320"/>
                    <a:pt x="1816" y="320"/>
                  </a:cubicBezTo>
                  <a:cubicBezTo>
                    <a:pt x="1995" y="320"/>
                    <a:pt x="2140" y="177"/>
                    <a:pt x="2140" y="0"/>
                  </a:cubicBezTo>
                  <a:lnTo>
                    <a:pt x="1816" y="0"/>
                  </a:lnTo>
                  <a:close/>
                </a:path>
              </a:pathLst>
            </a:cu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9" name="Freeform 8"/>
            <p:cNvSpPr/>
            <p:nvPr/>
          </p:nvSpPr>
          <p:spPr bwMode="auto">
            <a:xfrm>
              <a:off x="2246667" y="3692255"/>
              <a:ext cx="2896599" cy="2350636"/>
            </a:xfrm>
            <a:custGeom>
              <a:avLst/>
              <a:gdLst>
                <a:gd name="T0" fmla="*/ 1354 w 1678"/>
                <a:gd name="T1" fmla="*/ 0 h 1361"/>
                <a:gd name="T2" fmla="*/ 681 w 1678"/>
                <a:gd name="T3" fmla="*/ 0 h 1361"/>
                <a:gd name="T4" fmla="*/ 0 w 1678"/>
                <a:gd name="T5" fmla="*/ 680 h 1361"/>
                <a:gd name="T6" fmla="*/ 681 w 1678"/>
                <a:gd name="T7" fmla="*/ 1361 h 1361"/>
                <a:gd name="T8" fmla="*/ 162 w 1678"/>
                <a:gd name="T9" fmla="*/ 842 h 1361"/>
                <a:gd name="T10" fmla="*/ 681 w 1678"/>
                <a:gd name="T11" fmla="*/ 322 h 1361"/>
                <a:gd name="T12" fmla="*/ 1354 w 1678"/>
                <a:gd name="T13" fmla="*/ 322 h 1361"/>
                <a:gd name="T14" fmla="*/ 1678 w 1678"/>
                <a:gd name="T15" fmla="*/ 0 h 1361"/>
                <a:gd name="T16" fmla="*/ 1354 w 1678"/>
                <a:gd name="T17"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8" h="1361">
                  <a:moveTo>
                    <a:pt x="1354" y="0"/>
                  </a:moveTo>
                  <a:cubicBezTo>
                    <a:pt x="681" y="0"/>
                    <a:pt x="681" y="0"/>
                    <a:pt x="681" y="0"/>
                  </a:cubicBezTo>
                  <a:cubicBezTo>
                    <a:pt x="305" y="0"/>
                    <a:pt x="0" y="304"/>
                    <a:pt x="0" y="680"/>
                  </a:cubicBezTo>
                  <a:cubicBezTo>
                    <a:pt x="0" y="1056"/>
                    <a:pt x="305" y="1361"/>
                    <a:pt x="681" y="1361"/>
                  </a:cubicBezTo>
                  <a:cubicBezTo>
                    <a:pt x="394" y="1361"/>
                    <a:pt x="162" y="1128"/>
                    <a:pt x="162" y="842"/>
                  </a:cubicBezTo>
                  <a:cubicBezTo>
                    <a:pt x="162" y="555"/>
                    <a:pt x="394" y="322"/>
                    <a:pt x="681" y="322"/>
                  </a:cubicBezTo>
                  <a:cubicBezTo>
                    <a:pt x="1354" y="322"/>
                    <a:pt x="1354" y="322"/>
                    <a:pt x="1354" y="322"/>
                  </a:cubicBezTo>
                  <a:cubicBezTo>
                    <a:pt x="1533" y="322"/>
                    <a:pt x="1678" y="178"/>
                    <a:pt x="1678" y="0"/>
                  </a:cubicBezTo>
                  <a:lnTo>
                    <a:pt x="1354" y="0"/>
                  </a:lnTo>
                  <a:close/>
                </a:path>
              </a:pathLst>
            </a:custGeom>
            <a:solidFill>
              <a:schemeClr val="accent4"/>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0" name="Freeform 9"/>
            <p:cNvSpPr/>
            <p:nvPr/>
          </p:nvSpPr>
          <p:spPr bwMode="auto">
            <a:xfrm>
              <a:off x="2564602" y="4330731"/>
              <a:ext cx="2100458" cy="1709554"/>
            </a:xfrm>
            <a:custGeom>
              <a:avLst/>
              <a:gdLst>
                <a:gd name="T0" fmla="*/ 893 w 1217"/>
                <a:gd name="T1" fmla="*/ 0 h 990"/>
                <a:gd name="T2" fmla="*/ 495 w 1217"/>
                <a:gd name="T3" fmla="*/ 0 h 990"/>
                <a:gd name="T4" fmla="*/ 0 w 1217"/>
                <a:gd name="T5" fmla="*/ 495 h 990"/>
                <a:gd name="T6" fmla="*/ 478 w 1217"/>
                <a:gd name="T7" fmla="*/ 990 h 990"/>
                <a:gd name="T8" fmla="*/ 161 w 1217"/>
                <a:gd name="T9" fmla="*/ 657 h 990"/>
                <a:gd name="T10" fmla="*/ 495 w 1217"/>
                <a:gd name="T11" fmla="*/ 323 h 990"/>
                <a:gd name="T12" fmla="*/ 749 w 1217"/>
                <a:gd name="T13" fmla="*/ 323 h 990"/>
                <a:gd name="T14" fmla="*/ 893 w 1217"/>
                <a:gd name="T15" fmla="*/ 323 h 990"/>
                <a:gd name="T16" fmla="*/ 1217 w 1217"/>
                <a:gd name="T17" fmla="*/ 0 h 990"/>
                <a:gd name="T18" fmla="*/ 893 w 1217"/>
                <a:gd name="T19" fmla="*/ 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7" h="990">
                  <a:moveTo>
                    <a:pt x="893" y="0"/>
                  </a:moveTo>
                  <a:cubicBezTo>
                    <a:pt x="495" y="0"/>
                    <a:pt x="495" y="0"/>
                    <a:pt x="495" y="0"/>
                  </a:cubicBezTo>
                  <a:cubicBezTo>
                    <a:pt x="221" y="0"/>
                    <a:pt x="0" y="222"/>
                    <a:pt x="0" y="495"/>
                  </a:cubicBezTo>
                  <a:cubicBezTo>
                    <a:pt x="0" y="763"/>
                    <a:pt x="212" y="981"/>
                    <a:pt x="478" y="990"/>
                  </a:cubicBezTo>
                  <a:cubicBezTo>
                    <a:pt x="301" y="981"/>
                    <a:pt x="161" y="836"/>
                    <a:pt x="161" y="657"/>
                  </a:cubicBezTo>
                  <a:cubicBezTo>
                    <a:pt x="161" y="472"/>
                    <a:pt x="311" y="323"/>
                    <a:pt x="495" y="323"/>
                  </a:cubicBezTo>
                  <a:cubicBezTo>
                    <a:pt x="749" y="323"/>
                    <a:pt x="749" y="323"/>
                    <a:pt x="749" y="323"/>
                  </a:cubicBezTo>
                  <a:cubicBezTo>
                    <a:pt x="893" y="323"/>
                    <a:pt x="893" y="323"/>
                    <a:pt x="893" y="323"/>
                  </a:cubicBezTo>
                  <a:cubicBezTo>
                    <a:pt x="1071" y="323"/>
                    <a:pt x="1217" y="178"/>
                    <a:pt x="1217" y="0"/>
                  </a:cubicBezTo>
                  <a:lnTo>
                    <a:pt x="893" y="0"/>
                  </a:lnTo>
                  <a:close/>
                </a:path>
              </a:pathLst>
            </a:custGeom>
            <a:solidFill>
              <a:schemeClr val="accent1"/>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1" name="Freeform 10"/>
            <p:cNvSpPr>
              <a:spLocks noEditPoints="1"/>
            </p:cNvSpPr>
            <p:nvPr/>
          </p:nvSpPr>
          <p:spPr bwMode="auto">
            <a:xfrm>
              <a:off x="2889052" y="4980935"/>
              <a:ext cx="1059350" cy="1061956"/>
            </a:xfrm>
            <a:custGeom>
              <a:avLst/>
              <a:gdLst>
                <a:gd name="T0" fmla="*/ 307 w 614"/>
                <a:gd name="T1" fmla="*/ 42 h 615"/>
                <a:gd name="T2" fmla="*/ 573 w 614"/>
                <a:gd name="T3" fmla="*/ 308 h 615"/>
                <a:gd name="T4" fmla="*/ 307 w 614"/>
                <a:gd name="T5" fmla="*/ 574 h 615"/>
                <a:gd name="T6" fmla="*/ 41 w 614"/>
                <a:gd name="T7" fmla="*/ 308 h 615"/>
                <a:gd name="T8" fmla="*/ 307 w 614"/>
                <a:gd name="T9" fmla="*/ 42 h 615"/>
                <a:gd name="T10" fmla="*/ 307 w 614"/>
                <a:gd name="T11" fmla="*/ 0 h 615"/>
                <a:gd name="T12" fmla="*/ 0 w 614"/>
                <a:gd name="T13" fmla="*/ 308 h 615"/>
                <a:gd name="T14" fmla="*/ 307 w 614"/>
                <a:gd name="T15" fmla="*/ 615 h 615"/>
                <a:gd name="T16" fmla="*/ 614 w 614"/>
                <a:gd name="T17" fmla="*/ 308 h 615"/>
                <a:gd name="T18" fmla="*/ 307 w 61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5">
                  <a:moveTo>
                    <a:pt x="307" y="42"/>
                  </a:moveTo>
                  <a:cubicBezTo>
                    <a:pt x="454" y="42"/>
                    <a:pt x="573" y="161"/>
                    <a:pt x="573" y="308"/>
                  </a:cubicBezTo>
                  <a:cubicBezTo>
                    <a:pt x="573" y="454"/>
                    <a:pt x="454" y="574"/>
                    <a:pt x="307" y="574"/>
                  </a:cubicBezTo>
                  <a:cubicBezTo>
                    <a:pt x="160" y="574"/>
                    <a:pt x="41" y="454"/>
                    <a:pt x="41" y="308"/>
                  </a:cubicBezTo>
                  <a:cubicBezTo>
                    <a:pt x="41" y="161"/>
                    <a:pt x="160" y="42"/>
                    <a:pt x="307" y="42"/>
                  </a:cubicBezTo>
                  <a:close/>
                  <a:moveTo>
                    <a:pt x="307" y="0"/>
                  </a:moveTo>
                  <a:cubicBezTo>
                    <a:pt x="137" y="0"/>
                    <a:pt x="0" y="138"/>
                    <a:pt x="0" y="308"/>
                  </a:cubicBezTo>
                  <a:cubicBezTo>
                    <a:pt x="0" y="477"/>
                    <a:pt x="137" y="615"/>
                    <a:pt x="307" y="615"/>
                  </a:cubicBezTo>
                  <a:cubicBezTo>
                    <a:pt x="477" y="615"/>
                    <a:pt x="614" y="477"/>
                    <a:pt x="614" y="308"/>
                  </a:cubicBezTo>
                  <a:cubicBezTo>
                    <a:pt x="614" y="138"/>
                    <a:pt x="477" y="0"/>
                    <a:pt x="307"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2" name="Oval 3"/>
            <p:cNvSpPr/>
            <p:nvPr/>
          </p:nvSpPr>
          <p:spPr>
            <a:xfrm>
              <a:off x="3291727" y="5384913"/>
              <a:ext cx="254000" cy="25400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grpSp>
          <p:nvGrpSpPr>
            <p:cNvPr id="33" name="Group 14"/>
            <p:cNvGrpSpPr/>
            <p:nvPr/>
          </p:nvGrpSpPr>
          <p:grpSpPr>
            <a:xfrm>
              <a:off x="4398981" y="3746097"/>
              <a:ext cx="347223" cy="403407"/>
              <a:chOff x="2593975" y="4225925"/>
              <a:chExt cx="490538" cy="569912"/>
            </a:xfrm>
            <a:solidFill>
              <a:schemeClr val="bg1"/>
            </a:solidFill>
          </p:grpSpPr>
          <p:sp>
            <p:nvSpPr>
              <p:cNvPr id="40" name="Freeform 18"/>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1" name="Freeform 19"/>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34" name="Freeform 17"/>
            <p:cNvSpPr/>
            <p:nvPr/>
          </p:nvSpPr>
          <p:spPr bwMode="auto">
            <a:xfrm>
              <a:off x="4736679" y="3118282"/>
              <a:ext cx="430577" cy="402265"/>
            </a:xfrm>
            <a:custGeom>
              <a:avLst/>
              <a:gdLst>
                <a:gd name="connsiteX0" fmla="*/ 104775 w 579438"/>
                <a:gd name="connsiteY0" fmla="*/ 158750 h 541337"/>
                <a:gd name="connsiteX1" fmla="*/ 99193 w 579438"/>
                <a:gd name="connsiteY1" fmla="*/ 170591 h 541337"/>
                <a:gd name="connsiteX2" fmla="*/ 94569 w 579438"/>
                <a:gd name="connsiteY2" fmla="*/ 183072 h 541337"/>
                <a:gd name="connsiteX3" fmla="*/ 90741 w 579438"/>
                <a:gd name="connsiteY3" fmla="*/ 195872 h 541337"/>
                <a:gd name="connsiteX4" fmla="*/ 87552 w 579438"/>
                <a:gd name="connsiteY4" fmla="*/ 208833 h 541337"/>
                <a:gd name="connsiteX5" fmla="*/ 85478 w 579438"/>
                <a:gd name="connsiteY5" fmla="*/ 222434 h 541337"/>
                <a:gd name="connsiteX6" fmla="*/ 84043 w 579438"/>
                <a:gd name="connsiteY6" fmla="*/ 235875 h 541337"/>
                <a:gd name="connsiteX7" fmla="*/ 83724 w 579438"/>
                <a:gd name="connsiteY7" fmla="*/ 249955 h 541337"/>
                <a:gd name="connsiteX8" fmla="*/ 83724 w 579438"/>
                <a:gd name="connsiteY8" fmla="*/ 252196 h 541337"/>
                <a:gd name="connsiteX9" fmla="*/ 42420 w 579438"/>
                <a:gd name="connsiteY9" fmla="*/ 293638 h 541337"/>
                <a:gd name="connsiteX10" fmla="*/ 39071 w 579438"/>
                <a:gd name="connsiteY10" fmla="*/ 296518 h 541337"/>
                <a:gd name="connsiteX11" fmla="*/ 35244 w 579438"/>
                <a:gd name="connsiteY11" fmla="*/ 298438 h 541337"/>
                <a:gd name="connsiteX12" fmla="*/ 31257 w 579438"/>
                <a:gd name="connsiteY12" fmla="*/ 299718 h 541337"/>
                <a:gd name="connsiteX13" fmla="*/ 27111 w 579438"/>
                <a:gd name="connsiteY13" fmla="*/ 300038 h 541337"/>
                <a:gd name="connsiteX14" fmla="*/ 22964 w 579438"/>
                <a:gd name="connsiteY14" fmla="*/ 299718 h 541337"/>
                <a:gd name="connsiteX15" fmla="*/ 18977 w 579438"/>
                <a:gd name="connsiteY15" fmla="*/ 298438 h 541337"/>
                <a:gd name="connsiteX16" fmla="*/ 15150 w 579438"/>
                <a:gd name="connsiteY16" fmla="*/ 296518 h 541337"/>
                <a:gd name="connsiteX17" fmla="*/ 11642 w 579438"/>
                <a:gd name="connsiteY17" fmla="*/ 293638 h 541337"/>
                <a:gd name="connsiteX18" fmla="*/ 6379 w 579438"/>
                <a:gd name="connsiteY18" fmla="*/ 288358 h 541337"/>
                <a:gd name="connsiteX19" fmla="*/ 3508 w 579438"/>
                <a:gd name="connsiteY19" fmla="*/ 284837 h 541337"/>
                <a:gd name="connsiteX20" fmla="*/ 1595 w 579438"/>
                <a:gd name="connsiteY20" fmla="*/ 280997 h 541337"/>
                <a:gd name="connsiteX21" fmla="*/ 319 w 579438"/>
                <a:gd name="connsiteY21" fmla="*/ 276997 h 541337"/>
                <a:gd name="connsiteX22" fmla="*/ 0 w 579438"/>
                <a:gd name="connsiteY22" fmla="*/ 272837 h 541337"/>
                <a:gd name="connsiteX23" fmla="*/ 319 w 579438"/>
                <a:gd name="connsiteY23" fmla="*/ 268836 h 541337"/>
                <a:gd name="connsiteX24" fmla="*/ 1595 w 579438"/>
                <a:gd name="connsiteY24" fmla="*/ 264676 h 541337"/>
                <a:gd name="connsiteX25" fmla="*/ 3508 w 579438"/>
                <a:gd name="connsiteY25" fmla="*/ 260996 h 541337"/>
                <a:gd name="connsiteX26" fmla="*/ 6379 w 579438"/>
                <a:gd name="connsiteY26" fmla="*/ 257316 h 541337"/>
                <a:gd name="connsiteX27" fmla="*/ 288526 w 579438"/>
                <a:gd name="connsiteY27" fmla="*/ 71437 h 541337"/>
                <a:gd name="connsiteX28" fmla="*/ 301526 w 579438"/>
                <a:gd name="connsiteY28" fmla="*/ 71755 h 541337"/>
                <a:gd name="connsiteX29" fmla="*/ 314367 w 579438"/>
                <a:gd name="connsiteY29" fmla="*/ 73185 h 541337"/>
                <a:gd name="connsiteX30" fmla="*/ 326733 w 579438"/>
                <a:gd name="connsiteY30" fmla="*/ 75568 h 541337"/>
                <a:gd name="connsiteX31" fmla="*/ 338940 w 579438"/>
                <a:gd name="connsiteY31" fmla="*/ 78745 h 541337"/>
                <a:gd name="connsiteX32" fmla="*/ 350672 w 579438"/>
                <a:gd name="connsiteY32" fmla="*/ 82716 h 541337"/>
                <a:gd name="connsiteX33" fmla="*/ 362086 w 579438"/>
                <a:gd name="connsiteY33" fmla="*/ 87482 h 541337"/>
                <a:gd name="connsiteX34" fmla="*/ 373184 w 579438"/>
                <a:gd name="connsiteY34" fmla="*/ 93201 h 541337"/>
                <a:gd name="connsiteX35" fmla="*/ 383806 w 579438"/>
                <a:gd name="connsiteY35" fmla="*/ 99396 h 541337"/>
                <a:gd name="connsiteX36" fmla="*/ 393793 w 579438"/>
                <a:gd name="connsiteY36" fmla="*/ 106227 h 541337"/>
                <a:gd name="connsiteX37" fmla="*/ 355745 w 579438"/>
                <a:gd name="connsiteY37" fmla="*/ 144353 h 541337"/>
                <a:gd name="connsiteX38" fmla="*/ 347343 w 579438"/>
                <a:gd name="connsiteY38" fmla="*/ 139428 h 541337"/>
                <a:gd name="connsiteX39" fmla="*/ 338465 w 579438"/>
                <a:gd name="connsiteY39" fmla="*/ 134980 h 541337"/>
                <a:gd name="connsiteX40" fmla="*/ 329111 w 579438"/>
                <a:gd name="connsiteY40" fmla="*/ 131326 h 541337"/>
                <a:gd name="connsiteX41" fmla="*/ 319282 w 579438"/>
                <a:gd name="connsiteY41" fmla="*/ 128308 h 541337"/>
                <a:gd name="connsiteX42" fmla="*/ 309294 w 579438"/>
                <a:gd name="connsiteY42" fmla="*/ 126243 h 541337"/>
                <a:gd name="connsiteX43" fmla="*/ 298989 w 579438"/>
                <a:gd name="connsiteY43" fmla="*/ 124972 h 541337"/>
                <a:gd name="connsiteX44" fmla="*/ 288526 w 579438"/>
                <a:gd name="connsiteY44" fmla="*/ 124337 h 541337"/>
                <a:gd name="connsiteX45" fmla="*/ 277111 w 579438"/>
                <a:gd name="connsiteY45" fmla="*/ 124972 h 541337"/>
                <a:gd name="connsiteX46" fmla="*/ 266014 w 579438"/>
                <a:gd name="connsiteY46" fmla="*/ 126561 h 541337"/>
                <a:gd name="connsiteX47" fmla="*/ 255392 w 579438"/>
                <a:gd name="connsiteY47" fmla="*/ 128944 h 541337"/>
                <a:gd name="connsiteX48" fmla="*/ 245087 w 579438"/>
                <a:gd name="connsiteY48" fmla="*/ 132280 h 541337"/>
                <a:gd name="connsiteX49" fmla="*/ 235100 w 579438"/>
                <a:gd name="connsiteY49" fmla="*/ 136410 h 541337"/>
                <a:gd name="connsiteX50" fmla="*/ 225587 w 579438"/>
                <a:gd name="connsiteY50" fmla="*/ 141493 h 541337"/>
                <a:gd name="connsiteX51" fmla="*/ 216551 w 579438"/>
                <a:gd name="connsiteY51" fmla="*/ 147371 h 541337"/>
                <a:gd name="connsiteX52" fmla="*/ 208307 w 579438"/>
                <a:gd name="connsiteY52" fmla="*/ 153884 h 541337"/>
                <a:gd name="connsiteX53" fmla="*/ 200380 w 579438"/>
                <a:gd name="connsiteY53" fmla="*/ 161033 h 541337"/>
                <a:gd name="connsiteX54" fmla="*/ 193246 w 579438"/>
                <a:gd name="connsiteY54" fmla="*/ 168817 h 541337"/>
                <a:gd name="connsiteX55" fmla="*/ 186746 w 579438"/>
                <a:gd name="connsiteY55" fmla="*/ 177395 h 541337"/>
                <a:gd name="connsiteX56" fmla="*/ 180881 w 579438"/>
                <a:gd name="connsiteY56" fmla="*/ 186291 h 541337"/>
                <a:gd name="connsiteX57" fmla="*/ 175966 w 579438"/>
                <a:gd name="connsiteY57" fmla="*/ 195823 h 541337"/>
                <a:gd name="connsiteX58" fmla="*/ 171686 w 579438"/>
                <a:gd name="connsiteY58" fmla="*/ 205672 h 541337"/>
                <a:gd name="connsiteX59" fmla="*/ 168356 w 579438"/>
                <a:gd name="connsiteY59" fmla="*/ 216156 h 541337"/>
                <a:gd name="connsiteX60" fmla="*/ 165978 w 579438"/>
                <a:gd name="connsiteY60" fmla="*/ 226959 h 541337"/>
                <a:gd name="connsiteX61" fmla="*/ 164393 w 579438"/>
                <a:gd name="connsiteY61" fmla="*/ 238079 h 541337"/>
                <a:gd name="connsiteX62" fmla="*/ 163917 w 579438"/>
                <a:gd name="connsiteY62" fmla="*/ 249357 h 541337"/>
                <a:gd name="connsiteX63" fmla="*/ 164393 w 579438"/>
                <a:gd name="connsiteY63" fmla="*/ 260795 h 541337"/>
                <a:gd name="connsiteX64" fmla="*/ 165978 w 579438"/>
                <a:gd name="connsiteY64" fmla="*/ 271915 h 541337"/>
                <a:gd name="connsiteX65" fmla="*/ 168356 w 579438"/>
                <a:gd name="connsiteY65" fmla="*/ 282559 h 541337"/>
                <a:gd name="connsiteX66" fmla="*/ 171686 w 579438"/>
                <a:gd name="connsiteY66" fmla="*/ 292884 h 541337"/>
                <a:gd name="connsiteX67" fmla="*/ 175966 w 579438"/>
                <a:gd name="connsiteY67" fmla="*/ 302892 h 541337"/>
                <a:gd name="connsiteX68" fmla="*/ 180881 w 579438"/>
                <a:gd name="connsiteY68" fmla="*/ 312424 h 541337"/>
                <a:gd name="connsiteX69" fmla="*/ 186746 w 579438"/>
                <a:gd name="connsiteY69" fmla="*/ 321479 h 541337"/>
                <a:gd name="connsiteX70" fmla="*/ 193246 w 579438"/>
                <a:gd name="connsiteY70" fmla="*/ 329739 h 541337"/>
                <a:gd name="connsiteX71" fmla="*/ 200380 w 579438"/>
                <a:gd name="connsiteY71" fmla="*/ 337682 h 541337"/>
                <a:gd name="connsiteX72" fmla="*/ 208149 w 579438"/>
                <a:gd name="connsiteY72" fmla="*/ 344990 h 541337"/>
                <a:gd name="connsiteX73" fmla="*/ 216551 w 579438"/>
                <a:gd name="connsiteY73" fmla="*/ 351503 h 541337"/>
                <a:gd name="connsiteX74" fmla="*/ 225587 w 579438"/>
                <a:gd name="connsiteY74" fmla="*/ 357380 h 541337"/>
                <a:gd name="connsiteX75" fmla="*/ 235100 w 579438"/>
                <a:gd name="connsiteY75" fmla="*/ 362305 h 541337"/>
                <a:gd name="connsiteX76" fmla="*/ 244929 w 579438"/>
                <a:gd name="connsiteY76" fmla="*/ 366435 h 541337"/>
                <a:gd name="connsiteX77" fmla="*/ 255234 w 579438"/>
                <a:gd name="connsiteY77" fmla="*/ 369771 h 541337"/>
                <a:gd name="connsiteX78" fmla="*/ 266014 w 579438"/>
                <a:gd name="connsiteY78" fmla="*/ 372313 h 541337"/>
                <a:gd name="connsiteX79" fmla="*/ 277111 w 579438"/>
                <a:gd name="connsiteY79" fmla="*/ 373902 h 541337"/>
                <a:gd name="connsiteX80" fmla="*/ 288526 w 579438"/>
                <a:gd name="connsiteY80" fmla="*/ 374219 h 541337"/>
                <a:gd name="connsiteX81" fmla="*/ 299782 w 579438"/>
                <a:gd name="connsiteY81" fmla="*/ 373902 h 541337"/>
                <a:gd name="connsiteX82" fmla="*/ 310879 w 579438"/>
                <a:gd name="connsiteY82" fmla="*/ 372313 h 541337"/>
                <a:gd name="connsiteX83" fmla="*/ 321501 w 579438"/>
                <a:gd name="connsiteY83" fmla="*/ 369771 h 541337"/>
                <a:gd name="connsiteX84" fmla="*/ 331965 w 579438"/>
                <a:gd name="connsiteY84" fmla="*/ 366435 h 541337"/>
                <a:gd name="connsiteX85" fmla="*/ 341794 w 579438"/>
                <a:gd name="connsiteY85" fmla="*/ 362305 h 541337"/>
                <a:gd name="connsiteX86" fmla="*/ 351306 w 579438"/>
                <a:gd name="connsiteY86" fmla="*/ 357380 h 541337"/>
                <a:gd name="connsiteX87" fmla="*/ 360184 w 579438"/>
                <a:gd name="connsiteY87" fmla="*/ 351503 h 541337"/>
                <a:gd name="connsiteX88" fmla="*/ 368586 w 579438"/>
                <a:gd name="connsiteY88" fmla="*/ 344990 h 541337"/>
                <a:gd name="connsiteX89" fmla="*/ 376354 w 579438"/>
                <a:gd name="connsiteY89" fmla="*/ 337682 h 541337"/>
                <a:gd name="connsiteX90" fmla="*/ 383647 w 579438"/>
                <a:gd name="connsiteY90" fmla="*/ 329898 h 541337"/>
                <a:gd name="connsiteX91" fmla="*/ 390147 w 579438"/>
                <a:gd name="connsiteY91" fmla="*/ 321479 h 541337"/>
                <a:gd name="connsiteX92" fmla="*/ 395854 w 579438"/>
                <a:gd name="connsiteY92" fmla="*/ 312424 h 541337"/>
                <a:gd name="connsiteX93" fmla="*/ 400769 w 579438"/>
                <a:gd name="connsiteY93" fmla="*/ 302892 h 541337"/>
                <a:gd name="connsiteX94" fmla="*/ 405049 w 579438"/>
                <a:gd name="connsiteY94" fmla="*/ 293043 h 541337"/>
                <a:gd name="connsiteX95" fmla="*/ 408379 w 579438"/>
                <a:gd name="connsiteY95" fmla="*/ 282717 h 541337"/>
                <a:gd name="connsiteX96" fmla="*/ 410915 w 579438"/>
                <a:gd name="connsiteY96" fmla="*/ 271915 h 541337"/>
                <a:gd name="connsiteX97" fmla="*/ 412501 w 579438"/>
                <a:gd name="connsiteY97" fmla="*/ 260795 h 541337"/>
                <a:gd name="connsiteX98" fmla="*/ 412976 w 579438"/>
                <a:gd name="connsiteY98" fmla="*/ 249357 h 541337"/>
                <a:gd name="connsiteX99" fmla="*/ 412818 w 579438"/>
                <a:gd name="connsiteY99" fmla="*/ 243321 h 541337"/>
                <a:gd name="connsiteX100" fmla="*/ 412183 w 579438"/>
                <a:gd name="connsiteY100" fmla="*/ 237443 h 541337"/>
                <a:gd name="connsiteX101" fmla="*/ 456573 w 579438"/>
                <a:gd name="connsiteY101" fmla="*/ 192963 h 541337"/>
                <a:gd name="connsiteX102" fmla="*/ 459744 w 579438"/>
                <a:gd name="connsiteY102" fmla="*/ 203765 h 541337"/>
                <a:gd name="connsiteX103" fmla="*/ 462439 w 579438"/>
                <a:gd name="connsiteY103" fmla="*/ 214727 h 541337"/>
                <a:gd name="connsiteX104" fmla="*/ 464183 w 579438"/>
                <a:gd name="connsiteY104" fmla="*/ 226164 h 541337"/>
                <a:gd name="connsiteX105" fmla="*/ 465134 w 579438"/>
                <a:gd name="connsiteY105" fmla="*/ 237761 h 541337"/>
                <a:gd name="connsiteX106" fmla="*/ 465768 w 579438"/>
                <a:gd name="connsiteY106" fmla="*/ 249357 h 541337"/>
                <a:gd name="connsiteX107" fmla="*/ 465134 w 579438"/>
                <a:gd name="connsiteY107" fmla="*/ 262543 h 541337"/>
                <a:gd name="connsiteX108" fmla="*/ 463707 w 579438"/>
                <a:gd name="connsiteY108" fmla="*/ 275251 h 541337"/>
                <a:gd name="connsiteX109" fmla="*/ 461488 w 579438"/>
                <a:gd name="connsiteY109" fmla="*/ 287801 h 541337"/>
                <a:gd name="connsiteX110" fmla="*/ 458317 w 579438"/>
                <a:gd name="connsiteY110" fmla="*/ 300192 h 541337"/>
                <a:gd name="connsiteX111" fmla="*/ 454354 w 579438"/>
                <a:gd name="connsiteY111" fmla="*/ 311947 h 541337"/>
                <a:gd name="connsiteX112" fmla="*/ 449598 w 579438"/>
                <a:gd name="connsiteY112" fmla="*/ 323385 h 541337"/>
                <a:gd name="connsiteX113" fmla="*/ 444049 w 579438"/>
                <a:gd name="connsiteY113" fmla="*/ 334505 h 541337"/>
                <a:gd name="connsiteX114" fmla="*/ 437708 w 579438"/>
                <a:gd name="connsiteY114" fmla="*/ 345148 h 541337"/>
                <a:gd name="connsiteX115" fmla="*/ 430891 w 579438"/>
                <a:gd name="connsiteY115" fmla="*/ 355156 h 541337"/>
                <a:gd name="connsiteX116" fmla="*/ 440086 w 579438"/>
                <a:gd name="connsiteY116" fmla="*/ 364370 h 541337"/>
                <a:gd name="connsiteX117" fmla="*/ 446744 w 579438"/>
                <a:gd name="connsiteY117" fmla="*/ 357698 h 541337"/>
                <a:gd name="connsiteX118" fmla="*/ 569133 w 579438"/>
                <a:gd name="connsiteY118" fmla="*/ 480495 h 541337"/>
                <a:gd name="connsiteX119" fmla="*/ 572780 w 579438"/>
                <a:gd name="connsiteY119" fmla="*/ 484943 h 541337"/>
                <a:gd name="connsiteX120" fmla="*/ 575792 w 579438"/>
                <a:gd name="connsiteY120" fmla="*/ 489709 h 541337"/>
                <a:gd name="connsiteX121" fmla="*/ 577694 w 579438"/>
                <a:gd name="connsiteY121" fmla="*/ 494951 h 541337"/>
                <a:gd name="connsiteX122" fmla="*/ 578963 w 579438"/>
                <a:gd name="connsiteY122" fmla="*/ 500193 h 541337"/>
                <a:gd name="connsiteX123" fmla="*/ 579438 w 579438"/>
                <a:gd name="connsiteY123" fmla="*/ 505753 h 541337"/>
                <a:gd name="connsiteX124" fmla="*/ 579121 w 579438"/>
                <a:gd name="connsiteY124" fmla="*/ 511154 h 541337"/>
                <a:gd name="connsiteX125" fmla="*/ 577853 w 579438"/>
                <a:gd name="connsiteY125" fmla="*/ 516397 h 541337"/>
                <a:gd name="connsiteX126" fmla="*/ 575792 w 579438"/>
                <a:gd name="connsiteY126" fmla="*/ 521639 h 541337"/>
                <a:gd name="connsiteX127" fmla="*/ 572938 w 579438"/>
                <a:gd name="connsiteY127" fmla="*/ 526564 h 541337"/>
                <a:gd name="connsiteX128" fmla="*/ 569292 w 579438"/>
                <a:gd name="connsiteY128" fmla="*/ 531012 h 541337"/>
                <a:gd name="connsiteX129" fmla="*/ 564853 w 579438"/>
                <a:gd name="connsiteY129" fmla="*/ 534665 h 541337"/>
                <a:gd name="connsiteX130" fmla="*/ 559938 w 579438"/>
                <a:gd name="connsiteY130" fmla="*/ 537684 h 541337"/>
                <a:gd name="connsiteX131" fmla="*/ 554865 w 579438"/>
                <a:gd name="connsiteY131" fmla="*/ 539590 h 541337"/>
                <a:gd name="connsiteX132" fmla="*/ 549634 w 579438"/>
                <a:gd name="connsiteY132" fmla="*/ 540861 h 541337"/>
                <a:gd name="connsiteX133" fmla="*/ 544085 w 579438"/>
                <a:gd name="connsiteY133" fmla="*/ 541337 h 541337"/>
                <a:gd name="connsiteX134" fmla="*/ 538695 w 579438"/>
                <a:gd name="connsiteY134" fmla="*/ 540861 h 541337"/>
                <a:gd name="connsiteX135" fmla="*/ 533463 w 579438"/>
                <a:gd name="connsiteY135" fmla="*/ 539590 h 541337"/>
                <a:gd name="connsiteX136" fmla="*/ 528231 w 579438"/>
                <a:gd name="connsiteY136" fmla="*/ 537684 h 541337"/>
                <a:gd name="connsiteX137" fmla="*/ 523317 w 579438"/>
                <a:gd name="connsiteY137" fmla="*/ 534665 h 541337"/>
                <a:gd name="connsiteX138" fmla="*/ 519195 w 579438"/>
                <a:gd name="connsiteY138" fmla="*/ 531012 h 541337"/>
                <a:gd name="connsiteX139" fmla="*/ 396806 w 579438"/>
                <a:gd name="connsiteY139" fmla="*/ 408056 h 541337"/>
                <a:gd name="connsiteX140" fmla="*/ 403464 w 579438"/>
                <a:gd name="connsiteY140" fmla="*/ 401384 h 541337"/>
                <a:gd name="connsiteX141" fmla="*/ 394110 w 579438"/>
                <a:gd name="connsiteY141" fmla="*/ 392329 h 541337"/>
                <a:gd name="connsiteX142" fmla="*/ 384123 w 579438"/>
                <a:gd name="connsiteY142" fmla="*/ 399319 h 541337"/>
                <a:gd name="connsiteX143" fmla="*/ 373501 w 579438"/>
                <a:gd name="connsiteY143" fmla="*/ 405673 h 541337"/>
                <a:gd name="connsiteX144" fmla="*/ 362562 w 579438"/>
                <a:gd name="connsiteY144" fmla="*/ 411074 h 541337"/>
                <a:gd name="connsiteX145" fmla="*/ 351147 w 579438"/>
                <a:gd name="connsiteY145" fmla="*/ 415840 h 541337"/>
                <a:gd name="connsiteX146" fmla="*/ 339099 w 579438"/>
                <a:gd name="connsiteY146" fmla="*/ 419970 h 541337"/>
                <a:gd name="connsiteX147" fmla="*/ 327050 w 579438"/>
                <a:gd name="connsiteY147" fmla="*/ 423147 h 541337"/>
                <a:gd name="connsiteX148" fmla="*/ 314367 w 579438"/>
                <a:gd name="connsiteY148" fmla="*/ 425371 h 541337"/>
                <a:gd name="connsiteX149" fmla="*/ 301526 w 579438"/>
                <a:gd name="connsiteY149" fmla="*/ 426801 h 541337"/>
                <a:gd name="connsiteX150" fmla="*/ 288526 w 579438"/>
                <a:gd name="connsiteY150" fmla="*/ 427437 h 541337"/>
                <a:gd name="connsiteX151" fmla="*/ 274575 w 579438"/>
                <a:gd name="connsiteY151" fmla="*/ 426801 h 541337"/>
                <a:gd name="connsiteX152" fmla="*/ 261099 w 579438"/>
                <a:gd name="connsiteY152" fmla="*/ 425213 h 541337"/>
                <a:gd name="connsiteX153" fmla="*/ 247624 w 579438"/>
                <a:gd name="connsiteY153" fmla="*/ 422671 h 541337"/>
                <a:gd name="connsiteX154" fmla="*/ 234783 w 579438"/>
                <a:gd name="connsiteY154" fmla="*/ 419017 h 541337"/>
                <a:gd name="connsiteX155" fmla="*/ 222417 w 579438"/>
                <a:gd name="connsiteY155" fmla="*/ 414728 h 541337"/>
                <a:gd name="connsiteX156" fmla="*/ 210368 w 579438"/>
                <a:gd name="connsiteY156" fmla="*/ 409168 h 541337"/>
                <a:gd name="connsiteX157" fmla="*/ 198954 w 579438"/>
                <a:gd name="connsiteY157" fmla="*/ 402972 h 541337"/>
                <a:gd name="connsiteX158" fmla="*/ 187856 w 579438"/>
                <a:gd name="connsiteY158" fmla="*/ 396142 h 541337"/>
                <a:gd name="connsiteX159" fmla="*/ 177551 w 579438"/>
                <a:gd name="connsiteY159" fmla="*/ 388199 h 541337"/>
                <a:gd name="connsiteX160" fmla="*/ 167722 w 579438"/>
                <a:gd name="connsiteY160" fmla="*/ 379779 h 541337"/>
                <a:gd name="connsiteX161" fmla="*/ 158527 w 579438"/>
                <a:gd name="connsiteY161" fmla="*/ 370566 h 541337"/>
                <a:gd name="connsiteX162" fmla="*/ 150125 w 579438"/>
                <a:gd name="connsiteY162" fmla="*/ 360716 h 541337"/>
                <a:gd name="connsiteX163" fmla="*/ 142198 w 579438"/>
                <a:gd name="connsiteY163" fmla="*/ 350232 h 541337"/>
                <a:gd name="connsiteX164" fmla="*/ 135381 w 579438"/>
                <a:gd name="connsiteY164" fmla="*/ 339112 h 541337"/>
                <a:gd name="connsiteX165" fmla="*/ 129198 w 579438"/>
                <a:gd name="connsiteY165" fmla="*/ 327674 h 541337"/>
                <a:gd name="connsiteX166" fmla="*/ 123649 w 579438"/>
                <a:gd name="connsiteY166" fmla="*/ 315601 h 541337"/>
                <a:gd name="connsiteX167" fmla="*/ 119369 w 579438"/>
                <a:gd name="connsiteY167" fmla="*/ 303210 h 541337"/>
                <a:gd name="connsiteX168" fmla="*/ 115881 w 579438"/>
                <a:gd name="connsiteY168" fmla="*/ 290343 h 541337"/>
                <a:gd name="connsiteX169" fmla="*/ 113186 w 579438"/>
                <a:gd name="connsiteY169" fmla="*/ 276840 h 541337"/>
                <a:gd name="connsiteX170" fmla="*/ 111601 w 579438"/>
                <a:gd name="connsiteY170" fmla="*/ 263337 h 541337"/>
                <a:gd name="connsiteX171" fmla="*/ 111125 w 579438"/>
                <a:gd name="connsiteY171" fmla="*/ 249357 h 541337"/>
                <a:gd name="connsiteX172" fmla="*/ 111601 w 579438"/>
                <a:gd name="connsiteY172" fmla="*/ 235537 h 541337"/>
                <a:gd name="connsiteX173" fmla="*/ 113186 w 579438"/>
                <a:gd name="connsiteY173" fmla="*/ 221875 h 541337"/>
                <a:gd name="connsiteX174" fmla="*/ 115881 w 579438"/>
                <a:gd name="connsiteY174" fmla="*/ 208531 h 541337"/>
                <a:gd name="connsiteX175" fmla="*/ 119369 w 579438"/>
                <a:gd name="connsiteY175" fmla="*/ 195664 h 541337"/>
                <a:gd name="connsiteX176" fmla="*/ 123649 w 579438"/>
                <a:gd name="connsiteY176" fmla="*/ 183114 h 541337"/>
                <a:gd name="connsiteX177" fmla="*/ 129198 w 579438"/>
                <a:gd name="connsiteY177" fmla="*/ 171200 h 541337"/>
                <a:gd name="connsiteX178" fmla="*/ 135381 w 579438"/>
                <a:gd name="connsiteY178" fmla="*/ 159444 h 541337"/>
                <a:gd name="connsiteX179" fmla="*/ 142198 w 579438"/>
                <a:gd name="connsiteY179" fmla="*/ 148642 h 541337"/>
                <a:gd name="connsiteX180" fmla="*/ 150125 w 579438"/>
                <a:gd name="connsiteY180" fmla="*/ 138157 h 541337"/>
                <a:gd name="connsiteX181" fmla="*/ 158527 w 579438"/>
                <a:gd name="connsiteY181" fmla="*/ 128308 h 541337"/>
                <a:gd name="connsiteX182" fmla="*/ 167722 w 579438"/>
                <a:gd name="connsiteY182" fmla="*/ 119094 h 541337"/>
                <a:gd name="connsiteX183" fmla="*/ 177551 w 579438"/>
                <a:gd name="connsiteY183" fmla="*/ 110516 h 541337"/>
                <a:gd name="connsiteX184" fmla="*/ 187856 w 579438"/>
                <a:gd name="connsiteY184" fmla="*/ 102732 h 541337"/>
                <a:gd name="connsiteX185" fmla="*/ 198954 w 579438"/>
                <a:gd name="connsiteY185" fmla="*/ 95584 h 541337"/>
                <a:gd name="connsiteX186" fmla="*/ 210368 w 579438"/>
                <a:gd name="connsiteY186" fmla="*/ 89388 h 541337"/>
                <a:gd name="connsiteX187" fmla="*/ 222417 w 579438"/>
                <a:gd name="connsiteY187" fmla="*/ 84146 h 541337"/>
                <a:gd name="connsiteX188" fmla="*/ 234783 w 579438"/>
                <a:gd name="connsiteY188" fmla="*/ 79698 h 541337"/>
                <a:gd name="connsiteX189" fmla="*/ 247624 w 579438"/>
                <a:gd name="connsiteY189" fmla="*/ 76044 h 541337"/>
                <a:gd name="connsiteX190" fmla="*/ 261099 w 579438"/>
                <a:gd name="connsiteY190" fmla="*/ 73661 h 541337"/>
                <a:gd name="connsiteX191" fmla="*/ 274575 w 579438"/>
                <a:gd name="connsiteY191" fmla="*/ 72073 h 541337"/>
                <a:gd name="connsiteX192" fmla="*/ 561981 w 579438"/>
                <a:gd name="connsiteY192" fmla="*/ 0 h 541337"/>
                <a:gd name="connsiteX193" fmla="*/ 563410 w 579438"/>
                <a:gd name="connsiteY193" fmla="*/ 0 h 541337"/>
                <a:gd name="connsiteX194" fmla="*/ 567059 w 579438"/>
                <a:gd name="connsiteY194" fmla="*/ 158 h 541337"/>
                <a:gd name="connsiteX195" fmla="*/ 570074 w 579438"/>
                <a:gd name="connsiteY195" fmla="*/ 1108 h 541337"/>
                <a:gd name="connsiteX196" fmla="*/ 572613 w 579438"/>
                <a:gd name="connsiteY196" fmla="*/ 2375 h 541337"/>
                <a:gd name="connsiteX197" fmla="*/ 574359 w 579438"/>
                <a:gd name="connsiteY197" fmla="*/ 4434 h 541337"/>
                <a:gd name="connsiteX198" fmla="*/ 575628 w 579438"/>
                <a:gd name="connsiteY198" fmla="*/ 6968 h 541337"/>
                <a:gd name="connsiteX199" fmla="*/ 576263 w 579438"/>
                <a:gd name="connsiteY199" fmla="*/ 10135 h 541337"/>
                <a:gd name="connsiteX200" fmla="*/ 576263 w 579438"/>
                <a:gd name="connsiteY200" fmla="*/ 14094 h 541337"/>
                <a:gd name="connsiteX201" fmla="*/ 571820 w 579438"/>
                <a:gd name="connsiteY201" fmla="*/ 109587 h 541337"/>
                <a:gd name="connsiteX202" fmla="*/ 571661 w 579438"/>
                <a:gd name="connsiteY202" fmla="*/ 112437 h 541337"/>
                <a:gd name="connsiteX203" fmla="*/ 571185 w 579438"/>
                <a:gd name="connsiteY203" fmla="*/ 114971 h 541337"/>
                <a:gd name="connsiteX204" fmla="*/ 570233 w 579438"/>
                <a:gd name="connsiteY204" fmla="*/ 117663 h 541337"/>
                <a:gd name="connsiteX205" fmla="*/ 568964 w 579438"/>
                <a:gd name="connsiteY205" fmla="*/ 119880 h 541337"/>
                <a:gd name="connsiteX206" fmla="*/ 567059 w 579438"/>
                <a:gd name="connsiteY206" fmla="*/ 121939 h 541337"/>
                <a:gd name="connsiteX207" fmla="*/ 564520 w 579438"/>
                <a:gd name="connsiteY207" fmla="*/ 123681 h 541337"/>
                <a:gd name="connsiteX208" fmla="*/ 561823 w 579438"/>
                <a:gd name="connsiteY208" fmla="*/ 124948 h 541337"/>
                <a:gd name="connsiteX209" fmla="*/ 559601 w 579438"/>
                <a:gd name="connsiteY209" fmla="*/ 125106 h 541337"/>
                <a:gd name="connsiteX210" fmla="*/ 557380 w 579438"/>
                <a:gd name="connsiteY210" fmla="*/ 124631 h 541337"/>
                <a:gd name="connsiteX211" fmla="*/ 555475 w 579438"/>
                <a:gd name="connsiteY211" fmla="*/ 123839 h 541337"/>
                <a:gd name="connsiteX212" fmla="*/ 553571 w 579438"/>
                <a:gd name="connsiteY212" fmla="*/ 122572 h 541337"/>
                <a:gd name="connsiteX213" fmla="*/ 551984 w 579438"/>
                <a:gd name="connsiteY213" fmla="*/ 120989 h 541337"/>
                <a:gd name="connsiteX214" fmla="*/ 550239 w 579438"/>
                <a:gd name="connsiteY214" fmla="*/ 119405 h 541337"/>
                <a:gd name="connsiteX215" fmla="*/ 520723 w 579438"/>
                <a:gd name="connsiteY215" fmla="*/ 90108 h 541337"/>
                <a:gd name="connsiteX216" fmla="*/ 509774 w 579438"/>
                <a:gd name="connsiteY216" fmla="*/ 101193 h 541337"/>
                <a:gd name="connsiteX217" fmla="*/ 419324 w 579438"/>
                <a:gd name="connsiteY217" fmla="*/ 191301 h 541337"/>
                <a:gd name="connsiteX218" fmla="*/ 391713 w 579438"/>
                <a:gd name="connsiteY218" fmla="*/ 219173 h 541337"/>
                <a:gd name="connsiteX219" fmla="*/ 298564 w 579438"/>
                <a:gd name="connsiteY219" fmla="*/ 312131 h 541337"/>
                <a:gd name="connsiteX220" fmla="*/ 293169 w 579438"/>
                <a:gd name="connsiteY220" fmla="*/ 317516 h 541337"/>
                <a:gd name="connsiteX221" fmla="*/ 290313 w 579438"/>
                <a:gd name="connsiteY221" fmla="*/ 319733 h 541337"/>
                <a:gd name="connsiteX222" fmla="*/ 287298 w 579438"/>
                <a:gd name="connsiteY222" fmla="*/ 321633 h 541337"/>
                <a:gd name="connsiteX223" fmla="*/ 284124 w 579438"/>
                <a:gd name="connsiteY223" fmla="*/ 322900 h 541337"/>
                <a:gd name="connsiteX224" fmla="*/ 280633 w 579438"/>
                <a:gd name="connsiteY224" fmla="*/ 323692 h 541337"/>
                <a:gd name="connsiteX225" fmla="*/ 279681 w 579438"/>
                <a:gd name="connsiteY225" fmla="*/ 323692 h 541337"/>
                <a:gd name="connsiteX226" fmla="*/ 278888 w 579438"/>
                <a:gd name="connsiteY226" fmla="*/ 323850 h 541337"/>
                <a:gd name="connsiteX227" fmla="*/ 277935 w 579438"/>
                <a:gd name="connsiteY227" fmla="*/ 323850 h 541337"/>
                <a:gd name="connsiteX228" fmla="*/ 273810 w 579438"/>
                <a:gd name="connsiteY228" fmla="*/ 323534 h 541337"/>
                <a:gd name="connsiteX229" fmla="*/ 269843 w 579438"/>
                <a:gd name="connsiteY229" fmla="*/ 322267 h 541337"/>
                <a:gd name="connsiteX230" fmla="*/ 266034 w 579438"/>
                <a:gd name="connsiteY230" fmla="*/ 320366 h 541337"/>
                <a:gd name="connsiteX231" fmla="*/ 262702 w 579438"/>
                <a:gd name="connsiteY231" fmla="*/ 317516 h 541337"/>
                <a:gd name="connsiteX232" fmla="*/ 257306 w 579438"/>
                <a:gd name="connsiteY232" fmla="*/ 312131 h 541337"/>
                <a:gd name="connsiteX233" fmla="*/ 237471 w 579438"/>
                <a:gd name="connsiteY233" fmla="*/ 292336 h 541337"/>
                <a:gd name="connsiteX234" fmla="*/ 190500 w 579438"/>
                <a:gd name="connsiteY234" fmla="*/ 245303 h 541337"/>
                <a:gd name="connsiteX235" fmla="*/ 191452 w 579438"/>
                <a:gd name="connsiteY235" fmla="*/ 235643 h 541337"/>
                <a:gd name="connsiteX236" fmla="*/ 193198 w 579438"/>
                <a:gd name="connsiteY236" fmla="*/ 226141 h 541337"/>
                <a:gd name="connsiteX237" fmla="*/ 195737 w 579438"/>
                <a:gd name="connsiteY237" fmla="*/ 217114 h 541337"/>
                <a:gd name="connsiteX238" fmla="*/ 199228 w 579438"/>
                <a:gd name="connsiteY238" fmla="*/ 208246 h 541337"/>
                <a:gd name="connsiteX239" fmla="*/ 203671 w 579438"/>
                <a:gd name="connsiteY239" fmla="*/ 200011 h 541337"/>
                <a:gd name="connsiteX240" fmla="*/ 208749 w 579438"/>
                <a:gd name="connsiteY240" fmla="*/ 192093 h 541337"/>
                <a:gd name="connsiteX241" fmla="*/ 277935 w 579438"/>
                <a:gd name="connsiteY241" fmla="*/ 261139 h 541337"/>
                <a:gd name="connsiteX242" fmla="*/ 280633 w 579438"/>
                <a:gd name="connsiteY242" fmla="*/ 258447 h 541337"/>
                <a:gd name="connsiteX243" fmla="*/ 485019 w 579438"/>
                <a:gd name="connsiteY243" fmla="*/ 54318 h 541337"/>
                <a:gd name="connsiteX244" fmla="*/ 469786 w 579438"/>
                <a:gd name="connsiteY244" fmla="*/ 39273 h 541337"/>
                <a:gd name="connsiteX245" fmla="*/ 455028 w 579438"/>
                <a:gd name="connsiteY245" fmla="*/ 24071 h 541337"/>
                <a:gd name="connsiteX246" fmla="*/ 453441 w 579438"/>
                <a:gd name="connsiteY246" fmla="*/ 22645 h 541337"/>
                <a:gd name="connsiteX247" fmla="*/ 452171 w 579438"/>
                <a:gd name="connsiteY247" fmla="*/ 21062 h 541337"/>
                <a:gd name="connsiteX248" fmla="*/ 451219 w 579438"/>
                <a:gd name="connsiteY248" fmla="*/ 19478 h 541337"/>
                <a:gd name="connsiteX249" fmla="*/ 450426 w 579438"/>
                <a:gd name="connsiteY249" fmla="*/ 17736 h 541337"/>
                <a:gd name="connsiteX250" fmla="*/ 450109 w 579438"/>
                <a:gd name="connsiteY250" fmla="*/ 15836 h 541337"/>
                <a:gd name="connsiteX251" fmla="*/ 450267 w 579438"/>
                <a:gd name="connsiteY251" fmla="*/ 13461 h 541337"/>
                <a:gd name="connsiteX252" fmla="*/ 451219 w 579438"/>
                <a:gd name="connsiteY252" fmla="*/ 11243 h 541337"/>
                <a:gd name="connsiteX253" fmla="*/ 452806 w 579438"/>
                <a:gd name="connsiteY253" fmla="*/ 8551 h 541337"/>
                <a:gd name="connsiteX254" fmla="*/ 454552 w 579438"/>
                <a:gd name="connsiteY254" fmla="*/ 6809 h 541337"/>
                <a:gd name="connsiteX255" fmla="*/ 456615 w 579438"/>
                <a:gd name="connsiteY255" fmla="*/ 5542 h 541337"/>
                <a:gd name="connsiteX256" fmla="*/ 459154 w 579438"/>
                <a:gd name="connsiteY256" fmla="*/ 5067 h 541337"/>
                <a:gd name="connsiteX257" fmla="*/ 461534 w 579438"/>
                <a:gd name="connsiteY257" fmla="*/ 4751 h 541337"/>
                <a:gd name="connsiteX258" fmla="*/ 464073 w 579438"/>
                <a:gd name="connsiteY258" fmla="*/ 4592 h 5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579438" h="541337">
                  <a:moveTo>
                    <a:pt x="104775" y="158750"/>
                  </a:moveTo>
                  <a:lnTo>
                    <a:pt x="99193" y="170591"/>
                  </a:lnTo>
                  <a:lnTo>
                    <a:pt x="94569" y="183072"/>
                  </a:lnTo>
                  <a:lnTo>
                    <a:pt x="90741" y="195872"/>
                  </a:lnTo>
                  <a:lnTo>
                    <a:pt x="87552" y="208833"/>
                  </a:lnTo>
                  <a:lnTo>
                    <a:pt x="85478" y="222434"/>
                  </a:lnTo>
                  <a:lnTo>
                    <a:pt x="84043" y="235875"/>
                  </a:lnTo>
                  <a:lnTo>
                    <a:pt x="83724" y="249955"/>
                  </a:lnTo>
                  <a:lnTo>
                    <a:pt x="83724" y="252196"/>
                  </a:lnTo>
                  <a:lnTo>
                    <a:pt x="42420" y="293638"/>
                  </a:lnTo>
                  <a:lnTo>
                    <a:pt x="39071" y="296518"/>
                  </a:lnTo>
                  <a:lnTo>
                    <a:pt x="35244" y="298438"/>
                  </a:lnTo>
                  <a:lnTo>
                    <a:pt x="31257" y="299718"/>
                  </a:lnTo>
                  <a:lnTo>
                    <a:pt x="27111" y="300038"/>
                  </a:lnTo>
                  <a:lnTo>
                    <a:pt x="22964" y="299718"/>
                  </a:lnTo>
                  <a:lnTo>
                    <a:pt x="18977" y="298438"/>
                  </a:lnTo>
                  <a:lnTo>
                    <a:pt x="15150" y="296518"/>
                  </a:lnTo>
                  <a:lnTo>
                    <a:pt x="11642" y="293638"/>
                  </a:lnTo>
                  <a:lnTo>
                    <a:pt x="6379" y="288358"/>
                  </a:lnTo>
                  <a:lnTo>
                    <a:pt x="3508" y="284837"/>
                  </a:lnTo>
                  <a:lnTo>
                    <a:pt x="1595" y="280997"/>
                  </a:lnTo>
                  <a:lnTo>
                    <a:pt x="319" y="276997"/>
                  </a:lnTo>
                  <a:lnTo>
                    <a:pt x="0" y="272837"/>
                  </a:lnTo>
                  <a:lnTo>
                    <a:pt x="319" y="268836"/>
                  </a:lnTo>
                  <a:lnTo>
                    <a:pt x="1595" y="264676"/>
                  </a:lnTo>
                  <a:lnTo>
                    <a:pt x="3508" y="260996"/>
                  </a:lnTo>
                  <a:lnTo>
                    <a:pt x="6379" y="257316"/>
                  </a:lnTo>
                  <a:close/>
                  <a:moveTo>
                    <a:pt x="288526" y="71437"/>
                  </a:moveTo>
                  <a:lnTo>
                    <a:pt x="301526" y="71755"/>
                  </a:lnTo>
                  <a:lnTo>
                    <a:pt x="314367" y="73185"/>
                  </a:lnTo>
                  <a:lnTo>
                    <a:pt x="326733" y="75568"/>
                  </a:lnTo>
                  <a:lnTo>
                    <a:pt x="338940" y="78745"/>
                  </a:lnTo>
                  <a:lnTo>
                    <a:pt x="350672" y="82716"/>
                  </a:lnTo>
                  <a:lnTo>
                    <a:pt x="362086" y="87482"/>
                  </a:lnTo>
                  <a:lnTo>
                    <a:pt x="373184" y="93201"/>
                  </a:lnTo>
                  <a:lnTo>
                    <a:pt x="383806" y="99396"/>
                  </a:lnTo>
                  <a:lnTo>
                    <a:pt x="393793" y="106227"/>
                  </a:lnTo>
                  <a:lnTo>
                    <a:pt x="355745" y="144353"/>
                  </a:lnTo>
                  <a:lnTo>
                    <a:pt x="347343" y="139428"/>
                  </a:lnTo>
                  <a:lnTo>
                    <a:pt x="338465" y="134980"/>
                  </a:lnTo>
                  <a:lnTo>
                    <a:pt x="329111" y="131326"/>
                  </a:lnTo>
                  <a:lnTo>
                    <a:pt x="319282" y="128308"/>
                  </a:lnTo>
                  <a:lnTo>
                    <a:pt x="309294" y="126243"/>
                  </a:lnTo>
                  <a:lnTo>
                    <a:pt x="298989" y="124972"/>
                  </a:lnTo>
                  <a:lnTo>
                    <a:pt x="288526" y="124337"/>
                  </a:lnTo>
                  <a:lnTo>
                    <a:pt x="277111" y="124972"/>
                  </a:lnTo>
                  <a:lnTo>
                    <a:pt x="266014" y="126561"/>
                  </a:lnTo>
                  <a:lnTo>
                    <a:pt x="255392" y="128944"/>
                  </a:lnTo>
                  <a:lnTo>
                    <a:pt x="245087" y="132280"/>
                  </a:lnTo>
                  <a:lnTo>
                    <a:pt x="235100" y="136410"/>
                  </a:lnTo>
                  <a:lnTo>
                    <a:pt x="225587" y="141493"/>
                  </a:lnTo>
                  <a:lnTo>
                    <a:pt x="216551" y="147371"/>
                  </a:lnTo>
                  <a:lnTo>
                    <a:pt x="208307" y="153884"/>
                  </a:lnTo>
                  <a:lnTo>
                    <a:pt x="200380" y="161033"/>
                  </a:lnTo>
                  <a:lnTo>
                    <a:pt x="193246" y="168817"/>
                  </a:lnTo>
                  <a:lnTo>
                    <a:pt x="186746" y="177395"/>
                  </a:lnTo>
                  <a:lnTo>
                    <a:pt x="180881" y="186291"/>
                  </a:lnTo>
                  <a:lnTo>
                    <a:pt x="175966" y="195823"/>
                  </a:lnTo>
                  <a:lnTo>
                    <a:pt x="171686" y="205672"/>
                  </a:lnTo>
                  <a:lnTo>
                    <a:pt x="168356" y="216156"/>
                  </a:lnTo>
                  <a:lnTo>
                    <a:pt x="165978" y="226959"/>
                  </a:lnTo>
                  <a:lnTo>
                    <a:pt x="164393" y="238079"/>
                  </a:lnTo>
                  <a:lnTo>
                    <a:pt x="163917" y="249357"/>
                  </a:lnTo>
                  <a:lnTo>
                    <a:pt x="164393" y="260795"/>
                  </a:lnTo>
                  <a:lnTo>
                    <a:pt x="165978" y="271915"/>
                  </a:lnTo>
                  <a:lnTo>
                    <a:pt x="168356" y="282559"/>
                  </a:lnTo>
                  <a:lnTo>
                    <a:pt x="171686" y="292884"/>
                  </a:lnTo>
                  <a:lnTo>
                    <a:pt x="175966" y="302892"/>
                  </a:lnTo>
                  <a:lnTo>
                    <a:pt x="180881" y="312424"/>
                  </a:lnTo>
                  <a:lnTo>
                    <a:pt x="186746" y="321479"/>
                  </a:lnTo>
                  <a:lnTo>
                    <a:pt x="193246" y="329739"/>
                  </a:lnTo>
                  <a:lnTo>
                    <a:pt x="200380" y="337682"/>
                  </a:lnTo>
                  <a:lnTo>
                    <a:pt x="208149" y="344990"/>
                  </a:lnTo>
                  <a:lnTo>
                    <a:pt x="216551" y="351503"/>
                  </a:lnTo>
                  <a:lnTo>
                    <a:pt x="225587" y="357380"/>
                  </a:lnTo>
                  <a:lnTo>
                    <a:pt x="235100" y="362305"/>
                  </a:lnTo>
                  <a:lnTo>
                    <a:pt x="244929" y="366435"/>
                  </a:lnTo>
                  <a:lnTo>
                    <a:pt x="255234" y="369771"/>
                  </a:lnTo>
                  <a:lnTo>
                    <a:pt x="266014" y="372313"/>
                  </a:lnTo>
                  <a:lnTo>
                    <a:pt x="277111" y="373902"/>
                  </a:lnTo>
                  <a:lnTo>
                    <a:pt x="288526" y="374219"/>
                  </a:lnTo>
                  <a:lnTo>
                    <a:pt x="299782" y="373902"/>
                  </a:lnTo>
                  <a:lnTo>
                    <a:pt x="310879" y="372313"/>
                  </a:lnTo>
                  <a:lnTo>
                    <a:pt x="321501" y="369771"/>
                  </a:lnTo>
                  <a:lnTo>
                    <a:pt x="331965" y="366435"/>
                  </a:lnTo>
                  <a:lnTo>
                    <a:pt x="341794" y="362305"/>
                  </a:lnTo>
                  <a:lnTo>
                    <a:pt x="351306" y="357380"/>
                  </a:lnTo>
                  <a:lnTo>
                    <a:pt x="360184" y="351503"/>
                  </a:lnTo>
                  <a:lnTo>
                    <a:pt x="368586" y="344990"/>
                  </a:lnTo>
                  <a:lnTo>
                    <a:pt x="376354" y="337682"/>
                  </a:lnTo>
                  <a:lnTo>
                    <a:pt x="383647" y="329898"/>
                  </a:lnTo>
                  <a:lnTo>
                    <a:pt x="390147" y="321479"/>
                  </a:lnTo>
                  <a:lnTo>
                    <a:pt x="395854" y="312424"/>
                  </a:lnTo>
                  <a:lnTo>
                    <a:pt x="400769" y="302892"/>
                  </a:lnTo>
                  <a:lnTo>
                    <a:pt x="405049" y="293043"/>
                  </a:lnTo>
                  <a:lnTo>
                    <a:pt x="408379" y="282717"/>
                  </a:lnTo>
                  <a:lnTo>
                    <a:pt x="410915" y="271915"/>
                  </a:lnTo>
                  <a:lnTo>
                    <a:pt x="412501" y="260795"/>
                  </a:lnTo>
                  <a:lnTo>
                    <a:pt x="412976" y="249357"/>
                  </a:lnTo>
                  <a:lnTo>
                    <a:pt x="412818" y="243321"/>
                  </a:lnTo>
                  <a:lnTo>
                    <a:pt x="412183" y="237443"/>
                  </a:lnTo>
                  <a:lnTo>
                    <a:pt x="456573" y="192963"/>
                  </a:lnTo>
                  <a:lnTo>
                    <a:pt x="459744" y="203765"/>
                  </a:lnTo>
                  <a:lnTo>
                    <a:pt x="462439" y="214727"/>
                  </a:lnTo>
                  <a:lnTo>
                    <a:pt x="464183" y="226164"/>
                  </a:lnTo>
                  <a:lnTo>
                    <a:pt x="465134" y="237761"/>
                  </a:lnTo>
                  <a:lnTo>
                    <a:pt x="465768" y="249357"/>
                  </a:lnTo>
                  <a:lnTo>
                    <a:pt x="465134" y="262543"/>
                  </a:lnTo>
                  <a:lnTo>
                    <a:pt x="463707" y="275251"/>
                  </a:lnTo>
                  <a:lnTo>
                    <a:pt x="461488" y="287801"/>
                  </a:lnTo>
                  <a:lnTo>
                    <a:pt x="458317" y="300192"/>
                  </a:lnTo>
                  <a:lnTo>
                    <a:pt x="454354" y="311947"/>
                  </a:lnTo>
                  <a:lnTo>
                    <a:pt x="449598" y="323385"/>
                  </a:lnTo>
                  <a:lnTo>
                    <a:pt x="444049" y="334505"/>
                  </a:lnTo>
                  <a:lnTo>
                    <a:pt x="437708" y="345148"/>
                  </a:lnTo>
                  <a:lnTo>
                    <a:pt x="430891" y="355156"/>
                  </a:lnTo>
                  <a:lnTo>
                    <a:pt x="440086" y="364370"/>
                  </a:lnTo>
                  <a:lnTo>
                    <a:pt x="446744" y="357698"/>
                  </a:lnTo>
                  <a:lnTo>
                    <a:pt x="569133" y="480495"/>
                  </a:lnTo>
                  <a:lnTo>
                    <a:pt x="572780" y="484943"/>
                  </a:lnTo>
                  <a:lnTo>
                    <a:pt x="575792" y="489709"/>
                  </a:lnTo>
                  <a:lnTo>
                    <a:pt x="577694" y="494951"/>
                  </a:lnTo>
                  <a:lnTo>
                    <a:pt x="578963" y="500193"/>
                  </a:lnTo>
                  <a:lnTo>
                    <a:pt x="579438" y="505753"/>
                  </a:lnTo>
                  <a:lnTo>
                    <a:pt x="579121" y="511154"/>
                  </a:lnTo>
                  <a:lnTo>
                    <a:pt x="577853" y="516397"/>
                  </a:lnTo>
                  <a:lnTo>
                    <a:pt x="575792" y="521639"/>
                  </a:lnTo>
                  <a:lnTo>
                    <a:pt x="572938" y="526564"/>
                  </a:lnTo>
                  <a:lnTo>
                    <a:pt x="569292" y="531012"/>
                  </a:lnTo>
                  <a:lnTo>
                    <a:pt x="564853" y="534665"/>
                  </a:lnTo>
                  <a:lnTo>
                    <a:pt x="559938" y="537684"/>
                  </a:lnTo>
                  <a:lnTo>
                    <a:pt x="554865" y="539590"/>
                  </a:lnTo>
                  <a:lnTo>
                    <a:pt x="549634" y="540861"/>
                  </a:lnTo>
                  <a:lnTo>
                    <a:pt x="544085" y="541337"/>
                  </a:lnTo>
                  <a:lnTo>
                    <a:pt x="538695" y="540861"/>
                  </a:lnTo>
                  <a:lnTo>
                    <a:pt x="533463" y="539590"/>
                  </a:lnTo>
                  <a:lnTo>
                    <a:pt x="528231" y="537684"/>
                  </a:lnTo>
                  <a:lnTo>
                    <a:pt x="523317" y="534665"/>
                  </a:lnTo>
                  <a:lnTo>
                    <a:pt x="519195" y="531012"/>
                  </a:lnTo>
                  <a:lnTo>
                    <a:pt x="396806" y="408056"/>
                  </a:lnTo>
                  <a:lnTo>
                    <a:pt x="403464" y="401384"/>
                  </a:lnTo>
                  <a:lnTo>
                    <a:pt x="394110" y="392329"/>
                  </a:lnTo>
                  <a:lnTo>
                    <a:pt x="384123" y="399319"/>
                  </a:lnTo>
                  <a:lnTo>
                    <a:pt x="373501" y="405673"/>
                  </a:lnTo>
                  <a:lnTo>
                    <a:pt x="362562" y="411074"/>
                  </a:lnTo>
                  <a:lnTo>
                    <a:pt x="351147" y="415840"/>
                  </a:lnTo>
                  <a:lnTo>
                    <a:pt x="339099" y="419970"/>
                  </a:lnTo>
                  <a:lnTo>
                    <a:pt x="327050" y="423147"/>
                  </a:lnTo>
                  <a:lnTo>
                    <a:pt x="314367" y="425371"/>
                  </a:lnTo>
                  <a:lnTo>
                    <a:pt x="301526" y="426801"/>
                  </a:lnTo>
                  <a:lnTo>
                    <a:pt x="288526" y="427437"/>
                  </a:lnTo>
                  <a:lnTo>
                    <a:pt x="274575" y="426801"/>
                  </a:lnTo>
                  <a:lnTo>
                    <a:pt x="261099" y="425213"/>
                  </a:lnTo>
                  <a:lnTo>
                    <a:pt x="247624" y="422671"/>
                  </a:lnTo>
                  <a:lnTo>
                    <a:pt x="234783" y="419017"/>
                  </a:lnTo>
                  <a:lnTo>
                    <a:pt x="222417" y="414728"/>
                  </a:lnTo>
                  <a:lnTo>
                    <a:pt x="210368" y="409168"/>
                  </a:lnTo>
                  <a:lnTo>
                    <a:pt x="198954" y="402972"/>
                  </a:lnTo>
                  <a:lnTo>
                    <a:pt x="187856" y="396142"/>
                  </a:lnTo>
                  <a:lnTo>
                    <a:pt x="177551" y="388199"/>
                  </a:lnTo>
                  <a:lnTo>
                    <a:pt x="167722" y="379779"/>
                  </a:lnTo>
                  <a:lnTo>
                    <a:pt x="158527" y="370566"/>
                  </a:lnTo>
                  <a:lnTo>
                    <a:pt x="150125" y="360716"/>
                  </a:lnTo>
                  <a:lnTo>
                    <a:pt x="142198" y="350232"/>
                  </a:lnTo>
                  <a:lnTo>
                    <a:pt x="135381" y="339112"/>
                  </a:lnTo>
                  <a:lnTo>
                    <a:pt x="129198" y="327674"/>
                  </a:lnTo>
                  <a:lnTo>
                    <a:pt x="123649" y="315601"/>
                  </a:lnTo>
                  <a:lnTo>
                    <a:pt x="119369" y="303210"/>
                  </a:lnTo>
                  <a:lnTo>
                    <a:pt x="115881" y="290343"/>
                  </a:lnTo>
                  <a:lnTo>
                    <a:pt x="113186" y="276840"/>
                  </a:lnTo>
                  <a:lnTo>
                    <a:pt x="111601" y="263337"/>
                  </a:lnTo>
                  <a:lnTo>
                    <a:pt x="111125" y="249357"/>
                  </a:lnTo>
                  <a:lnTo>
                    <a:pt x="111601" y="235537"/>
                  </a:lnTo>
                  <a:lnTo>
                    <a:pt x="113186" y="221875"/>
                  </a:lnTo>
                  <a:lnTo>
                    <a:pt x="115881" y="208531"/>
                  </a:lnTo>
                  <a:lnTo>
                    <a:pt x="119369" y="195664"/>
                  </a:lnTo>
                  <a:lnTo>
                    <a:pt x="123649" y="183114"/>
                  </a:lnTo>
                  <a:lnTo>
                    <a:pt x="129198" y="171200"/>
                  </a:lnTo>
                  <a:lnTo>
                    <a:pt x="135381" y="159444"/>
                  </a:lnTo>
                  <a:lnTo>
                    <a:pt x="142198" y="148642"/>
                  </a:lnTo>
                  <a:lnTo>
                    <a:pt x="150125" y="138157"/>
                  </a:lnTo>
                  <a:lnTo>
                    <a:pt x="158527" y="128308"/>
                  </a:lnTo>
                  <a:lnTo>
                    <a:pt x="167722" y="119094"/>
                  </a:lnTo>
                  <a:lnTo>
                    <a:pt x="177551" y="110516"/>
                  </a:lnTo>
                  <a:lnTo>
                    <a:pt x="187856" y="102732"/>
                  </a:lnTo>
                  <a:lnTo>
                    <a:pt x="198954" y="95584"/>
                  </a:lnTo>
                  <a:lnTo>
                    <a:pt x="210368" y="89388"/>
                  </a:lnTo>
                  <a:lnTo>
                    <a:pt x="222417" y="84146"/>
                  </a:lnTo>
                  <a:lnTo>
                    <a:pt x="234783" y="79698"/>
                  </a:lnTo>
                  <a:lnTo>
                    <a:pt x="247624" y="76044"/>
                  </a:lnTo>
                  <a:lnTo>
                    <a:pt x="261099" y="73661"/>
                  </a:lnTo>
                  <a:lnTo>
                    <a:pt x="274575" y="72073"/>
                  </a:lnTo>
                  <a:close/>
                  <a:moveTo>
                    <a:pt x="561981" y="0"/>
                  </a:moveTo>
                  <a:lnTo>
                    <a:pt x="563410" y="0"/>
                  </a:lnTo>
                  <a:lnTo>
                    <a:pt x="567059" y="158"/>
                  </a:lnTo>
                  <a:lnTo>
                    <a:pt x="570074" y="1108"/>
                  </a:lnTo>
                  <a:lnTo>
                    <a:pt x="572613" y="2375"/>
                  </a:lnTo>
                  <a:lnTo>
                    <a:pt x="574359" y="4434"/>
                  </a:lnTo>
                  <a:lnTo>
                    <a:pt x="575628" y="6968"/>
                  </a:lnTo>
                  <a:lnTo>
                    <a:pt x="576263" y="10135"/>
                  </a:lnTo>
                  <a:lnTo>
                    <a:pt x="576263" y="14094"/>
                  </a:lnTo>
                  <a:lnTo>
                    <a:pt x="571820" y="109587"/>
                  </a:lnTo>
                  <a:lnTo>
                    <a:pt x="571661" y="112437"/>
                  </a:lnTo>
                  <a:lnTo>
                    <a:pt x="571185" y="114971"/>
                  </a:lnTo>
                  <a:lnTo>
                    <a:pt x="570233" y="117663"/>
                  </a:lnTo>
                  <a:lnTo>
                    <a:pt x="568964" y="119880"/>
                  </a:lnTo>
                  <a:lnTo>
                    <a:pt x="567059" y="121939"/>
                  </a:lnTo>
                  <a:lnTo>
                    <a:pt x="564520" y="123681"/>
                  </a:lnTo>
                  <a:lnTo>
                    <a:pt x="561823" y="124948"/>
                  </a:lnTo>
                  <a:lnTo>
                    <a:pt x="559601" y="125106"/>
                  </a:lnTo>
                  <a:lnTo>
                    <a:pt x="557380" y="124631"/>
                  </a:lnTo>
                  <a:lnTo>
                    <a:pt x="555475" y="123839"/>
                  </a:lnTo>
                  <a:lnTo>
                    <a:pt x="553571" y="122572"/>
                  </a:lnTo>
                  <a:lnTo>
                    <a:pt x="551984" y="120989"/>
                  </a:lnTo>
                  <a:lnTo>
                    <a:pt x="550239" y="119405"/>
                  </a:lnTo>
                  <a:lnTo>
                    <a:pt x="520723" y="90108"/>
                  </a:lnTo>
                  <a:lnTo>
                    <a:pt x="509774" y="101193"/>
                  </a:lnTo>
                  <a:lnTo>
                    <a:pt x="419324" y="191301"/>
                  </a:lnTo>
                  <a:lnTo>
                    <a:pt x="391713" y="219173"/>
                  </a:lnTo>
                  <a:lnTo>
                    <a:pt x="298564" y="312131"/>
                  </a:lnTo>
                  <a:lnTo>
                    <a:pt x="293169" y="317516"/>
                  </a:lnTo>
                  <a:lnTo>
                    <a:pt x="290313" y="319733"/>
                  </a:lnTo>
                  <a:lnTo>
                    <a:pt x="287298" y="321633"/>
                  </a:lnTo>
                  <a:lnTo>
                    <a:pt x="284124" y="322900"/>
                  </a:lnTo>
                  <a:lnTo>
                    <a:pt x="280633" y="323692"/>
                  </a:lnTo>
                  <a:lnTo>
                    <a:pt x="279681" y="323692"/>
                  </a:lnTo>
                  <a:lnTo>
                    <a:pt x="278888" y="323850"/>
                  </a:lnTo>
                  <a:lnTo>
                    <a:pt x="277935" y="323850"/>
                  </a:lnTo>
                  <a:lnTo>
                    <a:pt x="273810" y="323534"/>
                  </a:lnTo>
                  <a:lnTo>
                    <a:pt x="269843" y="322267"/>
                  </a:lnTo>
                  <a:lnTo>
                    <a:pt x="266034" y="320366"/>
                  </a:lnTo>
                  <a:lnTo>
                    <a:pt x="262702" y="317516"/>
                  </a:lnTo>
                  <a:lnTo>
                    <a:pt x="257306" y="312131"/>
                  </a:lnTo>
                  <a:lnTo>
                    <a:pt x="237471" y="292336"/>
                  </a:lnTo>
                  <a:lnTo>
                    <a:pt x="190500" y="245303"/>
                  </a:lnTo>
                  <a:lnTo>
                    <a:pt x="191452" y="235643"/>
                  </a:lnTo>
                  <a:lnTo>
                    <a:pt x="193198" y="226141"/>
                  </a:lnTo>
                  <a:lnTo>
                    <a:pt x="195737" y="217114"/>
                  </a:lnTo>
                  <a:lnTo>
                    <a:pt x="199228" y="208246"/>
                  </a:lnTo>
                  <a:lnTo>
                    <a:pt x="203671" y="200011"/>
                  </a:lnTo>
                  <a:lnTo>
                    <a:pt x="208749" y="192093"/>
                  </a:lnTo>
                  <a:lnTo>
                    <a:pt x="277935" y="261139"/>
                  </a:lnTo>
                  <a:lnTo>
                    <a:pt x="280633" y="258447"/>
                  </a:lnTo>
                  <a:lnTo>
                    <a:pt x="485019" y="54318"/>
                  </a:lnTo>
                  <a:lnTo>
                    <a:pt x="469786" y="39273"/>
                  </a:lnTo>
                  <a:lnTo>
                    <a:pt x="455028" y="24071"/>
                  </a:lnTo>
                  <a:lnTo>
                    <a:pt x="453441" y="22645"/>
                  </a:lnTo>
                  <a:lnTo>
                    <a:pt x="452171" y="21062"/>
                  </a:lnTo>
                  <a:lnTo>
                    <a:pt x="451219" y="19478"/>
                  </a:lnTo>
                  <a:lnTo>
                    <a:pt x="450426" y="17736"/>
                  </a:lnTo>
                  <a:lnTo>
                    <a:pt x="450109" y="15836"/>
                  </a:lnTo>
                  <a:lnTo>
                    <a:pt x="450267" y="13461"/>
                  </a:lnTo>
                  <a:lnTo>
                    <a:pt x="451219" y="11243"/>
                  </a:lnTo>
                  <a:lnTo>
                    <a:pt x="452806" y="8551"/>
                  </a:lnTo>
                  <a:lnTo>
                    <a:pt x="454552" y="6809"/>
                  </a:lnTo>
                  <a:lnTo>
                    <a:pt x="456615" y="5542"/>
                  </a:lnTo>
                  <a:lnTo>
                    <a:pt x="459154" y="5067"/>
                  </a:lnTo>
                  <a:lnTo>
                    <a:pt x="461534" y="4751"/>
                  </a:lnTo>
                  <a:lnTo>
                    <a:pt x="464073" y="4592"/>
                  </a:lnTo>
                  <a:close/>
                </a:path>
              </a:pathLst>
            </a:custGeom>
            <a:solidFill>
              <a:schemeClr val="bg1"/>
            </a:solidFill>
            <a:ln w="0">
              <a:noFill/>
              <a:prstDash val="solid"/>
              <a:round/>
            </a:ln>
          </p:spPr>
          <p:txBody>
            <a:bodyPr vert="horz" wrap="square" lIns="91440" tIns="45720" rIns="91440" bIns="45720" numCol="1" anchor="t" anchorCtr="0" compatLnSpc="1">
              <a:noAutofit/>
            </a:bodyPr>
            <a:lstStyle/>
            <a:p>
              <a:endParaRPr lang="en-US" sz="2000" dirty="0">
                <a:solidFill>
                  <a:schemeClr val="accent3"/>
                </a:solidFill>
                <a:cs typeface="+mn-ea"/>
                <a:sym typeface="+mn-lt"/>
              </a:endParaRPr>
            </a:p>
          </p:txBody>
        </p:sp>
        <p:grpSp>
          <p:nvGrpSpPr>
            <p:cNvPr id="35" name="Group 18"/>
            <p:cNvGrpSpPr/>
            <p:nvPr/>
          </p:nvGrpSpPr>
          <p:grpSpPr>
            <a:xfrm>
              <a:off x="5143266" y="2479897"/>
              <a:ext cx="515232" cy="378682"/>
              <a:chOff x="685800" y="2752725"/>
              <a:chExt cx="581025" cy="427038"/>
            </a:xfrm>
            <a:solidFill>
              <a:schemeClr val="bg1"/>
            </a:solidFill>
          </p:grpSpPr>
          <p:sp>
            <p:nvSpPr>
              <p:cNvPr id="38" name="Freeform 274"/>
              <p:cNvSpPr>
                <a:spLocks noEditPoints="1"/>
              </p:cNvSpPr>
              <p:nvPr/>
            </p:nvSpPr>
            <p:spPr bwMode="auto">
              <a:xfrm>
                <a:off x="685800" y="2752725"/>
                <a:ext cx="503238" cy="365125"/>
              </a:xfrm>
              <a:custGeom>
                <a:avLst/>
                <a:gdLst>
                  <a:gd name="T0" fmla="*/ 378 w 3169"/>
                  <a:gd name="T1" fmla="*/ 260 h 2308"/>
                  <a:gd name="T2" fmla="*/ 325 w 3169"/>
                  <a:gd name="T3" fmla="*/ 283 h 2308"/>
                  <a:gd name="T4" fmla="*/ 284 w 3169"/>
                  <a:gd name="T5" fmla="*/ 323 h 2308"/>
                  <a:gd name="T6" fmla="*/ 262 w 3169"/>
                  <a:gd name="T7" fmla="*/ 376 h 2308"/>
                  <a:gd name="T8" fmla="*/ 258 w 3169"/>
                  <a:gd name="T9" fmla="*/ 464 h 2308"/>
                  <a:gd name="T10" fmla="*/ 2947 w 3169"/>
                  <a:gd name="T11" fmla="*/ 406 h 2308"/>
                  <a:gd name="T12" fmla="*/ 2935 w 3169"/>
                  <a:gd name="T13" fmla="*/ 349 h 2308"/>
                  <a:gd name="T14" fmla="*/ 2902 w 3169"/>
                  <a:gd name="T15" fmla="*/ 301 h 2308"/>
                  <a:gd name="T16" fmla="*/ 2856 w 3169"/>
                  <a:gd name="T17" fmla="*/ 269 h 2308"/>
                  <a:gd name="T18" fmla="*/ 2797 w 3169"/>
                  <a:gd name="T19" fmla="*/ 258 h 2308"/>
                  <a:gd name="T20" fmla="*/ 413 w 3169"/>
                  <a:gd name="T21" fmla="*/ 0 h 2308"/>
                  <a:gd name="T22" fmla="*/ 2807 w 3169"/>
                  <a:gd name="T23" fmla="*/ 3 h 2308"/>
                  <a:gd name="T24" fmla="*/ 2905 w 3169"/>
                  <a:gd name="T25" fmla="*/ 27 h 2308"/>
                  <a:gd name="T26" fmla="*/ 2991 w 3169"/>
                  <a:gd name="T27" fmla="*/ 74 h 2308"/>
                  <a:gd name="T28" fmla="*/ 3064 w 3169"/>
                  <a:gd name="T29" fmla="*/ 138 h 2308"/>
                  <a:gd name="T30" fmla="*/ 3120 w 3169"/>
                  <a:gd name="T31" fmla="*/ 218 h 2308"/>
                  <a:gd name="T32" fmla="*/ 3156 w 3169"/>
                  <a:gd name="T33" fmla="*/ 311 h 2308"/>
                  <a:gd name="T34" fmla="*/ 3169 w 3169"/>
                  <a:gd name="T35" fmla="*/ 412 h 2308"/>
                  <a:gd name="T36" fmla="*/ 3122 w 3169"/>
                  <a:gd name="T37" fmla="*/ 962 h 2308"/>
                  <a:gd name="T38" fmla="*/ 2961 w 3169"/>
                  <a:gd name="T39" fmla="*/ 962 h 2308"/>
                  <a:gd name="T40" fmla="*/ 2947 w 3169"/>
                  <a:gd name="T41" fmla="*/ 856 h 2308"/>
                  <a:gd name="T42" fmla="*/ 258 w 3169"/>
                  <a:gd name="T43" fmla="*/ 1900 h 2308"/>
                  <a:gd name="T44" fmla="*/ 270 w 3169"/>
                  <a:gd name="T45" fmla="*/ 1958 h 2308"/>
                  <a:gd name="T46" fmla="*/ 302 w 3169"/>
                  <a:gd name="T47" fmla="*/ 2006 h 2308"/>
                  <a:gd name="T48" fmla="*/ 349 w 3169"/>
                  <a:gd name="T49" fmla="*/ 2038 h 2308"/>
                  <a:gd name="T50" fmla="*/ 408 w 3169"/>
                  <a:gd name="T51" fmla="*/ 2049 h 2308"/>
                  <a:gd name="T52" fmla="*/ 2246 w 3169"/>
                  <a:gd name="T53" fmla="*/ 2308 h 2308"/>
                  <a:gd name="T54" fmla="*/ 362 w 3169"/>
                  <a:gd name="T55" fmla="*/ 2305 h 2308"/>
                  <a:gd name="T56" fmla="*/ 264 w 3169"/>
                  <a:gd name="T57" fmla="*/ 2279 h 2308"/>
                  <a:gd name="T58" fmla="*/ 177 w 3169"/>
                  <a:gd name="T59" fmla="*/ 2234 h 2308"/>
                  <a:gd name="T60" fmla="*/ 104 w 3169"/>
                  <a:gd name="T61" fmla="*/ 2169 h 2308"/>
                  <a:gd name="T62" fmla="*/ 49 w 3169"/>
                  <a:gd name="T63" fmla="*/ 2089 h 2308"/>
                  <a:gd name="T64" fmla="*/ 12 w 3169"/>
                  <a:gd name="T65" fmla="*/ 1997 h 2308"/>
                  <a:gd name="T66" fmla="*/ 0 w 3169"/>
                  <a:gd name="T67" fmla="*/ 1895 h 2308"/>
                  <a:gd name="T68" fmla="*/ 3 w 3169"/>
                  <a:gd name="T69" fmla="*/ 361 h 2308"/>
                  <a:gd name="T70" fmla="*/ 28 w 3169"/>
                  <a:gd name="T71" fmla="*/ 263 h 2308"/>
                  <a:gd name="T72" fmla="*/ 74 w 3169"/>
                  <a:gd name="T73" fmla="*/ 177 h 2308"/>
                  <a:gd name="T74" fmla="*/ 139 w 3169"/>
                  <a:gd name="T75" fmla="*/ 104 h 2308"/>
                  <a:gd name="T76" fmla="*/ 220 w 3169"/>
                  <a:gd name="T77" fmla="*/ 48 h 2308"/>
                  <a:gd name="T78" fmla="*/ 312 w 3169"/>
                  <a:gd name="T79" fmla="*/ 12 h 2308"/>
                  <a:gd name="T80" fmla="*/ 413 w 3169"/>
                  <a:gd name="T81"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9" h="2308">
                    <a:moveTo>
                      <a:pt x="408" y="258"/>
                    </a:moveTo>
                    <a:lnTo>
                      <a:pt x="378" y="260"/>
                    </a:lnTo>
                    <a:lnTo>
                      <a:pt x="349" y="269"/>
                    </a:lnTo>
                    <a:lnTo>
                      <a:pt x="325" y="283"/>
                    </a:lnTo>
                    <a:lnTo>
                      <a:pt x="303" y="301"/>
                    </a:lnTo>
                    <a:lnTo>
                      <a:pt x="284" y="323"/>
                    </a:lnTo>
                    <a:lnTo>
                      <a:pt x="271" y="349"/>
                    </a:lnTo>
                    <a:lnTo>
                      <a:pt x="262" y="376"/>
                    </a:lnTo>
                    <a:lnTo>
                      <a:pt x="258" y="406"/>
                    </a:lnTo>
                    <a:lnTo>
                      <a:pt x="258" y="464"/>
                    </a:lnTo>
                    <a:lnTo>
                      <a:pt x="2947" y="464"/>
                    </a:lnTo>
                    <a:lnTo>
                      <a:pt x="2947" y="406"/>
                    </a:lnTo>
                    <a:lnTo>
                      <a:pt x="2944" y="376"/>
                    </a:lnTo>
                    <a:lnTo>
                      <a:pt x="2935" y="349"/>
                    </a:lnTo>
                    <a:lnTo>
                      <a:pt x="2921" y="323"/>
                    </a:lnTo>
                    <a:lnTo>
                      <a:pt x="2902" y="301"/>
                    </a:lnTo>
                    <a:lnTo>
                      <a:pt x="2881" y="283"/>
                    </a:lnTo>
                    <a:lnTo>
                      <a:pt x="2856" y="269"/>
                    </a:lnTo>
                    <a:lnTo>
                      <a:pt x="2827" y="260"/>
                    </a:lnTo>
                    <a:lnTo>
                      <a:pt x="2797" y="258"/>
                    </a:lnTo>
                    <a:lnTo>
                      <a:pt x="408" y="258"/>
                    </a:lnTo>
                    <a:close/>
                    <a:moveTo>
                      <a:pt x="413" y="0"/>
                    </a:moveTo>
                    <a:lnTo>
                      <a:pt x="2756" y="0"/>
                    </a:lnTo>
                    <a:lnTo>
                      <a:pt x="2807" y="3"/>
                    </a:lnTo>
                    <a:lnTo>
                      <a:pt x="2857" y="12"/>
                    </a:lnTo>
                    <a:lnTo>
                      <a:pt x="2905" y="27"/>
                    </a:lnTo>
                    <a:lnTo>
                      <a:pt x="2949" y="47"/>
                    </a:lnTo>
                    <a:lnTo>
                      <a:pt x="2991" y="74"/>
                    </a:lnTo>
                    <a:lnTo>
                      <a:pt x="3030" y="104"/>
                    </a:lnTo>
                    <a:lnTo>
                      <a:pt x="3064" y="138"/>
                    </a:lnTo>
                    <a:lnTo>
                      <a:pt x="3094" y="177"/>
                    </a:lnTo>
                    <a:lnTo>
                      <a:pt x="3120" y="218"/>
                    </a:lnTo>
                    <a:lnTo>
                      <a:pt x="3141" y="263"/>
                    </a:lnTo>
                    <a:lnTo>
                      <a:pt x="3156" y="311"/>
                    </a:lnTo>
                    <a:lnTo>
                      <a:pt x="3165" y="360"/>
                    </a:lnTo>
                    <a:lnTo>
                      <a:pt x="3169" y="412"/>
                    </a:lnTo>
                    <a:lnTo>
                      <a:pt x="3169" y="964"/>
                    </a:lnTo>
                    <a:lnTo>
                      <a:pt x="3122" y="962"/>
                    </a:lnTo>
                    <a:lnTo>
                      <a:pt x="2976" y="962"/>
                    </a:lnTo>
                    <a:lnTo>
                      <a:pt x="2961" y="962"/>
                    </a:lnTo>
                    <a:lnTo>
                      <a:pt x="2947" y="962"/>
                    </a:lnTo>
                    <a:lnTo>
                      <a:pt x="2947" y="856"/>
                    </a:lnTo>
                    <a:lnTo>
                      <a:pt x="258" y="856"/>
                    </a:lnTo>
                    <a:lnTo>
                      <a:pt x="258" y="1900"/>
                    </a:lnTo>
                    <a:lnTo>
                      <a:pt x="262" y="1930"/>
                    </a:lnTo>
                    <a:lnTo>
                      <a:pt x="270" y="1958"/>
                    </a:lnTo>
                    <a:lnTo>
                      <a:pt x="284" y="1984"/>
                    </a:lnTo>
                    <a:lnTo>
                      <a:pt x="302" y="2006"/>
                    </a:lnTo>
                    <a:lnTo>
                      <a:pt x="324" y="2023"/>
                    </a:lnTo>
                    <a:lnTo>
                      <a:pt x="349" y="2038"/>
                    </a:lnTo>
                    <a:lnTo>
                      <a:pt x="377" y="2047"/>
                    </a:lnTo>
                    <a:lnTo>
                      <a:pt x="408" y="2049"/>
                    </a:lnTo>
                    <a:lnTo>
                      <a:pt x="2246" y="2049"/>
                    </a:lnTo>
                    <a:lnTo>
                      <a:pt x="2246" y="2308"/>
                    </a:lnTo>
                    <a:lnTo>
                      <a:pt x="413" y="2308"/>
                    </a:lnTo>
                    <a:lnTo>
                      <a:pt x="362" y="2305"/>
                    </a:lnTo>
                    <a:lnTo>
                      <a:pt x="312" y="2295"/>
                    </a:lnTo>
                    <a:lnTo>
                      <a:pt x="264" y="2279"/>
                    </a:lnTo>
                    <a:lnTo>
                      <a:pt x="220" y="2260"/>
                    </a:lnTo>
                    <a:lnTo>
                      <a:pt x="177" y="2234"/>
                    </a:lnTo>
                    <a:lnTo>
                      <a:pt x="140" y="2203"/>
                    </a:lnTo>
                    <a:lnTo>
                      <a:pt x="104" y="2169"/>
                    </a:lnTo>
                    <a:lnTo>
                      <a:pt x="74" y="2131"/>
                    </a:lnTo>
                    <a:lnTo>
                      <a:pt x="49" y="2089"/>
                    </a:lnTo>
                    <a:lnTo>
                      <a:pt x="28" y="2045"/>
                    </a:lnTo>
                    <a:lnTo>
                      <a:pt x="12" y="1997"/>
                    </a:lnTo>
                    <a:lnTo>
                      <a:pt x="3" y="1947"/>
                    </a:lnTo>
                    <a:lnTo>
                      <a:pt x="0" y="1895"/>
                    </a:lnTo>
                    <a:lnTo>
                      <a:pt x="0" y="412"/>
                    </a:lnTo>
                    <a:lnTo>
                      <a:pt x="3" y="361"/>
                    </a:lnTo>
                    <a:lnTo>
                      <a:pt x="12" y="311"/>
                    </a:lnTo>
                    <a:lnTo>
                      <a:pt x="28" y="263"/>
                    </a:lnTo>
                    <a:lnTo>
                      <a:pt x="49" y="219"/>
                    </a:lnTo>
                    <a:lnTo>
                      <a:pt x="74" y="177"/>
                    </a:lnTo>
                    <a:lnTo>
                      <a:pt x="104" y="138"/>
                    </a:lnTo>
                    <a:lnTo>
                      <a:pt x="139" y="104"/>
                    </a:lnTo>
                    <a:lnTo>
                      <a:pt x="177" y="74"/>
                    </a:lnTo>
                    <a:lnTo>
                      <a:pt x="220" y="48"/>
                    </a:lnTo>
                    <a:lnTo>
                      <a:pt x="264" y="27"/>
                    </a:lnTo>
                    <a:lnTo>
                      <a:pt x="312" y="12"/>
                    </a:lnTo>
                    <a:lnTo>
                      <a:pt x="362" y="3"/>
                    </a:lnTo>
                    <a:lnTo>
                      <a:pt x="413"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9" name="Freeform 275"/>
              <p:cNvSpPr>
                <a:spLocks noEditPoints="1"/>
              </p:cNvSpPr>
              <p:nvPr/>
            </p:nvSpPr>
            <p:spPr bwMode="auto">
              <a:xfrm>
                <a:off x="1073150" y="2935288"/>
                <a:ext cx="193675" cy="244475"/>
              </a:xfrm>
              <a:custGeom>
                <a:avLst/>
                <a:gdLst>
                  <a:gd name="T0" fmla="*/ 561 w 1218"/>
                  <a:gd name="T1" fmla="*/ 966 h 1541"/>
                  <a:gd name="T2" fmla="*/ 516 w 1218"/>
                  <a:gd name="T3" fmla="*/ 1013 h 1541"/>
                  <a:gd name="T4" fmla="*/ 510 w 1218"/>
                  <a:gd name="T5" fmla="*/ 1080 h 1541"/>
                  <a:gd name="T6" fmla="*/ 548 w 1218"/>
                  <a:gd name="T7" fmla="*/ 1135 h 1541"/>
                  <a:gd name="T8" fmla="*/ 558 w 1218"/>
                  <a:gd name="T9" fmla="*/ 1155 h 1541"/>
                  <a:gd name="T10" fmla="*/ 568 w 1218"/>
                  <a:gd name="T11" fmla="*/ 1316 h 1541"/>
                  <a:gd name="T12" fmla="*/ 609 w 1218"/>
                  <a:gd name="T13" fmla="*/ 1336 h 1541"/>
                  <a:gd name="T14" fmla="*/ 649 w 1218"/>
                  <a:gd name="T15" fmla="*/ 1316 h 1541"/>
                  <a:gd name="T16" fmla="*/ 659 w 1218"/>
                  <a:gd name="T17" fmla="*/ 1156 h 1541"/>
                  <a:gd name="T18" fmla="*/ 669 w 1218"/>
                  <a:gd name="T19" fmla="*/ 1134 h 1541"/>
                  <a:gd name="T20" fmla="*/ 707 w 1218"/>
                  <a:gd name="T21" fmla="*/ 1078 h 1541"/>
                  <a:gd name="T22" fmla="*/ 699 w 1218"/>
                  <a:gd name="T23" fmla="*/ 1009 h 1541"/>
                  <a:gd name="T24" fmla="*/ 649 w 1218"/>
                  <a:gd name="T25" fmla="*/ 962 h 1541"/>
                  <a:gd name="T26" fmla="*/ 536 w 1218"/>
                  <a:gd name="T27" fmla="*/ 201 h 1541"/>
                  <a:gd name="T28" fmla="*/ 438 w 1218"/>
                  <a:gd name="T29" fmla="*/ 228 h 1541"/>
                  <a:gd name="T30" fmla="*/ 368 w 1218"/>
                  <a:gd name="T31" fmla="*/ 297 h 1541"/>
                  <a:gd name="T32" fmla="*/ 341 w 1218"/>
                  <a:gd name="T33" fmla="*/ 395 h 1541"/>
                  <a:gd name="T34" fmla="*/ 347 w 1218"/>
                  <a:gd name="T35" fmla="*/ 692 h 1541"/>
                  <a:gd name="T36" fmla="*/ 877 w 1218"/>
                  <a:gd name="T37" fmla="*/ 649 h 1541"/>
                  <a:gd name="T38" fmla="*/ 873 w 1218"/>
                  <a:gd name="T39" fmla="*/ 361 h 1541"/>
                  <a:gd name="T40" fmla="*/ 831 w 1218"/>
                  <a:gd name="T41" fmla="*/ 271 h 1541"/>
                  <a:gd name="T42" fmla="*/ 750 w 1218"/>
                  <a:gd name="T43" fmla="*/ 213 h 1541"/>
                  <a:gd name="T44" fmla="*/ 536 w 1218"/>
                  <a:gd name="T45" fmla="*/ 201 h 1541"/>
                  <a:gd name="T46" fmla="*/ 733 w 1218"/>
                  <a:gd name="T47" fmla="*/ 4 h 1541"/>
                  <a:gd name="T48" fmla="*/ 868 w 1218"/>
                  <a:gd name="T49" fmla="*/ 47 h 1541"/>
                  <a:gd name="T50" fmla="*/ 978 w 1218"/>
                  <a:gd name="T51" fmla="*/ 132 h 1541"/>
                  <a:gd name="T52" fmla="*/ 1051 w 1218"/>
                  <a:gd name="T53" fmla="*/ 252 h 1541"/>
                  <a:gd name="T54" fmla="*/ 1078 w 1218"/>
                  <a:gd name="T55" fmla="*/ 394 h 1541"/>
                  <a:gd name="T56" fmla="*/ 1075 w 1218"/>
                  <a:gd name="T57" fmla="*/ 695 h 1541"/>
                  <a:gd name="T58" fmla="*/ 1156 w 1218"/>
                  <a:gd name="T59" fmla="*/ 737 h 1541"/>
                  <a:gd name="T60" fmla="*/ 1207 w 1218"/>
                  <a:gd name="T61" fmla="*/ 813 h 1541"/>
                  <a:gd name="T62" fmla="*/ 1218 w 1218"/>
                  <a:gd name="T63" fmla="*/ 1358 h 1541"/>
                  <a:gd name="T64" fmla="*/ 1192 w 1218"/>
                  <a:gd name="T65" fmla="*/ 1450 h 1541"/>
                  <a:gd name="T66" fmla="*/ 1127 w 1218"/>
                  <a:gd name="T67" fmla="*/ 1517 h 1541"/>
                  <a:gd name="T68" fmla="*/ 1034 w 1218"/>
                  <a:gd name="T69" fmla="*/ 1541 h 1541"/>
                  <a:gd name="T70" fmla="*/ 119 w 1218"/>
                  <a:gd name="T71" fmla="*/ 1530 h 1541"/>
                  <a:gd name="T72" fmla="*/ 43 w 1218"/>
                  <a:gd name="T73" fmla="*/ 1476 h 1541"/>
                  <a:gd name="T74" fmla="*/ 2 w 1218"/>
                  <a:gd name="T75" fmla="*/ 1391 h 1541"/>
                  <a:gd name="T76" fmla="*/ 2 w 1218"/>
                  <a:gd name="T77" fmla="*/ 842 h 1541"/>
                  <a:gd name="T78" fmla="*/ 41 w 1218"/>
                  <a:gd name="T79" fmla="*/ 759 h 1541"/>
                  <a:gd name="T80" fmla="*/ 115 w 1218"/>
                  <a:gd name="T81" fmla="*/ 704 h 1541"/>
                  <a:gd name="T82" fmla="*/ 142 w 1218"/>
                  <a:gd name="T83" fmla="*/ 648 h 1541"/>
                  <a:gd name="T84" fmla="*/ 154 w 1218"/>
                  <a:gd name="T85" fmla="*/ 297 h 1541"/>
                  <a:gd name="T86" fmla="*/ 213 w 1218"/>
                  <a:gd name="T87" fmla="*/ 169 h 1541"/>
                  <a:gd name="T88" fmla="*/ 312 w 1218"/>
                  <a:gd name="T89" fmla="*/ 70 h 1541"/>
                  <a:gd name="T90" fmla="*/ 439 w 1218"/>
                  <a:gd name="T91" fmla="*/ 1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1541">
                    <a:moveTo>
                      <a:pt x="603" y="954"/>
                    </a:moveTo>
                    <a:lnTo>
                      <a:pt x="582" y="958"/>
                    </a:lnTo>
                    <a:lnTo>
                      <a:pt x="561" y="966"/>
                    </a:lnTo>
                    <a:lnTo>
                      <a:pt x="543" y="978"/>
                    </a:lnTo>
                    <a:lnTo>
                      <a:pt x="528" y="995"/>
                    </a:lnTo>
                    <a:lnTo>
                      <a:pt x="516" y="1013"/>
                    </a:lnTo>
                    <a:lnTo>
                      <a:pt x="509" y="1036"/>
                    </a:lnTo>
                    <a:lnTo>
                      <a:pt x="507" y="1058"/>
                    </a:lnTo>
                    <a:lnTo>
                      <a:pt x="510" y="1080"/>
                    </a:lnTo>
                    <a:lnTo>
                      <a:pt x="518" y="1101"/>
                    </a:lnTo>
                    <a:lnTo>
                      <a:pt x="531" y="1119"/>
                    </a:lnTo>
                    <a:lnTo>
                      <a:pt x="548" y="1135"/>
                    </a:lnTo>
                    <a:lnTo>
                      <a:pt x="554" y="1141"/>
                    </a:lnTo>
                    <a:lnTo>
                      <a:pt x="558" y="1148"/>
                    </a:lnTo>
                    <a:lnTo>
                      <a:pt x="558" y="1155"/>
                    </a:lnTo>
                    <a:lnTo>
                      <a:pt x="558" y="1286"/>
                    </a:lnTo>
                    <a:lnTo>
                      <a:pt x="561" y="1302"/>
                    </a:lnTo>
                    <a:lnTo>
                      <a:pt x="568" y="1316"/>
                    </a:lnTo>
                    <a:lnTo>
                      <a:pt x="579" y="1327"/>
                    </a:lnTo>
                    <a:lnTo>
                      <a:pt x="592" y="1334"/>
                    </a:lnTo>
                    <a:lnTo>
                      <a:pt x="609" y="1336"/>
                    </a:lnTo>
                    <a:lnTo>
                      <a:pt x="624" y="1334"/>
                    </a:lnTo>
                    <a:lnTo>
                      <a:pt x="638" y="1327"/>
                    </a:lnTo>
                    <a:lnTo>
                      <a:pt x="649" y="1316"/>
                    </a:lnTo>
                    <a:lnTo>
                      <a:pt x="656" y="1302"/>
                    </a:lnTo>
                    <a:lnTo>
                      <a:pt x="659" y="1286"/>
                    </a:lnTo>
                    <a:lnTo>
                      <a:pt x="659" y="1156"/>
                    </a:lnTo>
                    <a:lnTo>
                      <a:pt x="660" y="1148"/>
                    </a:lnTo>
                    <a:lnTo>
                      <a:pt x="663" y="1141"/>
                    </a:lnTo>
                    <a:lnTo>
                      <a:pt x="669" y="1134"/>
                    </a:lnTo>
                    <a:lnTo>
                      <a:pt x="688" y="1118"/>
                    </a:lnTo>
                    <a:lnTo>
                      <a:pt x="700" y="1099"/>
                    </a:lnTo>
                    <a:lnTo>
                      <a:pt x="707" y="1078"/>
                    </a:lnTo>
                    <a:lnTo>
                      <a:pt x="709" y="1053"/>
                    </a:lnTo>
                    <a:lnTo>
                      <a:pt x="706" y="1030"/>
                    </a:lnTo>
                    <a:lnTo>
                      <a:pt x="699" y="1009"/>
                    </a:lnTo>
                    <a:lnTo>
                      <a:pt x="685" y="990"/>
                    </a:lnTo>
                    <a:lnTo>
                      <a:pt x="669" y="975"/>
                    </a:lnTo>
                    <a:lnTo>
                      <a:pt x="649" y="962"/>
                    </a:lnTo>
                    <a:lnTo>
                      <a:pt x="625" y="956"/>
                    </a:lnTo>
                    <a:lnTo>
                      <a:pt x="603" y="954"/>
                    </a:lnTo>
                    <a:close/>
                    <a:moveTo>
                      <a:pt x="536" y="201"/>
                    </a:moveTo>
                    <a:lnTo>
                      <a:pt x="501" y="204"/>
                    </a:lnTo>
                    <a:lnTo>
                      <a:pt x="468" y="213"/>
                    </a:lnTo>
                    <a:lnTo>
                      <a:pt x="438" y="228"/>
                    </a:lnTo>
                    <a:lnTo>
                      <a:pt x="411" y="246"/>
                    </a:lnTo>
                    <a:lnTo>
                      <a:pt x="388" y="271"/>
                    </a:lnTo>
                    <a:lnTo>
                      <a:pt x="368" y="297"/>
                    </a:lnTo>
                    <a:lnTo>
                      <a:pt x="354" y="327"/>
                    </a:lnTo>
                    <a:lnTo>
                      <a:pt x="345" y="361"/>
                    </a:lnTo>
                    <a:lnTo>
                      <a:pt x="341" y="395"/>
                    </a:lnTo>
                    <a:lnTo>
                      <a:pt x="341" y="649"/>
                    </a:lnTo>
                    <a:lnTo>
                      <a:pt x="344" y="671"/>
                    </a:lnTo>
                    <a:lnTo>
                      <a:pt x="347" y="692"/>
                    </a:lnTo>
                    <a:lnTo>
                      <a:pt x="872" y="692"/>
                    </a:lnTo>
                    <a:lnTo>
                      <a:pt x="876" y="671"/>
                    </a:lnTo>
                    <a:lnTo>
                      <a:pt x="877" y="649"/>
                    </a:lnTo>
                    <a:lnTo>
                      <a:pt x="876" y="649"/>
                    </a:lnTo>
                    <a:lnTo>
                      <a:pt x="876" y="395"/>
                    </a:lnTo>
                    <a:lnTo>
                      <a:pt x="873" y="361"/>
                    </a:lnTo>
                    <a:lnTo>
                      <a:pt x="864" y="327"/>
                    </a:lnTo>
                    <a:lnTo>
                      <a:pt x="849" y="297"/>
                    </a:lnTo>
                    <a:lnTo>
                      <a:pt x="831" y="271"/>
                    </a:lnTo>
                    <a:lnTo>
                      <a:pt x="807" y="246"/>
                    </a:lnTo>
                    <a:lnTo>
                      <a:pt x="781" y="228"/>
                    </a:lnTo>
                    <a:lnTo>
                      <a:pt x="750" y="213"/>
                    </a:lnTo>
                    <a:lnTo>
                      <a:pt x="717" y="204"/>
                    </a:lnTo>
                    <a:lnTo>
                      <a:pt x="683" y="201"/>
                    </a:lnTo>
                    <a:lnTo>
                      <a:pt x="536" y="201"/>
                    </a:lnTo>
                    <a:close/>
                    <a:moveTo>
                      <a:pt x="537" y="0"/>
                    </a:moveTo>
                    <a:lnTo>
                      <a:pt x="683" y="0"/>
                    </a:lnTo>
                    <a:lnTo>
                      <a:pt x="733" y="4"/>
                    </a:lnTo>
                    <a:lnTo>
                      <a:pt x="781" y="13"/>
                    </a:lnTo>
                    <a:lnTo>
                      <a:pt x="826" y="27"/>
                    </a:lnTo>
                    <a:lnTo>
                      <a:pt x="868" y="47"/>
                    </a:lnTo>
                    <a:lnTo>
                      <a:pt x="908" y="71"/>
                    </a:lnTo>
                    <a:lnTo>
                      <a:pt x="945" y="100"/>
                    </a:lnTo>
                    <a:lnTo>
                      <a:pt x="978" y="132"/>
                    </a:lnTo>
                    <a:lnTo>
                      <a:pt x="1007" y="169"/>
                    </a:lnTo>
                    <a:lnTo>
                      <a:pt x="1031" y="209"/>
                    </a:lnTo>
                    <a:lnTo>
                      <a:pt x="1051" y="252"/>
                    </a:lnTo>
                    <a:lnTo>
                      <a:pt x="1066" y="297"/>
                    </a:lnTo>
                    <a:lnTo>
                      <a:pt x="1075" y="345"/>
                    </a:lnTo>
                    <a:lnTo>
                      <a:pt x="1078" y="394"/>
                    </a:lnTo>
                    <a:lnTo>
                      <a:pt x="1078" y="648"/>
                    </a:lnTo>
                    <a:lnTo>
                      <a:pt x="1077" y="672"/>
                    </a:lnTo>
                    <a:lnTo>
                      <a:pt x="1075" y="695"/>
                    </a:lnTo>
                    <a:lnTo>
                      <a:pt x="1105" y="705"/>
                    </a:lnTo>
                    <a:lnTo>
                      <a:pt x="1131" y="720"/>
                    </a:lnTo>
                    <a:lnTo>
                      <a:pt x="1156" y="737"/>
                    </a:lnTo>
                    <a:lnTo>
                      <a:pt x="1177" y="760"/>
                    </a:lnTo>
                    <a:lnTo>
                      <a:pt x="1194" y="784"/>
                    </a:lnTo>
                    <a:lnTo>
                      <a:pt x="1207" y="813"/>
                    </a:lnTo>
                    <a:lnTo>
                      <a:pt x="1214" y="843"/>
                    </a:lnTo>
                    <a:lnTo>
                      <a:pt x="1218" y="874"/>
                    </a:lnTo>
                    <a:lnTo>
                      <a:pt x="1218" y="1358"/>
                    </a:lnTo>
                    <a:lnTo>
                      <a:pt x="1214" y="1391"/>
                    </a:lnTo>
                    <a:lnTo>
                      <a:pt x="1205" y="1421"/>
                    </a:lnTo>
                    <a:lnTo>
                      <a:pt x="1192" y="1450"/>
                    </a:lnTo>
                    <a:lnTo>
                      <a:pt x="1174" y="1476"/>
                    </a:lnTo>
                    <a:lnTo>
                      <a:pt x="1152" y="1498"/>
                    </a:lnTo>
                    <a:lnTo>
                      <a:pt x="1127" y="1517"/>
                    </a:lnTo>
                    <a:lnTo>
                      <a:pt x="1098" y="1530"/>
                    </a:lnTo>
                    <a:lnTo>
                      <a:pt x="1067" y="1539"/>
                    </a:lnTo>
                    <a:lnTo>
                      <a:pt x="1034" y="1541"/>
                    </a:lnTo>
                    <a:lnTo>
                      <a:pt x="183" y="1541"/>
                    </a:lnTo>
                    <a:lnTo>
                      <a:pt x="150" y="1539"/>
                    </a:lnTo>
                    <a:lnTo>
                      <a:pt x="119" y="1530"/>
                    </a:lnTo>
                    <a:lnTo>
                      <a:pt x="91" y="1517"/>
                    </a:lnTo>
                    <a:lnTo>
                      <a:pt x="65" y="1498"/>
                    </a:lnTo>
                    <a:lnTo>
                      <a:pt x="43" y="1476"/>
                    </a:lnTo>
                    <a:lnTo>
                      <a:pt x="24" y="1450"/>
                    </a:lnTo>
                    <a:lnTo>
                      <a:pt x="11" y="1421"/>
                    </a:lnTo>
                    <a:lnTo>
                      <a:pt x="2" y="1391"/>
                    </a:lnTo>
                    <a:lnTo>
                      <a:pt x="0" y="1358"/>
                    </a:lnTo>
                    <a:lnTo>
                      <a:pt x="0" y="874"/>
                    </a:lnTo>
                    <a:lnTo>
                      <a:pt x="2" y="842"/>
                    </a:lnTo>
                    <a:lnTo>
                      <a:pt x="11" y="812"/>
                    </a:lnTo>
                    <a:lnTo>
                      <a:pt x="24" y="784"/>
                    </a:lnTo>
                    <a:lnTo>
                      <a:pt x="41" y="759"/>
                    </a:lnTo>
                    <a:lnTo>
                      <a:pt x="63" y="736"/>
                    </a:lnTo>
                    <a:lnTo>
                      <a:pt x="88" y="719"/>
                    </a:lnTo>
                    <a:lnTo>
                      <a:pt x="115" y="704"/>
                    </a:lnTo>
                    <a:lnTo>
                      <a:pt x="145" y="695"/>
                    </a:lnTo>
                    <a:lnTo>
                      <a:pt x="143" y="671"/>
                    </a:lnTo>
                    <a:lnTo>
                      <a:pt x="142" y="648"/>
                    </a:lnTo>
                    <a:lnTo>
                      <a:pt x="142" y="394"/>
                    </a:lnTo>
                    <a:lnTo>
                      <a:pt x="145" y="345"/>
                    </a:lnTo>
                    <a:lnTo>
                      <a:pt x="154" y="297"/>
                    </a:lnTo>
                    <a:lnTo>
                      <a:pt x="168" y="252"/>
                    </a:lnTo>
                    <a:lnTo>
                      <a:pt x="188" y="209"/>
                    </a:lnTo>
                    <a:lnTo>
                      <a:pt x="213" y="169"/>
                    </a:lnTo>
                    <a:lnTo>
                      <a:pt x="242" y="132"/>
                    </a:lnTo>
                    <a:lnTo>
                      <a:pt x="275" y="100"/>
                    </a:lnTo>
                    <a:lnTo>
                      <a:pt x="312" y="70"/>
                    </a:lnTo>
                    <a:lnTo>
                      <a:pt x="351" y="46"/>
                    </a:lnTo>
                    <a:lnTo>
                      <a:pt x="394" y="27"/>
                    </a:lnTo>
                    <a:lnTo>
                      <a:pt x="439" y="13"/>
                    </a:lnTo>
                    <a:lnTo>
                      <a:pt x="487" y="4"/>
                    </a:lnTo>
                    <a:lnTo>
                      <a:pt x="537"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36" name="Freeform 66"/>
            <p:cNvSpPr>
              <a:spLocks noEditPoints="1"/>
            </p:cNvSpPr>
            <p:nvPr/>
          </p:nvSpPr>
          <p:spPr bwMode="auto">
            <a:xfrm>
              <a:off x="5738755" y="1820910"/>
              <a:ext cx="386814" cy="38542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7" name="Freeform 101"/>
            <p:cNvSpPr/>
            <p:nvPr/>
          </p:nvSpPr>
          <p:spPr bwMode="auto">
            <a:xfrm>
              <a:off x="3956201" y="4423989"/>
              <a:ext cx="431997" cy="329490"/>
            </a:xfrm>
            <a:custGeom>
              <a:avLst/>
              <a:gdLst>
                <a:gd name="T0" fmla="*/ 2510 w 3538"/>
                <a:gd name="T1" fmla="*/ 12 h 2700"/>
                <a:gd name="T2" fmla="*/ 2653 w 3538"/>
                <a:gd name="T3" fmla="*/ 96 h 2700"/>
                <a:gd name="T4" fmla="*/ 2738 w 3538"/>
                <a:gd name="T5" fmla="*/ 241 h 2700"/>
                <a:gd name="T6" fmla="*/ 2746 w 3538"/>
                <a:gd name="T7" fmla="*/ 866 h 2700"/>
                <a:gd name="T8" fmla="*/ 2681 w 3538"/>
                <a:gd name="T9" fmla="*/ 1022 h 2700"/>
                <a:gd name="T10" fmla="*/ 2550 w 3538"/>
                <a:gd name="T11" fmla="*/ 1124 h 2700"/>
                <a:gd name="T12" fmla="*/ 1851 w 3538"/>
                <a:gd name="T13" fmla="*/ 1150 h 2700"/>
                <a:gd name="T14" fmla="*/ 2829 w 3538"/>
                <a:gd name="T15" fmla="*/ 1596 h 2700"/>
                <a:gd name="T16" fmla="*/ 2987 w 3538"/>
                <a:gd name="T17" fmla="*/ 1680 h 2700"/>
                <a:gd name="T18" fmla="*/ 3090 w 3538"/>
                <a:gd name="T19" fmla="*/ 1827 h 2700"/>
                <a:gd name="T20" fmla="*/ 3115 w 3538"/>
                <a:gd name="T21" fmla="*/ 2072 h 2700"/>
                <a:gd name="T22" fmla="*/ 3446 w 3538"/>
                <a:gd name="T23" fmla="*/ 2097 h 2700"/>
                <a:gd name="T24" fmla="*/ 3526 w 3538"/>
                <a:gd name="T25" fmla="*/ 2194 h 2700"/>
                <a:gd name="T26" fmla="*/ 3536 w 3538"/>
                <a:gd name="T27" fmla="*/ 2545 h 2700"/>
                <a:gd name="T28" fmla="*/ 3471 w 3538"/>
                <a:gd name="T29" fmla="*/ 2655 h 2700"/>
                <a:gd name="T30" fmla="*/ 3351 w 3538"/>
                <a:gd name="T31" fmla="*/ 2700 h 2700"/>
                <a:gd name="T32" fmla="*/ 2622 w 3538"/>
                <a:gd name="T33" fmla="*/ 2674 h 2700"/>
                <a:gd name="T34" fmla="*/ 2540 w 3538"/>
                <a:gd name="T35" fmla="*/ 2578 h 2700"/>
                <a:gd name="T36" fmla="*/ 2531 w 3538"/>
                <a:gd name="T37" fmla="*/ 2226 h 2700"/>
                <a:gd name="T38" fmla="*/ 2595 w 3538"/>
                <a:gd name="T39" fmla="*/ 2116 h 2700"/>
                <a:gd name="T40" fmla="*/ 2716 w 3538"/>
                <a:gd name="T41" fmla="*/ 2072 h 2700"/>
                <a:gd name="T42" fmla="*/ 2941 w 3538"/>
                <a:gd name="T43" fmla="*/ 1896 h 2700"/>
                <a:gd name="T44" fmla="*/ 2864 w 3538"/>
                <a:gd name="T45" fmla="*/ 1789 h 2700"/>
                <a:gd name="T46" fmla="*/ 2736 w 3538"/>
                <a:gd name="T47" fmla="*/ 1748 h 2700"/>
                <a:gd name="T48" fmla="*/ 2120 w 3538"/>
                <a:gd name="T49" fmla="*/ 2074 h 2700"/>
                <a:gd name="T50" fmla="*/ 2230 w 3538"/>
                <a:gd name="T51" fmla="*/ 2139 h 2700"/>
                <a:gd name="T52" fmla="*/ 2274 w 3538"/>
                <a:gd name="T53" fmla="*/ 2259 h 2700"/>
                <a:gd name="T54" fmla="*/ 2248 w 3538"/>
                <a:gd name="T55" fmla="*/ 2607 h 2700"/>
                <a:gd name="T56" fmla="*/ 2153 w 3538"/>
                <a:gd name="T57" fmla="*/ 2688 h 2700"/>
                <a:gd name="T58" fmla="*/ 1418 w 3538"/>
                <a:gd name="T59" fmla="*/ 2696 h 2700"/>
                <a:gd name="T60" fmla="*/ 1308 w 3538"/>
                <a:gd name="T61" fmla="*/ 2633 h 2700"/>
                <a:gd name="T62" fmla="*/ 1264 w 3538"/>
                <a:gd name="T63" fmla="*/ 2512 h 2700"/>
                <a:gd name="T64" fmla="*/ 1290 w 3538"/>
                <a:gd name="T65" fmla="*/ 2165 h 2700"/>
                <a:gd name="T66" fmla="*/ 1387 w 3538"/>
                <a:gd name="T67" fmla="*/ 2083 h 2700"/>
                <a:gd name="T68" fmla="*/ 1688 w 3538"/>
                <a:gd name="T69" fmla="*/ 1748 h 2700"/>
                <a:gd name="T70" fmla="*/ 704 w 3538"/>
                <a:gd name="T71" fmla="*/ 1772 h 2700"/>
                <a:gd name="T72" fmla="*/ 611 w 3538"/>
                <a:gd name="T73" fmla="*/ 1865 h 2700"/>
                <a:gd name="T74" fmla="*/ 586 w 3538"/>
                <a:gd name="T75" fmla="*/ 2072 h 2700"/>
                <a:gd name="T76" fmla="*/ 918 w 3538"/>
                <a:gd name="T77" fmla="*/ 2097 h 2700"/>
                <a:gd name="T78" fmla="*/ 998 w 3538"/>
                <a:gd name="T79" fmla="*/ 2194 h 2700"/>
                <a:gd name="T80" fmla="*/ 1007 w 3538"/>
                <a:gd name="T81" fmla="*/ 2545 h 2700"/>
                <a:gd name="T82" fmla="*/ 943 w 3538"/>
                <a:gd name="T83" fmla="*/ 2655 h 2700"/>
                <a:gd name="T84" fmla="*/ 823 w 3538"/>
                <a:gd name="T85" fmla="*/ 2700 h 2700"/>
                <a:gd name="T86" fmla="*/ 93 w 3538"/>
                <a:gd name="T87" fmla="*/ 2674 h 2700"/>
                <a:gd name="T88" fmla="*/ 12 w 3538"/>
                <a:gd name="T89" fmla="*/ 2578 h 2700"/>
                <a:gd name="T90" fmla="*/ 3 w 3538"/>
                <a:gd name="T91" fmla="*/ 2226 h 2700"/>
                <a:gd name="T92" fmla="*/ 67 w 3538"/>
                <a:gd name="T93" fmla="*/ 2116 h 2700"/>
                <a:gd name="T94" fmla="*/ 187 w 3538"/>
                <a:gd name="T95" fmla="*/ 2072 h 2700"/>
                <a:gd name="T96" fmla="*/ 436 w 3538"/>
                <a:gd name="T97" fmla="*/ 1870 h 2700"/>
                <a:gd name="T98" fmla="*/ 520 w 3538"/>
                <a:gd name="T99" fmla="*/ 1712 h 2700"/>
                <a:gd name="T100" fmla="*/ 666 w 3538"/>
                <a:gd name="T101" fmla="*/ 1610 h 2700"/>
                <a:gd name="T102" fmla="*/ 1688 w 3538"/>
                <a:gd name="T103" fmla="*/ 1584 h 2700"/>
                <a:gd name="T104" fmla="*/ 1030 w 3538"/>
                <a:gd name="T105" fmla="*/ 1138 h 2700"/>
                <a:gd name="T106" fmla="*/ 885 w 3538"/>
                <a:gd name="T107" fmla="*/ 1054 h 2700"/>
                <a:gd name="T108" fmla="*/ 801 w 3538"/>
                <a:gd name="T109" fmla="*/ 909 h 2700"/>
                <a:gd name="T110" fmla="*/ 793 w 3538"/>
                <a:gd name="T111" fmla="*/ 283 h 2700"/>
                <a:gd name="T112" fmla="*/ 857 w 3538"/>
                <a:gd name="T113" fmla="*/ 127 h 2700"/>
                <a:gd name="T114" fmla="*/ 989 w 3538"/>
                <a:gd name="T115" fmla="*/ 26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38" h="2700">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chemeClr val="bg1"/>
            </a:solidFill>
            <a:ln w="0">
              <a:noFill/>
              <a:prstDash val="solid"/>
              <a:round/>
            </a:ln>
          </p:spPr>
          <p:txBody>
            <a:bodyPr vert="horz" wrap="square" lIns="91440" tIns="45720" rIns="91440" bIns="45720" numCol="1" anchor="t" anchorCtr="0" compatLnSpc="1"/>
            <a:lstStyle/>
            <a:p>
              <a:pPr algn="ctr"/>
              <a:endParaRPr 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7999"/>
          </a:xfrm>
          <a:prstGeom prst="rect">
            <a:avLst/>
          </a:prstGeom>
        </p:spPr>
      </p:pic>
      <p:sp>
        <p:nvSpPr>
          <p:cNvPr id="5122" name="标题 1"/>
          <p:cNvSpPr>
            <a:spLocks noGrp="1"/>
          </p:cNvSpPr>
          <p:nvPr>
            <p:ph type="title"/>
          </p:nvPr>
        </p:nvSpPr>
        <p:spPr>
          <a:xfrm>
            <a:off x="7988968" y="689978"/>
            <a:ext cx="2057400" cy="1325563"/>
          </a:xfrm>
        </p:spPr>
        <p:txBody>
          <a:bodyPr vert="horz" lIns="91440" tIns="45720" rIns="91440" bIns="45720" rtlCol="0" anchor="b">
            <a:normAutofit/>
          </a:bodyPr>
          <a:lstStyle/>
          <a:p>
            <a:pPr algn="dist"/>
            <a:r>
              <a:rPr lang="zh-CN" altLang="en-US" sz="4800" dirty="0">
                <a:solidFill>
                  <a:schemeClr val="bg1">
                    <a:alpha val="82000"/>
                  </a:schemeClr>
                </a:solidFill>
                <a:latin typeface="+mn-lt"/>
                <a:ea typeface="+mn-ea"/>
                <a:cs typeface="+mn-ea"/>
                <a:sym typeface="+mn-lt"/>
              </a:rPr>
              <a:t>目录</a:t>
            </a:r>
          </a:p>
        </p:txBody>
      </p:sp>
      <p:sp>
        <p:nvSpPr>
          <p:cNvPr id="10" name="textcount"/>
          <p:cNvSpPr txBox="1"/>
          <p:nvPr/>
        </p:nvSpPr>
        <p:spPr>
          <a:xfrm>
            <a:off x="6676188" y="1417355"/>
            <a:ext cx="4116137" cy="3539430"/>
          </a:xfrm>
          <a:prstGeom prst="rect">
            <a:avLst/>
          </a:prstGeom>
        </p:spPr>
        <p:txBody>
          <a:bodyPr wrap="square">
            <a:spAutoFit/>
          </a:bodyPr>
          <a:lstStyle>
            <a:defPPr>
              <a:defRPr lang="zh-CN"/>
            </a:defPPr>
            <a:lvl1pPr algn="r">
              <a:defRPr>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nSpc>
                <a:spcPct val="200000"/>
              </a:lnSpc>
            </a:pPr>
            <a:endParaRPr lang="zh-CN" altLang="en-US" sz="2800" dirty="0">
              <a:latin typeface="+mn-lt"/>
              <a:ea typeface="+mn-ea"/>
              <a:cs typeface="+mn-ea"/>
              <a:sym typeface="+mn-lt"/>
            </a:endParaRPr>
          </a:p>
          <a:p>
            <a:pPr>
              <a:lnSpc>
                <a:spcPct val="200000"/>
              </a:lnSpc>
            </a:pPr>
            <a:r>
              <a:rPr lang="en-US" altLang="zh-CN" sz="2800" dirty="0">
                <a:latin typeface="+mn-lt"/>
                <a:ea typeface="+mn-ea"/>
                <a:cs typeface="+mn-ea"/>
                <a:sym typeface="+mn-lt"/>
              </a:rPr>
              <a:t>01.  </a:t>
            </a:r>
            <a:r>
              <a:rPr lang="zh-CN" altLang="en-US" sz="2800" dirty="0">
                <a:latin typeface="+mn-lt"/>
                <a:ea typeface="+mn-ea"/>
                <a:cs typeface="+mn-ea"/>
                <a:sym typeface="+mn-lt"/>
              </a:rPr>
              <a:t>电子商务物流问题</a:t>
            </a:r>
          </a:p>
          <a:p>
            <a:pPr>
              <a:lnSpc>
                <a:spcPct val="200000"/>
              </a:lnSpc>
            </a:pPr>
            <a:r>
              <a:rPr lang="en-US" altLang="zh-CN" sz="2800" dirty="0">
                <a:latin typeface="+mn-lt"/>
                <a:ea typeface="+mn-ea"/>
                <a:cs typeface="+mn-ea"/>
                <a:sym typeface="+mn-lt"/>
              </a:rPr>
              <a:t>02.  </a:t>
            </a:r>
            <a:r>
              <a:rPr lang="zh-CN" altLang="en-US" sz="2800" dirty="0">
                <a:latin typeface="+mn-lt"/>
                <a:ea typeface="+mn-ea"/>
                <a:cs typeface="+mn-ea"/>
                <a:sym typeface="+mn-lt"/>
              </a:rPr>
              <a:t>电子商务物流模式</a:t>
            </a:r>
          </a:p>
          <a:p>
            <a:pPr>
              <a:lnSpc>
                <a:spcPct val="200000"/>
              </a:lnSpc>
            </a:pPr>
            <a:r>
              <a:rPr lang="en-US" altLang="zh-CN" sz="2800" dirty="0">
                <a:latin typeface="+mn-lt"/>
                <a:ea typeface="+mn-ea"/>
                <a:cs typeface="+mn-ea"/>
                <a:sym typeface="+mn-lt"/>
              </a:rPr>
              <a:t>03.  </a:t>
            </a:r>
            <a:r>
              <a:rPr lang="zh-CN" altLang="en-US" sz="2800" dirty="0">
                <a:latin typeface="+mn-lt"/>
                <a:ea typeface="+mn-ea"/>
                <a:cs typeface="+mn-ea"/>
                <a:sym typeface="+mn-lt"/>
              </a:rPr>
              <a:t>电子商务物流环境</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劣势</a:t>
            </a:r>
          </a:p>
        </p:txBody>
      </p:sp>
      <p:sp>
        <p:nvSpPr>
          <p:cNvPr id="11" name="文本占位符 10"/>
          <p:cNvSpPr>
            <a:spLocks noGrp="1"/>
          </p:cNvSpPr>
          <p:nvPr>
            <p:ph type="body" sz="quarter" idx="10"/>
          </p:nvPr>
        </p:nvSpPr>
        <p:spPr>
          <a:xfrm>
            <a:off x="3740093" y="2260219"/>
            <a:ext cx="1538371" cy="1325563"/>
          </a:xfrm>
        </p:spPr>
        <p:txBody>
          <a:bodyPr>
            <a:normAutofit/>
          </a:bodyPr>
          <a:lstStyle/>
          <a:p>
            <a:r>
              <a:rPr lang="zh-CN" altLang="en-US" sz="1400" b="0">
                <a:solidFill>
                  <a:schemeClr val="tx1"/>
                </a:solidFill>
                <a:latin typeface="+mn-lt"/>
                <a:ea typeface="+mn-ea"/>
                <a:cs typeface="+mn-ea"/>
                <a:sym typeface="+mn-lt"/>
              </a:rPr>
              <a:t>信息对接不通畅，信息准确性往往不高</a:t>
            </a:r>
          </a:p>
          <a:p>
            <a:endParaRPr lang="zh-CN" altLang="en-US" sz="1400" b="0">
              <a:solidFill>
                <a:schemeClr val="tx1"/>
              </a:solidFill>
              <a:latin typeface="+mn-lt"/>
              <a:ea typeface="+mn-ea"/>
              <a:cs typeface="+mn-ea"/>
              <a:sym typeface="+mn-lt"/>
            </a:endParaRPr>
          </a:p>
        </p:txBody>
      </p:sp>
      <p:sp>
        <p:nvSpPr>
          <p:cNvPr id="12" name="文本占位符 11"/>
          <p:cNvSpPr>
            <a:spLocks noGrp="1"/>
          </p:cNvSpPr>
          <p:nvPr>
            <p:ph type="body" sz="quarter" idx="11"/>
          </p:nvPr>
        </p:nvSpPr>
        <p:spPr>
          <a:xfrm>
            <a:off x="5765205" y="2260219"/>
            <a:ext cx="1538371" cy="1325563"/>
          </a:xfrm>
        </p:spPr>
        <p:txBody>
          <a:bodyPr>
            <a:normAutofit/>
          </a:bodyPr>
          <a:lstStyle/>
          <a:p>
            <a:r>
              <a:rPr lang="zh-CN" altLang="en-US" sz="1400" b="0">
                <a:solidFill>
                  <a:schemeClr val="tx1"/>
                </a:solidFill>
                <a:latin typeface="+mn-lt"/>
                <a:ea typeface="+mn-ea"/>
                <a:cs typeface="+mn-ea"/>
                <a:sym typeface="+mn-lt"/>
              </a:rPr>
              <a:t>物流管理与服务系统的对接可控性较差</a:t>
            </a:r>
          </a:p>
          <a:p>
            <a:endParaRPr lang="zh-CN" altLang="en-US" sz="1400" b="0">
              <a:solidFill>
                <a:schemeClr val="tx1"/>
              </a:solidFill>
              <a:latin typeface="+mn-lt"/>
              <a:ea typeface="+mn-ea"/>
              <a:cs typeface="+mn-ea"/>
              <a:sym typeface="+mn-lt"/>
            </a:endParaRPr>
          </a:p>
        </p:txBody>
      </p:sp>
      <p:sp>
        <p:nvSpPr>
          <p:cNvPr id="13" name="文本占位符 12"/>
          <p:cNvSpPr>
            <a:spLocks noGrp="1"/>
          </p:cNvSpPr>
          <p:nvPr>
            <p:ph type="body" sz="quarter" idx="12"/>
          </p:nvPr>
        </p:nvSpPr>
        <p:spPr>
          <a:xfrm>
            <a:off x="7790317" y="2260219"/>
            <a:ext cx="1538371" cy="1325563"/>
          </a:xfrm>
        </p:spPr>
        <p:txBody>
          <a:bodyPr>
            <a:normAutofit/>
          </a:bodyPr>
          <a:lstStyle/>
          <a:p>
            <a:r>
              <a:rPr lang="zh-CN" altLang="en-US" sz="1400" b="0">
                <a:solidFill>
                  <a:schemeClr val="tx1"/>
                </a:solidFill>
                <a:latin typeface="+mn-lt"/>
                <a:ea typeface="+mn-ea"/>
                <a:cs typeface="+mn-ea"/>
                <a:sym typeface="+mn-lt"/>
              </a:rPr>
              <a:t>订单处理的全过程控制较为困难</a:t>
            </a:r>
          </a:p>
          <a:p>
            <a:endParaRPr lang="zh-CN" altLang="en-US" sz="1400" b="0">
              <a:solidFill>
                <a:schemeClr val="tx1"/>
              </a:solidFill>
              <a:latin typeface="+mn-lt"/>
              <a:ea typeface="+mn-ea"/>
              <a:cs typeface="+mn-ea"/>
              <a:sym typeface="+mn-lt"/>
            </a:endParaRPr>
          </a:p>
        </p:txBody>
      </p:sp>
      <p:sp>
        <p:nvSpPr>
          <p:cNvPr id="14" name="文本占位符 13"/>
          <p:cNvSpPr>
            <a:spLocks noGrp="1"/>
          </p:cNvSpPr>
          <p:nvPr>
            <p:ph type="body" sz="quarter" idx="13"/>
          </p:nvPr>
        </p:nvSpPr>
        <p:spPr>
          <a:xfrm>
            <a:off x="9815429" y="2260219"/>
            <a:ext cx="1538371" cy="1325563"/>
          </a:xfrm>
        </p:spPr>
        <p:txBody>
          <a:bodyPr>
            <a:normAutofit/>
          </a:bodyPr>
          <a:lstStyle/>
          <a:p>
            <a:r>
              <a:rPr lang="zh-CN" altLang="en-US" sz="1400" b="0">
                <a:solidFill>
                  <a:schemeClr val="tx1"/>
                </a:solidFill>
                <a:latin typeface="+mn-lt"/>
                <a:ea typeface="+mn-ea"/>
                <a:cs typeface="+mn-ea"/>
                <a:sym typeface="+mn-lt"/>
              </a:rPr>
              <a:t>物流服务质量的控制，以及多个服务商的质量控制更为困难</a:t>
            </a:r>
          </a:p>
          <a:p>
            <a:endParaRPr lang="zh-CN" altLang="en-US" sz="1400" b="0">
              <a:solidFill>
                <a:schemeClr val="tx1"/>
              </a:solidFill>
              <a:latin typeface="+mn-lt"/>
              <a:ea typeface="+mn-ea"/>
              <a:cs typeface="+mn-ea"/>
              <a:sym typeface="+mn-lt"/>
            </a:endParaRPr>
          </a:p>
        </p:txBody>
      </p:sp>
      <p:sp>
        <p:nvSpPr>
          <p:cNvPr id="15" name="文本占位符 14"/>
          <p:cNvSpPr>
            <a:spLocks noGrp="1"/>
          </p:cNvSpPr>
          <p:nvPr>
            <p:ph type="body" sz="quarter" idx="14"/>
          </p:nvPr>
        </p:nvSpPr>
        <p:spPr>
          <a:xfrm>
            <a:off x="3760676" y="4228074"/>
            <a:ext cx="1538371" cy="1325563"/>
          </a:xfrm>
        </p:spPr>
        <p:txBody>
          <a:bodyPr>
            <a:normAutofit/>
          </a:bodyPr>
          <a:lstStyle/>
          <a:p>
            <a:r>
              <a:rPr lang="zh-CN" altLang="en-US" sz="1400" b="0">
                <a:solidFill>
                  <a:schemeClr val="tx1"/>
                </a:solidFill>
                <a:latin typeface="+mn-lt"/>
                <a:ea typeface="+mn-ea"/>
                <a:cs typeface="+mn-ea"/>
                <a:sym typeface="+mn-lt"/>
              </a:rPr>
              <a:t>配送服务及时性难以保证，增加售后服务风险</a:t>
            </a:r>
          </a:p>
          <a:p>
            <a:endParaRPr lang="zh-CN" altLang="en-US" sz="1400" b="0">
              <a:solidFill>
                <a:schemeClr val="tx1"/>
              </a:solidFill>
              <a:latin typeface="+mn-lt"/>
              <a:ea typeface="+mn-ea"/>
              <a:cs typeface="+mn-ea"/>
              <a:sym typeface="+mn-lt"/>
            </a:endParaRPr>
          </a:p>
        </p:txBody>
      </p:sp>
      <p:sp>
        <p:nvSpPr>
          <p:cNvPr id="16" name="文本占位符 15"/>
          <p:cNvSpPr>
            <a:spLocks noGrp="1"/>
          </p:cNvSpPr>
          <p:nvPr>
            <p:ph type="body" sz="quarter" idx="15"/>
          </p:nvPr>
        </p:nvSpPr>
        <p:spPr>
          <a:xfrm>
            <a:off x="5785788" y="4228074"/>
            <a:ext cx="1538371" cy="1325563"/>
          </a:xfrm>
        </p:spPr>
        <p:txBody>
          <a:bodyPr>
            <a:normAutofit/>
          </a:bodyPr>
          <a:lstStyle/>
          <a:p>
            <a:r>
              <a:rPr lang="zh-CN" altLang="en-US" sz="1400" b="0">
                <a:solidFill>
                  <a:schemeClr val="tx1"/>
                </a:solidFill>
                <a:latin typeface="+mn-lt"/>
                <a:ea typeface="+mn-ea"/>
                <a:cs typeface="+mn-ea"/>
                <a:sym typeface="+mn-lt"/>
              </a:rPr>
              <a:t>回款周期较长，结算的准确性和及时性均不理想</a:t>
            </a:r>
          </a:p>
          <a:p>
            <a:endParaRPr lang="zh-CN" altLang="en-US" sz="1400" b="0">
              <a:solidFill>
                <a:schemeClr val="tx1"/>
              </a:solidFill>
              <a:latin typeface="+mn-lt"/>
              <a:ea typeface="+mn-ea"/>
              <a:cs typeface="+mn-ea"/>
              <a:sym typeface="+mn-lt"/>
            </a:endParaRPr>
          </a:p>
        </p:txBody>
      </p:sp>
      <p:sp>
        <p:nvSpPr>
          <p:cNvPr id="17" name="文本占位符 16"/>
          <p:cNvSpPr>
            <a:spLocks noGrp="1"/>
          </p:cNvSpPr>
          <p:nvPr>
            <p:ph type="body" sz="quarter" idx="16"/>
          </p:nvPr>
        </p:nvSpPr>
        <p:spPr>
          <a:xfrm>
            <a:off x="7810900" y="4228074"/>
            <a:ext cx="1538371" cy="1325563"/>
          </a:xfrm>
        </p:spPr>
        <p:txBody>
          <a:bodyPr>
            <a:normAutofit/>
          </a:bodyPr>
          <a:lstStyle/>
          <a:p>
            <a:r>
              <a:rPr lang="zh-CN" altLang="en-US" sz="1400" b="0">
                <a:solidFill>
                  <a:schemeClr val="tx1"/>
                </a:solidFill>
                <a:latin typeface="+mn-lt"/>
                <a:ea typeface="+mn-ea"/>
                <a:cs typeface="+mn-ea"/>
                <a:sym typeface="+mn-lt"/>
              </a:rPr>
              <a:t>物流企业代收货款的回款周期相对较长，且存在安全风险</a:t>
            </a:r>
          </a:p>
          <a:p>
            <a:endParaRPr lang="zh-CN" altLang="en-US" sz="1400" b="0">
              <a:solidFill>
                <a:schemeClr val="tx1"/>
              </a:solidFill>
              <a:latin typeface="+mn-lt"/>
              <a:ea typeface="+mn-ea"/>
              <a:cs typeface="+mn-ea"/>
              <a:sym typeface="+mn-lt"/>
            </a:endParaRPr>
          </a:p>
          <a:p>
            <a:endParaRPr lang="zh-CN" altLang="en-US" sz="1400" b="0">
              <a:solidFill>
                <a:schemeClr val="tx1"/>
              </a:solidFill>
              <a:latin typeface="+mn-lt"/>
              <a:ea typeface="+mn-ea"/>
              <a:cs typeface="+mn-ea"/>
              <a:sym typeface="+mn-lt"/>
            </a:endParaRPr>
          </a:p>
        </p:txBody>
      </p:sp>
      <p:pic>
        <p:nvPicPr>
          <p:cNvPr id="19456" name="图片占位符 19455"/>
          <p:cNvPicPr>
            <a:picLocks noGrp="1" noChangeAspect="1"/>
          </p:cNvPicPr>
          <p:nvPr>
            <p:ph type="pic" sz="quarter" idx="22"/>
          </p:nvPr>
        </p:nvPicPr>
        <p:blipFill>
          <a:blip r:embed="rId3" cstate="screen"/>
          <a:srcRect/>
          <a:stretch>
            <a:fillRect/>
          </a:stretch>
        </p:blipFill>
        <p:spPr/>
      </p:pic>
      <p:sp>
        <p:nvSpPr>
          <p:cNvPr id="35" name="矩形 34"/>
          <p:cNvSpPr/>
          <p:nvPr userDrawn="1"/>
        </p:nvSpPr>
        <p:spPr>
          <a:xfrm>
            <a:off x="3719510" y="2182728"/>
            <a:ext cx="1579536" cy="7749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userDrawn="1"/>
        </p:nvSpPr>
        <p:spPr>
          <a:xfrm>
            <a:off x="5724040" y="2182728"/>
            <a:ext cx="1579536" cy="7749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37" name="矩形 36"/>
          <p:cNvSpPr/>
          <p:nvPr userDrawn="1"/>
        </p:nvSpPr>
        <p:spPr>
          <a:xfrm>
            <a:off x="7749152" y="2182728"/>
            <a:ext cx="1579536" cy="7749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cs typeface="+mn-ea"/>
              <a:sym typeface="+mn-lt"/>
            </a:endParaRPr>
          </a:p>
        </p:txBody>
      </p:sp>
      <p:sp>
        <p:nvSpPr>
          <p:cNvPr id="38" name="矩形 37"/>
          <p:cNvSpPr/>
          <p:nvPr userDrawn="1"/>
        </p:nvSpPr>
        <p:spPr>
          <a:xfrm>
            <a:off x="9815429" y="2182728"/>
            <a:ext cx="1579536" cy="7749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userDrawn="1"/>
        </p:nvSpPr>
        <p:spPr>
          <a:xfrm>
            <a:off x="3740093" y="4150583"/>
            <a:ext cx="1579536" cy="7749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userDrawn="1"/>
        </p:nvSpPr>
        <p:spPr>
          <a:xfrm>
            <a:off x="5744623" y="4150583"/>
            <a:ext cx="1579536" cy="7749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41" name="矩形 40"/>
          <p:cNvSpPr/>
          <p:nvPr userDrawn="1"/>
        </p:nvSpPr>
        <p:spPr>
          <a:xfrm>
            <a:off x="7769735" y="4150583"/>
            <a:ext cx="1579536" cy="7749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3258519" y="3950822"/>
            <a:ext cx="6143625" cy="2241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zh-CN" altLang="en-US" sz="2000" dirty="0">
              <a:cs typeface="+mn-ea"/>
              <a:sym typeface="+mn-lt"/>
            </a:endParaRPr>
          </a:p>
        </p:txBody>
      </p:sp>
      <p:sp>
        <p:nvSpPr>
          <p:cNvPr id="3" name="标题 2"/>
          <p:cNvSpPr>
            <a:spLocks noGrp="1"/>
          </p:cNvSpPr>
          <p:nvPr>
            <p:ph type="title"/>
          </p:nvPr>
        </p:nvSpPr>
        <p:spPr/>
        <p:txBody>
          <a:bodyPr/>
          <a:lstStyle/>
          <a:p>
            <a:r>
              <a:rPr lang="zh-CN" altLang="en-US">
                <a:latin typeface="+mn-lt"/>
                <a:ea typeface="+mn-ea"/>
                <a:cs typeface="+mn-ea"/>
                <a:sym typeface="+mn-lt"/>
              </a:rPr>
              <a:t>自建物流模式</a:t>
            </a:r>
          </a:p>
        </p:txBody>
      </p:sp>
      <p:sp>
        <p:nvSpPr>
          <p:cNvPr id="12" name="文本占位符 11"/>
          <p:cNvSpPr>
            <a:spLocks noGrp="1"/>
          </p:cNvSpPr>
          <p:nvPr>
            <p:ph type="body" sz="quarter" idx="10"/>
          </p:nvPr>
        </p:nvSpPr>
        <p:spPr>
          <a:xfrm>
            <a:off x="1456954" y="1955335"/>
            <a:ext cx="2302369" cy="3116262"/>
          </a:xfrm>
        </p:spPr>
        <p:txBody>
          <a:bodyPr/>
          <a:lstStyle/>
          <a:p>
            <a:r>
              <a:rPr lang="zh-CN" altLang="en-US">
                <a:latin typeface="+mn-lt"/>
                <a:ea typeface="+mn-ea"/>
                <a:cs typeface="+mn-ea"/>
                <a:sym typeface="+mn-lt"/>
              </a:rPr>
              <a:t>优势</a:t>
            </a:r>
          </a:p>
          <a:p>
            <a:pPr lvl="2"/>
            <a:r>
              <a:rPr lang="zh-CN" altLang="en-US">
                <a:latin typeface="+mn-lt"/>
                <a:ea typeface="+mn-ea"/>
                <a:cs typeface="+mn-ea"/>
                <a:sym typeface="+mn-lt"/>
              </a:rPr>
              <a:t>保证业务运营的稳定性</a:t>
            </a:r>
          </a:p>
          <a:p>
            <a:pPr lvl="1"/>
            <a:r>
              <a:rPr lang="zh-CN" altLang="en-US">
                <a:latin typeface="+mn-lt"/>
                <a:ea typeface="+mn-ea"/>
                <a:cs typeface="+mn-ea"/>
                <a:sym typeface="+mn-lt"/>
              </a:rPr>
              <a:t>有利于营销和业务推广</a:t>
            </a:r>
          </a:p>
          <a:p>
            <a:pPr lvl="1"/>
            <a:r>
              <a:rPr lang="zh-CN" altLang="en-US">
                <a:latin typeface="+mn-lt"/>
                <a:ea typeface="+mn-ea"/>
                <a:cs typeface="+mn-ea"/>
                <a:sym typeface="+mn-lt"/>
              </a:rPr>
              <a:t>回款速度较快且可控制</a:t>
            </a:r>
          </a:p>
          <a:p>
            <a:pPr lvl="1"/>
            <a:r>
              <a:rPr lang="zh-CN" altLang="en-US">
                <a:latin typeface="+mn-lt"/>
                <a:ea typeface="+mn-ea"/>
                <a:cs typeface="+mn-ea"/>
                <a:sym typeface="+mn-lt"/>
              </a:rPr>
              <a:t>资金和物品的安全性强</a:t>
            </a:r>
          </a:p>
          <a:p>
            <a:pPr lvl="1"/>
            <a:r>
              <a:rPr lang="zh-CN" altLang="en-US">
                <a:latin typeface="+mn-lt"/>
                <a:ea typeface="+mn-ea"/>
                <a:cs typeface="+mn-ea"/>
                <a:sym typeface="+mn-lt"/>
              </a:rPr>
              <a:t>利于提供个性化的服务</a:t>
            </a:r>
          </a:p>
          <a:p>
            <a:endParaRPr lang="zh-CN" altLang="en-US">
              <a:latin typeface="+mn-lt"/>
              <a:ea typeface="+mn-ea"/>
              <a:cs typeface="+mn-ea"/>
              <a:sym typeface="+mn-lt"/>
            </a:endParaRPr>
          </a:p>
        </p:txBody>
      </p:sp>
      <p:sp>
        <p:nvSpPr>
          <p:cNvPr id="13" name="文本占位符 12"/>
          <p:cNvSpPr>
            <a:spLocks noGrp="1"/>
          </p:cNvSpPr>
          <p:nvPr>
            <p:ph type="body" sz="quarter" idx="11"/>
          </p:nvPr>
        </p:nvSpPr>
        <p:spPr>
          <a:xfrm>
            <a:off x="8238017" y="1955335"/>
            <a:ext cx="2983320" cy="3116262"/>
          </a:xfrm>
        </p:spPr>
        <p:txBody>
          <a:bodyPr/>
          <a:lstStyle/>
          <a:p>
            <a:r>
              <a:rPr lang="zh-CN" altLang="en-US">
                <a:latin typeface="+mn-lt"/>
                <a:ea typeface="+mn-ea"/>
                <a:cs typeface="+mn-ea"/>
                <a:sym typeface="+mn-lt"/>
              </a:rPr>
              <a:t>劣势</a:t>
            </a:r>
            <a:endParaRPr lang="en-US" altLang="zh-CN">
              <a:latin typeface="+mn-lt"/>
              <a:ea typeface="+mn-ea"/>
              <a:cs typeface="+mn-ea"/>
              <a:sym typeface="+mn-lt"/>
            </a:endParaRPr>
          </a:p>
          <a:p>
            <a:pPr lvl="1"/>
            <a:r>
              <a:rPr lang="zh-CN" altLang="en-US">
                <a:latin typeface="+mn-lt"/>
                <a:ea typeface="+mn-ea"/>
                <a:cs typeface="+mn-ea"/>
                <a:sym typeface="+mn-lt"/>
              </a:rPr>
              <a:t>投资和维护成本高，对企业资金实力要求高需要组建物流团队和提升仓储管理能力推进速度慢，很难适应区域市场扩张管理和经营存在能力和控制两大风险</a:t>
            </a:r>
          </a:p>
          <a:p>
            <a:endParaRPr lang="zh-CN" altLang="en-US">
              <a:latin typeface="+mn-lt"/>
              <a:ea typeface="+mn-ea"/>
              <a:cs typeface="+mn-ea"/>
              <a:sym typeface="+mn-lt"/>
            </a:endParaRPr>
          </a:p>
        </p:txBody>
      </p:sp>
      <p:grpSp>
        <p:nvGrpSpPr>
          <p:cNvPr id="53" name="组合 52"/>
          <p:cNvGrpSpPr/>
          <p:nvPr/>
        </p:nvGrpSpPr>
        <p:grpSpPr>
          <a:xfrm>
            <a:off x="1973836" y="1800572"/>
            <a:ext cx="8287764" cy="5852006"/>
            <a:chOff x="1973836" y="1800572"/>
            <a:chExt cx="8287764" cy="5852006"/>
          </a:xfrm>
        </p:grpSpPr>
        <p:grpSp>
          <p:nvGrpSpPr>
            <p:cNvPr id="54" name="Group 4"/>
            <p:cNvGrpSpPr>
              <a:grpSpLocks noChangeAspect="1"/>
            </p:cNvGrpSpPr>
            <p:nvPr userDrawn="1"/>
          </p:nvGrpSpPr>
          <p:grpSpPr bwMode="auto">
            <a:xfrm>
              <a:off x="5330318" y="1800572"/>
              <a:ext cx="1612900" cy="3187700"/>
              <a:chOff x="3332" y="1156"/>
              <a:chExt cx="1016" cy="2008"/>
            </a:xfrm>
          </p:grpSpPr>
          <p:sp>
            <p:nvSpPr>
              <p:cNvPr id="130" name="Freeform 5"/>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close/>
                  </a:path>
                </a:pathLst>
              </a:custGeom>
              <a:solidFill>
                <a:srgbClr val="FF8B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1" name="Freeform 6"/>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2" name="Freeform 7"/>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close/>
                  </a:path>
                </a:pathLst>
              </a:custGeom>
              <a:solidFill>
                <a:srgbClr val="FF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3" name="Freeform 8"/>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4" name="Freeform 9"/>
              <p:cNvSpPr/>
              <p:nvPr/>
            </p:nvSpPr>
            <p:spPr bwMode="auto">
              <a:xfrm>
                <a:off x="3332" y="2038"/>
                <a:ext cx="375" cy="734"/>
              </a:xfrm>
              <a:custGeom>
                <a:avLst/>
                <a:gdLst>
                  <a:gd name="T0" fmla="*/ 37 w 231"/>
                  <a:gd name="T1" fmla="*/ 453 h 454"/>
                  <a:gd name="T2" fmla="*/ 231 w 231"/>
                  <a:gd name="T3" fmla="*/ 183 h 454"/>
                  <a:gd name="T4" fmla="*/ 222 w 231"/>
                  <a:gd name="T5" fmla="*/ 0 h 454"/>
                  <a:gd name="T6" fmla="*/ 0 w 231"/>
                  <a:gd name="T7" fmla="*/ 304 h 454"/>
                  <a:gd name="T8" fmla="*/ 37 w 231"/>
                  <a:gd name="T9" fmla="*/ 454 h 454"/>
                  <a:gd name="T10" fmla="*/ 37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37" y="453"/>
                    </a:moveTo>
                    <a:cubicBezTo>
                      <a:pt x="37" y="327"/>
                      <a:pt x="118" y="221"/>
                      <a:pt x="231" y="183"/>
                    </a:cubicBezTo>
                    <a:cubicBezTo>
                      <a:pt x="222" y="0"/>
                      <a:pt x="222" y="0"/>
                      <a:pt x="222" y="0"/>
                    </a:cubicBezTo>
                    <a:cubicBezTo>
                      <a:pt x="93" y="41"/>
                      <a:pt x="0" y="162"/>
                      <a:pt x="0" y="304"/>
                    </a:cubicBezTo>
                    <a:cubicBezTo>
                      <a:pt x="0" y="358"/>
                      <a:pt x="13" y="409"/>
                      <a:pt x="37" y="454"/>
                    </a:cubicBezTo>
                    <a:lnTo>
                      <a:pt x="37" y="45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5" name="Freeform 10"/>
              <p:cNvSpPr/>
              <p:nvPr/>
            </p:nvSpPr>
            <p:spPr bwMode="auto">
              <a:xfrm>
                <a:off x="3973" y="2038"/>
                <a:ext cx="375" cy="734"/>
              </a:xfrm>
              <a:custGeom>
                <a:avLst/>
                <a:gdLst>
                  <a:gd name="T0" fmla="*/ 194 w 231"/>
                  <a:gd name="T1" fmla="*/ 453 h 454"/>
                  <a:gd name="T2" fmla="*/ 0 w 231"/>
                  <a:gd name="T3" fmla="*/ 183 h 454"/>
                  <a:gd name="T4" fmla="*/ 9 w 231"/>
                  <a:gd name="T5" fmla="*/ 0 h 454"/>
                  <a:gd name="T6" fmla="*/ 231 w 231"/>
                  <a:gd name="T7" fmla="*/ 304 h 454"/>
                  <a:gd name="T8" fmla="*/ 194 w 231"/>
                  <a:gd name="T9" fmla="*/ 454 h 454"/>
                  <a:gd name="T10" fmla="*/ 194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194" y="453"/>
                    </a:moveTo>
                    <a:cubicBezTo>
                      <a:pt x="194" y="327"/>
                      <a:pt x="113" y="221"/>
                      <a:pt x="0" y="183"/>
                    </a:cubicBezTo>
                    <a:cubicBezTo>
                      <a:pt x="9" y="0"/>
                      <a:pt x="9" y="0"/>
                      <a:pt x="9" y="0"/>
                    </a:cubicBezTo>
                    <a:cubicBezTo>
                      <a:pt x="138" y="41"/>
                      <a:pt x="231" y="162"/>
                      <a:pt x="231" y="304"/>
                    </a:cubicBezTo>
                    <a:cubicBezTo>
                      <a:pt x="231" y="358"/>
                      <a:pt x="218" y="409"/>
                      <a:pt x="194" y="454"/>
                    </a:cubicBezTo>
                    <a:cubicBezTo>
                      <a:pt x="194" y="453"/>
                      <a:pt x="194" y="453"/>
                      <a:pt x="194" y="453"/>
                    </a:cubicBezTo>
                  </a:path>
                </a:pathLst>
              </a:custGeom>
              <a:solidFill>
                <a:srgbClr val="C7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6" name="Freeform 11"/>
              <p:cNvSpPr/>
              <p:nvPr/>
            </p:nvSpPr>
            <p:spPr bwMode="auto">
              <a:xfrm>
                <a:off x="3621" y="1156"/>
                <a:ext cx="438" cy="1519"/>
              </a:xfrm>
              <a:custGeom>
                <a:avLst/>
                <a:gdLst>
                  <a:gd name="T0" fmla="*/ 270 w 270"/>
                  <a:gd name="T1" fmla="*/ 411 h 939"/>
                  <a:gd name="T2" fmla="*/ 135 w 270"/>
                  <a:gd name="T3" fmla="*/ 0 h 939"/>
                  <a:gd name="T4" fmla="*/ 0 w 270"/>
                  <a:gd name="T5" fmla="*/ 411 h 939"/>
                  <a:gd name="T6" fmla="*/ 62 w 270"/>
                  <a:gd name="T7" fmla="*/ 911 h 939"/>
                  <a:gd name="T8" fmla="*/ 63 w 270"/>
                  <a:gd name="T9" fmla="*/ 911 h 939"/>
                  <a:gd name="T10" fmla="*/ 135 w 270"/>
                  <a:gd name="T11" fmla="*/ 939 h 939"/>
                  <a:gd name="T12" fmla="*/ 207 w 270"/>
                  <a:gd name="T13" fmla="*/ 911 h 939"/>
                  <a:gd name="T14" fmla="*/ 208 w 270"/>
                  <a:gd name="T15" fmla="*/ 911 h 939"/>
                  <a:gd name="T16" fmla="*/ 270 w 270"/>
                  <a:gd name="T17" fmla="*/ 411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939">
                    <a:moveTo>
                      <a:pt x="270" y="411"/>
                    </a:moveTo>
                    <a:cubicBezTo>
                      <a:pt x="270" y="249"/>
                      <a:pt x="218" y="103"/>
                      <a:pt x="135" y="0"/>
                    </a:cubicBezTo>
                    <a:cubicBezTo>
                      <a:pt x="52" y="103"/>
                      <a:pt x="0" y="249"/>
                      <a:pt x="0" y="411"/>
                    </a:cubicBezTo>
                    <a:cubicBezTo>
                      <a:pt x="0" y="518"/>
                      <a:pt x="23" y="743"/>
                      <a:pt x="62" y="911"/>
                    </a:cubicBezTo>
                    <a:cubicBezTo>
                      <a:pt x="63" y="911"/>
                      <a:pt x="63" y="911"/>
                      <a:pt x="63" y="911"/>
                    </a:cubicBezTo>
                    <a:cubicBezTo>
                      <a:pt x="64" y="927"/>
                      <a:pt x="96" y="939"/>
                      <a:pt x="135" y="939"/>
                    </a:cubicBezTo>
                    <a:cubicBezTo>
                      <a:pt x="174" y="939"/>
                      <a:pt x="206" y="927"/>
                      <a:pt x="207" y="911"/>
                    </a:cubicBezTo>
                    <a:cubicBezTo>
                      <a:pt x="208" y="911"/>
                      <a:pt x="208" y="911"/>
                      <a:pt x="208" y="911"/>
                    </a:cubicBezTo>
                    <a:cubicBezTo>
                      <a:pt x="247" y="743"/>
                      <a:pt x="270" y="518"/>
                      <a:pt x="270" y="41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7" name="Freeform 12"/>
              <p:cNvSpPr/>
              <p:nvPr/>
            </p:nvSpPr>
            <p:spPr bwMode="auto">
              <a:xfrm>
                <a:off x="3647" y="1156"/>
                <a:ext cx="386" cy="450"/>
              </a:xfrm>
              <a:custGeom>
                <a:avLst/>
                <a:gdLst>
                  <a:gd name="T0" fmla="*/ 119 w 238"/>
                  <a:gd name="T1" fmla="*/ 278 h 278"/>
                  <a:gd name="T2" fmla="*/ 238 w 238"/>
                  <a:gd name="T3" fmla="*/ 259 h 278"/>
                  <a:gd name="T4" fmla="*/ 119 w 238"/>
                  <a:gd name="T5" fmla="*/ 0 h 278"/>
                  <a:gd name="T6" fmla="*/ 0 w 238"/>
                  <a:gd name="T7" fmla="*/ 259 h 278"/>
                  <a:gd name="T8" fmla="*/ 119 w 238"/>
                  <a:gd name="T9" fmla="*/ 278 h 278"/>
                </a:gdLst>
                <a:ahLst/>
                <a:cxnLst>
                  <a:cxn ang="0">
                    <a:pos x="T0" y="T1"/>
                  </a:cxn>
                  <a:cxn ang="0">
                    <a:pos x="T2" y="T3"/>
                  </a:cxn>
                  <a:cxn ang="0">
                    <a:pos x="T4" y="T5"/>
                  </a:cxn>
                  <a:cxn ang="0">
                    <a:pos x="T6" y="T7"/>
                  </a:cxn>
                  <a:cxn ang="0">
                    <a:pos x="T8" y="T9"/>
                  </a:cxn>
                </a:cxnLst>
                <a:rect l="0" t="0" r="r" b="b"/>
                <a:pathLst>
                  <a:path w="238" h="278">
                    <a:moveTo>
                      <a:pt x="119" y="278"/>
                    </a:moveTo>
                    <a:cubicBezTo>
                      <a:pt x="161" y="278"/>
                      <a:pt x="201" y="272"/>
                      <a:pt x="238" y="259"/>
                    </a:cubicBezTo>
                    <a:cubicBezTo>
                      <a:pt x="217" y="159"/>
                      <a:pt x="175" y="70"/>
                      <a:pt x="119" y="0"/>
                    </a:cubicBezTo>
                    <a:cubicBezTo>
                      <a:pt x="63" y="70"/>
                      <a:pt x="21" y="159"/>
                      <a:pt x="0" y="259"/>
                    </a:cubicBezTo>
                    <a:cubicBezTo>
                      <a:pt x="37" y="272"/>
                      <a:pt x="77" y="278"/>
                      <a:pt x="119"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8" name="Oval 14"/>
              <p:cNvSpPr>
                <a:spLocks noChangeArrowheads="1"/>
              </p:cNvSpPr>
              <p:nvPr/>
            </p:nvSpPr>
            <p:spPr bwMode="auto">
              <a:xfrm>
                <a:off x="3683" y="1760"/>
                <a:ext cx="314" cy="312"/>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39" name="Oval 15"/>
              <p:cNvSpPr>
                <a:spLocks noChangeArrowheads="1"/>
              </p:cNvSpPr>
              <p:nvPr/>
            </p:nvSpPr>
            <p:spPr bwMode="auto">
              <a:xfrm>
                <a:off x="3718" y="1794"/>
                <a:ext cx="244" cy="2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40" name="Freeform 19"/>
              <p:cNvSpPr>
                <a:spLocks noEditPoints="1"/>
              </p:cNvSpPr>
              <p:nvPr/>
            </p:nvSpPr>
            <p:spPr bwMode="auto">
              <a:xfrm>
                <a:off x="3840" y="1158"/>
                <a:ext cx="508" cy="1611"/>
              </a:xfrm>
              <a:custGeom>
                <a:avLst/>
                <a:gdLst>
                  <a:gd name="T0" fmla="*/ 276 w 313"/>
                  <a:gd name="T1" fmla="*/ 996 h 996"/>
                  <a:gd name="T2" fmla="*/ 276 w 313"/>
                  <a:gd name="T3" fmla="*/ 995 h 996"/>
                  <a:gd name="T4" fmla="*/ 276 w 313"/>
                  <a:gd name="T5" fmla="*/ 995 h 996"/>
                  <a:gd name="T6" fmla="*/ 276 w 313"/>
                  <a:gd name="T7" fmla="*/ 994 h 996"/>
                  <a:gd name="T8" fmla="*/ 276 w 313"/>
                  <a:gd name="T9" fmla="*/ 993 h 996"/>
                  <a:gd name="T10" fmla="*/ 276 w 313"/>
                  <a:gd name="T11" fmla="*/ 993 h 996"/>
                  <a:gd name="T12" fmla="*/ 276 w 313"/>
                  <a:gd name="T13" fmla="*/ 992 h 996"/>
                  <a:gd name="T14" fmla="*/ 276 w 313"/>
                  <a:gd name="T15" fmla="*/ 991 h 996"/>
                  <a:gd name="T16" fmla="*/ 276 w 313"/>
                  <a:gd name="T17" fmla="*/ 991 h 996"/>
                  <a:gd name="T18" fmla="*/ 276 w 313"/>
                  <a:gd name="T19" fmla="*/ 990 h 996"/>
                  <a:gd name="T20" fmla="*/ 276 w 313"/>
                  <a:gd name="T21" fmla="*/ 989 h 996"/>
                  <a:gd name="T22" fmla="*/ 276 w 313"/>
                  <a:gd name="T23" fmla="*/ 989 h 996"/>
                  <a:gd name="T24" fmla="*/ 276 w 313"/>
                  <a:gd name="T25" fmla="*/ 989 h 996"/>
                  <a:gd name="T26" fmla="*/ 313 w 313"/>
                  <a:gd name="T27" fmla="*/ 848 h 996"/>
                  <a:gd name="T28" fmla="*/ 313 w 313"/>
                  <a:gd name="T29" fmla="*/ 848 h 996"/>
                  <a:gd name="T30" fmla="*/ 313 w 313"/>
                  <a:gd name="T31" fmla="*/ 847 h 996"/>
                  <a:gd name="T32" fmla="*/ 313 w 313"/>
                  <a:gd name="T33" fmla="*/ 846 h 996"/>
                  <a:gd name="T34" fmla="*/ 313 w 313"/>
                  <a:gd name="T35" fmla="*/ 846 h 996"/>
                  <a:gd name="T36" fmla="*/ 313 w 313"/>
                  <a:gd name="T37" fmla="*/ 845 h 996"/>
                  <a:gd name="T38" fmla="*/ 313 w 313"/>
                  <a:gd name="T39" fmla="*/ 844 h 996"/>
                  <a:gd name="T40" fmla="*/ 313 w 313"/>
                  <a:gd name="T41" fmla="*/ 843 h 996"/>
                  <a:gd name="T42" fmla="*/ 313 w 313"/>
                  <a:gd name="T43" fmla="*/ 842 h 996"/>
                  <a:gd name="T44" fmla="*/ 313 w 313"/>
                  <a:gd name="T45" fmla="*/ 842 h 996"/>
                  <a:gd name="T46" fmla="*/ 313 w 313"/>
                  <a:gd name="T47" fmla="*/ 841 h 996"/>
                  <a:gd name="T48" fmla="*/ 313 w 313"/>
                  <a:gd name="T49" fmla="*/ 840 h 996"/>
                  <a:gd name="T50" fmla="*/ 313 w 313"/>
                  <a:gd name="T51" fmla="*/ 840 h 996"/>
                  <a:gd name="T52" fmla="*/ 313 w 313"/>
                  <a:gd name="T53" fmla="*/ 839 h 996"/>
                  <a:gd name="T54" fmla="*/ 313 w 313"/>
                  <a:gd name="T55" fmla="*/ 838 h 996"/>
                  <a:gd name="T56" fmla="*/ 313 w 313"/>
                  <a:gd name="T57" fmla="*/ 838 h 996"/>
                  <a:gd name="T58" fmla="*/ 313 w 313"/>
                  <a:gd name="T59" fmla="*/ 837 h 996"/>
                  <a:gd name="T60" fmla="*/ 313 w 313"/>
                  <a:gd name="T61" fmla="*/ 836 h 996"/>
                  <a:gd name="T62" fmla="*/ 313 w 313"/>
                  <a:gd name="T63" fmla="*/ 836 h 996"/>
                  <a:gd name="T64" fmla="*/ 313 w 313"/>
                  <a:gd name="T65" fmla="*/ 835 h 996"/>
                  <a:gd name="T66" fmla="*/ 313 w 313"/>
                  <a:gd name="T67" fmla="*/ 834 h 996"/>
                  <a:gd name="T68" fmla="*/ 313 w 313"/>
                  <a:gd name="T69" fmla="*/ 834 h 996"/>
                  <a:gd name="T70" fmla="*/ 313 w 313"/>
                  <a:gd name="T71" fmla="*/ 833 h 996"/>
                  <a:gd name="T72" fmla="*/ 313 w 313"/>
                  <a:gd name="T73" fmla="*/ 831 h 996"/>
                  <a:gd name="T74" fmla="*/ 313 w 313"/>
                  <a:gd name="T75" fmla="*/ 831 h 996"/>
                  <a:gd name="T76" fmla="*/ 313 w 313"/>
                  <a:gd name="T77" fmla="*/ 830 h 996"/>
                  <a:gd name="T78" fmla="*/ 313 w 313"/>
                  <a:gd name="T79" fmla="*/ 827 h 996"/>
                  <a:gd name="T80" fmla="*/ 313 w 313"/>
                  <a:gd name="T81" fmla="*/ 827 h 996"/>
                  <a:gd name="T82" fmla="*/ 135 w 313"/>
                  <a:gd name="T83" fmla="*/ 414 h 996"/>
                  <a:gd name="T84" fmla="*/ 135 w 313"/>
                  <a:gd name="T85" fmla="*/ 413 h 996"/>
                  <a:gd name="T86" fmla="*/ 135 w 313"/>
                  <a:gd name="T87" fmla="*/ 413 h 996"/>
                  <a:gd name="T88" fmla="*/ 135 w 313"/>
                  <a:gd name="T89" fmla="*/ 412 h 996"/>
                  <a:gd name="T90" fmla="*/ 135 w 313"/>
                  <a:gd name="T91" fmla="*/ 412 h 996"/>
                  <a:gd name="T92" fmla="*/ 135 w 313"/>
                  <a:gd name="T93" fmla="*/ 411 h 996"/>
                  <a:gd name="T94" fmla="*/ 135 w 313"/>
                  <a:gd name="T95" fmla="*/ 410 h 996"/>
                  <a:gd name="T96" fmla="*/ 135 w 313"/>
                  <a:gd name="T97" fmla="*/ 410 h 996"/>
                  <a:gd name="T98" fmla="*/ 135 w 313"/>
                  <a:gd name="T99" fmla="*/ 409 h 996"/>
                  <a:gd name="T100" fmla="*/ 135 w 313"/>
                  <a:gd name="T101" fmla="*/ 409 h 996"/>
                  <a:gd name="T102" fmla="*/ 135 w 313"/>
                  <a:gd name="T103" fmla="*/ 408 h 996"/>
                  <a:gd name="T104" fmla="*/ 135 w 313"/>
                  <a:gd name="T105" fmla="*/ 407 h 996"/>
                  <a:gd name="T106" fmla="*/ 135 w 313"/>
                  <a:gd name="T107" fmla="*/ 407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996">
                    <a:moveTo>
                      <a:pt x="276" y="996"/>
                    </a:moveTo>
                    <a:cubicBezTo>
                      <a:pt x="276" y="996"/>
                      <a:pt x="276" y="996"/>
                      <a:pt x="276" y="996"/>
                    </a:cubicBezTo>
                    <a:cubicBezTo>
                      <a:pt x="276" y="996"/>
                      <a:pt x="276" y="996"/>
                      <a:pt x="276" y="996"/>
                    </a:cubicBezTo>
                    <a:moveTo>
                      <a:pt x="276" y="996"/>
                    </a:moveTo>
                    <a:cubicBezTo>
                      <a:pt x="276" y="996"/>
                      <a:pt x="276" y="996"/>
                      <a:pt x="276" y="996"/>
                    </a:cubicBezTo>
                    <a:cubicBezTo>
                      <a:pt x="276" y="996"/>
                      <a:pt x="276" y="996"/>
                      <a:pt x="276" y="996"/>
                    </a:cubicBezTo>
                    <a:moveTo>
                      <a:pt x="276" y="995"/>
                    </a:moveTo>
                    <a:cubicBezTo>
                      <a:pt x="276" y="995"/>
                      <a:pt x="276" y="995"/>
                      <a:pt x="276" y="996"/>
                    </a:cubicBezTo>
                    <a:cubicBezTo>
                      <a:pt x="276" y="995"/>
                      <a:pt x="276" y="995"/>
                      <a:pt x="276" y="995"/>
                    </a:cubicBezTo>
                    <a:moveTo>
                      <a:pt x="276" y="995"/>
                    </a:moveTo>
                    <a:cubicBezTo>
                      <a:pt x="276" y="995"/>
                      <a:pt x="276" y="995"/>
                      <a:pt x="276" y="995"/>
                    </a:cubicBezTo>
                    <a:cubicBezTo>
                      <a:pt x="276" y="995"/>
                      <a:pt x="276" y="995"/>
                      <a:pt x="276" y="995"/>
                    </a:cubicBezTo>
                    <a:moveTo>
                      <a:pt x="276" y="995"/>
                    </a:moveTo>
                    <a:cubicBezTo>
                      <a:pt x="276" y="995"/>
                      <a:pt x="276" y="995"/>
                      <a:pt x="276" y="995"/>
                    </a:cubicBezTo>
                    <a:cubicBezTo>
                      <a:pt x="276" y="995"/>
                      <a:pt x="276" y="995"/>
                      <a:pt x="276" y="995"/>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2"/>
                    </a:moveTo>
                    <a:cubicBezTo>
                      <a:pt x="276" y="992"/>
                      <a:pt x="276" y="992"/>
                      <a:pt x="276" y="992"/>
                    </a:cubicBezTo>
                    <a:cubicBezTo>
                      <a:pt x="276" y="992"/>
                      <a:pt x="276" y="992"/>
                      <a:pt x="276" y="992"/>
                    </a:cubicBezTo>
                    <a:moveTo>
                      <a:pt x="276" y="992"/>
                    </a:moveTo>
                    <a:cubicBezTo>
                      <a:pt x="276" y="992"/>
                      <a:pt x="276" y="992"/>
                      <a:pt x="276" y="992"/>
                    </a:cubicBezTo>
                    <a:cubicBezTo>
                      <a:pt x="276" y="992"/>
                      <a:pt x="276" y="992"/>
                      <a:pt x="276" y="992"/>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0"/>
                    </a:moveTo>
                    <a:cubicBezTo>
                      <a:pt x="276" y="990"/>
                      <a:pt x="276" y="990"/>
                      <a:pt x="276" y="990"/>
                    </a:cubicBezTo>
                    <a:cubicBezTo>
                      <a:pt x="276" y="990"/>
                      <a:pt x="276" y="990"/>
                      <a:pt x="276" y="990"/>
                    </a:cubicBezTo>
                    <a:moveTo>
                      <a:pt x="276" y="990"/>
                    </a:moveTo>
                    <a:cubicBezTo>
                      <a:pt x="276" y="990"/>
                      <a:pt x="276" y="990"/>
                      <a:pt x="276" y="990"/>
                    </a:cubicBezTo>
                    <a:cubicBezTo>
                      <a:pt x="276" y="990"/>
                      <a:pt x="276" y="990"/>
                      <a:pt x="276" y="990"/>
                    </a:cubicBezTo>
                    <a:moveTo>
                      <a:pt x="276" y="989"/>
                    </a:moveTo>
                    <a:cubicBezTo>
                      <a:pt x="276" y="990"/>
                      <a:pt x="276" y="990"/>
                      <a:pt x="276" y="990"/>
                    </a:cubicBezTo>
                    <a:cubicBezTo>
                      <a:pt x="276" y="990"/>
                      <a:pt x="276" y="990"/>
                      <a:pt x="276" y="989"/>
                    </a:cubicBezTo>
                    <a:moveTo>
                      <a:pt x="276" y="989"/>
                    </a:moveTo>
                    <a:cubicBezTo>
                      <a:pt x="276" y="989"/>
                      <a:pt x="276" y="989"/>
                      <a:pt x="276" y="989"/>
                    </a:cubicBezTo>
                    <a:cubicBezTo>
                      <a:pt x="276" y="989"/>
                      <a:pt x="276" y="989"/>
                      <a:pt x="276" y="989"/>
                    </a:cubicBezTo>
                    <a:moveTo>
                      <a:pt x="276" y="989"/>
                    </a:moveTo>
                    <a:cubicBezTo>
                      <a:pt x="276" y="989"/>
                      <a:pt x="276" y="989"/>
                      <a:pt x="276" y="989"/>
                    </a:cubicBezTo>
                    <a:cubicBezTo>
                      <a:pt x="276" y="989"/>
                      <a:pt x="276" y="989"/>
                      <a:pt x="276" y="989"/>
                    </a:cubicBezTo>
                    <a:moveTo>
                      <a:pt x="276" y="988"/>
                    </a:moveTo>
                    <a:cubicBezTo>
                      <a:pt x="276" y="989"/>
                      <a:pt x="276" y="989"/>
                      <a:pt x="276" y="989"/>
                    </a:cubicBezTo>
                    <a:cubicBezTo>
                      <a:pt x="276" y="989"/>
                      <a:pt x="276" y="989"/>
                      <a:pt x="276" y="988"/>
                    </a:cubicBezTo>
                    <a:moveTo>
                      <a:pt x="276" y="988"/>
                    </a:moveTo>
                    <a:cubicBezTo>
                      <a:pt x="276" y="988"/>
                      <a:pt x="276" y="988"/>
                      <a:pt x="276" y="988"/>
                    </a:cubicBezTo>
                    <a:cubicBezTo>
                      <a:pt x="276" y="988"/>
                      <a:pt x="276" y="988"/>
                      <a:pt x="276" y="988"/>
                    </a:cubicBezTo>
                    <a:moveTo>
                      <a:pt x="313" y="848"/>
                    </a:moveTo>
                    <a:cubicBezTo>
                      <a:pt x="313" y="848"/>
                      <a:pt x="313" y="848"/>
                      <a:pt x="313" y="848"/>
                    </a:cubicBezTo>
                    <a:cubicBezTo>
                      <a:pt x="313" y="848"/>
                      <a:pt x="313" y="848"/>
                      <a:pt x="313" y="848"/>
                    </a:cubicBezTo>
                    <a:cubicBezTo>
                      <a:pt x="313" y="848"/>
                      <a:pt x="313" y="848"/>
                      <a:pt x="313" y="848"/>
                    </a:cubicBezTo>
                    <a:moveTo>
                      <a:pt x="313" y="847"/>
                    </a:moveTo>
                    <a:cubicBezTo>
                      <a:pt x="313" y="848"/>
                      <a:pt x="313" y="848"/>
                      <a:pt x="313" y="848"/>
                    </a:cubicBezTo>
                    <a:cubicBezTo>
                      <a:pt x="313" y="848"/>
                      <a:pt x="313" y="848"/>
                      <a:pt x="313" y="847"/>
                    </a:cubicBezTo>
                    <a:moveTo>
                      <a:pt x="313" y="847"/>
                    </a:moveTo>
                    <a:cubicBezTo>
                      <a:pt x="313" y="847"/>
                      <a:pt x="313" y="847"/>
                      <a:pt x="313" y="847"/>
                    </a:cubicBezTo>
                    <a:cubicBezTo>
                      <a:pt x="313" y="847"/>
                      <a:pt x="313" y="847"/>
                      <a:pt x="313" y="847"/>
                    </a:cubicBezTo>
                    <a:moveTo>
                      <a:pt x="313" y="847"/>
                    </a:moveTo>
                    <a:cubicBezTo>
                      <a:pt x="313" y="847"/>
                      <a:pt x="313" y="847"/>
                      <a:pt x="313" y="847"/>
                    </a:cubicBezTo>
                    <a:cubicBezTo>
                      <a:pt x="313" y="847"/>
                      <a:pt x="313" y="847"/>
                      <a:pt x="313" y="847"/>
                    </a:cubicBezTo>
                    <a:moveTo>
                      <a:pt x="313" y="846"/>
                    </a:moveTo>
                    <a:cubicBezTo>
                      <a:pt x="313" y="846"/>
                      <a:pt x="313" y="846"/>
                      <a:pt x="313" y="846"/>
                    </a:cubicBezTo>
                    <a:cubicBezTo>
                      <a:pt x="313" y="846"/>
                      <a:pt x="313" y="846"/>
                      <a:pt x="313" y="846"/>
                    </a:cubicBezTo>
                    <a:moveTo>
                      <a:pt x="313" y="846"/>
                    </a:moveTo>
                    <a:cubicBezTo>
                      <a:pt x="313" y="846"/>
                      <a:pt x="313" y="846"/>
                      <a:pt x="313" y="846"/>
                    </a:cubicBezTo>
                    <a:cubicBezTo>
                      <a:pt x="313" y="846"/>
                      <a:pt x="313" y="846"/>
                      <a:pt x="313" y="846"/>
                    </a:cubicBezTo>
                    <a:moveTo>
                      <a:pt x="313" y="845"/>
                    </a:moveTo>
                    <a:cubicBezTo>
                      <a:pt x="313" y="845"/>
                      <a:pt x="313" y="846"/>
                      <a:pt x="313" y="846"/>
                    </a:cubicBezTo>
                    <a:cubicBezTo>
                      <a:pt x="313" y="846"/>
                      <a:pt x="313" y="845"/>
                      <a:pt x="313" y="845"/>
                    </a:cubicBezTo>
                    <a:moveTo>
                      <a:pt x="313" y="845"/>
                    </a:moveTo>
                    <a:cubicBezTo>
                      <a:pt x="313" y="845"/>
                      <a:pt x="313" y="845"/>
                      <a:pt x="313" y="845"/>
                    </a:cubicBezTo>
                    <a:cubicBezTo>
                      <a:pt x="313" y="845"/>
                      <a:pt x="313" y="845"/>
                      <a:pt x="313" y="845"/>
                    </a:cubicBezTo>
                    <a:moveTo>
                      <a:pt x="313" y="845"/>
                    </a:moveTo>
                    <a:cubicBezTo>
                      <a:pt x="313" y="845"/>
                      <a:pt x="313" y="845"/>
                      <a:pt x="313" y="845"/>
                    </a:cubicBezTo>
                    <a:cubicBezTo>
                      <a:pt x="313" y="845"/>
                      <a:pt x="313" y="845"/>
                      <a:pt x="313" y="845"/>
                    </a:cubicBezTo>
                    <a:moveTo>
                      <a:pt x="313" y="844"/>
                    </a:moveTo>
                    <a:cubicBezTo>
                      <a:pt x="313" y="844"/>
                      <a:pt x="313" y="844"/>
                      <a:pt x="313" y="844"/>
                    </a:cubicBezTo>
                    <a:cubicBezTo>
                      <a:pt x="313" y="844"/>
                      <a:pt x="313" y="844"/>
                      <a:pt x="313" y="844"/>
                    </a:cubicBezTo>
                    <a:moveTo>
                      <a:pt x="313" y="844"/>
                    </a:moveTo>
                    <a:cubicBezTo>
                      <a:pt x="313" y="844"/>
                      <a:pt x="313" y="844"/>
                      <a:pt x="313" y="844"/>
                    </a:cubicBezTo>
                    <a:cubicBezTo>
                      <a:pt x="313" y="844"/>
                      <a:pt x="313" y="844"/>
                      <a:pt x="313" y="844"/>
                    </a:cubicBezTo>
                    <a:moveTo>
                      <a:pt x="313" y="843"/>
                    </a:moveTo>
                    <a:cubicBezTo>
                      <a:pt x="313" y="843"/>
                      <a:pt x="313" y="843"/>
                      <a:pt x="313" y="843"/>
                    </a:cubicBezTo>
                    <a:cubicBezTo>
                      <a:pt x="313" y="843"/>
                      <a:pt x="313" y="843"/>
                      <a:pt x="313" y="843"/>
                    </a:cubicBezTo>
                    <a:moveTo>
                      <a:pt x="313" y="843"/>
                    </a:moveTo>
                    <a:cubicBezTo>
                      <a:pt x="313" y="843"/>
                      <a:pt x="313" y="843"/>
                      <a:pt x="313" y="843"/>
                    </a:cubicBezTo>
                    <a:cubicBezTo>
                      <a:pt x="313" y="843"/>
                      <a:pt x="313" y="843"/>
                      <a:pt x="313" y="843"/>
                    </a:cubicBezTo>
                    <a:moveTo>
                      <a:pt x="313" y="842"/>
                    </a:moveTo>
                    <a:cubicBezTo>
                      <a:pt x="313" y="843"/>
                      <a:pt x="313" y="843"/>
                      <a:pt x="313" y="843"/>
                    </a:cubicBezTo>
                    <a:cubicBezTo>
                      <a:pt x="313" y="843"/>
                      <a:pt x="313" y="843"/>
                      <a:pt x="313" y="842"/>
                    </a:cubicBezTo>
                    <a:moveTo>
                      <a:pt x="313" y="842"/>
                    </a:moveTo>
                    <a:cubicBezTo>
                      <a:pt x="313" y="842"/>
                      <a:pt x="313" y="842"/>
                      <a:pt x="313" y="842"/>
                    </a:cubicBezTo>
                    <a:cubicBezTo>
                      <a:pt x="313" y="842"/>
                      <a:pt x="313" y="842"/>
                      <a:pt x="313" y="842"/>
                    </a:cubicBezTo>
                    <a:moveTo>
                      <a:pt x="313" y="842"/>
                    </a:moveTo>
                    <a:cubicBezTo>
                      <a:pt x="313" y="842"/>
                      <a:pt x="313" y="842"/>
                      <a:pt x="313" y="842"/>
                    </a:cubicBezTo>
                    <a:cubicBezTo>
                      <a:pt x="313" y="842"/>
                      <a:pt x="313" y="842"/>
                      <a:pt x="313" y="842"/>
                    </a:cubicBezTo>
                    <a:moveTo>
                      <a:pt x="313" y="841"/>
                    </a:moveTo>
                    <a:cubicBezTo>
                      <a:pt x="313" y="841"/>
                      <a:pt x="313" y="841"/>
                      <a:pt x="313" y="841"/>
                    </a:cubicBezTo>
                    <a:cubicBezTo>
                      <a:pt x="313" y="841"/>
                      <a:pt x="313" y="841"/>
                      <a:pt x="313" y="841"/>
                    </a:cubicBezTo>
                    <a:moveTo>
                      <a:pt x="313" y="841"/>
                    </a:moveTo>
                    <a:cubicBezTo>
                      <a:pt x="313" y="841"/>
                      <a:pt x="313" y="841"/>
                      <a:pt x="313" y="841"/>
                    </a:cubicBezTo>
                    <a:cubicBezTo>
                      <a:pt x="313" y="841"/>
                      <a:pt x="313" y="841"/>
                      <a:pt x="313" y="841"/>
                    </a:cubicBezTo>
                    <a:moveTo>
                      <a:pt x="313" y="840"/>
                    </a:moveTo>
                    <a:cubicBezTo>
                      <a:pt x="313" y="840"/>
                      <a:pt x="313" y="841"/>
                      <a:pt x="313" y="841"/>
                    </a:cubicBezTo>
                    <a:cubicBezTo>
                      <a:pt x="313" y="841"/>
                      <a:pt x="313" y="841"/>
                      <a:pt x="313" y="840"/>
                    </a:cubicBezTo>
                    <a:moveTo>
                      <a:pt x="313" y="840"/>
                    </a:moveTo>
                    <a:cubicBezTo>
                      <a:pt x="313" y="840"/>
                      <a:pt x="313" y="840"/>
                      <a:pt x="313" y="840"/>
                    </a:cubicBezTo>
                    <a:cubicBezTo>
                      <a:pt x="313" y="840"/>
                      <a:pt x="313" y="840"/>
                      <a:pt x="313" y="840"/>
                    </a:cubicBezTo>
                    <a:moveTo>
                      <a:pt x="313" y="840"/>
                    </a:moveTo>
                    <a:cubicBezTo>
                      <a:pt x="313" y="840"/>
                      <a:pt x="313" y="840"/>
                      <a:pt x="313" y="840"/>
                    </a:cubicBezTo>
                    <a:cubicBezTo>
                      <a:pt x="313" y="840"/>
                      <a:pt x="313" y="840"/>
                      <a:pt x="313" y="840"/>
                    </a:cubicBezTo>
                    <a:moveTo>
                      <a:pt x="313" y="839"/>
                    </a:moveTo>
                    <a:cubicBezTo>
                      <a:pt x="313" y="839"/>
                      <a:pt x="313" y="839"/>
                      <a:pt x="313" y="839"/>
                    </a:cubicBezTo>
                    <a:cubicBezTo>
                      <a:pt x="313" y="839"/>
                      <a:pt x="313" y="839"/>
                      <a:pt x="313" y="839"/>
                    </a:cubicBezTo>
                    <a:moveTo>
                      <a:pt x="313" y="839"/>
                    </a:moveTo>
                    <a:cubicBezTo>
                      <a:pt x="313" y="839"/>
                      <a:pt x="313" y="839"/>
                      <a:pt x="313" y="839"/>
                    </a:cubicBezTo>
                    <a:cubicBezTo>
                      <a:pt x="313" y="839"/>
                      <a:pt x="313" y="839"/>
                      <a:pt x="313" y="839"/>
                    </a:cubicBezTo>
                    <a:moveTo>
                      <a:pt x="313" y="838"/>
                    </a:moveTo>
                    <a:cubicBezTo>
                      <a:pt x="313" y="838"/>
                      <a:pt x="313" y="838"/>
                      <a:pt x="313" y="839"/>
                    </a:cubicBezTo>
                    <a:cubicBezTo>
                      <a:pt x="313" y="838"/>
                      <a:pt x="313" y="838"/>
                      <a:pt x="313" y="838"/>
                    </a:cubicBezTo>
                    <a:moveTo>
                      <a:pt x="313" y="838"/>
                    </a:moveTo>
                    <a:cubicBezTo>
                      <a:pt x="313" y="838"/>
                      <a:pt x="313" y="838"/>
                      <a:pt x="313" y="838"/>
                    </a:cubicBezTo>
                    <a:cubicBezTo>
                      <a:pt x="313" y="838"/>
                      <a:pt x="313" y="838"/>
                      <a:pt x="313" y="838"/>
                    </a:cubicBezTo>
                    <a:moveTo>
                      <a:pt x="313" y="838"/>
                    </a:moveTo>
                    <a:cubicBezTo>
                      <a:pt x="313" y="838"/>
                      <a:pt x="313" y="838"/>
                      <a:pt x="313" y="838"/>
                    </a:cubicBezTo>
                    <a:cubicBezTo>
                      <a:pt x="313" y="838"/>
                      <a:pt x="313" y="838"/>
                      <a:pt x="313" y="838"/>
                    </a:cubicBezTo>
                    <a:moveTo>
                      <a:pt x="313" y="837"/>
                    </a:moveTo>
                    <a:cubicBezTo>
                      <a:pt x="313" y="837"/>
                      <a:pt x="313" y="837"/>
                      <a:pt x="313" y="837"/>
                    </a:cubicBezTo>
                    <a:cubicBezTo>
                      <a:pt x="313" y="837"/>
                      <a:pt x="313" y="837"/>
                      <a:pt x="313" y="837"/>
                    </a:cubicBezTo>
                    <a:moveTo>
                      <a:pt x="313" y="837"/>
                    </a:moveTo>
                    <a:cubicBezTo>
                      <a:pt x="313" y="837"/>
                      <a:pt x="313" y="837"/>
                      <a:pt x="313" y="837"/>
                    </a:cubicBezTo>
                    <a:cubicBezTo>
                      <a:pt x="313" y="837"/>
                      <a:pt x="313" y="837"/>
                      <a:pt x="313" y="837"/>
                    </a:cubicBezTo>
                    <a:moveTo>
                      <a:pt x="313" y="836"/>
                    </a:moveTo>
                    <a:cubicBezTo>
                      <a:pt x="313" y="836"/>
                      <a:pt x="313" y="836"/>
                      <a:pt x="313" y="836"/>
                    </a:cubicBezTo>
                    <a:cubicBezTo>
                      <a:pt x="313" y="836"/>
                      <a:pt x="313" y="836"/>
                      <a:pt x="313" y="836"/>
                    </a:cubicBezTo>
                    <a:moveTo>
                      <a:pt x="313" y="836"/>
                    </a:moveTo>
                    <a:cubicBezTo>
                      <a:pt x="313" y="836"/>
                      <a:pt x="313" y="836"/>
                      <a:pt x="313" y="836"/>
                    </a:cubicBezTo>
                    <a:cubicBezTo>
                      <a:pt x="313" y="836"/>
                      <a:pt x="313" y="836"/>
                      <a:pt x="313" y="836"/>
                    </a:cubicBezTo>
                    <a:moveTo>
                      <a:pt x="313" y="835"/>
                    </a:moveTo>
                    <a:cubicBezTo>
                      <a:pt x="313" y="835"/>
                      <a:pt x="313" y="835"/>
                      <a:pt x="313" y="836"/>
                    </a:cubicBezTo>
                    <a:cubicBezTo>
                      <a:pt x="313" y="835"/>
                      <a:pt x="313" y="835"/>
                      <a:pt x="313" y="835"/>
                    </a:cubicBezTo>
                    <a:moveTo>
                      <a:pt x="313" y="835"/>
                    </a:moveTo>
                    <a:cubicBezTo>
                      <a:pt x="313" y="835"/>
                      <a:pt x="313" y="835"/>
                      <a:pt x="313" y="835"/>
                    </a:cubicBezTo>
                    <a:cubicBezTo>
                      <a:pt x="313" y="835"/>
                      <a:pt x="313" y="835"/>
                      <a:pt x="313" y="835"/>
                    </a:cubicBezTo>
                    <a:moveTo>
                      <a:pt x="313" y="835"/>
                    </a:moveTo>
                    <a:cubicBezTo>
                      <a:pt x="313" y="835"/>
                      <a:pt x="313" y="835"/>
                      <a:pt x="313" y="835"/>
                    </a:cubicBezTo>
                    <a:cubicBezTo>
                      <a:pt x="313" y="835"/>
                      <a:pt x="313" y="835"/>
                      <a:pt x="313" y="835"/>
                    </a:cubicBezTo>
                    <a:moveTo>
                      <a:pt x="313" y="834"/>
                    </a:moveTo>
                    <a:cubicBezTo>
                      <a:pt x="313" y="834"/>
                      <a:pt x="313" y="834"/>
                      <a:pt x="313" y="834"/>
                    </a:cubicBezTo>
                    <a:cubicBezTo>
                      <a:pt x="313" y="834"/>
                      <a:pt x="313" y="834"/>
                      <a:pt x="313" y="834"/>
                    </a:cubicBezTo>
                    <a:moveTo>
                      <a:pt x="313" y="834"/>
                    </a:moveTo>
                    <a:cubicBezTo>
                      <a:pt x="313" y="834"/>
                      <a:pt x="313" y="834"/>
                      <a:pt x="313" y="834"/>
                    </a:cubicBezTo>
                    <a:cubicBezTo>
                      <a:pt x="313" y="834"/>
                      <a:pt x="313" y="834"/>
                      <a:pt x="313" y="834"/>
                    </a:cubicBezTo>
                    <a:moveTo>
                      <a:pt x="313" y="833"/>
                    </a:moveTo>
                    <a:cubicBezTo>
                      <a:pt x="313" y="834"/>
                      <a:pt x="313" y="834"/>
                      <a:pt x="313" y="834"/>
                    </a:cubicBezTo>
                    <a:cubicBezTo>
                      <a:pt x="313" y="834"/>
                      <a:pt x="313" y="834"/>
                      <a:pt x="313" y="833"/>
                    </a:cubicBezTo>
                    <a:moveTo>
                      <a:pt x="313" y="833"/>
                    </a:moveTo>
                    <a:cubicBezTo>
                      <a:pt x="313" y="833"/>
                      <a:pt x="313" y="833"/>
                      <a:pt x="313" y="833"/>
                    </a:cubicBezTo>
                    <a:cubicBezTo>
                      <a:pt x="313" y="833"/>
                      <a:pt x="313" y="833"/>
                      <a:pt x="313" y="833"/>
                    </a:cubicBezTo>
                    <a:moveTo>
                      <a:pt x="313" y="832"/>
                    </a:moveTo>
                    <a:cubicBezTo>
                      <a:pt x="313" y="832"/>
                      <a:pt x="313" y="832"/>
                      <a:pt x="313" y="832"/>
                    </a:cubicBezTo>
                    <a:cubicBezTo>
                      <a:pt x="313" y="832"/>
                      <a:pt x="313" y="832"/>
                      <a:pt x="313" y="832"/>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0"/>
                    </a:moveTo>
                    <a:cubicBezTo>
                      <a:pt x="313" y="830"/>
                      <a:pt x="313" y="830"/>
                      <a:pt x="313" y="830"/>
                    </a:cubicBezTo>
                    <a:cubicBezTo>
                      <a:pt x="313" y="830"/>
                      <a:pt x="313" y="830"/>
                      <a:pt x="313" y="830"/>
                    </a:cubicBezTo>
                    <a:moveTo>
                      <a:pt x="313" y="830"/>
                    </a:moveTo>
                    <a:cubicBezTo>
                      <a:pt x="313" y="830"/>
                      <a:pt x="313" y="830"/>
                      <a:pt x="313" y="830"/>
                    </a:cubicBezTo>
                    <a:cubicBezTo>
                      <a:pt x="313" y="830"/>
                      <a:pt x="313" y="830"/>
                      <a:pt x="313" y="830"/>
                    </a:cubicBezTo>
                    <a:moveTo>
                      <a:pt x="313" y="827"/>
                    </a:moveTo>
                    <a:cubicBezTo>
                      <a:pt x="313" y="827"/>
                      <a:pt x="313" y="827"/>
                      <a:pt x="313" y="827"/>
                    </a:cubicBezTo>
                    <a:cubicBezTo>
                      <a:pt x="313" y="827"/>
                      <a:pt x="313" y="827"/>
                      <a:pt x="313" y="827"/>
                    </a:cubicBezTo>
                    <a:moveTo>
                      <a:pt x="313" y="827"/>
                    </a:moveTo>
                    <a:cubicBezTo>
                      <a:pt x="313" y="827"/>
                      <a:pt x="313" y="827"/>
                      <a:pt x="313" y="827"/>
                    </a:cubicBezTo>
                    <a:cubicBezTo>
                      <a:pt x="313" y="827"/>
                      <a:pt x="313" y="827"/>
                      <a:pt x="313" y="827"/>
                    </a:cubicBezTo>
                    <a:moveTo>
                      <a:pt x="105" y="736"/>
                    </a:moveTo>
                    <a:cubicBezTo>
                      <a:pt x="105" y="736"/>
                      <a:pt x="105" y="736"/>
                      <a:pt x="105" y="736"/>
                    </a:cubicBezTo>
                    <a:cubicBezTo>
                      <a:pt x="203" y="779"/>
                      <a:pt x="273" y="875"/>
                      <a:pt x="276" y="988"/>
                    </a:cubicBezTo>
                    <a:cubicBezTo>
                      <a:pt x="273" y="875"/>
                      <a:pt x="203" y="779"/>
                      <a:pt x="105" y="736"/>
                    </a:cubicBezTo>
                    <a:moveTo>
                      <a:pt x="135" y="414"/>
                    </a:moveTo>
                    <a:cubicBezTo>
                      <a:pt x="135" y="414"/>
                      <a:pt x="135" y="414"/>
                      <a:pt x="135" y="414"/>
                    </a:cubicBezTo>
                    <a:cubicBezTo>
                      <a:pt x="135" y="414"/>
                      <a:pt x="135" y="414"/>
                      <a:pt x="135" y="414"/>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1"/>
                    </a:moveTo>
                    <a:cubicBezTo>
                      <a:pt x="135" y="411"/>
                      <a:pt x="135" y="412"/>
                      <a:pt x="135" y="412"/>
                    </a:cubicBezTo>
                    <a:cubicBezTo>
                      <a:pt x="135" y="412"/>
                      <a:pt x="135" y="411"/>
                      <a:pt x="135" y="411"/>
                    </a:cubicBezTo>
                    <a:moveTo>
                      <a:pt x="135" y="411"/>
                    </a:moveTo>
                    <a:cubicBezTo>
                      <a:pt x="135" y="411"/>
                      <a:pt x="135" y="411"/>
                      <a:pt x="135" y="411"/>
                    </a:cubicBezTo>
                    <a:cubicBezTo>
                      <a:pt x="135" y="411"/>
                      <a:pt x="135" y="411"/>
                      <a:pt x="135" y="411"/>
                    </a:cubicBezTo>
                    <a:moveTo>
                      <a:pt x="135" y="411"/>
                    </a:moveTo>
                    <a:cubicBezTo>
                      <a:pt x="135" y="411"/>
                      <a:pt x="135" y="411"/>
                      <a:pt x="135" y="411"/>
                    </a:cubicBezTo>
                    <a:cubicBezTo>
                      <a:pt x="135" y="411"/>
                      <a:pt x="135" y="411"/>
                      <a:pt x="135" y="411"/>
                    </a:cubicBezTo>
                    <a:moveTo>
                      <a:pt x="135" y="410"/>
                    </a:moveTo>
                    <a:cubicBezTo>
                      <a:pt x="135" y="410"/>
                      <a:pt x="135" y="411"/>
                      <a:pt x="135" y="411"/>
                    </a:cubicBezTo>
                    <a:cubicBezTo>
                      <a:pt x="135" y="411"/>
                      <a:pt x="135" y="410"/>
                      <a:pt x="135" y="410"/>
                    </a:cubicBezTo>
                    <a:moveTo>
                      <a:pt x="135" y="410"/>
                    </a:moveTo>
                    <a:cubicBezTo>
                      <a:pt x="135" y="410"/>
                      <a:pt x="135" y="410"/>
                      <a:pt x="135" y="410"/>
                    </a:cubicBezTo>
                    <a:cubicBezTo>
                      <a:pt x="135" y="410"/>
                      <a:pt x="135" y="410"/>
                      <a:pt x="135" y="410"/>
                    </a:cubicBezTo>
                    <a:moveTo>
                      <a:pt x="135" y="410"/>
                    </a:moveTo>
                    <a:cubicBezTo>
                      <a:pt x="135" y="410"/>
                      <a:pt x="135" y="410"/>
                      <a:pt x="135" y="410"/>
                    </a:cubicBezTo>
                    <a:cubicBezTo>
                      <a:pt x="135" y="410"/>
                      <a:pt x="135" y="410"/>
                      <a:pt x="135" y="410"/>
                    </a:cubicBezTo>
                    <a:cubicBezTo>
                      <a:pt x="135" y="410"/>
                      <a:pt x="135" y="410"/>
                      <a:pt x="135" y="410"/>
                    </a:cubicBezTo>
                    <a:moveTo>
                      <a:pt x="135" y="409"/>
                    </a:moveTo>
                    <a:cubicBezTo>
                      <a:pt x="135" y="409"/>
                      <a:pt x="135" y="409"/>
                      <a:pt x="135" y="409"/>
                    </a:cubicBezTo>
                    <a:cubicBezTo>
                      <a:pt x="135" y="409"/>
                      <a:pt x="135" y="409"/>
                      <a:pt x="135" y="409"/>
                    </a:cubicBezTo>
                    <a:moveTo>
                      <a:pt x="135" y="409"/>
                    </a:moveTo>
                    <a:cubicBezTo>
                      <a:pt x="135" y="409"/>
                      <a:pt x="135" y="409"/>
                      <a:pt x="135" y="409"/>
                    </a:cubicBezTo>
                    <a:cubicBezTo>
                      <a:pt x="135" y="409"/>
                      <a:pt x="135" y="409"/>
                      <a:pt x="135" y="409"/>
                    </a:cubicBezTo>
                    <a:moveTo>
                      <a:pt x="135" y="408"/>
                    </a:moveTo>
                    <a:cubicBezTo>
                      <a:pt x="135" y="408"/>
                      <a:pt x="135" y="408"/>
                      <a:pt x="135" y="408"/>
                    </a:cubicBezTo>
                    <a:cubicBezTo>
                      <a:pt x="135" y="408"/>
                      <a:pt x="135" y="408"/>
                      <a:pt x="135" y="408"/>
                    </a:cubicBezTo>
                    <a:moveTo>
                      <a:pt x="135" y="408"/>
                    </a:moveTo>
                    <a:cubicBezTo>
                      <a:pt x="135" y="408"/>
                      <a:pt x="135" y="408"/>
                      <a:pt x="135" y="408"/>
                    </a:cubicBezTo>
                    <a:cubicBezTo>
                      <a:pt x="135" y="408"/>
                      <a:pt x="135" y="408"/>
                      <a:pt x="135" y="408"/>
                    </a:cubicBezTo>
                    <a:moveTo>
                      <a:pt x="135" y="407"/>
                    </a:moveTo>
                    <a:cubicBezTo>
                      <a:pt x="135" y="407"/>
                      <a:pt x="135" y="407"/>
                      <a:pt x="135" y="408"/>
                    </a:cubicBezTo>
                    <a:cubicBezTo>
                      <a:pt x="135" y="407"/>
                      <a:pt x="135" y="407"/>
                      <a:pt x="135" y="407"/>
                    </a:cubicBezTo>
                    <a:moveTo>
                      <a:pt x="135" y="407"/>
                    </a:moveTo>
                    <a:cubicBezTo>
                      <a:pt x="135" y="407"/>
                      <a:pt x="135" y="407"/>
                      <a:pt x="135" y="407"/>
                    </a:cubicBezTo>
                    <a:cubicBezTo>
                      <a:pt x="135" y="407"/>
                      <a:pt x="135" y="407"/>
                      <a:pt x="135" y="407"/>
                    </a:cubicBezTo>
                    <a:moveTo>
                      <a:pt x="135" y="407"/>
                    </a:moveTo>
                    <a:cubicBezTo>
                      <a:pt x="135" y="407"/>
                      <a:pt x="135" y="407"/>
                      <a:pt x="135" y="407"/>
                    </a:cubicBezTo>
                    <a:cubicBezTo>
                      <a:pt x="135" y="407"/>
                      <a:pt x="135" y="407"/>
                      <a:pt x="135" y="407"/>
                    </a:cubicBezTo>
                    <a:moveTo>
                      <a:pt x="0" y="0"/>
                    </a:moveTo>
                    <a:cubicBezTo>
                      <a:pt x="0" y="0"/>
                      <a:pt x="0" y="0"/>
                      <a:pt x="0" y="0"/>
                    </a:cubicBez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41" name="Freeform 20"/>
              <p:cNvSpPr/>
              <p:nvPr/>
            </p:nvSpPr>
            <p:spPr bwMode="auto">
              <a:xfrm>
                <a:off x="4010" y="2061"/>
                <a:ext cx="338" cy="711"/>
              </a:xfrm>
              <a:custGeom>
                <a:avLst/>
                <a:gdLst>
                  <a:gd name="T0" fmla="*/ 171 w 208"/>
                  <a:gd name="T1" fmla="*/ 430 h 440"/>
                  <a:gd name="T2" fmla="*/ 171 w 208"/>
                  <a:gd name="T3" fmla="*/ 430 h 440"/>
                  <a:gd name="T4" fmla="*/ 171 w 208"/>
                  <a:gd name="T5" fmla="*/ 431 h 440"/>
                  <a:gd name="T6" fmla="*/ 171 w 208"/>
                  <a:gd name="T7" fmla="*/ 431 h 440"/>
                  <a:gd name="T8" fmla="*/ 171 w 208"/>
                  <a:gd name="T9" fmla="*/ 432 h 440"/>
                  <a:gd name="T10" fmla="*/ 171 w 208"/>
                  <a:gd name="T11" fmla="*/ 433 h 440"/>
                  <a:gd name="T12" fmla="*/ 171 w 208"/>
                  <a:gd name="T13" fmla="*/ 433 h 440"/>
                  <a:gd name="T14" fmla="*/ 171 w 208"/>
                  <a:gd name="T15" fmla="*/ 434 h 440"/>
                  <a:gd name="T16" fmla="*/ 171 w 208"/>
                  <a:gd name="T17" fmla="*/ 434 h 440"/>
                  <a:gd name="T18" fmla="*/ 171 w 208"/>
                  <a:gd name="T19" fmla="*/ 435 h 440"/>
                  <a:gd name="T20" fmla="*/ 171 w 208"/>
                  <a:gd name="T21" fmla="*/ 435 h 440"/>
                  <a:gd name="T22" fmla="*/ 171 w 208"/>
                  <a:gd name="T23" fmla="*/ 436 h 440"/>
                  <a:gd name="T24" fmla="*/ 171 w 208"/>
                  <a:gd name="T25" fmla="*/ 436 h 440"/>
                  <a:gd name="T26" fmla="*/ 171 w 208"/>
                  <a:gd name="T27" fmla="*/ 437 h 440"/>
                  <a:gd name="T28" fmla="*/ 171 w 208"/>
                  <a:gd name="T29" fmla="*/ 438 h 440"/>
                  <a:gd name="T30" fmla="*/ 171 w 208"/>
                  <a:gd name="T31" fmla="*/ 438 h 440"/>
                  <a:gd name="T32" fmla="*/ 171 w 208"/>
                  <a:gd name="T33" fmla="*/ 439 h 440"/>
                  <a:gd name="T34" fmla="*/ 208 w 208"/>
                  <a:gd name="T35" fmla="*/ 290 h 440"/>
                  <a:gd name="T36" fmla="*/ 208 w 208"/>
                  <a:gd name="T37" fmla="*/ 289 h 440"/>
                  <a:gd name="T38" fmla="*/ 208 w 208"/>
                  <a:gd name="T39" fmla="*/ 289 h 440"/>
                  <a:gd name="T40" fmla="*/ 208 w 208"/>
                  <a:gd name="T41" fmla="*/ 288 h 440"/>
                  <a:gd name="T42" fmla="*/ 208 w 208"/>
                  <a:gd name="T43" fmla="*/ 288 h 440"/>
                  <a:gd name="T44" fmla="*/ 208 w 208"/>
                  <a:gd name="T45" fmla="*/ 287 h 440"/>
                  <a:gd name="T46" fmla="*/ 208 w 208"/>
                  <a:gd name="T47" fmla="*/ 286 h 440"/>
                  <a:gd name="T48" fmla="*/ 208 w 208"/>
                  <a:gd name="T49" fmla="*/ 286 h 440"/>
                  <a:gd name="T50" fmla="*/ 208 w 208"/>
                  <a:gd name="T51" fmla="*/ 285 h 440"/>
                  <a:gd name="T52" fmla="*/ 208 w 208"/>
                  <a:gd name="T53" fmla="*/ 284 h 440"/>
                  <a:gd name="T54" fmla="*/ 208 w 208"/>
                  <a:gd name="T55" fmla="*/ 284 h 440"/>
                  <a:gd name="T56" fmla="*/ 208 w 208"/>
                  <a:gd name="T57" fmla="*/ 283 h 440"/>
                  <a:gd name="T58" fmla="*/ 208 w 208"/>
                  <a:gd name="T59" fmla="*/ 283 h 440"/>
                  <a:gd name="T60" fmla="*/ 208 w 208"/>
                  <a:gd name="T61" fmla="*/ 282 h 440"/>
                  <a:gd name="T62" fmla="*/ 208 w 208"/>
                  <a:gd name="T63" fmla="*/ 281 h 440"/>
                  <a:gd name="T64" fmla="*/ 208 w 208"/>
                  <a:gd name="T65" fmla="*/ 281 h 440"/>
                  <a:gd name="T66" fmla="*/ 208 w 208"/>
                  <a:gd name="T67" fmla="*/ 280 h 440"/>
                  <a:gd name="T68" fmla="*/ 208 w 208"/>
                  <a:gd name="T69" fmla="*/ 280 h 440"/>
                  <a:gd name="T70" fmla="*/ 208 w 208"/>
                  <a:gd name="T71" fmla="*/ 279 h 440"/>
                  <a:gd name="T72" fmla="*/ 208 w 208"/>
                  <a:gd name="T73" fmla="*/ 278 h 440"/>
                  <a:gd name="T74" fmla="*/ 208 w 208"/>
                  <a:gd name="T75" fmla="*/ 278 h 440"/>
                  <a:gd name="T76" fmla="*/ 208 w 208"/>
                  <a:gd name="T77" fmla="*/ 277 h 440"/>
                  <a:gd name="T78" fmla="*/ 208 w 208"/>
                  <a:gd name="T79" fmla="*/ 276 h 440"/>
                  <a:gd name="T80" fmla="*/ 208 w 208"/>
                  <a:gd name="T81" fmla="*/ 276 h 440"/>
                  <a:gd name="T82" fmla="*/ 208 w 208"/>
                  <a:gd name="T83" fmla="*/ 275 h 440"/>
                  <a:gd name="T84" fmla="*/ 208 w 208"/>
                  <a:gd name="T85" fmla="*/ 274 h 440"/>
                  <a:gd name="T86" fmla="*/ 208 w 208"/>
                  <a:gd name="T87" fmla="*/ 273 h 440"/>
                  <a:gd name="T88" fmla="*/ 208 w 208"/>
                  <a:gd name="T89" fmla="*/ 273 h 440"/>
                  <a:gd name="T90" fmla="*/ 208 w 208"/>
                  <a:gd name="T91" fmla="*/ 272 h 440"/>
                  <a:gd name="T92" fmla="*/ 208 w 208"/>
                  <a:gd name="T93" fmla="*/ 269 h 440"/>
                  <a:gd name="T94" fmla="*/ 22 w 208"/>
                  <a:gd name="T9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440">
                    <a:moveTo>
                      <a:pt x="22" y="0"/>
                    </a:moveTo>
                    <a:cubicBezTo>
                      <a:pt x="17" y="55"/>
                      <a:pt x="10" y="117"/>
                      <a:pt x="0" y="178"/>
                    </a:cubicBezTo>
                    <a:cubicBezTo>
                      <a:pt x="98" y="221"/>
                      <a:pt x="168" y="317"/>
                      <a:pt x="171" y="430"/>
                    </a:cubicBezTo>
                    <a:cubicBezTo>
                      <a:pt x="171" y="430"/>
                      <a:pt x="171" y="430"/>
                      <a:pt x="171" y="430"/>
                    </a:cubicBezTo>
                    <a:cubicBezTo>
                      <a:pt x="171" y="430"/>
                      <a:pt x="171" y="430"/>
                      <a:pt x="171" y="430"/>
                    </a:cubicBezTo>
                    <a:cubicBezTo>
                      <a:pt x="171" y="430"/>
                      <a:pt x="171" y="430"/>
                      <a:pt x="171" y="430"/>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4"/>
                      <a:pt x="171" y="434"/>
                    </a:cubicBezTo>
                    <a:cubicBezTo>
                      <a:pt x="171" y="434"/>
                      <a:pt x="171" y="434"/>
                      <a:pt x="171" y="434"/>
                    </a:cubicBezTo>
                    <a:cubicBezTo>
                      <a:pt x="171" y="434"/>
                      <a:pt x="171" y="434"/>
                      <a:pt x="171" y="434"/>
                    </a:cubicBezTo>
                    <a:cubicBezTo>
                      <a:pt x="171" y="434"/>
                      <a:pt x="171" y="434"/>
                      <a:pt x="171" y="434"/>
                    </a:cubicBezTo>
                    <a:cubicBezTo>
                      <a:pt x="171" y="434"/>
                      <a:pt x="171" y="434"/>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8"/>
                    </a:cubicBezTo>
                    <a:cubicBezTo>
                      <a:pt x="171" y="438"/>
                      <a:pt x="171" y="438"/>
                      <a:pt x="171" y="438"/>
                    </a:cubicBezTo>
                    <a:cubicBezTo>
                      <a:pt x="171" y="438"/>
                      <a:pt x="171" y="438"/>
                      <a:pt x="171" y="438"/>
                    </a:cubicBezTo>
                    <a:cubicBezTo>
                      <a:pt x="171" y="438"/>
                      <a:pt x="171" y="438"/>
                      <a:pt x="171" y="438"/>
                    </a:cubicBezTo>
                    <a:cubicBezTo>
                      <a:pt x="171" y="438"/>
                      <a:pt x="171" y="438"/>
                      <a:pt x="171" y="438"/>
                    </a:cubicBezTo>
                    <a:cubicBezTo>
                      <a:pt x="171" y="438"/>
                      <a:pt x="171" y="438"/>
                      <a:pt x="171" y="439"/>
                    </a:cubicBezTo>
                    <a:cubicBezTo>
                      <a:pt x="171" y="439"/>
                      <a:pt x="171" y="439"/>
                      <a:pt x="171" y="439"/>
                    </a:cubicBezTo>
                    <a:cubicBezTo>
                      <a:pt x="171" y="439"/>
                      <a:pt x="171" y="439"/>
                      <a:pt x="171" y="439"/>
                    </a:cubicBezTo>
                    <a:cubicBezTo>
                      <a:pt x="171" y="440"/>
                      <a:pt x="171" y="440"/>
                      <a:pt x="171" y="440"/>
                    </a:cubicBezTo>
                    <a:cubicBezTo>
                      <a:pt x="195" y="395"/>
                      <a:pt x="208" y="344"/>
                      <a:pt x="208" y="290"/>
                    </a:cubicBezTo>
                    <a:cubicBezTo>
                      <a:pt x="208" y="290"/>
                      <a:pt x="208" y="290"/>
                      <a:pt x="208" y="290"/>
                    </a:cubicBezTo>
                    <a:cubicBezTo>
                      <a:pt x="208" y="290"/>
                      <a:pt x="208" y="290"/>
                      <a:pt x="208" y="290"/>
                    </a:cubicBezTo>
                    <a:cubicBezTo>
                      <a:pt x="208" y="290"/>
                      <a:pt x="208" y="290"/>
                      <a:pt x="208" y="289"/>
                    </a:cubicBezTo>
                    <a:cubicBezTo>
                      <a:pt x="208" y="289"/>
                      <a:pt x="208" y="289"/>
                      <a:pt x="208" y="289"/>
                    </a:cubicBezTo>
                    <a:cubicBezTo>
                      <a:pt x="208" y="289"/>
                      <a:pt x="208" y="289"/>
                      <a:pt x="208" y="289"/>
                    </a:cubicBezTo>
                    <a:cubicBezTo>
                      <a:pt x="208" y="289"/>
                      <a:pt x="208" y="289"/>
                      <a:pt x="208" y="289"/>
                    </a:cubicBezTo>
                    <a:cubicBezTo>
                      <a:pt x="208" y="289"/>
                      <a:pt x="208" y="289"/>
                      <a:pt x="208" y="289"/>
                    </a:cubicBezTo>
                    <a:cubicBezTo>
                      <a:pt x="208" y="289"/>
                      <a:pt x="208" y="288"/>
                      <a:pt x="208" y="288"/>
                    </a:cubicBezTo>
                    <a:cubicBezTo>
                      <a:pt x="208" y="288"/>
                      <a:pt x="208" y="288"/>
                      <a:pt x="208" y="288"/>
                    </a:cubicBezTo>
                    <a:cubicBezTo>
                      <a:pt x="208" y="288"/>
                      <a:pt x="208" y="288"/>
                      <a:pt x="208" y="288"/>
                    </a:cubicBezTo>
                    <a:cubicBezTo>
                      <a:pt x="208" y="288"/>
                      <a:pt x="208" y="288"/>
                      <a:pt x="208" y="288"/>
                    </a:cubicBezTo>
                    <a:cubicBezTo>
                      <a:pt x="208" y="288"/>
                      <a:pt x="208" y="288"/>
                      <a:pt x="208" y="288"/>
                    </a:cubicBezTo>
                    <a:cubicBezTo>
                      <a:pt x="208" y="288"/>
                      <a:pt x="208" y="287"/>
                      <a:pt x="208" y="287"/>
                    </a:cubicBezTo>
                    <a:cubicBezTo>
                      <a:pt x="208" y="287"/>
                      <a:pt x="208" y="287"/>
                      <a:pt x="208" y="287"/>
                    </a:cubicBezTo>
                    <a:cubicBezTo>
                      <a:pt x="208" y="287"/>
                      <a:pt x="208" y="287"/>
                      <a:pt x="208" y="287"/>
                    </a:cubicBezTo>
                    <a:cubicBezTo>
                      <a:pt x="208" y="287"/>
                      <a:pt x="208" y="287"/>
                      <a:pt x="208" y="287"/>
                    </a:cubicBezTo>
                    <a:cubicBezTo>
                      <a:pt x="208" y="287"/>
                      <a:pt x="208" y="287"/>
                      <a:pt x="208" y="287"/>
                    </a:cubicBezTo>
                    <a:cubicBezTo>
                      <a:pt x="208" y="287"/>
                      <a:pt x="208" y="286"/>
                      <a:pt x="208" y="286"/>
                    </a:cubicBezTo>
                    <a:cubicBezTo>
                      <a:pt x="208" y="286"/>
                      <a:pt x="208" y="286"/>
                      <a:pt x="208" y="286"/>
                    </a:cubicBezTo>
                    <a:cubicBezTo>
                      <a:pt x="208" y="286"/>
                      <a:pt x="208" y="286"/>
                      <a:pt x="208" y="286"/>
                    </a:cubicBezTo>
                    <a:cubicBezTo>
                      <a:pt x="208" y="286"/>
                      <a:pt x="208" y="286"/>
                      <a:pt x="208" y="286"/>
                    </a:cubicBezTo>
                    <a:cubicBezTo>
                      <a:pt x="208" y="286"/>
                      <a:pt x="208" y="286"/>
                      <a:pt x="208" y="285"/>
                    </a:cubicBezTo>
                    <a:cubicBezTo>
                      <a:pt x="208" y="285"/>
                      <a:pt x="208" y="285"/>
                      <a:pt x="208" y="285"/>
                    </a:cubicBezTo>
                    <a:cubicBezTo>
                      <a:pt x="208" y="285"/>
                      <a:pt x="208" y="285"/>
                      <a:pt x="208" y="285"/>
                    </a:cubicBezTo>
                    <a:cubicBezTo>
                      <a:pt x="208" y="285"/>
                      <a:pt x="208" y="285"/>
                      <a:pt x="208" y="285"/>
                    </a:cubicBezTo>
                    <a:cubicBezTo>
                      <a:pt x="208" y="285"/>
                      <a:pt x="208" y="285"/>
                      <a:pt x="208" y="285"/>
                    </a:cubicBezTo>
                    <a:cubicBezTo>
                      <a:pt x="208" y="285"/>
                      <a:pt x="208" y="285"/>
                      <a:pt x="208" y="284"/>
                    </a:cubicBezTo>
                    <a:cubicBezTo>
                      <a:pt x="208" y="284"/>
                      <a:pt x="208" y="284"/>
                      <a:pt x="208" y="284"/>
                    </a:cubicBezTo>
                    <a:cubicBezTo>
                      <a:pt x="208" y="284"/>
                      <a:pt x="208" y="284"/>
                      <a:pt x="208" y="284"/>
                    </a:cubicBezTo>
                    <a:cubicBezTo>
                      <a:pt x="208" y="284"/>
                      <a:pt x="208" y="284"/>
                      <a:pt x="208" y="284"/>
                    </a:cubicBezTo>
                    <a:cubicBezTo>
                      <a:pt x="208" y="284"/>
                      <a:pt x="208" y="284"/>
                      <a:pt x="208" y="284"/>
                    </a:cubicBezTo>
                    <a:cubicBezTo>
                      <a:pt x="208" y="284"/>
                      <a:pt x="208" y="284"/>
                      <a:pt x="208" y="283"/>
                    </a:cubicBezTo>
                    <a:cubicBezTo>
                      <a:pt x="208" y="283"/>
                      <a:pt x="208" y="283"/>
                      <a:pt x="208" y="283"/>
                    </a:cubicBezTo>
                    <a:cubicBezTo>
                      <a:pt x="208" y="283"/>
                      <a:pt x="208" y="283"/>
                      <a:pt x="208" y="283"/>
                    </a:cubicBezTo>
                    <a:cubicBezTo>
                      <a:pt x="208" y="283"/>
                      <a:pt x="208" y="283"/>
                      <a:pt x="208" y="283"/>
                    </a:cubicBezTo>
                    <a:cubicBezTo>
                      <a:pt x="208" y="283"/>
                      <a:pt x="208" y="283"/>
                      <a:pt x="208" y="283"/>
                    </a:cubicBezTo>
                    <a:cubicBezTo>
                      <a:pt x="208" y="283"/>
                      <a:pt x="208" y="282"/>
                      <a:pt x="208" y="282"/>
                    </a:cubicBezTo>
                    <a:cubicBezTo>
                      <a:pt x="208" y="282"/>
                      <a:pt x="208" y="282"/>
                      <a:pt x="208" y="282"/>
                    </a:cubicBezTo>
                    <a:cubicBezTo>
                      <a:pt x="208" y="282"/>
                      <a:pt x="208" y="282"/>
                      <a:pt x="208" y="282"/>
                    </a:cubicBezTo>
                    <a:cubicBezTo>
                      <a:pt x="208" y="282"/>
                      <a:pt x="208" y="282"/>
                      <a:pt x="208" y="282"/>
                    </a:cubicBezTo>
                    <a:cubicBezTo>
                      <a:pt x="208" y="282"/>
                      <a:pt x="208" y="282"/>
                      <a:pt x="208" y="282"/>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79"/>
                      <a:pt x="208" y="279"/>
                      <a:pt x="208" y="279"/>
                    </a:cubicBezTo>
                    <a:cubicBezTo>
                      <a:pt x="208" y="279"/>
                      <a:pt x="208" y="279"/>
                      <a:pt x="208" y="279"/>
                    </a:cubicBezTo>
                    <a:cubicBezTo>
                      <a:pt x="208" y="279"/>
                      <a:pt x="208" y="279"/>
                      <a:pt x="208" y="279"/>
                    </a:cubicBezTo>
                    <a:cubicBezTo>
                      <a:pt x="208" y="279"/>
                      <a:pt x="208" y="279"/>
                      <a:pt x="208" y="279"/>
                    </a:cubicBezTo>
                    <a:cubicBezTo>
                      <a:pt x="208" y="279"/>
                      <a:pt x="208" y="278"/>
                      <a:pt x="208" y="278"/>
                    </a:cubicBezTo>
                    <a:cubicBezTo>
                      <a:pt x="208" y="278"/>
                      <a:pt x="208" y="278"/>
                      <a:pt x="208" y="278"/>
                    </a:cubicBezTo>
                    <a:cubicBezTo>
                      <a:pt x="208" y="278"/>
                      <a:pt x="208" y="278"/>
                      <a:pt x="208" y="278"/>
                    </a:cubicBezTo>
                    <a:cubicBezTo>
                      <a:pt x="208" y="278"/>
                      <a:pt x="208" y="278"/>
                      <a:pt x="208" y="278"/>
                    </a:cubicBezTo>
                    <a:cubicBezTo>
                      <a:pt x="208" y="278"/>
                      <a:pt x="208" y="278"/>
                      <a:pt x="208" y="278"/>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5"/>
                    </a:cubicBezTo>
                    <a:cubicBezTo>
                      <a:pt x="208" y="275"/>
                      <a:pt x="208" y="275"/>
                      <a:pt x="208" y="275"/>
                    </a:cubicBezTo>
                    <a:cubicBezTo>
                      <a:pt x="208" y="275"/>
                      <a:pt x="208" y="275"/>
                      <a:pt x="208" y="275"/>
                    </a:cubicBezTo>
                    <a:cubicBezTo>
                      <a:pt x="208" y="275"/>
                      <a:pt x="208" y="274"/>
                      <a:pt x="208" y="274"/>
                    </a:cubicBezTo>
                    <a:cubicBezTo>
                      <a:pt x="208" y="274"/>
                      <a:pt x="208" y="274"/>
                      <a:pt x="208" y="274"/>
                    </a:cubicBezTo>
                    <a:cubicBezTo>
                      <a:pt x="208" y="274"/>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2"/>
                      <a:pt x="208" y="272"/>
                      <a:pt x="208" y="272"/>
                    </a:cubicBezTo>
                    <a:cubicBezTo>
                      <a:pt x="208" y="272"/>
                      <a:pt x="208" y="272"/>
                      <a:pt x="208" y="272"/>
                    </a:cubicBezTo>
                    <a:cubicBezTo>
                      <a:pt x="208" y="272"/>
                      <a:pt x="208" y="272"/>
                      <a:pt x="208" y="272"/>
                    </a:cubicBezTo>
                    <a:cubicBezTo>
                      <a:pt x="208" y="272"/>
                      <a:pt x="208" y="272"/>
                      <a:pt x="208" y="272"/>
                    </a:cubicBezTo>
                    <a:cubicBezTo>
                      <a:pt x="208" y="271"/>
                      <a:pt x="208" y="270"/>
                      <a:pt x="208" y="269"/>
                    </a:cubicBezTo>
                    <a:cubicBezTo>
                      <a:pt x="208" y="269"/>
                      <a:pt x="208" y="269"/>
                      <a:pt x="208" y="269"/>
                    </a:cubicBezTo>
                    <a:cubicBezTo>
                      <a:pt x="208" y="269"/>
                      <a:pt x="208" y="269"/>
                      <a:pt x="208" y="269"/>
                    </a:cubicBezTo>
                    <a:cubicBezTo>
                      <a:pt x="208" y="269"/>
                      <a:pt x="208" y="269"/>
                      <a:pt x="208" y="269"/>
                    </a:cubicBezTo>
                    <a:cubicBezTo>
                      <a:pt x="200" y="149"/>
                      <a:pt x="126" y="48"/>
                      <a:pt x="22"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42" name="Freeform 21"/>
              <p:cNvSpPr>
                <a:spLocks noEditPoints="1"/>
              </p:cNvSpPr>
              <p:nvPr/>
            </p:nvSpPr>
            <p:spPr bwMode="auto">
              <a:xfrm>
                <a:off x="3840" y="1156"/>
                <a:ext cx="219" cy="1196"/>
              </a:xfrm>
              <a:custGeom>
                <a:avLst/>
                <a:gdLst>
                  <a:gd name="T0" fmla="*/ 113 w 135"/>
                  <a:gd name="T1" fmla="*/ 232 h 739"/>
                  <a:gd name="T2" fmla="*/ 119 w 135"/>
                  <a:gd name="T3" fmla="*/ 259 h 739"/>
                  <a:gd name="T4" fmla="*/ 0 w 135"/>
                  <a:gd name="T5" fmla="*/ 278 h 739"/>
                  <a:gd name="T6" fmla="*/ 0 w 135"/>
                  <a:gd name="T7" fmla="*/ 373 h 739"/>
                  <a:gd name="T8" fmla="*/ 97 w 135"/>
                  <a:gd name="T9" fmla="*/ 470 h 739"/>
                  <a:gd name="T10" fmla="*/ 0 w 135"/>
                  <a:gd name="T11" fmla="*/ 566 h 739"/>
                  <a:gd name="T12" fmla="*/ 0 w 135"/>
                  <a:gd name="T13" fmla="*/ 736 h 739"/>
                  <a:gd name="T14" fmla="*/ 108 w 135"/>
                  <a:gd name="T15" fmla="*/ 718 h 739"/>
                  <a:gd name="T16" fmla="*/ 108 w 135"/>
                  <a:gd name="T17" fmla="*/ 718 h 739"/>
                  <a:gd name="T18" fmla="*/ 108 w 135"/>
                  <a:gd name="T19" fmla="*/ 718 h 739"/>
                  <a:gd name="T20" fmla="*/ 105 w 135"/>
                  <a:gd name="T21" fmla="*/ 739 h 739"/>
                  <a:gd name="T22" fmla="*/ 105 w 135"/>
                  <a:gd name="T23" fmla="*/ 737 h 739"/>
                  <a:gd name="T24" fmla="*/ 105 w 135"/>
                  <a:gd name="T25" fmla="*/ 737 h 739"/>
                  <a:gd name="T26" fmla="*/ 105 w 135"/>
                  <a:gd name="T27" fmla="*/ 737 h 739"/>
                  <a:gd name="T28" fmla="*/ 127 w 135"/>
                  <a:gd name="T29" fmla="*/ 559 h 739"/>
                  <a:gd name="T30" fmla="*/ 127 w 135"/>
                  <a:gd name="T31" fmla="*/ 559 h 739"/>
                  <a:gd name="T32" fmla="*/ 135 w 135"/>
                  <a:gd name="T33" fmla="*/ 415 h 739"/>
                  <a:gd name="T34" fmla="*/ 135 w 135"/>
                  <a:gd name="T35" fmla="*/ 415 h 739"/>
                  <a:gd name="T36" fmla="*/ 135 w 135"/>
                  <a:gd name="T37" fmla="*/ 414 h 739"/>
                  <a:gd name="T38" fmla="*/ 135 w 135"/>
                  <a:gd name="T39" fmla="*/ 414 h 739"/>
                  <a:gd name="T40" fmla="*/ 135 w 135"/>
                  <a:gd name="T41" fmla="*/ 414 h 739"/>
                  <a:gd name="T42" fmla="*/ 135 w 135"/>
                  <a:gd name="T43" fmla="*/ 414 h 739"/>
                  <a:gd name="T44" fmla="*/ 135 w 135"/>
                  <a:gd name="T45" fmla="*/ 414 h 739"/>
                  <a:gd name="T46" fmla="*/ 135 w 135"/>
                  <a:gd name="T47" fmla="*/ 414 h 739"/>
                  <a:gd name="T48" fmla="*/ 135 w 135"/>
                  <a:gd name="T49" fmla="*/ 413 h 739"/>
                  <a:gd name="T50" fmla="*/ 135 w 135"/>
                  <a:gd name="T51" fmla="*/ 413 h 739"/>
                  <a:gd name="T52" fmla="*/ 135 w 135"/>
                  <a:gd name="T53" fmla="*/ 413 h 739"/>
                  <a:gd name="T54" fmla="*/ 135 w 135"/>
                  <a:gd name="T55" fmla="*/ 413 h 739"/>
                  <a:gd name="T56" fmla="*/ 135 w 135"/>
                  <a:gd name="T57" fmla="*/ 413 h 739"/>
                  <a:gd name="T58" fmla="*/ 135 w 135"/>
                  <a:gd name="T59" fmla="*/ 413 h 739"/>
                  <a:gd name="T60" fmla="*/ 135 w 135"/>
                  <a:gd name="T61" fmla="*/ 413 h 739"/>
                  <a:gd name="T62" fmla="*/ 135 w 135"/>
                  <a:gd name="T63" fmla="*/ 412 h 739"/>
                  <a:gd name="T64" fmla="*/ 135 w 135"/>
                  <a:gd name="T65" fmla="*/ 412 h 739"/>
                  <a:gd name="T66" fmla="*/ 135 w 135"/>
                  <a:gd name="T67" fmla="*/ 412 h 739"/>
                  <a:gd name="T68" fmla="*/ 135 w 135"/>
                  <a:gd name="T69" fmla="*/ 412 h 739"/>
                  <a:gd name="T70" fmla="*/ 135 w 135"/>
                  <a:gd name="T71" fmla="*/ 412 h 739"/>
                  <a:gd name="T72" fmla="*/ 135 w 135"/>
                  <a:gd name="T73" fmla="*/ 412 h 739"/>
                  <a:gd name="T74" fmla="*/ 135 w 135"/>
                  <a:gd name="T75" fmla="*/ 411 h 739"/>
                  <a:gd name="T76" fmla="*/ 135 w 135"/>
                  <a:gd name="T77" fmla="*/ 411 h 739"/>
                  <a:gd name="T78" fmla="*/ 135 w 135"/>
                  <a:gd name="T79" fmla="*/ 411 h 739"/>
                  <a:gd name="T80" fmla="*/ 135 w 135"/>
                  <a:gd name="T81" fmla="*/ 411 h 739"/>
                  <a:gd name="T82" fmla="*/ 135 w 135"/>
                  <a:gd name="T83" fmla="*/ 411 h 739"/>
                  <a:gd name="T84" fmla="*/ 135 w 135"/>
                  <a:gd name="T85" fmla="*/ 410 h 739"/>
                  <a:gd name="T86" fmla="*/ 135 w 135"/>
                  <a:gd name="T87" fmla="*/ 410 h 739"/>
                  <a:gd name="T88" fmla="*/ 135 w 135"/>
                  <a:gd name="T89" fmla="*/ 410 h 739"/>
                  <a:gd name="T90" fmla="*/ 135 w 135"/>
                  <a:gd name="T91" fmla="*/ 410 h 739"/>
                  <a:gd name="T92" fmla="*/ 135 w 135"/>
                  <a:gd name="T93" fmla="*/ 409 h 739"/>
                  <a:gd name="T94" fmla="*/ 135 w 135"/>
                  <a:gd name="T95" fmla="*/ 409 h 739"/>
                  <a:gd name="T96" fmla="*/ 135 w 135"/>
                  <a:gd name="T97" fmla="*/ 409 h 739"/>
                  <a:gd name="T98" fmla="*/ 135 w 135"/>
                  <a:gd name="T99" fmla="*/ 409 h 739"/>
                  <a:gd name="T100" fmla="*/ 135 w 135"/>
                  <a:gd name="T101" fmla="*/ 409 h 739"/>
                  <a:gd name="T102" fmla="*/ 135 w 135"/>
                  <a:gd name="T103" fmla="*/ 408 h 739"/>
                  <a:gd name="T104" fmla="*/ 135 w 135"/>
                  <a:gd name="T105" fmla="*/ 408 h 739"/>
                  <a:gd name="T106" fmla="*/ 135 w 135"/>
                  <a:gd name="T107" fmla="*/ 408 h 739"/>
                  <a:gd name="T108" fmla="*/ 135 w 135"/>
                  <a:gd name="T109" fmla="*/ 408 h 739"/>
                  <a:gd name="T110" fmla="*/ 135 w 135"/>
                  <a:gd name="T111" fmla="*/ 408 h 739"/>
                  <a:gd name="T112" fmla="*/ 113 w 135"/>
                  <a:gd name="T113" fmla="*/ 232 h 739"/>
                  <a:gd name="T114" fmla="*/ 0 w 135"/>
                  <a:gd name="T115" fmla="*/ 0 h 739"/>
                  <a:gd name="T116" fmla="*/ 0 w 135"/>
                  <a:gd name="T117" fmla="*/ 0 h 739"/>
                  <a:gd name="T118" fmla="*/ 0 w 135"/>
                  <a:gd name="T119" fmla="*/ 1 h 739"/>
                  <a:gd name="T120" fmla="*/ 0 w 135"/>
                  <a:gd name="T121" fmla="*/ 1 h 739"/>
                  <a:gd name="T122" fmla="*/ 0 w 135"/>
                  <a:gd name="T123" fmla="*/ 0 h 739"/>
                  <a:gd name="T124" fmla="*/ 0 w 135"/>
                  <a:gd name="T125"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5" h="739">
                    <a:moveTo>
                      <a:pt x="113" y="232"/>
                    </a:moveTo>
                    <a:cubicBezTo>
                      <a:pt x="115" y="241"/>
                      <a:pt x="117" y="250"/>
                      <a:pt x="119" y="259"/>
                    </a:cubicBezTo>
                    <a:cubicBezTo>
                      <a:pt x="82" y="272"/>
                      <a:pt x="42" y="278"/>
                      <a:pt x="0" y="278"/>
                    </a:cubicBezTo>
                    <a:cubicBezTo>
                      <a:pt x="0" y="373"/>
                      <a:pt x="0" y="373"/>
                      <a:pt x="0" y="373"/>
                    </a:cubicBezTo>
                    <a:cubicBezTo>
                      <a:pt x="53" y="373"/>
                      <a:pt x="97" y="416"/>
                      <a:pt x="97" y="470"/>
                    </a:cubicBezTo>
                    <a:cubicBezTo>
                      <a:pt x="97" y="523"/>
                      <a:pt x="53" y="566"/>
                      <a:pt x="0" y="566"/>
                    </a:cubicBezTo>
                    <a:cubicBezTo>
                      <a:pt x="0" y="736"/>
                      <a:pt x="0" y="736"/>
                      <a:pt x="0" y="736"/>
                    </a:cubicBezTo>
                    <a:cubicBezTo>
                      <a:pt x="38" y="736"/>
                      <a:pt x="74" y="729"/>
                      <a:pt x="108" y="718"/>
                    </a:cubicBezTo>
                    <a:cubicBezTo>
                      <a:pt x="108" y="718"/>
                      <a:pt x="108" y="718"/>
                      <a:pt x="108" y="718"/>
                    </a:cubicBezTo>
                    <a:cubicBezTo>
                      <a:pt x="108" y="718"/>
                      <a:pt x="108" y="718"/>
                      <a:pt x="108" y="718"/>
                    </a:cubicBezTo>
                    <a:cubicBezTo>
                      <a:pt x="107" y="725"/>
                      <a:pt x="106" y="732"/>
                      <a:pt x="105" y="739"/>
                    </a:cubicBezTo>
                    <a:cubicBezTo>
                      <a:pt x="105" y="738"/>
                      <a:pt x="105" y="738"/>
                      <a:pt x="105" y="737"/>
                    </a:cubicBezTo>
                    <a:cubicBezTo>
                      <a:pt x="105" y="737"/>
                      <a:pt x="105" y="737"/>
                      <a:pt x="105" y="737"/>
                    </a:cubicBezTo>
                    <a:cubicBezTo>
                      <a:pt x="105" y="737"/>
                      <a:pt x="105" y="737"/>
                      <a:pt x="105" y="737"/>
                    </a:cubicBezTo>
                    <a:cubicBezTo>
                      <a:pt x="115" y="676"/>
                      <a:pt x="122" y="614"/>
                      <a:pt x="127" y="559"/>
                    </a:cubicBezTo>
                    <a:cubicBezTo>
                      <a:pt x="127" y="559"/>
                      <a:pt x="127" y="559"/>
                      <a:pt x="127" y="559"/>
                    </a:cubicBezTo>
                    <a:cubicBezTo>
                      <a:pt x="132" y="502"/>
                      <a:pt x="135" y="452"/>
                      <a:pt x="135" y="415"/>
                    </a:cubicBezTo>
                    <a:cubicBezTo>
                      <a:pt x="135" y="415"/>
                      <a:pt x="135" y="415"/>
                      <a:pt x="135" y="415"/>
                    </a:cubicBezTo>
                    <a:cubicBezTo>
                      <a:pt x="135" y="415"/>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1"/>
                      <a:pt x="135" y="411"/>
                    </a:cubicBezTo>
                    <a:cubicBezTo>
                      <a:pt x="135" y="411"/>
                      <a:pt x="135" y="411"/>
                      <a:pt x="135" y="411"/>
                    </a:cubicBezTo>
                    <a:cubicBezTo>
                      <a:pt x="135" y="411"/>
                      <a:pt x="135" y="411"/>
                      <a:pt x="135" y="411"/>
                    </a:cubicBezTo>
                    <a:cubicBezTo>
                      <a:pt x="135" y="411"/>
                      <a:pt x="135" y="411"/>
                      <a:pt x="135" y="411"/>
                    </a:cubicBezTo>
                    <a:cubicBezTo>
                      <a:pt x="135" y="411"/>
                      <a:pt x="135" y="411"/>
                      <a:pt x="135" y="411"/>
                    </a:cubicBezTo>
                    <a:cubicBezTo>
                      <a:pt x="135" y="411"/>
                      <a:pt x="135" y="410"/>
                      <a:pt x="135" y="410"/>
                    </a:cubicBezTo>
                    <a:cubicBezTo>
                      <a:pt x="135" y="410"/>
                      <a:pt x="135" y="410"/>
                      <a:pt x="135" y="410"/>
                    </a:cubicBezTo>
                    <a:cubicBezTo>
                      <a:pt x="135" y="410"/>
                      <a:pt x="135" y="410"/>
                      <a:pt x="135" y="410"/>
                    </a:cubicBezTo>
                    <a:cubicBezTo>
                      <a:pt x="135" y="410"/>
                      <a:pt x="135" y="410"/>
                      <a:pt x="135" y="410"/>
                    </a:cubicBezTo>
                    <a:cubicBezTo>
                      <a:pt x="135" y="410"/>
                      <a:pt x="135" y="410"/>
                      <a:pt x="135" y="409"/>
                    </a:cubicBezTo>
                    <a:cubicBezTo>
                      <a:pt x="135" y="409"/>
                      <a:pt x="135" y="409"/>
                      <a:pt x="135" y="409"/>
                    </a:cubicBezTo>
                    <a:cubicBezTo>
                      <a:pt x="135" y="409"/>
                      <a:pt x="135" y="409"/>
                      <a:pt x="135" y="409"/>
                    </a:cubicBezTo>
                    <a:cubicBezTo>
                      <a:pt x="135" y="409"/>
                      <a:pt x="135" y="409"/>
                      <a:pt x="135" y="409"/>
                    </a:cubicBezTo>
                    <a:cubicBezTo>
                      <a:pt x="135" y="409"/>
                      <a:pt x="135" y="409"/>
                      <a:pt x="135" y="409"/>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346"/>
                      <a:pt x="127" y="287"/>
                      <a:pt x="113" y="232"/>
                    </a:cubicBezTo>
                    <a:moveTo>
                      <a:pt x="0" y="0"/>
                    </a:moveTo>
                    <a:cubicBezTo>
                      <a:pt x="0" y="0"/>
                      <a:pt x="0" y="0"/>
                      <a:pt x="0" y="0"/>
                    </a:cubicBezTo>
                    <a:cubicBezTo>
                      <a:pt x="0" y="1"/>
                      <a:pt x="0" y="1"/>
                      <a:pt x="0" y="1"/>
                    </a:cubicBezTo>
                    <a:cubicBezTo>
                      <a:pt x="0" y="1"/>
                      <a:pt x="0" y="1"/>
                      <a:pt x="0" y="1"/>
                    </a:cubicBezTo>
                    <a:cubicBezTo>
                      <a:pt x="0" y="1"/>
                      <a:pt x="0" y="1"/>
                      <a:pt x="0" y="0"/>
                    </a:cubicBezTo>
                    <a:cubicBezTo>
                      <a:pt x="0" y="0"/>
                      <a:pt x="0" y="0"/>
                      <a:pt x="0"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43" name="Freeform 24"/>
              <p:cNvSpPr/>
              <p:nvPr/>
            </p:nvSpPr>
            <p:spPr bwMode="auto">
              <a:xfrm>
                <a:off x="4010" y="23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44" name="Freeform 25"/>
              <p:cNvSpPr/>
              <p:nvPr/>
            </p:nvSpPr>
            <p:spPr bwMode="auto">
              <a:xfrm>
                <a:off x="3958" y="26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57D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45" name="Oval 26"/>
              <p:cNvSpPr>
                <a:spLocks noChangeArrowheads="1"/>
              </p:cNvSpPr>
              <p:nvPr/>
            </p:nvSpPr>
            <p:spPr bwMode="auto">
              <a:xfrm>
                <a:off x="3958" y="2630"/>
                <a:ext cx="1" cy="1"/>
              </a:xfrm>
              <a:prstGeom prst="ellipse">
                <a:avLst/>
              </a:pr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55" name="Group 34"/>
            <p:cNvGrpSpPr>
              <a:grpSpLocks noChangeAspect="1"/>
            </p:cNvGrpSpPr>
            <p:nvPr userDrawn="1"/>
          </p:nvGrpSpPr>
          <p:grpSpPr bwMode="auto">
            <a:xfrm>
              <a:off x="1973836" y="5014780"/>
              <a:ext cx="8287764" cy="2637798"/>
              <a:chOff x="1685" y="2725"/>
              <a:chExt cx="4339" cy="1381"/>
            </a:xfrm>
            <a:solidFill>
              <a:schemeClr val="accent1">
                <a:alpha val="20000"/>
              </a:schemeClr>
            </a:solidFill>
          </p:grpSpPr>
          <p:sp>
            <p:nvSpPr>
              <p:cNvPr id="62" name="Oval 36"/>
              <p:cNvSpPr>
                <a:spLocks noChangeArrowheads="1"/>
              </p:cNvSpPr>
              <p:nvPr/>
            </p:nvSpPr>
            <p:spPr bwMode="auto">
              <a:xfrm>
                <a:off x="4595" y="3124"/>
                <a:ext cx="407" cy="4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3" name="Oval 37"/>
              <p:cNvSpPr>
                <a:spLocks noChangeArrowheads="1"/>
              </p:cNvSpPr>
              <p:nvPr/>
            </p:nvSpPr>
            <p:spPr bwMode="auto">
              <a:xfrm>
                <a:off x="4856" y="3236"/>
                <a:ext cx="463" cy="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4" name="Oval 38"/>
              <p:cNvSpPr>
                <a:spLocks noChangeArrowheads="1"/>
              </p:cNvSpPr>
              <p:nvPr/>
            </p:nvSpPr>
            <p:spPr bwMode="auto">
              <a:xfrm>
                <a:off x="5192" y="3174"/>
                <a:ext cx="522" cy="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5" name="Oval 39"/>
              <p:cNvSpPr>
                <a:spLocks noChangeArrowheads="1"/>
              </p:cNvSpPr>
              <p:nvPr/>
            </p:nvSpPr>
            <p:spPr bwMode="auto">
              <a:xfrm>
                <a:off x="2565" y="3309"/>
                <a:ext cx="412" cy="4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6" name="Oval 40"/>
              <p:cNvSpPr>
                <a:spLocks noChangeArrowheads="1"/>
              </p:cNvSpPr>
              <p:nvPr/>
            </p:nvSpPr>
            <p:spPr bwMode="auto">
              <a:xfrm>
                <a:off x="2861" y="3101"/>
                <a:ext cx="1005" cy="10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7" name="Oval 41"/>
              <p:cNvSpPr>
                <a:spLocks noChangeArrowheads="1"/>
              </p:cNvSpPr>
              <p:nvPr/>
            </p:nvSpPr>
            <p:spPr bwMode="auto">
              <a:xfrm>
                <a:off x="1969" y="3276"/>
                <a:ext cx="643" cy="64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8" name="Oval 42"/>
              <p:cNvSpPr>
                <a:spLocks noChangeArrowheads="1"/>
              </p:cNvSpPr>
              <p:nvPr/>
            </p:nvSpPr>
            <p:spPr bwMode="auto">
              <a:xfrm>
                <a:off x="1685" y="3340"/>
                <a:ext cx="644" cy="6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9" name="Oval 43"/>
              <p:cNvSpPr>
                <a:spLocks noChangeArrowheads="1"/>
              </p:cNvSpPr>
              <p:nvPr/>
            </p:nvSpPr>
            <p:spPr bwMode="auto">
              <a:xfrm>
                <a:off x="3502" y="2725"/>
                <a:ext cx="369" cy="3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0" name="Oval 44"/>
              <p:cNvSpPr>
                <a:spLocks noChangeArrowheads="1"/>
              </p:cNvSpPr>
              <p:nvPr/>
            </p:nvSpPr>
            <p:spPr bwMode="auto">
              <a:xfrm>
                <a:off x="3542" y="2942"/>
                <a:ext cx="556" cy="5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1" name="Oval 45"/>
              <p:cNvSpPr>
                <a:spLocks noChangeArrowheads="1"/>
              </p:cNvSpPr>
              <p:nvPr/>
            </p:nvSpPr>
            <p:spPr bwMode="auto">
              <a:xfrm>
                <a:off x="3728" y="3143"/>
                <a:ext cx="772" cy="77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2" name="Oval 46"/>
              <p:cNvSpPr>
                <a:spLocks noChangeArrowheads="1"/>
              </p:cNvSpPr>
              <p:nvPr/>
            </p:nvSpPr>
            <p:spPr bwMode="auto">
              <a:xfrm>
                <a:off x="4399" y="3437"/>
                <a:ext cx="390" cy="3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3" name="Oval 50"/>
              <p:cNvSpPr>
                <a:spLocks noChangeArrowheads="1"/>
              </p:cNvSpPr>
              <p:nvPr/>
            </p:nvSpPr>
            <p:spPr bwMode="auto">
              <a:xfrm>
                <a:off x="5494" y="3314"/>
                <a:ext cx="526" cy="5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4" name="Oval 51"/>
              <p:cNvSpPr>
                <a:spLocks noChangeArrowheads="1"/>
              </p:cNvSpPr>
              <p:nvPr/>
            </p:nvSpPr>
            <p:spPr bwMode="auto">
              <a:xfrm>
                <a:off x="3263" y="3001"/>
                <a:ext cx="556" cy="5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5" name="Oval 52"/>
              <p:cNvSpPr>
                <a:spLocks noChangeArrowheads="1"/>
              </p:cNvSpPr>
              <p:nvPr/>
            </p:nvSpPr>
            <p:spPr bwMode="auto">
              <a:xfrm>
                <a:off x="3062" y="3314"/>
                <a:ext cx="364" cy="36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6" name="Freeform 57"/>
              <p:cNvSpPr>
                <a:spLocks noEditPoints="1"/>
              </p:cNvSpPr>
              <p:nvPr/>
            </p:nvSpPr>
            <p:spPr bwMode="auto">
              <a:xfrm>
                <a:off x="3743" y="3087"/>
                <a:ext cx="332" cy="328"/>
              </a:xfrm>
              <a:custGeom>
                <a:avLst/>
                <a:gdLst>
                  <a:gd name="T0" fmla="*/ 133 w 140"/>
                  <a:gd name="T1" fmla="*/ 18 h 139"/>
                  <a:gd name="T2" fmla="*/ 73 w 140"/>
                  <a:gd name="T3" fmla="*/ 44 h 139"/>
                  <a:gd name="T4" fmla="*/ 16 w 140"/>
                  <a:gd name="T5" fmla="*/ 21 h 139"/>
                  <a:gd name="T6" fmla="*/ 32 w 140"/>
                  <a:gd name="T7" fmla="*/ 82 h 139"/>
                  <a:gd name="T8" fmla="*/ 22 w 140"/>
                  <a:gd name="T9" fmla="*/ 130 h 139"/>
                  <a:gd name="T10" fmla="*/ 60 w 140"/>
                  <a:gd name="T11" fmla="*/ 139 h 139"/>
                  <a:gd name="T12" fmla="*/ 68 w 140"/>
                  <a:gd name="T13" fmla="*/ 139 h 139"/>
                  <a:gd name="T14" fmla="*/ 140 w 140"/>
                  <a:gd name="T15" fmla="*/ 36 h 139"/>
                  <a:gd name="T16" fmla="*/ 133 w 140"/>
                  <a:gd name="T17" fmla="*/ 18 h 139"/>
                  <a:gd name="T18" fmla="*/ 0 w 140"/>
                  <a:gd name="T19" fmla="*/ 0 h 139"/>
                  <a:gd name="T20" fmla="*/ 0 w 140"/>
                  <a:gd name="T21" fmla="*/ 0 h 139"/>
                  <a:gd name="T22" fmla="*/ 0 w 140"/>
                  <a:gd name="T23" fmla="*/ 1 h 139"/>
                  <a:gd name="T24" fmla="*/ 0 w 140"/>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9">
                    <a:moveTo>
                      <a:pt x="133" y="18"/>
                    </a:moveTo>
                    <a:cubicBezTo>
                      <a:pt x="118" y="34"/>
                      <a:pt x="96" y="44"/>
                      <a:pt x="73" y="44"/>
                    </a:cubicBezTo>
                    <a:cubicBezTo>
                      <a:pt x="51" y="44"/>
                      <a:pt x="30" y="35"/>
                      <a:pt x="16" y="21"/>
                    </a:cubicBezTo>
                    <a:cubicBezTo>
                      <a:pt x="26" y="39"/>
                      <a:pt x="32" y="59"/>
                      <a:pt x="32" y="82"/>
                    </a:cubicBezTo>
                    <a:cubicBezTo>
                      <a:pt x="32" y="99"/>
                      <a:pt x="29" y="115"/>
                      <a:pt x="22" y="130"/>
                    </a:cubicBezTo>
                    <a:cubicBezTo>
                      <a:pt x="33" y="136"/>
                      <a:pt x="46" y="139"/>
                      <a:pt x="60" y="139"/>
                    </a:cubicBezTo>
                    <a:cubicBezTo>
                      <a:pt x="63" y="139"/>
                      <a:pt x="66" y="139"/>
                      <a:pt x="68" y="139"/>
                    </a:cubicBezTo>
                    <a:cubicBezTo>
                      <a:pt x="72" y="93"/>
                      <a:pt x="100" y="55"/>
                      <a:pt x="140" y="36"/>
                    </a:cubicBezTo>
                    <a:cubicBezTo>
                      <a:pt x="138" y="30"/>
                      <a:pt x="136" y="24"/>
                      <a:pt x="133" y="18"/>
                    </a:cubicBezTo>
                    <a:moveTo>
                      <a:pt x="0" y="0"/>
                    </a:moveTo>
                    <a:cubicBezTo>
                      <a:pt x="0" y="0"/>
                      <a:pt x="0" y="0"/>
                      <a:pt x="0" y="0"/>
                    </a:cubicBezTo>
                    <a:cubicBezTo>
                      <a:pt x="0" y="0"/>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7" name="Freeform 58"/>
              <p:cNvSpPr/>
              <p:nvPr/>
            </p:nvSpPr>
            <p:spPr bwMode="auto">
              <a:xfrm>
                <a:off x="3904" y="3172"/>
                <a:ext cx="175" cy="243"/>
              </a:xfrm>
              <a:custGeom>
                <a:avLst/>
                <a:gdLst>
                  <a:gd name="T0" fmla="*/ 72 w 74"/>
                  <a:gd name="T1" fmla="*/ 0 h 103"/>
                  <a:gd name="T2" fmla="*/ 0 w 74"/>
                  <a:gd name="T3" fmla="*/ 103 h 103"/>
                  <a:gd name="T4" fmla="*/ 74 w 74"/>
                  <a:gd name="T5" fmla="*/ 21 h 103"/>
                  <a:gd name="T6" fmla="*/ 72 w 74"/>
                  <a:gd name="T7" fmla="*/ 0 h 103"/>
                </a:gdLst>
                <a:ahLst/>
                <a:cxnLst>
                  <a:cxn ang="0">
                    <a:pos x="T0" y="T1"/>
                  </a:cxn>
                  <a:cxn ang="0">
                    <a:pos x="T2" y="T3"/>
                  </a:cxn>
                  <a:cxn ang="0">
                    <a:pos x="T4" y="T5"/>
                  </a:cxn>
                  <a:cxn ang="0">
                    <a:pos x="T6" y="T7"/>
                  </a:cxn>
                </a:cxnLst>
                <a:rect l="0" t="0" r="r" b="b"/>
                <a:pathLst>
                  <a:path w="74" h="103">
                    <a:moveTo>
                      <a:pt x="72" y="0"/>
                    </a:moveTo>
                    <a:cubicBezTo>
                      <a:pt x="32" y="19"/>
                      <a:pt x="4" y="57"/>
                      <a:pt x="0" y="103"/>
                    </a:cubicBezTo>
                    <a:cubicBezTo>
                      <a:pt x="42" y="99"/>
                      <a:pt x="74" y="64"/>
                      <a:pt x="74" y="21"/>
                    </a:cubicBezTo>
                    <a:cubicBezTo>
                      <a:pt x="74" y="14"/>
                      <a:pt x="74" y="7"/>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8" name="Freeform 59"/>
              <p:cNvSpPr/>
              <p:nvPr/>
            </p:nvSpPr>
            <p:spPr bwMode="auto">
              <a:xfrm>
                <a:off x="3689" y="3087"/>
                <a:ext cx="130" cy="307"/>
              </a:xfrm>
              <a:custGeom>
                <a:avLst/>
                <a:gdLst>
                  <a:gd name="T0" fmla="*/ 23 w 55"/>
                  <a:gd name="T1" fmla="*/ 0 h 130"/>
                  <a:gd name="T2" fmla="*/ 0 w 55"/>
                  <a:gd name="T3" fmla="*/ 57 h 130"/>
                  <a:gd name="T4" fmla="*/ 1 w 55"/>
                  <a:gd name="T5" fmla="*/ 70 h 130"/>
                  <a:gd name="T6" fmla="*/ 19 w 55"/>
                  <a:gd name="T7" fmla="*/ 110 h 130"/>
                  <a:gd name="T8" fmla="*/ 45 w 55"/>
                  <a:gd name="T9" fmla="*/ 130 h 130"/>
                  <a:gd name="T10" fmla="*/ 55 w 55"/>
                  <a:gd name="T11" fmla="*/ 82 h 130"/>
                  <a:gd name="T12" fmla="*/ 39 w 55"/>
                  <a:gd name="T13" fmla="*/ 21 h 130"/>
                  <a:gd name="T14" fmla="*/ 23 w 55"/>
                  <a:gd name="T15" fmla="*/ 1 h 130"/>
                  <a:gd name="T16" fmla="*/ 23 w 55"/>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0">
                    <a:moveTo>
                      <a:pt x="23" y="0"/>
                    </a:moveTo>
                    <a:cubicBezTo>
                      <a:pt x="9" y="15"/>
                      <a:pt x="0" y="35"/>
                      <a:pt x="0" y="57"/>
                    </a:cubicBezTo>
                    <a:cubicBezTo>
                      <a:pt x="0" y="61"/>
                      <a:pt x="1" y="66"/>
                      <a:pt x="1" y="70"/>
                    </a:cubicBezTo>
                    <a:cubicBezTo>
                      <a:pt x="11" y="81"/>
                      <a:pt x="17" y="95"/>
                      <a:pt x="19" y="110"/>
                    </a:cubicBezTo>
                    <a:cubicBezTo>
                      <a:pt x="26" y="118"/>
                      <a:pt x="35" y="125"/>
                      <a:pt x="45" y="130"/>
                    </a:cubicBezTo>
                    <a:cubicBezTo>
                      <a:pt x="52" y="115"/>
                      <a:pt x="55" y="99"/>
                      <a:pt x="55" y="82"/>
                    </a:cubicBezTo>
                    <a:cubicBezTo>
                      <a:pt x="55" y="59"/>
                      <a:pt x="49" y="39"/>
                      <a:pt x="39" y="21"/>
                    </a:cubicBezTo>
                    <a:cubicBezTo>
                      <a:pt x="32" y="15"/>
                      <a:pt x="27" y="8"/>
                      <a:pt x="23" y="1"/>
                    </a:cubicBezTo>
                    <a:cubicBezTo>
                      <a:pt x="23" y="1"/>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9" name="Freeform 60"/>
              <p:cNvSpPr/>
              <p:nvPr/>
            </p:nvSpPr>
            <p:spPr bwMode="auto">
              <a:xfrm>
                <a:off x="3424" y="3526"/>
                <a:ext cx="244" cy="48"/>
              </a:xfrm>
              <a:custGeom>
                <a:avLst/>
                <a:gdLst>
                  <a:gd name="T0" fmla="*/ 103 w 103"/>
                  <a:gd name="T1" fmla="*/ 0 h 20"/>
                  <a:gd name="T2" fmla="*/ 50 w 103"/>
                  <a:gd name="T3" fmla="*/ 13 h 20"/>
                  <a:gd name="T4" fmla="*/ 0 w 103"/>
                  <a:gd name="T5" fmla="*/ 2 h 20"/>
                  <a:gd name="T6" fmla="*/ 0 w 103"/>
                  <a:gd name="T7" fmla="*/ 3 h 20"/>
                  <a:gd name="T8" fmla="*/ 50 w 103"/>
                  <a:gd name="T9" fmla="*/ 20 h 20"/>
                  <a:gd name="T10" fmla="*/ 103 w 103"/>
                  <a:gd name="T11" fmla="*/ 0 h 20"/>
                </a:gdLst>
                <a:ahLst/>
                <a:cxnLst>
                  <a:cxn ang="0">
                    <a:pos x="T0" y="T1"/>
                  </a:cxn>
                  <a:cxn ang="0">
                    <a:pos x="T2" y="T3"/>
                  </a:cxn>
                  <a:cxn ang="0">
                    <a:pos x="T4" y="T5"/>
                  </a:cxn>
                  <a:cxn ang="0">
                    <a:pos x="T6" y="T7"/>
                  </a:cxn>
                  <a:cxn ang="0">
                    <a:pos x="T8" y="T9"/>
                  </a:cxn>
                  <a:cxn ang="0">
                    <a:pos x="T10" y="T11"/>
                  </a:cxn>
                </a:cxnLst>
                <a:rect l="0" t="0" r="r" b="b"/>
                <a:pathLst>
                  <a:path w="103" h="20">
                    <a:moveTo>
                      <a:pt x="103" y="0"/>
                    </a:moveTo>
                    <a:cubicBezTo>
                      <a:pt x="87" y="8"/>
                      <a:pt x="69" y="13"/>
                      <a:pt x="50" y="13"/>
                    </a:cubicBezTo>
                    <a:cubicBezTo>
                      <a:pt x="32" y="13"/>
                      <a:pt x="15" y="9"/>
                      <a:pt x="0" y="2"/>
                    </a:cubicBezTo>
                    <a:cubicBezTo>
                      <a:pt x="0" y="2"/>
                      <a:pt x="0" y="2"/>
                      <a:pt x="0" y="3"/>
                    </a:cubicBezTo>
                    <a:cubicBezTo>
                      <a:pt x="14" y="13"/>
                      <a:pt x="31" y="20"/>
                      <a:pt x="50" y="20"/>
                    </a:cubicBezTo>
                    <a:cubicBezTo>
                      <a:pt x="70" y="20"/>
                      <a:pt x="88" y="12"/>
                      <a:pt x="10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0" name="Freeform 61"/>
              <p:cNvSpPr/>
              <p:nvPr/>
            </p:nvSpPr>
            <p:spPr bwMode="auto">
              <a:xfrm>
                <a:off x="3348" y="3181"/>
                <a:ext cx="388" cy="376"/>
              </a:xfrm>
              <a:custGeom>
                <a:avLst/>
                <a:gdLst>
                  <a:gd name="T0" fmla="*/ 82 w 164"/>
                  <a:gd name="T1" fmla="*/ 0 h 159"/>
                  <a:gd name="T2" fmla="*/ 0 w 164"/>
                  <a:gd name="T3" fmla="*/ 70 h 159"/>
                  <a:gd name="T4" fmla="*/ 33 w 164"/>
                  <a:gd name="T5" fmla="*/ 133 h 159"/>
                  <a:gd name="T6" fmla="*/ 32 w 164"/>
                  <a:gd name="T7" fmla="*/ 148 h 159"/>
                  <a:gd name="T8" fmla="*/ 82 w 164"/>
                  <a:gd name="T9" fmla="*/ 159 h 159"/>
                  <a:gd name="T10" fmla="*/ 135 w 164"/>
                  <a:gd name="T11" fmla="*/ 146 h 159"/>
                  <a:gd name="T12" fmla="*/ 164 w 164"/>
                  <a:gd name="T13" fmla="*/ 83 h 159"/>
                  <a:gd name="T14" fmla="*/ 163 w 164"/>
                  <a:gd name="T15" fmla="*/ 70 h 159"/>
                  <a:gd name="T16" fmla="*/ 145 w 164"/>
                  <a:gd name="T17" fmla="*/ 30 h 159"/>
                  <a:gd name="T18" fmla="*/ 82 w 164"/>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9">
                    <a:moveTo>
                      <a:pt x="82" y="0"/>
                    </a:moveTo>
                    <a:cubicBezTo>
                      <a:pt x="41" y="0"/>
                      <a:pt x="7" y="31"/>
                      <a:pt x="0" y="70"/>
                    </a:cubicBezTo>
                    <a:cubicBezTo>
                      <a:pt x="20" y="84"/>
                      <a:pt x="33" y="107"/>
                      <a:pt x="33" y="133"/>
                    </a:cubicBezTo>
                    <a:cubicBezTo>
                      <a:pt x="33" y="138"/>
                      <a:pt x="33" y="143"/>
                      <a:pt x="32" y="148"/>
                    </a:cubicBezTo>
                    <a:cubicBezTo>
                      <a:pt x="47" y="155"/>
                      <a:pt x="64" y="159"/>
                      <a:pt x="82" y="159"/>
                    </a:cubicBezTo>
                    <a:cubicBezTo>
                      <a:pt x="101" y="159"/>
                      <a:pt x="119" y="154"/>
                      <a:pt x="135" y="146"/>
                    </a:cubicBezTo>
                    <a:cubicBezTo>
                      <a:pt x="153" y="131"/>
                      <a:pt x="164" y="108"/>
                      <a:pt x="164" y="83"/>
                    </a:cubicBezTo>
                    <a:cubicBezTo>
                      <a:pt x="164" y="78"/>
                      <a:pt x="164" y="74"/>
                      <a:pt x="163" y="70"/>
                    </a:cubicBezTo>
                    <a:cubicBezTo>
                      <a:pt x="154" y="59"/>
                      <a:pt x="148" y="45"/>
                      <a:pt x="145" y="30"/>
                    </a:cubicBezTo>
                    <a:cubicBezTo>
                      <a:pt x="130" y="12"/>
                      <a:pt x="107"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1" name="Freeform 62"/>
              <p:cNvSpPr/>
              <p:nvPr/>
            </p:nvSpPr>
            <p:spPr bwMode="auto">
              <a:xfrm>
                <a:off x="3346" y="3347"/>
                <a:ext cx="80" cy="186"/>
              </a:xfrm>
              <a:custGeom>
                <a:avLst/>
                <a:gdLst>
                  <a:gd name="T0" fmla="*/ 1 w 34"/>
                  <a:gd name="T1" fmla="*/ 0 h 79"/>
                  <a:gd name="T2" fmla="*/ 0 w 34"/>
                  <a:gd name="T3" fmla="*/ 13 h 79"/>
                  <a:gd name="T4" fmla="*/ 33 w 34"/>
                  <a:gd name="T5" fmla="*/ 79 h 79"/>
                  <a:gd name="T6" fmla="*/ 33 w 34"/>
                  <a:gd name="T7" fmla="*/ 78 h 79"/>
                  <a:gd name="T8" fmla="*/ 34 w 34"/>
                  <a:gd name="T9" fmla="*/ 63 h 79"/>
                  <a:gd name="T10" fmla="*/ 1 w 34"/>
                  <a:gd name="T11" fmla="*/ 0 h 79"/>
                </a:gdLst>
                <a:ahLst/>
                <a:cxnLst>
                  <a:cxn ang="0">
                    <a:pos x="T0" y="T1"/>
                  </a:cxn>
                  <a:cxn ang="0">
                    <a:pos x="T2" y="T3"/>
                  </a:cxn>
                  <a:cxn ang="0">
                    <a:pos x="T4" y="T5"/>
                  </a:cxn>
                  <a:cxn ang="0">
                    <a:pos x="T6" y="T7"/>
                  </a:cxn>
                  <a:cxn ang="0">
                    <a:pos x="T8" y="T9"/>
                  </a:cxn>
                  <a:cxn ang="0">
                    <a:pos x="T10" y="T11"/>
                  </a:cxn>
                </a:cxnLst>
                <a:rect l="0" t="0" r="r" b="b"/>
                <a:pathLst>
                  <a:path w="34" h="79">
                    <a:moveTo>
                      <a:pt x="1" y="0"/>
                    </a:moveTo>
                    <a:cubicBezTo>
                      <a:pt x="1" y="4"/>
                      <a:pt x="0" y="9"/>
                      <a:pt x="0" y="13"/>
                    </a:cubicBezTo>
                    <a:cubicBezTo>
                      <a:pt x="0" y="40"/>
                      <a:pt x="13" y="64"/>
                      <a:pt x="33" y="79"/>
                    </a:cubicBezTo>
                    <a:cubicBezTo>
                      <a:pt x="33" y="78"/>
                      <a:pt x="33" y="78"/>
                      <a:pt x="33" y="78"/>
                    </a:cubicBezTo>
                    <a:cubicBezTo>
                      <a:pt x="34" y="73"/>
                      <a:pt x="34" y="68"/>
                      <a:pt x="34" y="63"/>
                    </a:cubicBezTo>
                    <a:cubicBezTo>
                      <a:pt x="34" y="37"/>
                      <a:pt x="21" y="14"/>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2" name="Freeform 63"/>
              <p:cNvSpPr/>
              <p:nvPr/>
            </p:nvSpPr>
            <p:spPr bwMode="auto">
              <a:xfrm>
                <a:off x="3691" y="3252"/>
                <a:ext cx="43" cy="95"/>
              </a:xfrm>
              <a:custGeom>
                <a:avLst/>
                <a:gdLst>
                  <a:gd name="T0" fmla="*/ 0 w 18"/>
                  <a:gd name="T1" fmla="*/ 0 h 40"/>
                  <a:gd name="T2" fmla="*/ 18 w 18"/>
                  <a:gd name="T3" fmla="*/ 40 h 40"/>
                  <a:gd name="T4" fmla="*/ 0 w 18"/>
                  <a:gd name="T5" fmla="*/ 0 h 40"/>
                </a:gdLst>
                <a:ahLst/>
                <a:cxnLst>
                  <a:cxn ang="0">
                    <a:pos x="T0" y="T1"/>
                  </a:cxn>
                  <a:cxn ang="0">
                    <a:pos x="T2" y="T3"/>
                  </a:cxn>
                  <a:cxn ang="0">
                    <a:pos x="T4" y="T5"/>
                  </a:cxn>
                </a:cxnLst>
                <a:rect l="0" t="0" r="r" b="b"/>
                <a:pathLst>
                  <a:path w="18" h="40">
                    <a:moveTo>
                      <a:pt x="0" y="0"/>
                    </a:moveTo>
                    <a:cubicBezTo>
                      <a:pt x="3" y="15"/>
                      <a:pt x="9" y="29"/>
                      <a:pt x="18" y="40"/>
                    </a:cubicBezTo>
                    <a:cubicBezTo>
                      <a:pt x="16" y="25"/>
                      <a:pt x="10" y="1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3" name="Freeform 64"/>
              <p:cNvSpPr/>
              <p:nvPr/>
            </p:nvSpPr>
            <p:spPr bwMode="auto">
              <a:xfrm>
                <a:off x="3299" y="2767"/>
                <a:ext cx="258" cy="178"/>
              </a:xfrm>
              <a:custGeom>
                <a:avLst/>
                <a:gdLst>
                  <a:gd name="T0" fmla="*/ 82 w 109"/>
                  <a:gd name="T1" fmla="*/ 0 h 75"/>
                  <a:gd name="T2" fmla="*/ 0 w 109"/>
                  <a:gd name="T3" fmla="*/ 75 h 75"/>
                  <a:gd name="T4" fmla="*/ 87 w 109"/>
                  <a:gd name="T5" fmla="*/ 50 h 75"/>
                  <a:gd name="T6" fmla="*/ 109 w 109"/>
                  <a:gd name="T7" fmla="*/ 4 h 75"/>
                  <a:gd name="T8" fmla="*/ 82 w 109"/>
                  <a:gd name="T9" fmla="*/ 0 h 75"/>
                </a:gdLst>
                <a:ahLst/>
                <a:cxnLst>
                  <a:cxn ang="0">
                    <a:pos x="T0" y="T1"/>
                  </a:cxn>
                  <a:cxn ang="0">
                    <a:pos x="T2" y="T3"/>
                  </a:cxn>
                  <a:cxn ang="0">
                    <a:pos x="T4" y="T5"/>
                  </a:cxn>
                  <a:cxn ang="0">
                    <a:pos x="T6" y="T7"/>
                  </a:cxn>
                  <a:cxn ang="0">
                    <a:pos x="T8" y="T9"/>
                  </a:cxn>
                </a:cxnLst>
                <a:rect l="0" t="0" r="r" b="b"/>
                <a:pathLst>
                  <a:path w="109" h="75">
                    <a:moveTo>
                      <a:pt x="82" y="0"/>
                    </a:moveTo>
                    <a:cubicBezTo>
                      <a:pt x="39" y="0"/>
                      <a:pt x="4" y="33"/>
                      <a:pt x="0" y="75"/>
                    </a:cubicBezTo>
                    <a:cubicBezTo>
                      <a:pt x="4" y="74"/>
                      <a:pt x="43" y="63"/>
                      <a:pt x="87" y="50"/>
                    </a:cubicBezTo>
                    <a:cubicBezTo>
                      <a:pt x="89" y="32"/>
                      <a:pt x="97" y="16"/>
                      <a:pt x="109" y="4"/>
                    </a:cubicBezTo>
                    <a:cubicBezTo>
                      <a:pt x="101" y="1"/>
                      <a:pt x="92"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4" name="Freeform 65"/>
              <p:cNvSpPr/>
              <p:nvPr/>
            </p:nvSpPr>
            <p:spPr bwMode="auto">
              <a:xfrm>
                <a:off x="3299" y="2886"/>
                <a:ext cx="229" cy="201"/>
              </a:xfrm>
              <a:custGeom>
                <a:avLst/>
                <a:gdLst>
                  <a:gd name="T0" fmla="*/ 87 w 97"/>
                  <a:gd name="T1" fmla="*/ 0 h 85"/>
                  <a:gd name="T2" fmla="*/ 0 w 97"/>
                  <a:gd name="T3" fmla="*/ 25 h 85"/>
                  <a:gd name="T4" fmla="*/ 0 w 97"/>
                  <a:gd name="T5" fmla="*/ 32 h 85"/>
                  <a:gd name="T6" fmla="*/ 19 w 97"/>
                  <a:gd name="T7" fmla="*/ 85 h 85"/>
                  <a:gd name="T8" fmla="*/ 97 w 97"/>
                  <a:gd name="T9" fmla="*/ 49 h 85"/>
                  <a:gd name="T10" fmla="*/ 86 w 97"/>
                  <a:gd name="T11" fmla="*/ 10 h 85"/>
                  <a:gd name="T12" fmla="*/ 87 w 97"/>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7" h="85">
                    <a:moveTo>
                      <a:pt x="87" y="0"/>
                    </a:moveTo>
                    <a:cubicBezTo>
                      <a:pt x="43" y="13"/>
                      <a:pt x="4" y="24"/>
                      <a:pt x="0" y="25"/>
                    </a:cubicBezTo>
                    <a:cubicBezTo>
                      <a:pt x="0" y="27"/>
                      <a:pt x="0" y="30"/>
                      <a:pt x="0" y="32"/>
                    </a:cubicBezTo>
                    <a:cubicBezTo>
                      <a:pt x="0" y="52"/>
                      <a:pt x="7" y="71"/>
                      <a:pt x="19" y="85"/>
                    </a:cubicBezTo>
                    <a:cubicBezTo>
                      <a:pt x="39" y="64"/>
                      <a:pt x="66" y="51"/>
                      <a:pt x="97" y="49"/>
                    </a:cubicBezTo>
                    <a:cubicBezTo>
                      <a:pt x="90" y="38"/>
                      <a:pt x="86" y="24"/>
                      <a:pt x="86" y="10"/>
                    </a:cubicBezTo>
                    <a:cubicBezTo>
                      <a:pt x="86" y="7"/>
                      <a:pt x="86" y="3"/>
                      <a:pt x="8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5" name="Freeform 66"/>
              <p:cNvSpPr/>
              <p:nvPr/>
            </p:nvSpPr>
            <p:spPr bwMode="auto">
              <a:xfrm>
                <a:off x="3502" y="2777"/>
                <a:ext cx="187" cy="239"/>
              </a:xfrm>
              <a:custGeom>
                <a:avLst/>
                <a:gdLst>
                  <a:gd name="T0" fmla="*/ 23 w 79"/>
                  <a:gd name="T1" fmla="*/ 0 h 101"/>
                  <a:gd name="T2" fmla="*/ 1 w 79"/>
                  <a:gd name="T3" fmla="*/ 46 h 101"/>
                  <a:gd name="T4" fmla="*/ 0 w 79"/>
                  <a:gd name="T5" fmla="*/ 56 h 101"/>
                  <a:gd name="T6" fmla="*/ 11 w 79"/>
                  <a:gd name="T7" fmla="*/ 95 h 101"/>
                  <a:gd name="T8" fmla="*/ 17 w 79"/>
                  <a:gd name="T9" fmla="*/ 95 h 101"/>
                  <a:gd name="T10" fmla="*/ 55 w 79"/>
                  <a:gd name="T11" fmla="*/ 101 h 101"/>
                  <a:gd name="T12" fmla="*/ 79 w 79"/>
                  <a:gd name="T13" fmla="*/ 84 h 101"/>
                  <a:gd name="T14" fmla="*/ 79 w 79"/>
                  <a:gd name="T15" fmla="*/ 78 h 101"/>
                  <a:gd name="T16" fmla="*/ 23 w 79"/>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01">
                    <a:moveTo>
                      <a:pt x="23" y="0"/>
                    </a:moveTo>
                    <a:cubicBezTo>
                      <a:pt x="11" y="12"/>
                      <a:pt x="3" y="28"/>
                      <a:pt x="1" y="46"/>
                    </a:cubicBezTo>
                    <a:cubicBezTo>
                      <a:pt x="0" y="49"/>
                      <a:pt x="0" y="53"/>
                      <a:pt x="0" y="56"/>
                    </a:cubicBezTo>
                    <a:cubicBezTo>
                      <a:pt x="0" y="70"/>
                      <a:pt x="4" y="84"/>
                      <a:pt x="11" y="95"/>
                    </a:cubicBezTo>
                    <a:cubicBezTo>
                      <a:pt x="13" y="95"/>
                      <a:pt x="15" y="95"/>
                      <a:pt x="17" y="95"/>
                    </a:cubicBezTo>
                    <a:cubicBezTo>
                      <a:pt x="30" y="95"/>
                      <a:pt x="43" y="97"/>
                      <a:pt x="55" y="101"/>
                    </a:cubicBezTo>
                    <a:cubicBezTo>
                      <a:pt x="62" y="95"/>
                      <a:pt x="70" y="89"/>
                      <a:pt x="79" y="84"/>
                    </a:cubicBezTo>
                    <a:cubicBezTo>
                      <a:pt x="79" y="82"/>
                      <a:pt x="79" y="80"/>
                      <a:pt x="79" y="78"/>
                    </a:cubicBezTo>
                    <a:cubicBezTo>
                      <a:pt x="79" y="42"/>
                      <a:pt x="56" y="11"/>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6" name="Freeform 67"/>
              <p:cNvSpPr/>
              <p:nvPr/>
            </p:nvSpPr>
            <p:spPr bwMode="auto">
              <a:xfrm>
                <a:off x="3632" y="2975"/>
                <a:ext cx="57" cy="60"/>
              </a:xfrm>
              <a:custGeom>
                <a:avLst/>
                <a:gdLst>
                  <a:gd name="T0" fmla="*/ 24 w 24"/>
                  <a:gd name="T1" fmla="*/ 0 h 25"/>
                  <a:gd name="T2" fmla="*/ 0 w 24"/>
                  <a:gd name="T3" fmla="*/ 17 h 25"/>
                  <a:gd name="T4" fmla="*/ 18 w 24"/>
                  <a:gd name="T5" fmla="*/ 25 h 25"/>
                  <a:gd name="T6" fmla="*/ 24 w 24"/>
                  <a:gd name="T7" fmla="*/ 0 h 25"/>
                </a:gdLst>
                <a:ahLst/>
                <a:cxnLst>
                  <a:cxn ang="0">
                    <a:pos x="T0" y="T1"/>
                  </a:cxn>
                  <a:cxn ang="0">
                    <a:pos x="T2" y="T3"/>
                  </a:cxn>
                  <a:cxn ang="0">
                    <a:pos x="T4" y="T5"/>
                  </a:cxn>
                  <a:cxn ang="0">
                    <a:pos x="T6" y="T7"/>
                  </a:cxn>
                </a:cxnLst>
                <a:rect l="0" t="0" r="r" b="b"/>
                <a:pathLst>
                  <a:path w="24" h="25">
                    <a:moveTo>
                      <a:pt x="24" y="0"/>
                    </a:moveTo>
                    <a:cubicBezTo>
                      <a:pt x="15" y="5"/>
                      <a:pt x="7" y="11"/>
                      <a:pt x="0" y="17"/>
                    </a:cubicBezTo>
                    <a:cubicBezTo>
                      <a:pt x="6" y="20"/>
                      <a:pt x="12" y="22"/>
                      <a:pt x="18" y="25"/>
                    </a:cubicBezTo>
                    <a:cubicBezTo>
                      <a:pt x="21" y="18"/>
                      <a:pt x="23" y="9"/>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7" name="Freeform 68"/>
              <p:cNvSpPr/>
              <p:nvPr/>
            </p:nvSpPr>
            <p:spPr bwMode="auto">
              <a:xfrm>
                <a:off x="3344" y="3001"/>
                <a:ext cx="331" cy="157"/>
              </a:xfrm>
              <a:custGeom>
                <a:avLst/>
                <a:gdLst>
                  <a:gd name="T0" fmla="*/ 84 w 140"/>
                  <a:gd name="T1" fmla="*/ 0 h 66"/>
                  <a:gd name="T2" fmla="*/ 78 w 140"/>
                  <a:gd name="T3" fmla="*/ 0 h 66"/>
                  <a:gd name="T4" fmla="*/ 0 w 140"/>
                  <a:gd name="T5" fmla="*/ 36 h 66"/>
                  <a:gd name="T6" fmla="*/ 63 w 140"/>
                  <a:gd name="T7" fmla="*/ 66 h 66"/>
                  <a:gd name="T8" fmla="*/ 140 w 140"/>
                  <a:gd name="T9" fmla="*/ 14 h 66"/>
                  <a:gd name="T10" fmla="*/ 122 w 140"/>
                  <a:gd name="T11" fmla="*/ 6 h 66"/>
                  <a:gd name="T12" fmla="*/ 84 w 14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40" h="66">
                    <a:moveTo>
                      <a:pt x="84" y="0"/>
                    </a:moveTo>
                    <a:cubicBezTo>
                      <a:pt x="82" y="0"/>
                      <a:pt x="80" y="0"/>
                      <a:pt x="78" y="0"/>
                    </a:cubicBezTo>
                    <a:cubicBezTo>
                      <a:pt x="47" y="2"/>
                      <a:pt x="20" y="15"/>
                      <a:pt x="0" y="36"/>
                    </a:cubicBezTo>
                    <a:cubicBezTo>
                      <a:pt x="15" y="54"/>
                      <a:pt x="38" y="66"/>
                      <a:pt x="63" y="66"/>
                    </a:cubicBezTo>
                    <a:cubicBezTo>
                      <a:pt x="98" y="66"/>
                      <a:pt x="128" y="45"/>
                      <a:pt x="140" y="14"/>
                    </a:cubicBezTo>
                    <a:cubicBezTo>
                      <a:pt x="134" y="11"/>
                      <a:pt x="128" y="9"/>
                      <a:pt x="122" y="6"/>
                    </a:cubicBezTo>
                    <a:cubicBezTo>
                      <a:pt x="110" y="2"/>
                      <a:pt x="97" y="0"/>
                      <a:pt x="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8" name="Freeform 69"/>
              <p:cNvSpPr/>
              <p:nvPr/>
            </p:nvSpPr>
            <p:spPr bwMode="auto">
              <a:xfrm>
                <a:off x="3902" y="2801"/>
                <a:ext cx="206" cy="160"/>
              </a:xfrm>
              <a:custGeom>
                <a:avLst/>
                <a:gdLst>
                  <a:gd name="T0" fmla="*/ 6 w 87"/>
                  <a:gd name="T1" fmla="*/ 0 h 68"/>
                  <a:gd name="T2" fmla="*/ 0 w 87"/>
                  <a:gd name="T3" fmla="*/ 0 h 68"/>
                  <a:gd name="T4" fmla="*/ 87 w 87"/>
                  <a:gd name="T5" fmla="*/ 68 h 68"/>
                  <a:gd name="T6" fmla="*/ 6 w 87"/>
                  <a:gd name="T7" fmla="*/ 0 h 68"/>
                </a:gdLst>
                <a:ahLst/>
                <a:cxnLst>
                  <a:cxn ang="0">
                    <a:pos x="T0" y="T1"/>
                  </a:cxn>
                  <a:cxn ang="0">
                    <a:pos x="T2" y="T3"/>
                  </a:cxn>
                  <a:cxn ang="0">
                    <a:pos x="T4" y="T5"/>
                  </a:cxn>
                  <a:cxn ang="0">
                    <a:pos x="T6" y="T7"/>
                  </a:cxn>
                </a:cxnLst>
                <a:rect l="0" t="0" r="r" b="b"/>
                <a:pathLst>
                  <a:path w="87" h="68">
                    <a:moveTo>
                      <a:pt x="6" y="0"/>
                    </a:moveTo>
                    <a:cubicBezTo>
                      <a:pt x="4" y="0"/>
                      <a:pt x="2" y="0"/>
                      <a:pt x="0" y="0"/>
                    </a:cubicBezTo>
                    <a:cubicBezTo>
                      <a:pt x="26" y="18"/>
                      <a:pt x="64" y="50"/>
                      <a:pt x="87" y="68"/>
                    </a:cubicBezTo>
                    <a:cubicBezTo>
                      <a:pt x="80" y="29"/>
                      <a:pt x="4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9" name="Freeform 70"/>
              <p:cNvSpPr/>
              <p:nvPr/>
            </p:nvSpPr>
            <p:spPr bwMode="auto">
              <a:xfrm>
                <a:off x="3845" y="2801"/>
                <a:ext cx="265" cy="309"/>
              </a:xfrm>
              <a:custGeom>
                <a:avLst/>
                <a:gdLst>
                  <a:gd name="T0" fmla="*/ 24 w 112"/>
                  <a:gd name="T1" fmla="*/ 0 h 131"/>
                  <a:gd name="T2" fmla="*/ 0 w 112"/>
                  <a:gd name="T3" fmla="*/ 6 h 131"/>
                  <a:gd name="T4" fmla="*/ 11 w 112"/>
                  <a:gd name="T5" fmla="*/ 46 h 131"/>
                  <a:gd name="T6" fmla="*/ 9 w 112"/>
                  <a:gd name="T7" fmla="*/ 62 h 131"/>
                  <a:gd name="T8" fmla="*/ 97 w 112"/>
                  <a:gd name="T9" fmla="*/ 131 h 131"/>
                  <a:gd name="T10" fmla="*/ 112 w 112"/>
                  <a:gd name="T11" fmla="*/ 83 h 131"/>
                  <a:gd name="T12" fmla="*/ 111 w 112"/>
                  <a:gd name="T13" fmla="*/ 68 h 131"/>
                  <a:gd name="T14" fmla="*/ 24 w 112"/>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31">
                    <a:moveTo>
                      <a:pt x="24" y="0"/>
                    </a:moveTo>
                    <a:cubicBezTo>
                      <a:pt x="16" y="1"/>
                      <a:pt x="7" y="3"/>
                      <a:pt x="0" y="6"/>
                    </a:cubicBezTo>
                    <a:cubicBezTo>
                      <a:pt x="7" y="17"/>
                      <a:pt x="11" y="31"/>
                      <a:pt x="11" y="46"/>
                    </a:cubicBezTo>
                    <a:cubicBezTo>
                      <a:pt x="11" y="51"/>
                      <a:pt x="10" y="57"/>
                      <a:pt x="9" y="62"/>
                    </a:cubicBezTo>
                    <a:cubicBezTo>
                      <a:pt x="49" y="69"/>
                      <a:pt x="81" y="95"/>
                      <a:pt x="97" y="131"/>
                    </a:cubicBezTo>
                    <a:cubicBezTo>
                      <a:pt x="107" y="117"/>
                      <a:pt x="112" y="100"/>
                      <a:pt x="112" y="83"/>
                    </a:cubicBezTo>
                    <a:cubicBezTo>
                      <a:pt x="112" y="78"/>
                      <a:pt x="112" y="73"/>
                      <a:pt x="111" y="68"/>
                    </a:cubicBezTo>
                    <a:cubicBezTo>
                      <a:pt x="88" y="50"/>
                      <a:pt x="50" y="18"/>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0" name="Freeform 71"/>
              <p:cNvSpPr/>
              <p:nvPr/>
            </p:nvSpPr>
            <p:spPr bwMode="auto">
              <a:xfrm>
                <a:off x="3722" y="2815"/>
                <a:ext cx="149" cy="146"/>
              </a:xfrm>
              <a:custGeom>
                <a:avLst/>
                <a:gdLst>
                  <a:gd name="T0" fmla="*/ 52 w 63"/>
                  <a:gd name="T1" fmla="*/ 0 h 62"/>
                  <a:gd name="T2" fmla="*/ 0 w 63"/>
                  <a:gd name="T3" fmla="*/ 62 h 62"/>
                  <a:gd name="T4" fmla="*/ 41 w 63"/>
                  <a:gd name="T5" fmla="*/ 54 h 62"/>
                  <a:gd name="T6" fmla="*/ 61 w 63"/>
                  <a:gd name="T7" fmla="*/ 56 h 62"/>
                  <a:gd name="T8" fmla="*/ 63 w 63"/>
                  <a:gd name="T9" fmla="*/ 40 h 62"/>
                  <a:gd name="T10" fmla="*/ 52 w 63"/>
                  <a:gd name="T11" fmla="*/ 0 h 62"/>
                </a:gdLst>
                <a:ahLst/>
                <a:cxnLst>
                  <a:cxn ang="0">
                    <a:pos x="T0" y="T1"/>
                  </a:cxn>
                  <a:cxn ang="0">
                    <a:pos x="T2" y="T3"/>
                  </a:cxn>
                  <a:cxn ang="0">
                    <a:pos x="T4" y="T5"/>
                  </a:cxn>
                  <a:cxn ang="0">
                    <a:pos x="T6" y="T7"/>
                  </a:cxn>
                  <a:cxn ang="0">
                    <a:pos x="T8" y="T9"/>
                  </a:cxn>
                  <a:cxn ang="0">
                    <a:pos x="T10" y="T11"/>
                  </a:cxn>
                </a:cxnLst>
                <a:rect l="0" t="0" r="r" b="b"/>
                <a:pathLst>
                  <a:path w="63" h="62">
                    <a:moveTo>
                      <a:pt x="52" y="0"/>
                    </a:moveTo>
                    <a:cubicBezTo>
                      <a:pt x="25" y="10"/>
                      <a:pt x="6" y="33"/>
                      <a:pt x="0" y="62"/>
                    </a:cubicBezTo>
                    <a:cubicBezTo>
                      <a:pt x="13" y="57"/>
                      <a:pt x="27" y="54"/>
                      <a:pt x="41" y="54"/>
                    </a:cubicBezTo>
                    <a:cubicBezTo>
                      <a:pt x="48" y="54"/>
                      <a:pt x="55" y="55"/>
                      <a:pt x="61" y="56"/>
                    </a:cubicBezTo>
                    <a:cubicBezTo>
                      <a:pt x="62" y="51"/>
                      <a:pt x="63" y="45"/>
                      <a:pt x="63" y="40"/>
                    </a:cubicBezTo>
                    <a:cubicBezTo>
                      <a:pt x="63" y="25"/>
                      <a:pt x="59" y="11"/>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1" name="Freeform 72"/>
              <p:cNvSpPr/>
              <p:nvPr/>
            </p:nvSpPr>
            <p:spPr bwMode="auto">
              <a:xfrm>
                <a:off x="3720" y="2942"/>
                <a:ext cx="355" cy="187"/>
              </a:xfrm>
              <a:custGeom>
                <a:avLst/>
                <a:gdLst>
                  <a:gd name="T0" fmla="*/ 42 w 150"/>
                  <a:gd name="T1" fmla="*/ 0 h 79"/>
                  <a:gd name="T2" fmla="*/ 1 w 150"/>
                  <a:gd name="T3" fmla="*/ 8 h 79"/>
                  <a:gd name="T4" fmla="*/ 0 w 150"/>
                  <a:gd name="T5" fmla="*/ 23 h 79"/>
                  <a:gd name="T6" fmla="*/ 10 w 150"/>
                  <a:gd name="T7" fmla="*/ 61 h 79"/>
                  <a:gd name="T8" fmla="*/ 70 w 150"/>
                  <a:gd name="T9" fmla="*/ 35 h 79"/>
                  <a:gd name="T10" fmla="*/ 143 w 150"/>
                  <a:gd name="T11" fmla="*/ 79 h 79"/>
                  <a:gd name="T12" fmla="*/ 150 w 150"/>
                  <a:gd name="T13" fmla="*/ 71 h 79"/>
                  <a:gd name="T14" fmla="*/ 62 w 150"/>
                  <a:gd name="T15" fmla="*/ 2 h 79"/>
                  <a:gd name="T16" fmla="*/ 42 w 15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79">
                    <a:moveTo>
                      <a:pt x="42" y="0"/>
                    </a:moveTo>
                    <a:cubicBezTo>
                      <a:pt x="28" y="0"/>
                      <a:pt x="14" y="3"/>
                      <a:pt x="1" y="8"/>
                    </a:cubicBezTo>
                    <a:cubicBezTo>
                      <a:pt x="1" y="12"/>
                      <a:pt x="0" y="17"/>
                      <a:pt x="0" y="23"/>
                    </a:cubicBezTo>
                    <a:cubicBezTo>
                      <a:pt x="0" y="36"/>
                      <a:pt x="4" y="50"/>
                      <a:pt x="10" y="61"/>
                    </a:cubicBezTo>
                    <a:cubicBezTo>
                      <a:pt x="25" y="45"/>
                      <a:pt x="46" y="35"/>
                      <a:pt x="70" y="35"/>
                    </a:cubicBezTo>
                    <a:cubicBezTo>
                      <a:pt x="101" y="35"/>
                      <a:pt x="129" y="53"/>
                      <a:pt x="143" y="79"/>
                    </a:cubicBezTo>
                    <a:cubicBezTo>
                      <a:pt x="145" y="76"/>
                      <a:pt x="148" y="74"/>
                      <a:pt x="150" y="71"/>
                    </a:cubicBezTo>
                    <a:cubicBezTo>
                      <a:pt x="134" y="35"/>
                      <a:pt x="102" y="9"/>
                      <a:pt x="62" y="2"/>
                    </a:cubicBezTo>
                    <a:cubicBezTo>
                      <a:pt x="56" y="1"/>
                      <a:pt x="49"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2" name="Freeform 73"/>
              <p:cNvSpPr/>
              <p:nvPr/>
            </p:nvSpPr>
            <p:spPr bwMode="auto">
              <a:xfrm>
                <a:off x="3743" y="3025"/>
                <a:ext cx="315" cy="166"/>
              </a:xfrm>
              <a:custGeom>
                <a:avLst/>
                <a:gdLst>
                  <a:gd name="T0" fmla="*/ 60 w 133"/>
                  <a:gd name="T1" fmla="*/ 0 h 70"/>
                  <a:gd name="T2" fmla="*/ 0 w 133"/>
                  <a:gd name="T3" fmla="*/ 26 h 70"/>
                  <a:gd name="T4" fmla="*/ 0 w 133"/>
                  <a:gd name="T5" fmla="*/ 27 h 70"/>
                  <a:gd name="T6" fmla="*/ 16 w 133"/>
                  <a:gd name="T7" fmla="*/ 47 h 70"/>
                  <a:gd name="T8" fmla="*/ 73 w 133"/>
                  <a:gd name="T9" fmla="*/ 70 h 70"/>
                  <a:gd name="T10" fmla="*/ 133 w 133"/>
                  <a:gd name="T11" fmla="*/ 44 h 70"/>
                  <a:gd name="T12" fmla="*/ 60 w 13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33" h="70">
                    <a:moveTo>
                      <a:pt x="60" y="0"/>
                    </a:moveTo>
                    <a:cubicBezTo>
                      <a:pt x="36" y="0"/>
                      <a:pt x="15" y="10"/>
                      <a:pt x="0" y="26"/>
                    </a:cubicBezTo>
                    <a:cubicBezTo>
                      <a:pt x="0" y="26"/>
                      <a:pt x="0" y="27"/>
                      <a:pt x="0" y="27"/>
                    </a:cubicBezTo>
                    <a:cubicBezTo>
                      <a:pt x="6" y="33"/>
                      <a:pt x="11" y="40"/>
                      <a:pt x="16" y="47"/>
                    </a:cubicBezTo>
                    <a:cubicBezTo>
                      <a:pt x="30" y="61"/>
                      <a:pt x="51" y="70"/>
                      <a:pt x="73" y="70"/>
                    </a:cubicBezTo>
                    <a:cubicBezTo>
                      <a:pt x="96" y="70"/>
                      <a:pt x="118" y="60"/>
                      <a:pt x="133" y="44"/>
                    </a:cubicBezTo>
                    <a:cubicBezTo>
                      <a:pt x="119" y="18"/>
                      <a:pt x="91"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3" name="Freeform 74"/>
              <p:cNvSpPr/>
              <p:nvPr/>
            </p:nvSpPr>
            <p:spPr bwMode="auto">
              <a:xfrm>
                <a:off x="3743" y="3089"/>
                <a:ext cx="38" cy="47"/>
              </a:xfrm>
              <a:custGeom>
                <a:avLst/>
                <a:gdLst>
                  <a:gd name="T0" fmla="*/ 0 w 16"/>
                  <a:gd name="T1" fmla="*/ 0 h 20"/>
                  <a:gd name="T2" fmla="*/ 16 w 16"/>
                  <a:gd name="T3" fmla="*/ 20 h 20"/>
                  <a:gd name="T4" fmla="*/ 0 w 16"/>
                  <a:gd name="T5" fmla="*/ 0 h 20"/>
                </a:gdLst>
                <a:ahLst/>
                <a:cxnLst>
                  <a:cxn ang="0">
                    <a:pos x="T0" y="T1"/>
                  </a:cxn>
                  <a:cxn ang="0">
                    <a:pos x="T2" y="T3"/>
                  </a:cxn>
                  <a:cxn ang="0">
                    <a:pos x="T4" y="T5"/>
                  </a:cxn>
                </a:cxnLst>
                <a:rect l="0" t="0" r="r" b="b"/>
                <a:pathLst>
                  <a:path w="16" h="20">
                    <a:moveTo>
                      <a:pt x="0" y="0"/>
                    </a:moveTo>
                    <a:cubicBezTo>
                      <a:pt x="4" y="7"/>
                      <a:pt x="9" y="14"/>
                      <a:pt x="16" y="20"/>
                    </a:cubicBezTo>
                    <a:cubicBezTo>
                      <a:pt x="11" y="13"/>
                      <a:pt x="6" y="6"/>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4" name="Freeform 75"/>
              <p:cNvSpPr/>
              <p:nvPr/>
            </p:nvSpPr>
            <p:spPr bwMode="auto">
              <a:xfrm>
                <a:off x="2608" y="3642"/>
                <a:ext cx="16" cy="19"/>
              </a:xfrm>
              <a:custGeom>
                <a:avLst/>
                <a:gdLst>
                  <a:gd name="T0" fmla="*/ 1 w 7"/>
                  <a:gd name="T1" fmla="*/ 0 h 8"/>
                  <a:gd name="T2" fmla="*/ 0 w 7"/>
                  <a:gd name="T3" fmla="*/ 7 h 8"/>
                  <a:gd name="T4" fmla="*/ 7 w 7"/>
                  <a:gd name="T5" fmla="*/ 8 h 8"/>
                  <a:gd name="T6" fmla="*/ 1 w 7"/>
                  <a:gd name="T7" fmla="*/ 0 h 8"/>
                </a:gdLst>
                <a:ahLst/>
                <a:cxnLst>
                  <a:cxn ang="0">
                    <a:pos x="T0" y="T1"/>
                  </a:cxn>
                  <a:cxn ang="0">
                    <a:pos x="T2" y="T3"/>
                  </a:cxn>
                  <a:cxn ang="0">
                    <a:pos x="T4" y="T5"/>
                  </a:cxn>
                  <a:cxn ang="0">
                    <a:pos x="T6" y="T7"/>
                  </a:cxn>
                </a:cxnLst>
                <a:rect l="0" t="0" r="r" b="b"/>
                <a:pathLst>
                  <a:path w="7" h="8">
                    <a:moveTo>
                      <a:pt x="1" y="0"/>
                    </a:moveTo>
                    <a:cubicBezTo>
                      <a:pt x="0" y="3"/>
                      <a:pt x="0" y="5"/>
                      <a:pt x="0" y="7"/>
                    </a:cubicBezTo>
                    <a:cubicBezTo>
                      <a:pt x="7" y="8"/>
                      <a:pt x="7" y="8"/>
                      <a:pt x="7" y="8"/>
                    </a:cubicBezTo>
                    <a:cubicBezTo>
                      <a:pt x="5" y="5"/>
                      <a:pt x="3"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5" name="Freeform 76"/>
              <p:cNvSpPr/>
              <p:nvPr/>
            </p:nvSpPr>
            <p:spPr bwMode="auto">
              <a:xfrm>
                <a:off x="2560" y="3659"/>
                <a:ext cx="223" cy="144"/>
              </a:xfrm>
              <a:custGeom>
                <a:avLst/>
                <a:gdLst>
                  <a:gd name="T0" fmla="*/ 20 w 94"/>
                  <a:gd name="T1" fmla="*/ 0 h 61"/>
                  <a:gd name="T2" fmla="*/ 0 w 94"/>
                  <a:gd name="T3" fmla="*/ 49 h 61"/>
                  <a:gd name="T4" fmla="*/ 37 w 94"/>
                  <a:gd name="T5" fmla="*/ 61 h 61"/>
                  <a:gd name="T6" fmla="*/ 94 w 94"/>
                  <a:gd name="T7" fmla="*/ 26 h 61"/>
                  <a:gd name="T8" fmla="*/ 89 w 94"/>
                  <a:gd name="T9" fmla="*/ 26 h 61"/>
                  <a:gd name="T10" fmla="*/ 27 w 94"/>
                  <a:gd name="T11" fmla="*/ 1 h 61"/>
                  <a:gd name="T12" fmla="*/ 20 w 9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94" h="61">
                    <a:moveTo>
                      <a:pt x="20" y="0"/>
                    </a:moveTo>
                    <a:cubicBezTo>
                      <a:pt x="16" y="18"/>
                      <a:pt x="9" y="34"/>
                      <a:pt x="0" y="49"/>
                    </a:cubicBezTo>
                    <a:cubicBezTo>
                      <a:pt x="10" y="57"/>
                      <a:pt x="23" y="61"/>
                      <a:pt x="37" y="61"/>
                    </a:cubicBezTo>
                    <a:cubicBezTo>
                      <a:pt x="61" y="61"/>
                      <a:pt x="83" y="47"/>
                      <a:pt x="94" y="26"/>
                    </a:cubicBezTo>
                    <a:cubicBezTo>
                      <a:pt x="92" y="26"/>
                      <a:pt x="91" y="26"/>
                      <a:pt x="89" y="26"/>
                    </a:cubicBezTo>
                    <a:cubicBezTo>
                      <a:pt x="65" y="26"/>
                      <a:pt x="43" y="16"/>
                      <a:pt x="27" y="1"/>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6" name="Freeform 77"/>
              <p:cNvSpPr/>
              <p:nvPr/>
            </p:nvSpPr>
            <p:spPr bwMode="auto">
              <a:xfrm>
                <a:off x="2601" y="3500"/>
                <a:ext cx="198" cy="220"/>
              </a:xfrm>
              <a:custGeom>
                <a:avLst/>
                <a:gdLst>
                  <a:gd name="T0" fmla="*/ 20 w 84"/>
                  <a:gd name="T1" fmla="*/ 0 h 93"/>
                  <a:gd name="T2" fmla="*/ 0 w 84"/>
                  <a:gd name="T3" fmla="*/ 3 h 93"/>
                  <a:gd name="T4" fmla="*/ 5 w 84"/>
                  <a:gd name="T5" fmla="*/ 41 h 93"/>
                  <a:gd name="T6" fmla="*/ 4 w 84"/>
                  <a:gd name="T7" fmla="*/ 60 h 93"/>
                  <a:gd name="T8" fmla="*/ 10 w 84"/>
                  <a:gd name="T9" fmla="*/ 68 h 93"/>
                  <a:gd name="T10" fmla="*/ 72 w 84"/>
                  <a:gd name="T11" fmla="*/ 93 h 93"/>
                  <a:gd name="T12" fmla="*/ 77 w 84"/>
                  <a:gd name="T13" fmla="*/ 93 h 93"/>
                  <a:gd name="T14" fmla="*/ 84 w 84"/>
                  <a:gd name="T15" fmla="*/ 64 h 93"/>
                  <a:gd name="T16" fmla="*/ 20 w 8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3">
                    <a:moveTo>
                      <a:pt x="20" y="0"/>
                    </a:moveTo>
                    <a:cubicBezTo>
                      <a:pt x="13" y="0"/>
                      <a:pt x="6" y="1"/>
                      <a:pt x="0" y="3"/>
                    </a:cubicBezTo>
                    <a:cubicBezTo>
                      <a:pt x="3" y="15"/>
                      <a:pt x="5" y="28"/>
                      <a:pt x="5" y="41"/>
                    </a:cubicBezTo>
                    <a:cubicBezTo>
                      <a:pt x="5" y="48"/>
                      <a:pt x="5" y="54"/>
                      <a:pt x="4" y="60"/>
                    </a:cubicBezTo>
                    <a:cubicBezTo>
                      <a:pt x="6" y="63"/>
                      <a:pt x="8" y="65"/>
                      <a:pt x="10" y="68"/>
                    </a:cubicBezTo>
                    <a:cubicBezTo>
                      <a:pt x="26" y="83"/>
                      <a:pt x="48" y="93"/>
                      <a:pt x="72" y="93"/>
                    </a:cubicBezTo>
                    <a:cubicBezTo>
                      <a:pt x="74" y="93"/>
                      <a:pt x="75" y="93"/>
                      <a:pt x="77" y="93"/>
                    </a:cubicBezTo>
                    <a:cubicBezTo>
                      <a:pt x="81" y="84"/>
                      <a:pt x="84" y="74"/>
                      <a:pt x="84" y="64"/>
                    </a:cubicBezTo>
                    <a:cubicBezTo>
                      <a:pt x="84" y="29"/>
                      <a:pt x="55"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7" name="Freeform 78"/>
              <p:cNvSpPr/>
              <p:nvPr/>
            </p:nvSpPr>
            <p:spPr bwMode="auto">
              <a:xfrm>
                <a:off x="2497" y="3507"/>
                <a:ext cx="115" cy="268"/>
              </a:xfrm>
              <a:custGeom>
                <a:avLst/>
                <a:gdLst>
                  <a:gd name="T0" fmla="*/ 44 w 49"/>
                  <a:gd name="T1" fmla="*/ 0 h 113"/>
                  <a:gd name="T2" fmla="*/ 0 w 49"/>
                  <a:gd name="T3" fmla="*/ 61 h 113"/>
                  <a:gd name="T4" fmla="*/ 27 w 49"/>
                  <a:gd name="T5" fmla="*/ 113 h 113"/>
                  <a:gd name="T6" fmla="*/ 47 w 49"/>
                  <a:gd name="T7" fmla="*/ 64 h 113"/>
                  <a:gd name="T8" fmla="*/ 48 w 49"/>
                  <a:gd name="T9" fmla="*/ 57 h 113"/>
                  <a:gd name="T10" fmla="*/ 49 w 49"/>
                  <a:gd name="T11" fmla="*/ 38 h 113"/>
                  <a:gd name="T12" fmla="*/ 44 w 4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49" h="113">
                    <a:moveTo>
                      <a:pt x="44" y="0"/>
                    </a:moveTo>
                    <a:cubicBezTo>
                      <a:pt x="18" y="9"/>
                      <a:pt x="0" y="33"/>
                      <a:pt x="0" y="61"/>
                    </a:cubicBezTo>
                    <a:cubicBezTo>
                      <a:pt x="0" y="82"/>
                      <a:pt x="10" y="102"/>
                      <a:pt x="27" y="113"/>
                    </a:cubicBezTo>
                    <a:cubicBezTo>
                      <a:pt x="36" y="98"/>
                      <a:pt x="43" y="82"/>
                      <a:pt x="47" y="64"/>
                    </a:cubicBezTo>
                    <a:cubicBezTo>
                      <a:pt x="47" y="62"/>
                      <a:pt x="47" y="60"/>
                      <a:pt x="48" y="57"/>
                    </a:cubicBezTo>
                    <a:cubicBezTo>
                      <a:pt x="49" y="51"/>
                      <a:pt x="49" y="45"/>
                      <a:pt x="49" y="38"/>
                    </a:cubicBezTo>
                    <a:cubicBezTo>
                      <a:pt x="49" y="25"/>
                      <a:pt x="47" y="12"/>
                      <a:pt x="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8" name="Freeform 79"/>
              <p:cNvSpPr/>
              <p:nvPr/>
            </p:nvSpPr>
            <p:spPr bwMode="auto">
              <a:xfrm>
                <a:off x="4432" y="2907"/>
                <a:ext cx="239" cy="227"/>
              </a:xfrm>
              <a:custGeom>
                <a:avLst/>
                <a:gdLst>
                  <a:gd name="T0" fmla="*/ 50 w 101"/>
                  <a:gd name="T1" fmla="*/ 0 h 96"/>
                  <a:gd name="T2" fmla="*/ 0 w 101"/>
                  <a:gd name="T3" fmla="*/ 50 h 96"/>
                  <a:gd name="T4" fmla="*/ 7 w 101"/>
                  <a:gd name="T5" fmla="*/ 76 h 96"/>
                  <a:gd name="T6" fmla="*/ 72 w 101"/>
                  <a:gd name="T7" fmla="*/ 96 h 96"/>
                  <a:gd name="T8" fmla="*/ 101 w 101"/>
                  <a:gd name="T9" fmla="*/ 50 h 96"/>
                  <a:gd name="T10" fmla="*/ 50 w 101"/>
                  <a:gd name="T11" fmla="*/ 0 h 96"/>
                </a:gdLst>
                <a:ahLst/>
                <a:cxnLst>
                  <a:cxn ang="0">
                    <a:pos x="T0" y="T1"/>
                  </a:cxn>
                  <a:cxn ang="0">
                    <a:pos x="T2" y="T3"/>
                  </a:cxn>
                  <a:cxn ang="0">
                    <a:pos x="T4" y="T5"/>
                  </a:cxn>
                  <a:cxn ang="0">
                    <a:pos x="T6" y="T7"/>
                  </a:cxn>
                  <a:cxn ang="0">
                    <a:pos x="T8" y="T9"/>
                  </a:cxn>
                  <a:cxn ang="0">
                    <a:pos x="T10" y="T11"/>
                  </a:cxn>
                </a:cxnLst>
                <a:rect l="0" t="0" r="r" b="b"/>
                <a:pathLst>
                  <a:path w="101" h="96">
                    <a:moveTo>
                      <a:pt x="50" y="0"/>
                    </a:moveTo>
                    <a:cubicBezTo>
                      <a:pt x="22" y="0"/>
                      <a:pt x="0" y="22"/>
                      <a:pt x="0" y="50"/>
                    </a:cubicBezTo>
                    <a:cubicBezTo>
                      <a:pt x="0" y="60"/>
                      <a:pt x="2" y="69"/>
                      <a:pt x="7" y="76"/>
                    </a:cubicBezTo>
                    <a:cubicBezTo>
                      <a:pt x="31" y="84"/>
                      <a:pt x="54" y="91"/>
                      <a:pt x="72" y="96"/>
                    </a:cubicBezTo>
                    <a:cubicBezTo>
                      <a:pt x="89" y="88"/>
                      <a:pt x="101" y="70"/>
                      <a:pt x="101" y="50"/>
                    </a:cubicBezTo>
                    <a:cubicBezTo>
                      <a:pt x="101" y="22"/>
                      <a:pt x="78" y="0"/>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9" name="Freeform 80"/>
              <p:cNvSpPr/>
              <p:nvPr/>
            </p:nvSpPr>
            <p:spPr bwMode="auto">
              <a:xfrm>
                <a:off x="4449" y="3087"/>
                <a:ext cx="153" cy="59"/>
              </a:xfrm>
              <a:custGeom>
                <a:avLst/>
                <a:gdLst>
                  <a:gd name="T0" fmla="*/ 0 w 65"/>
                  <a:gd name="T1" fmla="*/ 0 h 25"/>
                  <a:gd name="T2" fmla="*/ 43 w 65"/>
                  <a:gd name="T3" fmla="*/ 25 h 25"/>
                  <a:gd name="T4" fmla="*/ 65 w 65"/>
                  <a:gd name="T5" fmla="*/ 20 h 25"/>
                  <a:gd name="T6" fmla="*/ 0 w 65"/>
                  <a:gd name="T7" fmla="*/ 0 h 25"/>
                </a:gdLst>
                <a:ahLst/>
                <a:cxnLst>
                  <a:cxn ang="0">
                    <a:pos x="T0" y="T1"/>
                  </a:cxn>
                  <a:cxn ang="0">
                    <a:pos x="T2" y="T3"/>
                  </a:cxn>
                  <a:cxn ang="0">
                    <a:pos x="T4" y="T5"/>
                  </a:cxn>
                  <a:cxn ang="0">
                    <a:pos x="T6" y="T7"/>
                  </a:cxn>
                </a:cxnLst>
                <a:rect l="0" t="0" r="r" b="b"/>
                <a:pathLst>
                  <a:path w="65" h="25">
                    <a:moveTo>
                      <a:pt x="0" y="0"/>
                    </a:moveTo>
                    <a:cubicBezTo>
                      <a:pt x="9" y="15"/>
                      <a:pt x="25" y="25"/>
                      <a:pt x="43" y="25"/>
                    </a:cubicBezTo>
                    <a:cubicBezTo>
                      <a:pt x="51" y="25"/>
                      <a:pt x="58" y="23"/>
                      <a:pt x="65" y="20"/>
                    </a:cubicBezTo>
                    <a:cubicBezTo>
                      <a:pt x="47" y="15"/>
                      <a:pt x="24" y="8"/>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0" name="Freeform 81"/>
              <p:cNvSpPr/>
              <p:nvPr/>
            </p:nvSpPr>
            <p:spPr bwMode="auto">
              <a:xfrm>
                <a:off x="4458" y="3205"/>
                <a:ext cx="178" cy="255"/>
              </a:xfrm>
              <a:custGeom>
                <a:avLst/>
                <a:gdLst>
                  <a:gd name="T0" fmla="*/ 64 w 75"/>
                  <a:gd name="T1" fmla="*/ 0 h 108"/>
                  <a:gd name="T2" fmla="*/ 0 w 75"/>
                  <a:gd name="T3" fmla="*/ 35 h 108"/>
                  <a:gd name="T4" fmla="*/ 18 w 75"/>
                  <a:gd name="T5" fmla="*/ 100 h 108"/>
                  <a:gd name="T6" fmla="*/ 18 w 75"/>
                  <a:gd name="T7" fmla="*/ 108 h 108"/>
                  <a:gd name="T8" fmla="*/ 58 w 75"/>
                  <a:gd name="T9" fmla="*/ 98 h 108"/>
                  <a:gd name="T10" fmla="*/ 71 w 75"/>
                  <a:gd name="T11" fmla="*/ 99 h 108"/>
                  <a:gd name="T12" fmla="*/ 58 w 75"/>
                  <a:gd name="T13" fmla="*/ 52 h 108"/>
                  <a:gd name="T14" fmla="*/ 75 w 75"/>
                  <a:gd name="T15" fmla="*/ 1 h 108"/>
                  <a:gd name="T16" fmla="*/ 64 w 75"/>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8">
                    <a:moveTo>
                      <a:pt x="64" y="0"/>
                    </a:moveTo>
                    <a:cubicBezTo>
                      <a:pt x="37" y="0"/>
                      <a:pt x="13" y="14"/>
                      <a:pt x="0" y="35"/>
                    </a:cubicBezTo>
                    <a:cubicBezTo>
                      <a:pt x="11" y="54"/>
                      <a:pt x="18" y="76"/>
                      <a:pt x="18" y="100"/>
                    </a:cubicBezTo>
                    <a:cubicBezTo>
                      <a:pt x="18" y="103"/>
                      <a:pt x="18" y="105"/>
                      <a:pt x="18" y="108"/>
                    </a:cubicBezTo>
                    <a:cubicBezTo>
                      <a:pt x="29" y="101"/>
                      <a:pt x="43" y="98"/>
                      <a:pt x="58" y="98"/>
                    </a:cubicBezTo>
                    <a:cubicBezTo>
                      <a:pt x="62" y="98"/>
                      <a:pt x="67" y="98"/>
                      <a:pt x="71" y="99"/>
                    </a:cubicBezTo>
                    <a:cubicBezTo>
                      <a:pt x="63" y="85"/>
                      <a:pt x="58" y="69"/>
                      <a:pt x="58" y="52"/>
                    </a:cubicBezTo>
                    <a:cubicBezTo>
                      <a:pt x="58" y="33"/>
                      <a:pt x="64" y="15"/>
                      <a:pt x="75" y="1"/>
                    </a:cubicBezTo>
                    <a:cubicBezTo>
                      <a:pt x="71" y="0"/>
                      <a:pt x="68"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1" name="Freeform 82"/>
              <p:cNvSpPr/>
              <p:nvPr/>
            </p:nvSpPr>
            <p:spPr bwMode="auto">
              <a:xfrm>
                <a:off x="4595" y="3207"/>
                <a:ext cx="192" cy="296"/>
              </a:xfrm>
              <a:custGeom>
                <a:avLst/>
                <a:gdLst>
                  <a:gd name="T0" fmla="*/ 17 w 81"/>
                  <a:gd name="T1" fmla="*/ 0 h 125"/>
                  <a:gd name="T2" fmla="*/ 0 w 81"/>
                  <a:gd name="T3" fmla="*/ 51 h 125"/>
                  <a:gd name="T4" fmla="*/ 13 w 81"/>
                  <a:gd name="T5" fmla="*/ 98 h 125"/>
                  <a:gd name="T6" fmla="*/ 62 w 81"/>
                  <a:gd name="T7" fmla="*/ 125 h 125"/>
                  <a:gd name="T8" fmla="*/ 81 w 81"/>
                  <a:gd name="T9" fmla="*/ 74 h 125"/>
                  <a:gd name="T10" fmla="*/ 17 w 81"/>
                  <a:gd name="T11" fmla="*/ 0 h 125"/>
                </a:gdLst>
                <a:ahLst/>
                <a:cxnLst>
                  <a:cxn ang="0">
                    <a:pos x="T0" y="T1"/>
                  </a:cxn>
                  <a:cxn ang="0">
                    <a:pos x="T2" y="T3"/>
                  </a:cxn>
                  <a:cxn ang="0">
                    <a:pos x="T4" y="T5"/>
                  </a:cxn>
                  <a:cxn ang="0">
                    <a:pos x="T6" y="T7"/>
                  </a:cxn>
                  <a:cxn ang="0">
                    <a:pos x="T8" y="T9"/>
                  </a:cxn>
                  <a:cxn ang="0">
                    <a:pos x="T10" y="T11"/>
                  </a:cxn>
                </a:cxnLst>
                <a:rect l="0" t="0" r="r" b="b"/>
                <a:pathLst>
                  <a:path w="81" h="125">
                    <a:moveTo>
                      <a:pt x="17" y="0"/>
                    </a:moveTo>
                    <a:cubicBezTo>
                      <a:pt x="6" y="14"/>
                      <a:pt x="0" y="32"/>
                      <a:pt x="0" y="51"/>
                    </a:cubicBezTo>
                    <a:cubicBezTo>
                      <a:pt x="0" y="68"/>
                      <a:pt x="5" y="84"/>
                      <a:pt x="13" y="98"/>
                    </a:cubicBezTo>
                    <a:cubicBezTo>
                      <a:pt x="32" y="101"/>
                      <a:pt x="49" y="111"/>
                      <a:pt x="62" y="125"/>
                    </a:cubicBezTo>
                    <a:cubicBezTo>
                      <a:pt x="74" y="111"/>
                      <a:pt x="81" y="94"/>
                      <a:pt x="81" y="74"/>
                    </a:cubicBezTo>
                    <a:cubicBezTo>
                      <a:pt x="81" y="36"/>
                      <a:pt x="53" y="5"/>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2" name="Freeform 83"/>
              <p:cNvSpPr/>
              <p:nvPr/>
            </p:nvSpPr>
            <p:spPr bwMode="auto">
              <a:xfrm>
                <a:off x="4432" y="3288"/>
                <a:ext cx="69" cy="198"/>
              </a:xfrm>
              <a:custGeom>
                <a:avLst/>
                <a:gdLst>
                  <a:gd name="T0" fmla="*/ 11 w 29"/>
                  <a:gd name="T1" fmla="*/ 0 h 84"/>
                  <a:gd name="T2" fmla="*/ 0 w 29"/>
                  <a:gd name="T3" fmla="*/ 40 h 84"/>
                  <a:gd name="T4" fmla="*/ 14 w 29"/>
                  <a:gd name="T5" fmla="*/ 84 h 84"/>
                  <a:gd name="T6" fmla="*/ 29 w 29"/>
                  <a:gd name="T7" fmla="*/ 73 h 84"/>
                  <a:gd name="T8" fmla="*/ 29 w 29"/>
                  <a:gd name="T9" fmla="*/ 65 h 84"/>
                  <a:gd name="T10" fmla="*/ 11 w 29"/>
                  <a:gd name="T11" fmla="*/ 0 h 84"/>
                </a:gdLst>
                <a:ahLst/>
                <a:cxnLst>
                  <a:cxn ang="0">
                    <a:pos x="T0" y="T1"/>
                  </a:cxn>
                  <a:cxn ang="0">
                    <a:pos x="T2" y="T3"/>
                  </a:cxn>
                  <a:cxn ang="0">
                    <a:pos x="T4" y="T5"/>
                  </a:cxn>
                  <a:cxn ang="0">
                    <a:pos x="T6" y="T7"/>
                  </a:cxn>
                  <a:cxn ang="0">
                    <a:pos x="T8" y="T9"/>
                  </a:cxn>
                  <a:cxn ang="0">
                    <a:pos x="T10" y="T11"/>
                  </a:cxn>
                </a:cxnLst>
                <a:rect l="0" t="0" r="r" b="b"/>
                <a:pathLst>
                  <a:path w="29" h="84">
                    <a:moveTo>
                      <a:pt x="11" y="0"/>
                    </a:moveTo>
                    <a:cubicBezTo>
                      <a:pt x="4" y="12"/>
                      <a:pt x="0" y="25"/>
                      <a:pt x="0" y="40"/>
                    </a:cubicBezTo>
                    <a:cubicBezTo>
                      <a:pt x="0" y="56"/>
                      <a:pt x="5" y="71"/>
                      <a:pt x="14" y="84"/>
                    </a:cubicBezTo>
                    <a:cubicBezTo>
                      <a:pt x="18" y="80"/>
                      <a:pt x="23" y="76"/>
                      <a:pt x="29" y="73"/>
                    </a:cubicBezTo>
                    <a:cubicBezTo>
                      <a:pt x="29" y="70"/>
                      <a:pt x="29" y="68"/>
                      <a:pt x="29" y="65"/>
                    </a:cubicBezTo>
                    <a:cubicBezTo>
                      <a:pt x="29" y="41"/>
                      <a:pt x="22" y="19"/>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3" name="Freeform 84"/>
              <p:cNvSpPr/>
              <p:nvPr/>
            </p:nvSpPr>
            <p:spPr bwMode="auto">
              <a:xfrm>
                <a:off x="4465" y="3437"/>
                <a:ext cx="277" cy="122"/>
              </a:xfrm>
              <a:custGeom>
                <a:avLst/>
                <a:gdLst>
                  <a:gd name="T0" fmla="*/ 55 w 117"/>
                  <a:gd name="T1" fmla="*/ 0 h 52"/>
                  <a:gd name="T2" fmla="*/ 15 w 117"/>
                  <a:gd name="T3" fmla="*/ 10 h 52"/>
                  <a:gd name="T4" fmla="*/ 0 w 117"/>
                  <a:gd name="T5" fmla="*/ 21 h 52"/>
                  <a:gd name="T6" fmla="*/ 61 w 117"/>
                  <a:gd name="T7" fmla="*/ 52 h 52"/>
                  <a:gd name="T8" fmla="*/ 117 w 117"/>
                  <a:gd name="T9" fmla="*/ 28 h 52"/>
                  <a:gd name="T10" fmla="*/ 68 w 117"/>
                  <a:gd name="T11" fmla="*/ 1 h 52"/>
                  <a:gd name="T12" fmla="*/ 55 w 117"/>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17" h="52">
                    <a:moveTo>
                      <a:pt x="55" y="0"/>
                    </a:moveTo>
                    <a:cubicBezTo>
                      <a:pt x="40" y="0"/>
                      <a:pt x="26" y="3"/>
                      <a:pt x="15" y="10"/>
                    </a:cubicBezTo>
                    <a:cubicBezTo>
                      <a:pt x="9" y="13"/>
                      <a:pt x="4" y="17"/>
                      <a:pt x="0" y="21"/>
                    </a:cubicBezTo>
                    <a:cubicBezTo>
                      <a:pt x="13" y="40"/>
                      <a:pt x="36" y="52"/>
                      <a:pt x="61" y="52"/>
                    </a:cubicBezTo>
                    <a:cubicBezTo>
                      <a:pt x="83" y="52"/>
                      <a:pt x="103" y="43"/>
                      <a:pt x="117" y="28"/>
                    </a:cubicBezTo>
                    <a:cubicBezTo>
                      <a:pt x="104" y="14"/>
                      <a:pt x="87" y="4"/>
                      <a:pt x="68" y="1"/>
                    </a:cubicBezTo>
                    <a:cubicBezTo>
                      <a:pt x="64" y="0"/>
                      <a:pt x="59" y="0"/>
                      <a:pt x="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4" name="Freeform 85"/>
              <p:cNvSpPr/>
              <p:nvPr/>
            </p:nvSpPr>
            <p:spPr bwMode="auto">
              <a:xfrm>
                <a:off x="4827" y="3522"/>
                <a:ext cx="346" cy="212"/>
              </a:xfrm>
              <a:custGeom>
                <a:avLst/>
                <a:gdLst>
                  <a:gd name="T0" fmla="*/ 15 w 146"/>
                  <a:gd name="T1" fmla="*/ 0 h 90"/>
                  <a:gd name="T2" fmla="*/ 0 w 146"/>
                  <a:gd name="T3" fmla="*/ 35 h 90"/>
                  <a:gd name="T4" fmla="*/ 69 w 146"/>
                  <a:gd name="T5" fmla="*/ 90 h 90"/>
                  <a:gd name="T6" fmla="*/ 110 w 146"/>
                  <a:gd name="T7" fmla="*/ 81 h 90"/>
                  <a:gd name="T8" fmla="*/ 139 w 146"/>
                  <a:gd name="T9" fmla="*/ 85 h 90"/>
                  <a:gd name="T10" fmla="*/ 146 w 146"/>
                  <a:gd name="T11" fmla="*/ 68 h 90"/>
                  <a:gd name="T12" fmla="*/ 110 w 146"/>
                  <a:gd name="T13" fmla="*/ 75 h 90"/>
                  <a:gd name="T14" fmla="*/ 15 w 146"/>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90">
                    <a:moveTo>
                      <a:pt x="15" y="0"/>
                    </a:moveTo>
                    <a:cubicBezTo>
                      <a:pt x="7" y="10"/>
                      <a:pt x="2" y="22"/>
                      <a:pt x="0" y="35"/>
                    </a:cubicBezTo>
                    <a:cubicBezTo>
                      <a:pt x="31" y="39"/>
                      <a:pt x="58" y="61"/>
                      <a:pt x="69" y="90"/>
                    </a:cubicBezTo>
                    <a:cubicBezTo>
                      <a:pt x="81" y="84"/>
                      <a:pt x="95" y="81"/>
                      <a:pt x="110" y="81"/>
                    </a:cubicBezTo>
                    <a:cubicBezTo>
                      <a:pt x="120" y="81"/>
                      <a:pt x="130" y="82"/>
                      <a:pt x="139" y="85"/>
                    </a:cubicBezTo>
                    <a:cubicBezTo>
                      <a:pt x="142" y="80"/>
                      <a:pt x="145" y="74"/>
                      <a:pt x="146" y="68"/>
                    </a:cubicBezTo>
                    <a:cubicBezTo>
                      <a:pt x="135" y="72"/>
                      <a:pt x="123" y="75"/>
                      <a:pt x="110" y="75"/>
                    </a:cubicBezTo>
                    <a:cubicBezTo>
                      <a:pt x="64" y="75"/>
                      <a:pt x="25" y="43"/>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5" name="Freeform 86"/>
              <p:cNvSpPr/>
              <p:nvPr/>
            </p:nvSpPr>
            <p:spPr bwMode="auto">
              <a:xfrm>
                <a:off x="4863" y="3453"/>
                <a:ext cx="317" cy="246"/>
              </a:xfrm>
              <a:custGeom>
                <a:avLst/>
                <a:gdLst>
                  <a:gd name="T0" fmla="*/ 59 w 134"/>
                  <a:gd name="T1" fmla="*/ 0 h 104"/>
                  <a:gd name="T2" fmla="*/ 0 w 134"/>
                  <a:gd name="T3" fmla="*/ 29 h 104"/>
                  <a:gd name="T4" fmla="*/ 95 w 134"/>
                  <a:gd name="T5" fmla="*/ 104 h 104"/>
                  <a:gd name="T6" fmla="*/ 131 w 134"/>
                  <a:gd name="T7" fmla="*/ 97 h 104"/>
                  <a:gd name="T8" fmla="*/ 134 w 134"/>
                  <a:gd name="T9" fmla="*/ 75 h 104"/>
                  <a:gd name="T10" fmla="*/ 59 w 134"/>
                  <a:gd name="T11" fmla="*/ 0 h 104"/>
                </a:gdLst>
                <a:ahLst/>
                <a:cxnLst>
                  <a:cxn ang="0">
                    <a:pos x="T0" y="T1"/>
                  </a:cxn>
                  <a:cxn ang="0">
                    <a:pos x="T2" y="T3"/>
                  </a:cxn>
                  <a:cxn ang="0">
                    <a:pos x="T4" y="T5"/>
                  </a:cxn>
                  <a:cxn ang="0">
                    <a:pos x="T6" y="T7"/>
                  </a:cxn>
                  <a:cxn ang="0">
                    <a:pos x="T8" y="T9"/>
                  </a:cxn>
                  <a:cxn ang="0">
                    <a:pos x="T10" y="T11"/>
                  </a:cxn>
                </a:cxnLst>
                <a:rect l="0" t="0" r="r" b="b"/>
                <a:pathLst>
                  <a:path w="134" h="104">
                    <a:moveTo>
                      <a:pt x="59" y="0"/>
                    </a:moveTo>
                    <a:cubicBezTo>
                      <a:pt x="35" y="0"/>
                      <a:pt x="13" y="12"/>
                      <a:pt x="0" y="29"/>
                    </a:cubicBezTo>
                    <a:cubicBezTo>
                      <a:pt x="10" y="72"/>
                      <a:pt x="49" y="104"/>
                      <a:pt x="95" y="104"/>
                    </a:cubicBezTo>
                    <a:cubicBezTo>
                      <a:pt x="108" y="104"/>
                      <a:pt x="120" y="101"/>
                      <a:pt x="131" y="97"/>
                    </a:cubicBezTo>
                    <a:cubicBezTo>
                      <a:pt x="133" y="90"/>
                      <a:pt x="134" y="83"/>
                      <a:pt x="134" y="75"/>
                    </a:cubicBezTo>
                    <a:cubicBezTo>
                      <a:pt x="134" y="34"/>
                      <a:pt x="101" y="0"/>
                      <a:pt x="5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6" name="Freeform 87"/>
              <p:cNvSpPr/>
              <p:nvPr/>
            </p:nvSpPr>
            <p:spPr bwMode="auto">
              <a:xfrm>
                <a:off x="4825" y="3604"/>
                <a:ext cx="165" cy="182"/>
              </a:xfrm>
              <a:custGeom>
                <a:avLst/>
                <a:gdLst>
                  <a:gd name="T0" fmla="*/ 1 w 70"/>
                  <a:gd name="T1" fmla="*/ 0 h 77"/>
                  <a:gd name="T2" fmla="*/ 0 w 70"/>
                  <a:gd name="T3" fmla="*/ 11 h 77"/>
                  <a:gd name="T4" fmla="*/ 39 w 70"/>
                  <a:gd name="T5" fmla="*/ 77 h 77"/>
                  <a:gd name="T6" fmla="*/ 70 w 70"/>
                  <a:gd name="T7" fmla="*/ 55 h 77"/>
                  <a:gd name="T8" fmla="*/ 1 w 70"/>
                  <a:gd name="T9" fmla="*/ 0 h 77"/>
                </a:gdLst>
                <a:ahLst/>
                <a:cxnLst>
                  <a:cxn ang="0">
                    <a:pos x="T0" y="T1"/>
                  </a:cxn>
                  <a:cxn ang="0">
                    <a:pos x="T2" y="T3"/>
                  </a:cxn>
                  <a:cxn ang="0">
                    <a:pos x="T4" y="T5"/>
                  </a:cxn>
                  <a:cxn ang="0">
                    <a:pos x="T6" y="T7"/>
                  </a:cxn>
                  <a:cxn ang="0">
                    <a:pos x="T8" y="T9"/>
                  </a:cxn>
                </a:cxnLst>
                <a:rect l="0" t="0" r="r" b="b"/>
                <a:pathLst>
                  <a:path w="70" h="77">
                    <a:moveTo>
                      <a:pt x="1" y="0"/>
                    </a:moveTo>
                    <a:cubicBezTo>
                      <a:pt x="0" y="4"/>
                      <a:pt x="0" y="7"/>
                      <a:pt x="0" y="11"/>
                    </a:cubicBezTo>
                    <a:cubicBezTo>
                      <a:pt x="0" y="40"/>
                      <a:pt x="16" y="64"/>
                      <a:pt x="39" y="77"/>
                    </a:cubicBezTo>
                    <a:cubicBezTo>
                      <a:pt x="47" y="68"/>
                      <a:pt x="58" y="60"/>
                      <a:pt x="70" y="55"/>
                    </a:cubicBezTo>
                    <a:cubicBezTo>
                      <a:pt x="59" y="26"/>
                      <a:pt x="32" y="4"/>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7" name="Freeform 88"/>
              <p:cNvSpPr/>
              <p:nvPr/>
            </p:nvSpPr>
            <p:spPr bwMode="auto">
              <a:xfrm>
                <a:off x="4917" y="3713"/>
                <a:ext cx="239" cy="97"/>
              </a:xfrm>
              <a:custGeom>
                <a:avLst/>
                <a:gdLst>
                  <a:gd name="T0" fmla="*/ 72 w 101"/>
                  <a:gd name="T1" fmla="*/ 0 h 41"/>
                  <a:gd name="T2" fmla="*/ 31 w 101"/>
                  <a:gd name="T3" fmla="*/ 9 h 41"/>
                  <a:gd name="T4" fmla="*/ 0 w 101"/>
                  <a:gd name="T5" fmla="*/ 31 h 41"/>
                  <a:gd name="T6" fmla="*/ 36 w 101"/>
                  <a:gd name="T7" fmla="*/ 41 h 41"/>
                  <a:gd name="T8" fmla="*/ 101 w 101"/>
                  <a:gd name="T9" fmla="*/ 4 h 41"/>
                  <a:gd name="T10" fmla="*/ 72 w 101"/>
                  <a:gd name="T11" fmla="*/ 0 h 41"/>
                </a:gdLst>
                <a:ahLst/>
                <a:cxnLst>
                  <a:cxn ang="0">
                    <a:pos x="T0" y="T1"/>
                  </a:cxn>
                  <a:cxn ang="0">
                    <a:pos x="T2" y="T3"/>
                  </a:cxn>
                  <a:cxn ang="0">
                    <a:pos x="T4" y="T5"/>
                  </a:cxn>
                  <a:cxn ang="0">
                    <a:pos x="T6" y="T7"/>
                  </a:cxn>
                  <a:cxn ang="0">
                    <a:pos x="T8" y="T9"/>
                  </a:cxn>
                  <a:cxn ang="0">
                    <a:pos x="T10" y="T11"/>
                  </a:cxn>
                </a:cxnLst>
                <a:rect l="0" t="0" r="r" b="b"/>
                <a:pathLst>
                  <a:path w="101" h="41">
                    <a:moveTo>
                      <a:pt x="72" y="0"/>
                    </a:moveTo>
                    <a:cubicBezTo>
                      <a:pt x="57" y="0"/>
                      <a:pt x="43" y="3"/>
                      <a:pt x="31" y="9"/>
                    </a:cubicBezTo>
                    <a:cubicBezTo>
                      <a:pt x="19" y="14"/>
                      <a:pt x="8" y="22"/>
                      <a:pt x="0" y="31"/>
                    </a:cubicBezTo>
                    <a:cubicBezTo>
                      <a:pt x="11" y="37"/>
                      <a:pt x="23" y="41"/>
                      <a:pt x="36" y="41"/>
                    </a:cubicBezTo>
                    <a:cubicBezTo>
                      <a:pt x="64" y="41"/>
                      <a:pt x="88" y="26"/>
                      <a:pt x="101" y="4"/>
                    </a:cubicBezTo>
                    <a:cubicBezTo>
                      <a:pt x="92" y="1"/>
                      <a:pt x="8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8" name="Freeform 89"/>
              <p:cNvSpPr/>
              <p:nvPr/>
            </p:nvSpPr>
            <p:spPr bwMode="auto">
              <a:xfrm>
                <a:off x="5267" y="2992"/>
                <a:ext cx="757" cy="506"/>
              </a:xfrm>
              <a:custGeom>
                <a:avLst/>
                <a:gdLst>
                  <a:gd name="T0" fmla="*/ 155 w 320"/>
                  <a:gd name="T1" fmla="*/ 0 h 214"/>
                  <a:gd name="T2" fmla="*/ 0 w 320"/>
                  <a:gd name="T3" fmla="*/ 109 h 214"/>
                  <a:gd name="T4" fmla="*/ 79 w 320"/>
                  <a:gd name="T5" fmla="*/ 77 h 214"/>
                  <a:gd name="T6" fmla="*/ 179 w 320"/>
                  <a:gd name="T7" fmla="*/ 140 h 214"/>
                  <a:gd name="T8" fmla="*/ 207 w 320"/>
                  <a:gd name="T9" fmla="*/ 136 h 214"/>
                  <a:gd name="T10" fmla="*/ 313 w 320"/>
                  <a:gd name="T11" fmla="*/ 214 h 214"/>
                  <a:gd name="T12" fmla="*/ 320 w 320"/>
                  <a:gd name="T13" fmla="*/ 165 h 214"/>
                  <a:gd name="T14" fmla="*/ 155 w 320"/>
                  <a:gd name="T15" fmla="*/ 0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214">
                    <a:moveTo>
                      <a:pt x="155" y="0"/>
                    </a:moveTo>
                    <a:cubicBezTo>
                      <a:pt x="84" y="0"/>
                      <a:pt x="23" y="46"/>
                      <a:pt x="0" y="109"/>
                    </a:cubicBezTo>
                    <a:cubicBezTo>
                      <a:pt x="20" y="89"/>
                      <a:pt x="48" y="77"/>
                      <a:pt x="79" y="77"/>
                    </a:cubicBezTo>
                    <a:cubicBezTo>
                      <a:pt x="123" y="77"/>
                      <a:pt x="161" y="103"/>
                      <a:pt x="179" y="140"/>
                    </a:cubicBezTo>
                    <a:cubicBezTo>
                      <a:pt x="188" y="137"/>
                      <a:pt x="197" y="136"/>
                      <a:pt x="207" y="136"/>
                    </a:cubicBezTo>
                    <a:cubicBezTo>
                      <a:pt x="257" y="136"/>
                      <a:pt x="299" y="169"/>
                      <a:pt x="313" y="214"/>
                    </a:cubicBezTo>
                    <a:cubicBezTo>
                      <a:pt x="318" y="199"/>
                      <a:pt x="320" y="182"/>
                      <a:pt x="320" y="165"/>
                    </a:cubicBezTo>
                    <a:cubicBezTo>
                      <a:pt x="320" y="74"/>
                      <a:pt x="247" y="0"/>
                      <a:pt x="1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9" name="Freeform 90"/>
              <p:cNvSpPr/>
              <p:nvPr/>
            </p:nvSpPr>
            <p:spPr bwMode="auto">
              <a:xfrm>
                <a:off x="5246" y="3174"/>
                <a:ext cx="445" cy="492"/>
              </a:xfrm>
              <a:custGeom>
                <a:avLst/>
                <a:gdLst>
                  <a:gd name="T0" fmla="*/ 88 w 188"/>
                  <a:gd name="T1" fmla="*/ 0 h 208"/>
                  <a:gd name="T2" fmla="*/ 9 w 188"/>
                  <a:gd name="T3" fmla="*/ 32 h 208"/>
                  <a:gd name="T4" fmla="*/ 0 w 188"/>
                  <a:gd name="T5" fmla="*/ 88 h 208"/>
                  <a:gd name="T6" fmla="*/ 51 w 188"/>
                  <a:gd name="T7" fmla="*/ 208 h 208"/>
                  <a:gd name="T8" fmla="*/ 88 w 188"/>
                  <a:gd name="T9" fmla="*/ 202 h 208"/>
                  <a:gd name="T10" fmla="*/ 110 w 188"/>
                  <a:gd name="T11" fmla="*/ 204 h 208"/>
                  <a:gd name="T12" fmla="*/ 105 w 188"/>
                  <a:gd name="T13" fmla="*/ 170 h 208"/>
                  <a:gd name="T14" fmla="*/ 188 w 188"/>
                  <a:gd name="T15" fmla="*/ 63 h 208"/>
                  <a:gd name="T16" fmla="*/ 88 w 188"/>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8">
                    <a:moveTo>
                      <a:pt x="88" y="0"/>
                    </a:moveTo>
                    <a:cubicBezTo>
                      <a:pt x="57" y="0"/>
                      <a:pt x="29" y="12"/>
                      <a:pt x="9" y="32"/>
                    </a:cubicBezTo>
                    <a:cubicBezTo>
                      <a:pt x="3" y="50"/>
                      <a:pt x="0" y="69"/>
                      <a:pt x="0" y="88"/>
                    </a:cubicBezTo>
                    <a:cubicBezTo>
                      <a:pt x="0" y="135"/>
                      <a:pt x="19" y="178"/>
                      <a:pt x="51" y="208"/>
                    </a:cubicBezTo>
                    <a:cubicBezTo>
                      <a:pt x="63" y="204"/>
                      <a:pt x="75" y="202"/>
                      <a:pt x="88" y="202"/>
                    </a:cubicBezTo>
                    <a:cubicBezTo>
                      <a:pt x="95" y="202"/>
                      <a:pt x="103" y="203"/>
                      <a:pt x="110" y="204"/>
                    </a:cubicBezTo>
                    <a:cubicBezTo>
                      <a:pt x="107" y="194"/>
                      <a:pt x="105" y="182"/>
                      <a:pt x="105" y="170"/>
                    </a:cubicBezTo>
                    <a:cubicBezTo>
                      <a:pt x="105" y="119"/>
                      <a:pt x="140" y="75"/>
                      <a:pt x="188" y="63"/>
                    </a:cubicBezTo>
                    <a:cubicBezTo>
                      <a:pt x="170" y="26"/>
                      <a:pt x="132" y="0"/>
                      <a:pt x="8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0" name="Freeform 91"/>
              <p:cNvSpPr/>
              <p:nvPr/>
            </p:nvSpPr>
            <p:spPr bwMode="auto">
              <a:xfrm>
                <a:off x="5367" y="3652"/>
                <a:ext cx="213" cy="115"/>
              </a:xfrm>
              <a:custGeom>
                <a:avLst/>
                <a:gdLst>
                  <a:gd name="T0" fmla="*/ 37 w 90"/>
                  <a:gd name="T1" fmla="*/ 0 h 49"/>
                  <a:gd name="T2" fmla="*/ 0 w 90"/>
                  <a:gd name="T3" fmla="*/ 6 h 49"/>
                  <a:gd name="T4" fmla="*/ 90 w 90"/>
                  <a:gd name="T5" fmla="*/ 49 h 49"/>
                  <a:gd name="T6" fmla="*/ 59 w 90"/>
                  <a:gd name="T7" fmla="*/ 2 h 49"/>
                  <a:gd name="T8" fmla="*/ 37 w 90"/>
                  <a:gd name="T9" fmla="*/ 0 h 49"/>
                </a:gdLst>
                <a:ahLst/>
                <a:cxnLst>
                  <a:cxn ang="0">
                    <a:pos x="T0" y="T1"/>
                  </a:cxn>
                  <a:cxn ang="0">
                    <a:pos x="T2" y="T3"/>
                  </a:cxn>
                  <a:cxn ang="0">
                    <a:pos x="T4" y="T5"/>
                  </a:cxn>
                  <a:cxn ang="0">
                    <a:pos x="T6" y="T7"/>
                  </a:cxn>
                  <a:cxn ang="0">
                    <a:pos x="T8" y="T9"/>
                  </a:cxn>
                </a:cxnLst>
                <a:rect l="0" t="0" r="r" b="b"/>
                <a:pathLst>
                  <a:path w="90" h="49">
                    <a:moveTo>
                      <a:pt x="37" y="0"/>
                    </a:moveTo>
                    <a:cubicBezTo>
                      <a:pt x="24" y="0"/>
                      <a:pt x="12" y="2"/>
                      <a:pt x="0" y="6"/>
                    </a:cubicBezTo>
                    <a:cubicBezTo>
                      <a:pt x="24" y="29"/>
                      <a:pt x="55" y="45"/>
                      <a:pt x="90" y="49"/>
                    </a:cubicBezTo>
                    <a:cubicBezTo>
                      <a:pt x="76" y="37"/>
                      <a:pt x="65" y="21"/>
                      <a:pt x="59" y="2"/>
                    </a:cubicBezTo>
                    <a:cubicBezTo>
                      <a:pt x="52" y="1"/>
                      <a:pt x="44"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1" name="Freeform 92"/>
              <p:cNvSpPr/>
              <p:nvPr/>
            </p:nvSpPr>
            <p:spPr bwMode="auto">
              <a:xfrm>
                <a:off x="5494" y="3314"/>
                <a:ext cx="514" cy="458"/>
              </a:xfrm>
              <a:custGeom>
                <a:avLst/>
                <a:gdLst>
                  <a:gd name="T0" fmla="*/ 111 w 217"/>
                  <a:gd name="T1" fmla="*/ 0 h 194"/>
                  <a:gd name="T2" fmla="*/ 83 w 217"/>
                  <a:gd name="T3" fmla="*/ 4 h 194"/>
                  <a:gd name="T4" fmla="*/ 0 w 217"/>
                  <a:gd name="T5" fmla="*/ 111 h 194"/>
                  <a:gd name="T6" fmla="*/ 5 w 217"/>
                  <a:gd name="T7" fmla="*/ 145 h 194"/>
                  <a:gd name="T8" fmla="*/ 36 w 217"/>
                  <a:gd name="T9" fmla="*/ 192 h 194"/>
                  <a:gd name="T10" fmla="*/ 59 w 217"/>
                  <a:gd name="T11" fmla="*/ 194 h 194"/>
                  <a:gd name="T12" fmla="*/ 217 w 217"/>
                  <a:gd name="T13" fmla="*/ 78 h 194"/>
                  <a:gd name="T14" fmla="*/ 111 w 217"/>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94">
                    <a:moveTo>
                      <a:pt x="111" y="0"/>
                    </a:moveTo>
                    <a:cubicBezTo>
                      <a:pt x="101" y="0"/>
                      <a:pt x="92" y="1"/>
                      <a:pt x="83" y="4"/>
                    </a:cubicBezTo>
                    <a:cubicBezTo>
                      <a:pt x="35" y="16"/>
                      <a:pt x="0" y="60"/>
                      <a:pt x="0" y="111"/>
                    </a:cubicBezTo>
                    <a:cubicBezTo>
                      <a:pt x="0" y="123"/>
                      <a:pt x="2" y="135"/>
                      <a:pt x="5" y="145"/>
                    </a:cubicBezTo>
                    <a:cubicBezTo>
                      <a:pt x="11" y="164"/>
                      <a:pt x="22" y="180"/>
                      <a:pt x="36" y="192"/>
                    </a:cubicBezTo>
                    <a:cubicBezTo>
                      <a:pt x="44" y="194"/>
                      <a:pt x="51" y="194"/>
                      <a:pt x="59" y="194"/>
                    </a:cubicBezTo>
                    <a:cubicBezTo>
                      <a:pt x="133" y="194"/>
                      <a:pt x="196" y="145"/>
                      <a:pt x="217" y="78"/>
                    </a:cubicBezTo>
                    <a:cubicBezTo>
                      <a:pt x="203" y="33"/>
                      <a:pt x="161" y="0"/>
                      <a:pt x="1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2" name="Freeform 93"/>
              <p:cNvSpPr/>
              <p:nvPr/>
            </p:nvSpPr>
            <p:spPr bwMode="auto">
              <a:xfrm>
                <a:off x="4851" y="3030"/>
                <a:ext cx="315" cy="220"/>
              </a:xfrm>
              <a:custGeom>
                <a:avLst/>
                <a:gdLst>
                  <a:gd name="T0" fmla="*/ 64 w 133"/>
                  <a:gd name="T1" fmla="*/ 0 h 93"/>
                  <a:gd name="T2" fmla="*/ 0 w 133"/>
                  <a:gd name="T3" fmla="*/ 43 h 93"/>
                  <a:gd name="T4" fmla="*/ 57 w 133"/>
                  <a:gd name="T5" fmla="*/ 91 h 93"/>
                  <a:gd name="T6" fmla="*/ 64 w 133"/>
                  <a:gd name="T7" fmla="*/ 93 h 93"/>
                  <a:gd name="T8" fmla="*/ 100 w 133"/>
                  <a:gd name="T9" fmla="*/ 87 h 93"/>
                  <a:gd name="T10" fmla="*/ 129 w 133"/>
                  <a:gd name="T11" fmla="*/ 91 h 93"/>
                  <a:gd name="T12" fmla="*/ 133 w 133"/>
                  <a:gd name="T13" fmla="*/ 69 h 93"/>
                  <a:gd name="T14" fmla="*/ 64 w 133"/>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3">
                    <a:moveTo>
                      <a:pt x="64" y="0"/>
                    </a:moveTo>
                    <a:cubicBezTo>
                      <a:pt x="35" y="0"/>
                      <a:pt x="11" y="18"/>
                      <a:pt x="0" y="43"/>
                    </a:cubicBezTo>
                    <a:cubicBezTo>
                      <a:pt x="26" y="50"/>
                      <a:pt x="46" y="68"/>
                      <a:pt x="57" y="91"/>
                    </a:cubicBezTo>
                    <a:cubicBezTo>
                      <a:pt x="64" y="93"/>
                      <a:pt x="64" y="93"/>
                      <a:pt x="64" y="93"/>
                    </a:cubicBezTo>
                    <a:cubicBezTo>
                      <a:pt x="75" y="89"/>
                      <a:pt x="87" y="87"/>
                      <a:pt x="100" y="87"/>
                    </a:cubicBezTo>
                    <a:cubicBezTo>
                      <a:pt x="110" y="87"/>
                      <a:pt x="120" y="88"/>
                      <a:pt x="129" y="91"/>
                    </a:cubicBezTo>
                    <a:cubicBezTo>
                      <a:pt x="132" y="84"/>
                      <a:pt x="133" y="77"/>
                      <a:pt x="133" y="69"/>
                    </a:cubicBezTo>
                    <a:cubicBezTo>
                      <a:pt x="133" y="31"/>
                      <a:pt x="102"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3" name="Freeform 94"/>
              <p:cNvSpPr/>
              <p:nvPr/>
            </p:nvSpPr>
            <p:spPr bwMode="auto">
              <a:xfrm>
                <a:off x="4986" y="3245"/>
                <a:ext cx="16" cy="12"/>
              </a:xfrm>
              <a:custGeom>
                <a:avLst/>
                <a:gdLst>
                  <a:gd name="T0" fmla="*/ 0 w 7"/>
                  <a:gd name="T1" fmla="*/ 0 h 5"/>
                  <a:gd name="T2" fmla="*/ 2 w 7"/>
                  <a:gd name="T3" fmla="*/ 5 h 5"/>
                  <a:gd name="T4" fmla="*/ 7 w 7"/>
                  <a:gd name="T5" fmla="*/ 2 h 5"/>
                  <a:gd name="T6" fmla="*/ 0 w 7"/>
                  <a:gd name="T7" fmla="*/ 0 h 5"/>
                </a:gdLst>
                <a:ahLst/>
                <a:cxnLst>
                  <a:cxn ang="0">
                    <a:pos x="T0" y="T1"/>
                  </a:cxn>
                  <a:cxn ang="0">
                    <a:pos x="T2" y="T3"/>
                  </a:cxn>
                  <a:cxn ang="0">
                    <a:pos x="T4" y="T5"/>
                  </a:cxn>
                  <a:cxn ang="0">
                    <a:pos x="T6" y="T7"/>
                  </a:cxn>
                </a:cxnLst>
                <a:rect l="0" t="0" r="r" b="b"/>
                <a:pathLst>
                  <a:path w="7" h="5">
                    <a:moveTo>
                      <a:pt x="0" y="0"/>
                    </a:moveTo>
                    <a:cubicBezTo>
                      <a:pt x="0" y="2"/>
                      <a:pt x="1" y="3"/>
                      <a:pt x="2" y="5"/>
                    </a:cubicBezTo>
                    <a:cubicBezTo>
                      <a:pt x="3" y="4"/>
                      <a:pt x="5" y="3"/>
                      <a:pt x="7"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4" name="Freeform 95"/>
              <p:cNvSpPr/>
              <p:nvPr/>
            </p:nvSpPr>
            <p:spPr bwMode="auto">
              <a:xfrm>
                <a:off x="4839" y="3132"/>
                <a:ext cx="151" cy="191"/>
              </a:xfrm>
              <a:custGeom>
                <a:avLst/>
                <a:gdLst>
                  <a:gd name="T0" fmla="*/ 5 w 64"/>
                  <a:gd name="T1" fmla="*/ 0 h 81"/>
                  <a:gd name="T2" fmla="*/ 0 w 64"/>
                  <a:gd name="T3" fmla="*/ 26 h 81"/>
                  <a:gd name="T4" fmla="*/ 28 w 64"/>
                  <a:gd name="T5" fmla="*/ 81 h 81"/>
                  <a:gd name="T6" fmla="*/ 64 w 64"/>
                  <a:gd name="T7" fmla="*/ 53 h 81"/>
                  <a:gd name="T8" fmla="*/ 62 w 64"/>
                  <a:gd name="T9" fmla="*/ 48 h 81"/>
                  <a:gd name="T10" fmla="*/ 5 w 64"/>
                  <a:gd name="T11" fmla="*/ 0 h 81"/>
                </a:gdLst>
                <a:ahLst/>
                <a:cxnLst>
                  <a:cxn ang="0">
                    <a:pos x="T0" y="T1"/>
                  </a:cxn>
                  <a:cxn ang="0">
                    <a:pos x="T2" y="T3"/>
                  </a:cxn>
                  <a:cxn ang="0">
                    <a:pos x="T4" y="T5"/>
                  </a:cxn>
                  <a:cxn ang="0">
                    <a:pos x="T6" y="T7"/>
                  </a:cxn>
                  <a:cxn ang="0">
                    <a:pos x="T8" y="T9"/>
                  </a:cxn>
                  <a:cxn ang="0">
                    <a:pos x="T10" y="T11"/>
                  </a:cxn>
                </a:cxnLst>
                <a:rect l="0" t="0" r="r" b="b"/>
                <a:pathLst>
                  <a:path w="64" h="81">
                    <a:moveTo>
                      <a:pt x="5" y="0"/>
                    </a:moveTo>
                    <a:cubicBezTo>
                      <a:pt x="2" y="8"/>
                      <a:pt x="0" y="17"/>
                      <a:pt x="0" y="26"/>
                    </a:cubicBezTo>
                    <a:cubicBezTo>
                      <a:pt x="0" y="48"/>
                      <a:pt x="11" y="68"/>
                      <a:pt x="28" y="81"/>
                    </a:cubicBezTo>
                    <a:cubicBezTo>
                      <a:pt x="37" y="69"/>
                      <a:pt x="50" y="59"/>
                      <a:pt x="64" y="53"/>
                    </a:cubicBezTo>
                    <a:cubicBezTo>
                      <a:pt x="63" y="51"/>
                      <a:pt x="62" y="50"/>
                      <a:pt x="62" y="48"/>
                    </a:cubicBezTo>
                    <a:cubicBezTo>
                      <a:pt x="51" y="25"/>
                      <a:pt x="31" y="7"/>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5" name="Freeform 96"/>
              <p:cNvSpPr/>
              <p:nvPr/>
            </p:nvSpPr>
            <p:spPr bwMode="auto">
              <a:xfrm>
                <a:off x="4905" y="3236"/>
                <a:ext cx="251" cy="120"/>
              </a:xfrm>
              <a:custGeom>
                <a:avLst/>
                <a:gdLst>
                  <a:gd name="T0" fmla="*/ 77 w 106"/>
                  <a:gd name="T1" fmla="*/ 0 h 51"/>
                  <a:gd name="T2" fmla="*/ 41 w 106"/>
                  <a:gd name="T3" fmla="*/ 6 h 51"/>
                  <a:gd name="T4" fmla="*/ 36 w 106"/>
                  <a:gd name="T5" fmla="*/ 9 h 51"/>
                  <a:gd name="T6" fmla="*/ 0 w 106"/>
                  <a:gd name="T7" fmla="*/ 37 h 51"/>
                  <a:gd name="T8" fmla="*/ 41 w 106"/>
                  <a:gd name="T9" fmla="*/ 51 h 51"/>
                  <a:gd name="T10" fmla="*/ 106 w 106"/>
                  <a:gd name="T11" fmla="*/ 4 h 51"/>
                  <a:gd name="T12" fmla="*/ 77 w 10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106" h="51">
                    <a:moveTo>
                      <a:pt x="77" y="0"/>
                    </a:moveTo>
                    <a:cubicBezTo>
                      <a:pt x="64" y="0"/>
                      <a:pt x="52" y="2"/>
                      <a:pt x="41" y="6"/>
                    </a:cubicBezTo>
                    <a:cubicBezTo>
                      <a:pt x="39" y="7"/>
                      <a:pt x="37" y="8"/>
                      <a:pt x="36" y="9"/>
                    </a:cubicBezTo>
                    <a:cubicBezTo>
                      <a:pt x="22" y="15"/>
                      <a:pt x="9" y="25"/>
                      <a:pt x="0" y="37"/>
                    </a:cubicBezTo>
                    <a:cubicBezTo>
                      <a:pt x="11" y="45"/>
                      <a:pt x="26" y="51"/>
                      <a:pt x="41" y="51"/>
                    </a:cubicBezTo>
                    <a:cubicBezTo>
                      <a:pt x="71" y="51"/>
                      <a:pt x="97" y="31"/>
                      <a:pt x="106" y="4"/>
                    </a:cubicBezTo>
                    <a:cubicBezTo>
                      <a:pt x="97" y="1"/>
                      <a:pt x="8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6" name="Freeform 97"/>
              <p:cNvSpPr/>
              <p:nvPr/>
            </p:nvSpPr>
            <p:spPr bwMode="auto">
              <a:xfrm>
                <a:off x="2293" y="3150"/>
                <a:ext cx="199" cy="173"/>
              </a:xfrm>
              <a:custGeom>
                <a:avLst/>
                <a:gdLst>
                  <a:gd name="T0" fmla="*/ 42 w 84"/>
                  <a:gd name="T1" fmla="*/ 0 h 73"/>
                  <a:gd name="T2" fmla="*/ 0 w 84"/>
                  <a:gd name="T3" fmla="*/ 41 h 73"/>
                  <a:gd name="T4" fmla="*/ 2 w 84"/>
                  <a:gd name="T5" fmla="*/ 53 h 73"/>
                  <a:gd name="T6" fmla="*/ 69 w 84"/>
                  <a:gd name="T7" fmla="*/ 73 h 73"/>
                  <a:gd name="T8" fmla="*/ 84 w 84"/>
                  <a:gd name="T9" fmla="*/ 41 h 73"/>
                  <a:gd name="T10" fmla="*/ 42 w 84"/>
                  <a:gd name="T11" fmla="*/ 0 h 73"/>
                </a:gdLst>
                <a:ahLst/>
                <a:cxnLst>
                  <a:cxn ang="0">
                    <a:pos x="T0" y="T1"/>
                  </a:cxn>
                  <a:cxn ang="0">
                    <a:pos x="T2" y="T3"/>
                  </a:cxn>
                  <a:cxn ang="0">
                    <a:pos x="T4" y="T5"/>
                  </a:cxn>
                  <a:cxn ang="0">
                    <a:pos x="T6" y="T7"/>
                  </a:cxn>
                  <a:cxn ang="0">
                    <a:pos x="T8" y="T9"/>
                  </a:cxn>
                  <a:cxn ang="0">
                    <a:pos x="T10" y="T11"/>
                  </a:cxn>
                </a:cxnLst>
                <a:rect l="0" t="0" r="r" b="b"/>
                <a:pathLst>
                  <a:path w="84" h="73">
                    <a:moveTo>
                      <a:pt x="42" y="0"/>
                    </a:moveTo>
                    <a:cubicBezTo>
                      <a:pt x="19" y="0"/>
                      <a:pt x="0" y="18"/>
                      <a:pt x="0" y="41"/>
                    </a:cubicBezTo>
                    <a:cubicBezTo>
                      <a:pt x="0" y="45"/>
                      <a:pt x="1" y="49"/>
                      <a:pt x="2" y="53"/>
                    </a:cubicBezTo>
                    <a:cubicBezTo>
                      <a:pt x="27" y="54"/>
                      <a:pt x="50" y="61"/>
                      <a:pt x="69" y="73"/>
                    </a:cubicBezTo>
                    <a:cubicBezTo>
                      <a:pt x="78" y="65"/>
                      <a:pt x="84" y="54"/>
                      <a:pt x="84" y="41"/>
                    </a:cubicBezTo>
                    <a:cubicBezTo>
                      <a:pt x="84" y="18"/>
                      <a:pt x="65"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7" name="Freeform 98"/>
              <p:cNvSpPr/>
              <p:nvPr/>
            </p:nvSpPr>
            <p:spPr bwMode="auto">
              <a:xfrm>
                <a:off x="2298" y="3276"/>
                <a:ext cx="158" cy="71"/>
              </a:xfrm>
              <a:custGeom>
                <a:avLst/>
                <a:gdLst>
                  <a:gd name="T0" fmla="*/ 0 w 67"/>
                  <a:gd name="T1" fmla="*/ 0 h 30"/>
                  <a:gd name="T2" fmla="*/ 40 w 67"/>
                  <a:gd name="T3" fmla="*/ 30 h 30"/>
                  <a:gd name="T4" fmla="*/ 67 w 67"/>
                  <a:gd name="T5" fmla="*/ 20 h 30"/>
                  <a:gd name="T6" fmla="*/ 0 w 67"/>
                  <a:gd name="T7" fmla="*/ 0 h 30"/>
                </a:gdLst>
                <a:ahLst/>
                <a:cxnLst>
                  <a:cxn ang="0">
                    <a:pos x="T0" y="T1"/>
                  </a:cxn>
                  <a:cxn ang="0">
                    <a:pos x="T2" y="T3"/>
                  </a:cxn>
                  <a:cxn ang="0">
                    <a:pos x="T4" y="T5"/>
                  </a:cxn>
                  <a:cxn ang="0">
                    <a:pos x="T6" y="T7"/>
                  </a:cxn>
                </a:cxnLst>
                <a:rect l="0" t="0" r="r" b="b"/>
                <a:pathLst>
                  <a:path w="67" h="30">
                    <a:moveTo>
                      <a:pt x="0" y="0"/>
                    </a:moveTo>
                    <a:cubicBezTo>
                      <a:pt x="5" y="17"/>
                      <a:pt x="21" y="30"/>
                      <a:pt x="40" y="30"/>
                    </a:cubicBezTo>
                    <a:cubicBezTo>
                      <a:pt x="50" y="30"/>
                      <a:pt x="60" y="26"/>
                      <a:pt x="67" y="20"/>
                    </a:cubicBezTo>
                    <a:cubicBezTo>
                      <a:pt x="48" y="8"/>
                      <a:pt x="25"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8" name="Freeform 99"/>
              <p:cNvSpPr/>
              <p:nvPr/>
            </p:nvSpPr>
            <p:spPr bwMode="auto">
              <a:xfrm>
                <a:off x="1877" y="3257"/>
                <a:ext cx="196" cy="111"/>
              </a:xfrm>
              <a:custGeom>
                <a:avLst/>
                <a:gdLst>
                  <a:gd name="T0" fmla="*/ 42 w 83"/>
                  <a:gd name="T1" fmla="*/ 0 h 47"/>
                  <a:gd name="T2" fmla="*/ 0 w 83"/>
                  <a:gd name="T3" fmla="*/ 42 h 47"/>
                  <a:gd name="T4" fmla="*/ 0 w 83"/>
                  <a:gd name="T5" fmla="*/ 47 h 47"/>
                  <a:gd name="T6" fmla="*/ 55 w 83"/>
                  <a:gd name="T7" fmla="*/ 35 h 47"/>
                  <a:gd name="T8" fmla="*/ 83 w 83"/>
                  <a:gd name="T9" fmla="*/ 38 h 47"/>
                  <a:gd name="T10" fmla="*/ 42 w 83"/>
                  <a:gd name="T11" fmla="*/ 0 h 47"/>
                </a:gdLst>
                <a:ahLst/>
                <a:cxnLst>
                  <a:cxn ang="0">
                    <a:pos x="T0" y="T1"/>
                  </a:cxn>
                  <a:cxn ang="0">
                    <a:pos x="T2" y="T3"/>
                  </a:cxn>
                  <a:cxn ang="0">
                    <a:pos x="T4" y="T5"/>
                  </a:cxn>
                  <a:cxn ang="0">
                    <a:pos x="T6" y="T7"/>
                  </a:cxn>
                  <a:cxn ang="0">
                    <a:pos x="T8" y="T9"/>
                  </a:cxn>
                  <a:cxn ang="0">
                    <a:pos x="T10" y="T11"/>
                  </a:cxn>
                </a:cxnLst>
                <a:rect l="0" t="0" r="r" b="b"/>
                <a:pathLst>
                  <a:path w="83" h="47">
                    <a:moveTo>
                      <a:pt x="42" y="0"/>
                    </a:moveTo>
                    <a:cubicBezTo>
                      <a:pt x="19" y="0"/>
                      <a:pt x="0" y="19"/>
                      <a:pt x="0" y="42"/>
                    </a:cubicBezTo>
                    <a:cubicBezTo>
                      <a:pt x="0" y="43"/>
                      <a:pt x="0" y="45"/>
                      <a:pt x="0" y="47"/>
                    </a:cubicBezTo>
                    <a:cubicBezTo>
                      <a:pt x="17" y="39"/>
                      <a:pt x="36" y="35"/>
                      <a:pt x="55" y="35"/>
                    </a:cubicBezTo>
                    <a:cubicBezTo>
                      <a:pt x="65" y="35"/>
                      <a:pt x="74" y="36"/>
                      <a:pt x="83" y="38"/>
                    </a:cubicBezTo>
                    <a:cubicBezTo>
                      <a:pt x="81" y="17"/>
                      <a:pt x="64"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9" name="Freeform 100"/>
              <p:cNvSpPr/>
              <p:nvPr/>
            </p:nvSpPr>
            <p:spPr bwMode="auto">
              <a:xfrm>
                <a:off x="1877" y="3340"/>
                <a:ext cx="196" cy="113"/>
              </a:xfrm>
              <a:custGeom>
                <a:avLst/>
                <a:gdLst>
                  <a:gd name="T0" fmla="*/ 55 w 83"/>
                  <a:gd name="T1" fmla="*/ 0 h 48"/>
                  <a:gd name="T2" fmla="*/ 0 w 83"/>
                  <a:gd name="T3" fmla="*/ 12 h 48"/>
                  <a:gd name="T4" fmla="*/ 42 w 83"/>
                  <a:gd name="T5" fmla="*/ 48 h 48"/>
                  <a:gd name="T6" fmla="*/ 83 w 83"/>
                  <a:gd name="T7" fmla="*/ 7 h 48"/>
                  <a:gd name="T8" fmla="*/ 83 w 83"/>
                  <a:gd name="T9" fmla="*/ 3 h 48"/>
                  <a:gd name="T10" fmla="*/ 55 w 83"/>
                  <a:gd name="T11" fmla="*/ 0 h 48"/>
                </a:gdLst>
                <a:ahLst/>
                <a:cxnLst>
                  <a:cxn ang="0">
                    <a:pos x="T0" y="T1"/>
                  </a:cxn>
                  <a:cxn ang="0">
                    <a:pos x="T2" y="T3"/>
                  </a:cxn>
                  <a:cxn ang="0">
                    <a:pos x="T4" y="T5"/>
                  </a:cxn>
                  <a:cxn ang="0">
                    <a:pos x="T6" y="T7"/>
                  </a:cxn>
                  <a:cxn ang="0">
                    <a:pos x="T8" y="T9"/>
                  </a:cxn>
                  <a:cxn ang="0">
                    <a:pos x="T10" y="T11"/>
                  </a:cxn>
                </a:cxnLst>
                <a:rect l="0" t="0" r="r" b="b"/>
                <a:pathLst>
                  <a:path w="83" h="48">
                    <a:moveTo>
                      <a:pt x="55" y="0"/>
                    </a:moveTo>
                    <a:cubicBezTo>
                      <a:pt x="36" y="0"/>
                      <a:pt x="17" y="4"/>
                      <a:pt x="0" y="12"/>
                    </a:cubicBezTo>
                    <a:cubicBezTo>
                      <a:pt x="3" y="32"/>
                      <a:pt x="21" y="48"/>
                      <a:pt x="42" y="48"/>
                    </a:cubicBezTo>
                    <a:cubicBezTo>
                      <a:pt x="65" y="48"/>
                      <a:pt x="83" y="29"/>
                      <a:pt x="83" y="7"/>
                    </a:cubicBezTo>
                    <a:cubicBezTo>
                      <a:pt x="83" y="5"/>
                      <a:pt x="83" y="4"/>
                      <a:pt x="83" y="3"/>
                    </a:cubicBezTo>
                    <a:cubicBezTo>
                      <a:pt x="74" y="1"/>
                      <a:pt x="65" y="0"/>
                      <a:pt x="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0" name="Oval 102"/>
              <p:cNvSpPr>
                <a:spLocks noChangeArrowheads="1"/>
              </p:cNvSpPr>
              <p:nvPr/>
            </p:nvSpPr>
            <p:spPr bwMode="auto">
              <a:xfrm>
                <a:off x="2629" y="3141"/>
                <a:ext cx="156" cy="1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1" name="Freeform 103"/>
              <p:cNvSpPr/>
              <p:nvPr/>
            </p:nvSpPr>
            <p:spPr bwMode="auto">
              <a:xfrm>
                <a:off x="2842" y="3288"/>
                <a:ext cx="24" cy="42"/>
              </a:xfrm>
              <a:custGeom>
                <a:avLst/>
                <a:gdLst>
                  <a:gd name="T0" fmla="*/ 10 w 10"/>
                  <a:gd name="T1" fmla="*/ 0 h 18"/>
                  <a:gd name="T2" fmla="*/ 0 w 10"/>
                  <a:gd name="T3" fmla="*/ 14 h 18"/>
                  <a:gd name="T4" fmla="*/ 8 w 10"/>
                  <a:gd name="T5" fmla="*/ 18 h 18"/>
                  <a:gd name="T6" fmla="*/ 10 w 10"/>
                  <a:gd name="T7" fmla="*/ 0 h 18"/>
                </a:gdLst>
                <a:ahLst/>
                <a:cxnLst>
                  <a:cxn ang="0">
                    <a:pos x="T0" y="T1"/>
                  </a:cxn>
                  <a:cxn ang="0">
                    <a:pos x="T2" y="T3"/>
                  </a:cxn>
                  <a:cxn ang="0">
                    <a:pos x="T4" y="T5"/>
                  </a:cxn>
                  <a:cxn ang="0">
                    <a:pos x="T6" y="T7"/>
                  </a:cxn>
                </a:cxnLst>
                <a:rect l="0" t="0" r="r" b="b"/>
                <a:pathLst>
                  <a:path w="10" h="18">
                    <a:moveTo>
                      <a:pt x="10" y="0"/>
                    </a:moveTo>
                    <a:cubicBezTo>
                      <a:pt x="6" y="5"/>
                      <a:pt x="3" y="9"/>
                      <a:pt x="0" y="14"/>
                    </a:cubicBezTo>
                    <a:cubicBezTo>
                      <a:pt x="3" y="15"/>
                      <a:pt x="6" y="16"/>
                      <a:pt x="8" y="18"/>
                    </a:cubicBezTo>
                    <a:cubicBezTo>
                      <a:pt x="8" y="12"/>
                      <a:pt x="9" y="6"/>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2" name="Freeform 104"/>
              <p:cNvSpPr/>
              <p:nvPr/>
            </p:nvSpPr>
            <p:spPr bwMode="auto">
              <a:xfrm>
                <a:off x="2970" y="3533"/>
                <a:ext cx="83" cy="41"/>
              </a:xfrm>
              <a:custGeom>
                <a:avLst/>
                <a:gdLst>
                  <a:gd name="T0" fmla="*/ 3 w 35"/>
                  <a:gd name="T1" fmla="*/ 0 h 17"/>
                  <a:gd name="T2" fmla="*/ 0 w 35"/>
                  <a:gd name="T3" fmla="*/ 17 h 17"/>
                  <a:gd name="T4" fmla="*/ 8 w 35"/>
                  <a:gd name="T5" fmla="*/ 17 h 17"/>
                  <a:gd name="T6" fmla="*/ 35 w 35"/>
                  <a:gd name="T7" fmla="*/ 12 h 17"/>
                  <a:gd name="T8" fmla="*/ 3 w 35"/>
                  <a:gd name="T9" fmla="*/ 0 h 17"/>
                </a:gdLst>
                <a:ahLst/>
                <a:cxnLst>
                  <a:cxn ang="0">
                    <a:pos x="T0" y="T1"/>
                  </a:cxn>
                  <a:cxn ang="0">
                    <a:pos x="T2" y="T3"/>
                  </a:cxn>
                  <a:cxn ang="0">
                    <a:pos x="T4" y="T5"/>
                  </a:cxn>
                  <a:cxn ang="0">
                    <a:pos x="T6" y="T7"/>
                  </a:cxn>
                  <a:cxn ang="0">
                    <a:pos x="T8" y="T9"/>
                  </a:cxn>
                </a:cxnLst>
                <a:rect l="0" t="0" r="r" b="b"/>
                <a:pathLst>
                  <a:path w="35" h="17">
                    <a:moveTo>
                      <a:pt x="3" y="0"/>
                    </a:moveTo>
                    <a:cubicBezTo>
                      <a:pt x="2" y="6"/>
                      <a:pt x="1" y="11"/>
                      <a:pt x="0" y="17"/>
                    </a:cubicBezTo>
                    <a:cubicBezTo>
                      <a:pt x="2" y="17"/>
                      <a:pt x="5" y="17"/>
                      <a:pt x="8" y="17"/>
                    </a:cubicBezTo>
                    <a:cubicBezTo>
                      <a:pt x="17" y="17"/>
                      <a:pt x="27" y="15"/>
                      <a:pt x="35" y="12"/>
                    </a:cubicBezTo>
                    <a:cubicBezTo>
                      <a:pt x="23" y="10"/>
                      <a:pt x="13" y="6"/>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3" name="Freeform 105"/>
              <p:cNvSpPr/>
              <p:nvPr/>
            </p:nvSpPr>
            <p:spPr bwMode="auto">
              <a:xfrm>
                <a:off x="2818" y="3321"/>
                <a:ext cx="159" cy="253"/>
              </a:xfrm>
              <a:custGeom>
                <a:avLst/>
                <a:gdLst>
                  <a:gd name="T0" fmla="*/ 10 w 67"/>
                  <a:gd name="T1" fmla="*/ 0 h 107"/>
                  <a:gd name="T2" fmla="*/ 0 w 67"/>
                  <a:gd name="T3" fmla="*/ 36 h 107"/>
                  <a:gd name="T4" fmla="*/ 64 w 67"/>
                  <a:gd name="T5" fmla="*/ 107 h 107"/>
                  <a:gd name="T6" fmla="*/ 67 w 67"/>
                  <a:gd name="T7" fmla="*/ 90 h 107"/>
                  <a:gd name="T8" fmla="*/ 18 w 67"/>
                  <a:gd name="T9" fmla="*/ 5 h 107"/>
                  <a:gd name="T10" fmla="*/ 18 w 67"/>
                  <a:gd name="T11" fmla="*/ 4 h 107"/>
                  <a:gd name="T12" fmla="*/ 10 w 6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10" y="0"/>
                    </a:moveTo>
                    <a:cubicBezTo>
                      <a:pt x="4" y="11"/>
                      <a:pt x="0" y="23"/>
                      <a:pt x="0" y="36"/>
                    </a:cubicBezTo>
                    <a:cubicBezTo>
                      <a:pt x="0" y="72"/>
                      <a:pt x="28" y="103"/>
                      <a:pt x="64" y="107"/>
                    </a:cubicBezTo>
                    <a:cubicBezTo>
                      <a:pt x="65" y="101"/>
                      <a:pt x="66" y="96"/>
                      <a:pt x="67" y="90"/>
                    </a:cubicBezTo>
                    <a:cubicBezTo>
                      <a:pt x="38" y="73"/>
                      <a:pt x="18" y="42"/>
                      <a:pt x="18" y="5"/>
                    </a:cubicBezTo>
                    <a:cubicBezTo>
                      <a:pt x="18" y="5"/>
                      <a:pt x="18" y="4"/>
                      <a:pt x="18" y="4"/>
                    </a:cubicBezTo>
                    <a:cubicBezTo>
                      <a:pt x="16" y="2"/>
                      <a:pt x="13" y="1"/>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4" name="Freeform 106"/>
              <p:cNvSpPr/>
              <p:nvPr/>
            </p:nvSpPr>
            <p:spPr bwMode="auto">
              <a:xfrm>
                <a:off x="2861" y="3236"/>
                <a:ext cx="286" cy="326"/>
              </a:xfrm>
              <a:custGeom>
                <a:avLst/>
                <a:gdLst>
                  <a:gd name="T0" fmla="*/ 54 w 121"/>
                  <a:gd name="T1" fmla="*/ 0 h 138"/>
                  <a:gd name="T2" fmla="*/ 2 w 121"/>
                  <a:gd name="T3" fmla="*/ 22 h 138"/>
                  <a:gd name="T4" fmla="*/ 0 w 121"/>
                  <a:gd name="T5" fmla="*/ 40 h 138"/>
                  <a:gd name="T6" fmla="*/ 0 w 121"/>
                  <a:gd name="T7" fmla="*/ 41 h 138"/>
                  <a:gd name="T8" fmla="*/ 49 w 121"/>
                  <a:gd name="T9" fmla="*/ 126 h 138"/>
                  <a:gd name="T10" fmla="*/ 81 w 121"/>
                  <a:gd name="T11" fmla="*/ 138 h 138"/>
                  <a:gd name="T12" fmla="*/ 89 w 121"/>
                  <a:gd name="T13" fmla="*/ 134 h 138"/>
                  <a:gd name="T14" fmla="*/ 85 w 121"/>
                  <a:gd name="T15" fmla="*/ 110 h 138"/>
                  <a:gd name="T16" fmla="*/ 121 w 121"/>
                  <a:gd name="T17" fmla="*/ 46 h 138"/>
                  <a:gd name="T18" fmla="*/ 54 w 121"/>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8">
                    <a:moveTo>
                      <a:pt x="54" y="0"/>
                    </a:moveTo>
                    <a:cubicBezTo>
                      <a:pt x="34" y="0"/>
                      <a:pt x="15" y="9"/>
                      <a:pt x="2" y="22"/>
                    </a:cubicBezTo>
                    <a:cubicBezTo>
                      <a:pt x="1" y="28"/>
                      <a:pt x="0" y="34"/>
                      <a:pt x="0" y="40"/>
                    </a:cubicBezTo>
                    <a:cubicBezTo>
                      <a:pt x="0" y="40"/>
                      <a:pt x="0" y="41"/>
                      <a:pt x="0" y="41"/>
                    </a:cubicBezTo>
                    <a:cubicBezTo>
                      <a:pt x="0" y="78"/>
                      <a:pt x="20" y="109"/>
                      <a:pt x="49" y="126"/>
                    </a:cubicBezTo>
                    <a:cubicBezTo>
                      <a:pt x="59" y="132"/>
                      <a:pt x="69" y="136"/>
                      <a:pt x="81" y="138"/>
                    </a:cubicBezTo>
                    <a:cubicBezTo>
                      <a:pt x="84" y="137"/>
                      <a:pt x="86" y="135"/>
                      <a:pt x="89" y="134"/>
                    </a:cubicBezTo>
                    <a:cubicBezTo>
                      <a:pt x="87" y="127"/>
                      <a:pt x="85" y="119"/>
                      <a:pt x="85" y="110"/>
                    </a:cubicBezTo>
                    <a:cubicBezTo>
                      <a:pt x="85" y="83"/>
                      <a:pt x="99" y="59"/>
                      <a:pt x="121" y="46"/>
                    </a:cubicBezTo>
                    <a:cubicBezTo>
                      <a:pt x="110" y="19"/>
                      <a:pt x="84" y="0"/>
                      <a:pt x="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5" name="Freeform 107"/>
              <p:cNvSpPr/>
              <p:nvPr/>
            </p:nvSpPr>
            <p:spPr bwMode="auto">
              <a:xfrm>
                <a:off x="3062" y="3344"/>
                <a:ext cx="95" cy="208"/>
              </a:xfrm>
              <a:custGeom>
                <a:avLst/>
                <a:gdLst>
                  <a:gd name="T0" fmla="*/ 36 w 40"/>
                  <a:gd name="T1" fmla="*/ 0 h 88"/>
                  <a:gd name="T2" fmla="*/ 0 w 40"/>
                  <a:gd name="T3" fmla="*/ 64 h 88"/>
                  <a:gd name="T4" fmla="*/ 4 w 40"/>
                  <a:gd name="T5" fmla="*/ 88 h 88"/>
                  <a:gd name="T6" fmla="*/ 40 w 40"/>
                  <a:gd name="T7" fmla="*/ 26 h 88"/>
                  <a:gd name="T8" fmla="*/ 36 w 40"/>
                  <a:gd name="T9" fmla="*/ 0 h 88"/>
                </a:gdLst>
                <a:ahLst/>
                <a:cxnLst>
                  <a:cxn ang="0">
                    <a:pos x="T0" y="T1"/>
                  </a:cxn>
                  <a:cxn ang="0">
                    <a:pos x="T2" y="T3"/>
                  </a:cxn>
                  <a:cxn ang="0">
                    <a:pos x="T4" y="T5"/>
                  </a:cxn>
                  <a:cxn ang="0">
                    <a:pos x="T6" y="T7"/>
                  </a:cxn>
                  <a:cxn ang="0">
                    <a:pos x="T8" y="T9"/>
                  </a:cxn>
                </a:cxnLst>
                <a:rect l="0" t="0" r="r" b="b"/>
                <a:pathLst>
                  <a:path w="40" h="88">
                    <a:moveTo>
                      <a:pt x="36" y="0"/>
                    </a:moveTo>
                    <a:cubicBezTo>
                      <a:pt x="14" y="13"/>
                      <a:pt x="0" y="37"/>
                      <a:pt x="0" y="64"/>
                    </a:cubicBezTo>
                    <a:cubicBezTo>
                      <a:pt x="0" y="73"/>
                      <a:pt x="2" y="81"/>
                      <a:pt x="4" y="88"/>
                    </a:cubicBezTo>
                    <a:cubicBezTo>
                      <a:pt x="26" y="76"/>
                      <a:pt x="40" y="52"/>
                      <a:pt x="40" y="26"/>
                    </a:cubicBezTo>
                    <a:cubicBezTo>
                      <a:pt x="40" y="16"/>
                      <a:pt x="39" y="8"/>
                      <a:pt x="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6" name="Freeform 108"/>
              <p:cNvSpPr/>
              <p:nvPr/>
            </p:nvSpPr>
            <p:spPr bwMode="auto">
              <a:xfrm>
                <a:off x="2227" y="3408"/>
                <a:ext cx="184" cy="232"/>
              </a:xfrm>
              <a:custGeom>
                <a:avLst/>
                <a:gdLst>
                  <a:gd name="T0" fmla="*/ 27 w 78"/>
                  <a:gd name="T1" fmla="*/ 0 h 98"/>
                  <a:gd name="T2" fmla="*/ 0 w 78"/>
                  <a:gd name="T3" fmla="*/ 8 h 98"/>
                  <a:gd name="T4" fmla="*/ 43 w 78"/>
                  <a:gd name="T5" fmla="*/ 98 h 98"/>
                  <a:gd name="T6" fmla="*/ 78 w 78"/>
                  <a:gd name="T7" fmla="*/ 50 h 98"/>
                  <a:gd name="T8" fmla="*/ 27 w 78"/>
                  <a:gd name="T9" fmla="*/ 0 h 98"/>
                </a:gdLst>
                <a:ahLst/>
                <a:cxnLst>
                  <a:cxn ang="0">
                    <a:pos x="T0" y="T1"/>
                  </a:cxn>
                  <a:cxn ang="0">
                    <a:pos x="T2" y="T3"/>
                  </a:cxn>
                  <a:cxn ang="0">
                    <a:pos x="T4" y="T5"/>
                  </a:cxn>
                  <a:cxn ang="0">
                    <a:pos x="T6" y="T7"/>
                  </a:cxn>
                  <a:cxn ang="0">
                    <a:pos x="T8" y="T9"/>
                  </a:cxn>
                </a:cxnLst>
                <a:rect l="0" t="0" r="r" b="b"/>
                <a:pathLst>
                  <a:path w="78" h="98">
                    <a:moveTo>
                      <a:pt x="27" y="0"/>
                    </a:moveTo>
                    <a:cubicBezTo>
                      <a:pt x="17" y="0"/>
                      <a:pt x="8" y="3"/>
                      <a:pt x="0" y="8"/>
                    </a:cubicBezTo>
                    <a:cubicBezTo>
                      <a:pt x="25" y="30"/>
                      <a:pt x="41" y="62"/>
                      <a:pt x="43" y="98"/>
                    </a:cubicBezTo>
                    <a:cubicBezTo>
                      <a:pt x="63" y="91"/>
                      <a:pt x="78" y="73"/>
                      <a:pt x="78" y="50"/>
                    </a:cubicBezTo>
                    <a:cubicBezTo>
                      <a:pt x="78" y="22"/>
                      <a:pt x="55"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7" name="Freeform 109"/>
              <p:cNvSpPr/>
              <p:nvPr/>
            </p:nvSpPr>
            <p:spPr bwMode="auto">
              <a:xfrm>
                <a:off x="2170" y="3427"/>
                <a:ext cx="159" cy="220"/>
              </a:xfrm>
              <a:custGeom>
                <a:avLst/>
                <a:gdLst>
                  <a:gd name="T0" fmla="*/ 24 w 67"/>
                  <a:gd name="T1" fmla="*/ 0 h 93"/>
                  <a:gd name="T2" fmla="*/ 0 w 67"/>
                  <a:gd name="T3" fmla="*/ 42 h 93"/>
                  <a:gd name="T4" fmla="*/ 51 w 67"/>
                  <a:gd name="T5" fmla="*/ 93 h 93"/>
                  <a:gd name="T6" fmla="*/ 67 w 67"/>
                  <a:gd name="T7" fmla="*/ 90 h 93"/>
                  <a:gd name="T8" fmla="*/ 24 w 67"/>
                  <a:gd name="T9" fmla="*/ 0 h 93"/>
                </a:gdLst>
                <a:ahLst/>
                <a:cxnLst>
                  <a:cxn ang="0">
                    <a:pos x="T0" y="T1"/>
                  </a:cxn>
                  <a:cxn ang="0">
                    <a:pos x="T2" y="T3"/>
                  </a:cxn>
                  <a:cxn ang="0">
                    <a:pos x="T4" y="T5"/>
                  </a:cxn>
                  <a:cxn ang="0">
                    <a:pos x="T6" y="T7"/>
                  </a:cxn>
                  <a:cxn ang="0">
                    <a:pos x="T8" y="T9"/>
                  </a:cxn>
                </a:cxnLst>
                <a:rect l="0" t="0" r="r" b="b"/>
                <a:pathLst>
                  <a:path w="67" h="93">
                    <a:moveTo>
                      <a:pt x="24" y="0"/>
                    </a:moveTo>
                    <a:cubicBezTo>
                      <a:pt x="10" y="9"/>
                      <a:pt x="0" y="24"/>
                      <a:pt x="0" y="42"/>
                    </a:cubicBezTo>
                    <a:cubicBezTo>
                      <a:pt x="0" y="70"/>
                      <a:pt x="23" y="93"/>
                      <a:pt x="51" y="93"/>
                    </a:cubicBezTo>
                    <a:cubicBezTo>
                      <a:pt x="57" y="93"/>
                      <a:pt x="62" y="92"/>
                      <a:pt x="67" y="90"/>
                    </a:cubicBezTo>
                    <a:cubicBezTo>
                      <a:pt x="65" y="54"/>
                      <a:pt x="49" y="22"/>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8" name="Freeform 110"/>
              <p:cNvSpPr/>
              <p:nvPr/>
            </p:nvSpPr>
            <p:spPr bwMode="auto">
              <a:xfrm>
                <a:off x="1851" y="3581"/>
                <a:ext cx="381" cy="269"/>
              </a:xfrm>
              <a:custGeom>
                <a:avLst/>
                <a:gdLst>
                  <a:gd name="T0" fmla="*/ 81 w 161"/>
                  <a:gd name="T1" fmla="*/ 0 h 114"/>
                  <a:gd name="T2" fmla="*/ 0 w 161"/>
                  <a:gd name="T3" fmla="*/ 81 h 114"/>
                  <a:gd name="T4" fmla="*/ 8 w 161"/>
                  <a:gd name="T5" fmla="*/ 114 h 114"/>
                  <a:gd name="T6" fmla="*/ 66 w 161"/>
                  <a:gd name="T7" fmla="*/ 100 h 114"/>
                  <a:gd name="T8" fmla="*/ 99 w 161"/>
                  <a:gd name="T9" fmla="*/ 104 h 114"/>
                  <a:gd name="T10" fmla="*/ 161 w 161"/>
                  <a:gd name="T11" fmla="*/ 75 h 114"/>
                  <a:gd name="T12" fmla="*/ 81 w 16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61" h="114">
                    <a:moveTo>
                      <a:pt x="81" y="0"/>
                    </a:moveTo>
                    <a:cubicBezTo>
                      <a:pt x="36" y="0"/>
                      <a:pt x="0" y="36"/>
                      <a:pt x="0" y="81"/>
                    </a:cubicBezTo>
                    <a:cubicBezTo>
                      <a:pt x="0" y="92"/>
                      <a:pt x="3" y="104"/>
                      <a:pt x="8" y="114"/>
                    </a:cubicBezTo>
                    <a:cubicBezTo>
                      <a:pt x="25" y="105"/>
                      <a:pt x="45" y="100"/>
                      <a:pt x="66" y="100"/>
                    </a:cubicBezTo>
                    <a:cubicBezTo>
                      <a:pt x="78" y="100"/>
                      <a:pt x="89" y="102"/>
                      <a:pt x="99" y="104"/>
                    </a:cubicBezTo>
                    <a:cubicBezTo>
                      <a:pt x="117" y="90"/>
                      <a:pt x="138" y="80"/>
                      <a:pt x="161" y="75"/>
                    </a:cubicBezTo>
                    <a:cubicBezTo>
                      <a:pt x="158" y="33"/>
                      <a:pt x="123" y="0"/>
                      <a:pt x="8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29" name="Freeform 111"/>
              <p:cNvSpPr/>
              <p:nvPr/>
            </p:nvSpPr>
            <p:spPr bwMode="auto">
              <a:xfrm>
                <a:off x="2085" y="3758"/>
                <a:ext cx="147" cy="121"/>
              </a:xfrm>
              <a:custGeom>
                <a:avLst/>
                <a:gdLst>
                  <a:gd name="T0" fmla="*/ 62 w 62"/>
                  <a:gd name="T1" fmla="*/ 0 h 51"/>
                  <a:gd name="T2" fmla="*/ 0 w 62"/>
                  <a:gd name="T3" fmla="*/ 29 h 51"/>
                  <a:gd name="T4" fmla="*/ 47 w 62"/>
                  <a:gd name="T5" fmla="*/ 51 h 51"/>
                  <a:gd name="T6" fmla="*/ 62 w 62"/>
                  <a:gd name="T7" fmla="*/ 6 h 51"/>
                  <a:gd name="T8" fmla="*/ 62 w 62"/>
                  <a:gd name="T9" fmla="*/ 0 h 51"/>
                </a:gdLst>
                <a:ahLst/>
                <a:cxnLst>
                  <a:cxn ang="0">
                    <a:pos x="T0" y="T1"/>
                  </a:cxn>
                  <a:cxn ang="0">
                    <a:pos x="T2" y="T3"/>
                  </a:cxn>
                  <a:cxn ang="0">
                    <a:pos x="T4" y="T5"/>
                  </a:cxn>
                  <a:cxn ang="0">
                    <a:pos x="T6" y="T7"/>
                  </a:cxn>
                  <a:cxn ang="0">
                    <a:pos x="T8" y="T9"/>
                  </a:cxn>
                </a:cxnLst>
                <a:rect l="0" t="0" r="r" b="b"/>
                <a:pathLst>
                  <a:path w="62" h="51">
                    <a:moveTo>
                      <a:pt x="62" y="0"/>
                    </a:moveTo>
                    <a:cubicBezTo>
                      <a:pt x="39" y="5"/>
                      <a:pt x="18" y="15"/>
                      <a:pt x="0" y="29"/>
                    </a:cubicBezTo>
                    <a:cubicBezTo>
                      <a:pt x="18" y="34"/>
                      <a:pt x="34" y="41"/>
                      <a:pt x="47" y="51"/>
                    </a:cubicBezTo>
                    <a:cubicBezTo>
                      <a:pt x="57" y="38"/>
                      <a:pt x="62" y="23"/>
                      <a:pt x="62" y="6"/>
                    </a:cubicBezTo>
                    <a:cubicBezTo>
                      <a:pt x="62" y="4"/>
                      <a:pt x="62" y="2"/>
                      <a:pt x="6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sp>
          <p:nvSpPr>
            <p:cNvPr id="56" name="Right Arrow 116"/>
            <p:cNvSpPr/>
            <p:nvPr userDrawn="1"/>
          </p:nvSpPr>
          <p:spPr>
            <a:xfrm>
              <a:off x="6952483"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7" name="Right Arrow 119"/>
            <p:cNvSpPr/>
            <p:nvPr userDrawn="1"/>
          </p:nvSpPr>
          <p:spPr>
            <a:xfrm flipH="1">
              <a:off x="4386185"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8" name="菱形 57"/>
            <p:cNvSpPr/>
            <p:nvPr userDrawn="1"/>
          </p:nvSpPr>
          <p:spPr>
            <a:xfrm>
              <a:off x="7736933"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dollar-bag_17794"/>
            <p:cNvSpPr/>
            <p:nvPr userDrawn="1"/>
          </p:nvSpPr>
          <p:spPr>
            <a:xfrm>
              <a:off x="7889039"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0" name="菱形 59"/>
            <p:cNvSpPr/>
            <p:nvPr userDrawn="1"/>
          </p:nvSpPr>
          <p:spPr>
            <a:xfrm>
              <a:off x="3838982"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sp>
          <p:nvSpPr>
            <p:cNvPr id="61" name="dollar-bag_17794"/>
            <p:cNvSpPr/>
            <p:nvPr userDrawn="1"/>
          </p:nvSpPr>
          <p:spPr>
            <a:xfrm>
              <a:off x="3987175"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混合型物流模式</a:t>
            </a:r>
          </a:p>
        </p:txBody>
      </p:sp>
      <p:sp>
        <p:nvSpPr>
          <p:cNvPr id="20483" name="内容占位符 2"/>
          <p:cNvSpPr>
            <a:spLocks noGrp="1"/>
          </p:cNvSpPr>
          <p:nvPr>
            <p:ph type="body" sz="quarter" idx="11"/>
          </p:nvPr>
        </p:nvSpPr>
        <p:spPr/>
        <p:txBody>
          <a:bodyPr/>
          <a:lstStyle/>
          <a:p>
            <a:r>
              <a:rPr lang="zh-CN" altLang="en-US">
                <a:latin typeface="+mn-lt"/>
                <a:ea typeface="+mn-ea"/>
                <a:cs typeface="+mn-ea"/>
                <a:sym typeface="+mn-lt"/>
              </a:rPr>
              <a:t>优势</a:t>
            </a:r>
            <a:endParaRPr lang="en-US" altLang="zh-CN" dirty="0">
              <a:latin typeface="+mn-lt"/>
              <a:ea typeface="+mn-ea"/>
              <a:cs typeface="+mn-ea"/>
              <a:sym typeface="+mn-lt"/>
            </a:endParaRPr>
          </a:p>
          <a:p>
            <a:pPr lvl="1"/>
            <a:r>
              <a:rPr lang="zh-CN" altLang="en-US" dirty="0">
                <a:latin typeface="+mn-lt"/>
                <a:ea typeface="+mn-ea"/>
                <a:cs typeface="+mn-ea"/>
                <a:sym typeface="+mn-lt"/>
              </a:rPr>
              <a:t>兼具两种模式优势</a:t>
            </a:r>
            <a:endParaRPr lang="en-US" altLang="zh-CN" dirty="0">
              <a:latin typeface="+mn-lt"/>
              <a:ea typeface="+mn-ea"/>
              <a:cs typeface="+mn-ea"/>
              <a:sym typeface="+mn-lt"/>
            </a:endParaRPr>
          </a:p>
          <a:p>
            <a:pPr lvl="1"/>
            <a:r>
              <a:rPr lang="zh-CN" altLang="en-US" dirty="0">
                <a:latin typeface="+mn-lt"/>
                <a:ea typeface="+mn-ea"/>
                <a:cs typeface="+mn-ea"/>
                <a:sym typeface="+mn-lt"/>
              </a:rPr>
              <a:t>可以节约配送成本</a:t>
            </a:r>
            <a:endParaRPr lang="en-US" altLang="zh-CN" dirty="0">
              <a:latin typeface="+mn-lt"/>
              <a:ea typeface="+mn-ea"/>
              <a:cs typeface="+mn-ea"/>
              <a:sym typeface="+mn-lt"/>
            </a:endParaRPr>
          </a:p>
          <a:p>
            <a:pPr lvl="1"/>
            <a:r>
              <a:rPr lang="zh-CN" altLang="en-US" dirty="0">
                <a:latin typeface="+mn-lt"/>
                <a:ea typeface="+mn-ea"/>
                <a:cs typeface="+mn-ea"/>
                <a:sym typeface="+mn-lt"/>
              </a:rPr>
              <a:t>充分利用社会资源</a:t>
            </a:r>
            <a:endParaRPr lang="en-US" altLang="zh-CN" dirty="0">
              <a:latin typeface="+mn-lt"/>
              <a:ea typeface="+mn-ea"/>
              <a:cs typeface="+mn-ea"/>
              <a:sym typeface="+mn-lt"/>
            </a:endParaRPr>
          </a:p>
          <a:p>
            <a:pPr lvl="1"/>
            <a:r>
              <a:rPr lang="zh-CN" altLang="en-US" dirty="0">
                <a:latin typeface="+mn-lt"/>
                <a:ea typeface="+mn-ea"/>
                <a:cs typeface="+mn-ea"/>
                <a:sym typeface="+mn-lt"/>
              </a:rPr>
              <a:t>可以进行灵活组合</a:t>
            </a:r>
            <a:endParaRPr lang="en-US" altLang="zh-CN" dirty="0">
              <a:latin typeface="+mn-lt"/>
              <a:ea typeface="+mn-ea"/>
              <a:cs typeface="+mn-ea"/>
              <a:sym typeface="+mn-lt"/>
            </a:endParaRPr>
          </a:p>
          <a:p>
            <a:endParaRPr lang="zh-CN" altLang="en-US" dirty="0">
              <a:latin typeface="+mn-lt"/>
              <a:ea typeface="+mn-ea"/>
              <a:cs typeface="+mn-ea"/>
              <a:sym typeface="+mn-lt"/>
            </a:endParaRPr>
          </a:p>
        </p:txBody>
      </p:sp>
      <p:sp>
        <p:nvSpPr>
          <p:cNvPr id="3" name="文本占位符 2"/>
          <p:cNvSpPr>
            <a:spLocks noGrp="1"/>
          </p:cNvSpPr>
          <p:nvPr>
            <p:ph type="body" sz="quarter" idx="12"/>
          </p:nvPr>
        </p:nvSpPr>
        <p:spPr/>
        <p:txBody>
          <a:bodyPr/>
          <a:lstStyle/>
          <a:p>
            <a:r>
              <a:rPr lang="zh-CN" altLang="en-US">
                <a:latin typeface="+mn-lt"/>
                <a:ea typeface="+mn-ea"/>
                <a:cs typeface="+mn-ea"/>
                <a:sym typeface="+mn-lt"/>
              </a:rPr>
              <a:t>劣势</a:t>
            </a:r>
            <a:endParaRPr lang="en-US" altLang="zh-CN">
              <a:latin typeface="+mn-lt"/>
              <a:ea typeface="+mn-ea"/>
              <a:cs typeface="+mn-ea"/>
              <a:sym typeface="+mn-lt"/>
            </a:endParaRPr>
          </a:p>
          <a:p>
            <a:pPr lvl="1"/>
            <a:r>
              <a:rPr lang="zh-CN" altLang="en-US">
                <a:latin typeface="+mn-lt"/>
                <a:ea typeface="+mn-ea"/>
                <a:cs typeface="+mn-ea"/>
                <a:sym typeface="+mn-lt"/>
              </a:rPr>
              <a:t>不利于集中、统一管理</a:t>
            </a:r>
            <a:endParaRPr lang="en-US" altLang="zh-CN">
              <a:latin typeface="+mn-lt"/>
              <a:ea typeface="+mn-ea"/>
              <a:cs typeface="+mn-ea"/>
              <a:sym typeface="+mn-lt"/>
            </a:endParaRPr>
          </a:p>
          <a:p>
            <a:pPr lvl="1"/>
            <a:r>
              <a:rPr lang="zh-CN" altLang="en-US">
                <a:latin typeface="+mn-lt"/>
                <a:ea typeface="+mn-ea"/>
                <a:cs typeface="+mn-ea"/>
                <a:sym typeface="+mn-lt"/>
              </a:rPr>
              <a:t>服务标准面临差异</a:t>
            </a:r>
            <a:endParaRPr lang="en-US" altLang="zh-CN">
              <a:latin typeface="+mn-lt"/>
              <a:ea typeface="+mn-ea"/>
              <a:cs typeface="+mn-ea"/>
              <a:sym typeface="+mn-lt"/>
            </a:endParaRPr>
          </a:p>
          <a:p>
            <a:pPr lvl="1"/>
            <a:r>
              <a:rPr lang="zh-CN" altLang="en-US">
                <a:latin typeface="+mn-lt"/>
                <a:ea typeface="+mn-ea"/>
                <a:cs typeface="+mn-ea"/>
                <a:sym typeface="+mn-lt"/>
              </a:rPr>
              <a:t>信息对接困难</a:t>
            </a:r>
            <a:endParaRPr lang="en-US" altLang="zh-CN">
              <a:latin typeface="+mn-lt"/>
              <a:ea typeface="+mn-ea"/>
              <a:cs typeface="+mn-ea"/>
              <a:sym typeface="+mn-lt"/>
            </a:endParaRPr>
          </a:p>
          <a:p>
            <a:pPr lvl="1"/>
            <a:r>
              <a:rPr lang="zh-CN" altLang="en-US">
                <a:latin typeface="+mn-lt"/>
                <a:ea typeface="+mn-ea"/>
                <a:cs typeface="+mn-ea"/>
                <a:sym typeface="+mn-lt"/>
              </a:rPr>
              <a:t>分散企业核心竞争力</a:t>
            </a:r>
            <a:endParaRPr lang="en-US" altLang="zh-CN">
              <a:latin typeface="+mn-lt"/>
              <a:ea typeface="+mn-ea"/>
              <a:cs typeface="+mn-ea"/>
              <a:sym typeface="+mn-lt"/>
            </a:endParaRPr>
          </a:p>
          <a:p>
            <a:pPr lvl="1"/>
            <a:r>
              <a:rPr lang="zh-CN" altLang="en-US">
                <a:latin typeface="+mn-lt"/>
                <a:ea typeface="+mn-ea"/>
                <a:cs typeface="+mn-ea"/>
                <a:sym typeface="+mn-lt"/>
              </a:rPr>
              <a:t>投入更多的人力资源</a:t>
            </a:r>
          </a:p>
          <a:p>
            <a:endParaRPr lang="zh-CN" altLang="en-US">
              <a:latin typeface="+mn-lt"/>
              <a:ea typeface="+mn-ea"/>
              <a:cs typeface="+mn-ea"/>
              <a:sym typeface="+mn-lt"/>
            </a:endParaRPr>
          </a:p>
        </p:txBody>
      </p:sp>
      <p:sp>
        <p:nvSpPr>
          <p:cNvPr id="4" name="内容占位符 2"/>
          <p:cNvSpPr txBox="1"/>
          <p:nvPr/>
        </p:nvSpPr>
        <p:spPr>
          <a:xfrm>
            <a:off x="2247900" y="3321050"/>
            <a:ext cx="4419600" cy="2660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zh-CN" altLang="en-US" sz="2000" dirty="0">
              <a:cs typeface="+mn-ea"/>
              <a:sym typeface="+mn-lt"/>
            </a:endParaRPr>
          </a:p>
        </p:txBody>
      </p:sp>
      <p:grpSp>
        <p:nvGrpSpPr>
          <p:cNvPr id="18" name="组合 17"/>
          <p:cNvGrpSpPr/>
          <p:nvPr/>
        </p:nvGrpSpPr>
        <p:grpSpPr>
          <a:xfrm>
            <a:off x="1935954" y="2390776"/>
            <a:ext cx="8039896" cy="3717924"/>
            <a:chOff x="1935954" y="2390776"/>
            <a:chExt cx="8039896" cy="3717924"/>
          </a:xfrm>
        </p:grpSpPr>
        <p:grpSp>
          <p:nvGrpSpPr>
            <p:cNvPr id="19" name="组合 18"/>
            <p:cNvGrpSpPr/>
            <p:nvPr userDrawn="1"/>
          </p:nvGrpSpPr>
          <p:grpSpPr>
            <a:xfrm>
              <a:off x="1935954" y="2390776"/>
              <a:ext cx="3220246" cy="3717924"/>
              <a:chOff x="2075654" y="2225676"/>
              <a:chExt cx="3220246" cy="3717924"/>
            </a:xfrm>
          </p:grpSpPr>
          <p:grpSp>
            <p:nvGrpSpPr>
              <p:cNvPr id="29" name="组合 28"/>
              <p:cNvGrpSpPr/>
              <p:nvPr/>
            </p:nvGrpSpPr>
            <p:grpSpPr>
              <a:xfrm>
                <a:off x="2075654" y="2314576"/>
                <a:ext cx="3220246" cy="3540124"/>
                <a:chOff x="2075654" y="2314576"/>
                <a:chExt cx="3220246" cy="3095625"/>
              </a:xfrm>
            </p:grpSpPr>
            <p:sp>
              <p:nvSpPr>
                <p:cNvPr id="33" name="矩形: 圆角 36"/>
                <p:cNvSpPr/>
                <p:nvPr/>
              </p:nvSpPr>
              <p:spPr>
                <a:xfrm>
                  <a:off x="2181225" y="2314576"/>
                  <a:ext cx="3114675" cy="89535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圆角 37"/>
                <p:cNvSpPr/>
                <p:nvPr/>
              </p:nvSpPr>
              <p:spPr>
                <a:xfrm>
                  <a:off x="2075654" y="3209926"/>
                  <a:ext cx="2777327" cy="220027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椭圆 29"/>
              <p:cNvSpPr/>
              <p:nvPr/>
            </p:nvSpPr>
            <p:spPr>
              <a:xfrm>
                <a:off x="2139950" y="2225676"/>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4645025" y="3249589"/>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037928" y="57658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椭圆 19"/>
            <p:cNvSpPr/>
            <p:nvPr userDrawn="1"/>
          </p:nvSpPr>
          <p:spPr>
            <a:xfrm>
              <a:off x="4248150" y="2682875"/>
              <a:ext cx="650078" cy="650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grpSp>
          <p:nvGrpSpPr>
            <p:cNvPr id="21" name="组合 20"/>
            <p:cNvGrpSpPr/>
            <p:nvPr userDrawn="1"/>
          </p:nvGrpSpPr>
          <p:grpSpPr>
            <a:xfrm>
              <a:off x="6755604" y="2390776"/>
              <a:ext cx="3220246" cy="3717924"/>
              <a:chOff x="2075654" y="2225676"/>
              <a:chExt cx="3220246" cy="3717924"/>
            </a:xfrm>
          </p:grpSpPr>
          <p:grpSp>
            <p:nvGrpSpPr>
              <p:cNvPr id="23" name="组合 22"/>
              <p:cNvGrpSpPr/>
              <p:nvPr/>
            </p:nvGrpSpPr>
            <p:grpSpPr>
              <a:xfrm>
                <a:off x="2075654" y="2314576"/>
                <a:ext cx="3220246" cy="3540124"/>
                <a:chOff x="2075654" y="2314576"/>
                <a:chExt cx="3220246" cy="3095625"/>
              </a:xfrm>
            </p:grpSpPr>
            <p:sp>
              <p:nvSpPr>
                <p:cNvPr id="27" name="矩形: 圆角 36"/>
                <p:cNvSpPr/>
                <p:nvPr/>
              </p:nvSpPr>
              <p:spPr>
                <a:xfrm>
                  <a:off x="2181225" y="2314576"/>
                  <a:ext cx="3114675" cy="89535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圆角 37"/>
                <p:cNvSpPr/>
                <p:nvPr/>
              </p:nvSpPr>
              <p:spPr>
                <a:xfrm>
                  <a:off x="2075654" y="3209926"/>
                  <a:ext cx="2777327" cy="220027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椭圆 23"/>
              <p:cNvSpPr/>
              <p:nvPr/>
            </p:nvSpPr>
            <p:spPr>
              <a:xfrm>
                <a:off x="2139950" y="2225676"/>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4645025" y="3249589"/>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5037928" y="57658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椭圆 21"/>
            <p:cNvSpPr/>
            <p:nvPr userDrawn="1"/>
          </p:nvSpPr>
          <p:spPr>
            <a:xfrm>
              <a:off x="9067800" y="2682875"/>
              <a:ext cx="650078" cy="65007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a:xfrm>
            <a:off x="11049000" y="3338911"/>
            <a:ext cx="415498" cy="77457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endParaRPr lang="en-US" altLang="zh-CN" sz="2000">
              <a:solidFill>
                <a:prstClr val="black"/>
              </a:solidFill>
              <a:cs typeface="+mn-ea"/>
              <a:sym typeface="+mn-lt"/>
            </a:endParaRPr>
          </a:p>
          <a:p>
            <a:pPr>
              <a:buFont typeface="Arial" panose="020B0604020202020204" pitchFamily="34" charset="0"/>
              <a:buChar char="•"/>
              <a:defRPr/>
            </a:pPr>
            <a:endParaRPr lang="zh-CN" altLang="en-US" sz="2000" dirty="0">
              <a:cs typeface="+mn-ea"/>
              <a:sym typeface="+mn-lt"/>
            </a:endParaRPr>
          </a:p>
        </p:txBody>
      </p:sp>
      <p:sp>
        <p:nvSpPr>
          <p:cNvPr id="2" name="标题 1"/>
          <p:cNvSpPr>
            <a:spLocks noGrp="1"/>
          </p:cNvSpPr>
          <p:nvPr>
            <p:ph type="title"/>
          </p:nvPr>
        </p:nvSpPr>
        <p:spPr/>
        <p:txBody>
          <a:bodyPr/>
          <a:lstStyle/>
          <a:p>
            <a:r>
              <a:rPr lang="zh-CN" altLang="en-US">
                <a:latin typeface="+mn-lt"/>
                <a:ea typeface="+mn-ea"/>
                <a:cs typeface="+mn-ea"/>
                <a:sym typeface="+mn-lt"/>
              </a:rPr>
              <a:t>主要企业的物流模式</a:t>
            </a:r>
          </a:p>
        </p:txBody>
      </p:sp>
      <p:sp>
        <p:nvSpPr>
          <p:cNvPr id="9" name="文本占位符 8"/>
          <p:cNvSpPr>
            <a:spLocks noGrp="1"/>
          </p:cNvSpPr>
          <p:nvPr>
            <p:ph type="body" sz="quarter" idx="16"/>
          </p:nvPr>
        </p:nvSpPr>
        <p:spPr>
          <a:xfrm>
            <a:off x="2734733" y="4663976"/>
            <a:ext cx="2978849" cy="1641220"/>
          </a:xfrm>
        </p:spPr>
        <p:txBody>
          <a:bodyPr/>
          <a:lstStyle/>
          <a:p>
            <a:r>
              <a:rPr lang="zh-CN" altLang="en-US">
                <a:latin typeface="+mn-lt"/>
                <a:ea typeface="+mn-ea"/>
                <a:cs typeface="+mn-ea"/>
                <a:sym typeface="+mn-lt"/>
              </a:rPr>
              <a:t>淘宝：</a:t>
            </a:r>
            <a:endParaRPr lang="en-US" altLang="zh-CN">
              <a:latin typeface="+mn-lt"/>
              <a:ea typeface="+mn-ea"/>
              <a:cs typeface="+mn-ea"/>
              <a:sym typeface="+mn-lt"/>
            </a:endParaRPr>
          </a:p>
          <a:p>
            <a:pPr lvl="1"/>
            <a:r>
              <a:rPr lang="zh-CN" altLang="en-US">
                <a:latin typeface="+mn-lt"/>
                <a:ea typeface="+mn-ea"/>
                <a:cs typeface="+mn-ea"/>
                <a:sym typeface="+mn-lt"/>
              </a:rPr>
              <a:t>以第三方为主</a:t>
            </a:r>
          </a:p>
          <a:p>
            <a:endParaRPr lang="zh-CN" altLang="en-US">
              <a:latin typeface="+mn-lt"/>
              <a:ea typeface="+mn-ea"/>
              <a:cs typeface="+mn-ea"/>
              <a:sym typeface="+mn-lt"/>
            </a:endParaRPr>
          </a:p>
        </p:txBody>
      </p:sp>
      <p:sp>
        <p:nvSpPr>
          <p:cNvPr id="10" name="文本占位符 9"/>
          <p:cNvSpPr>
            <a:spLocks noGrp="1"/>
          </p:cNvSpPr>
          <p:nvPr>
            <p:ph type="body" sz="quarter" idx="17"/>
          </p:nvPr>
        </p:nvSpPr>
        <p:spPr/>
        <p:txBody>
          <a:bodyPr/>
          <a:lstStyle/>
          <a:p>
            <a:r>
              <a:rPr lang="zh-CN" altLang="en-US">
                <a:latin typeface="+mn-lt"/>
                <a:ea typeface="+mn-ea"/>
                <a:cs typeface="+mn-ea"/>
                <a:sym typeface="+mn-lt"/>
              </a:rPr>
              <a:t>京东商城、凡客诚品等：</a:t>
            </a:r>
            <a:endParaRPr lang="en-US" altLang="zh-CN">
              <a:latin typeface="+mn-lt"/>
              <a:ea typeface="+mn-ea"/>
              <a:cs typeface="+mn-ea"/>
              <a:sym typeface="+mn-lt"/>
            </a:endParaRPr>
          </a:p>
          <a:p>
            <a:pPr lvl="1"/>
            <a:r>
              <a:rPr lang="zh-CN" altLang="en-US">
                <a:latin typeface="+mn-lt"/>
                <a:ea typeface="+mn-ea"/>
                <a:cs typeface="+mn-ea"/>
                <a:sym typeface="+mn-lt"/>
              </a:rPr>
              <a:t>自建</a:t>
            </a:r>
            <a:r>
              <a:rPr lang="en-US" altLang="zh-CN">
                <a:latin typeface="+mn-lt"/>
                <a:ea typeface="+mn-ea"/>
                <a:cs typeface="+mn-ea"/>
                <a:sym typeface="+mn-lt"/>
              </a:rPr>
              <a:t>+</a:t>
            </a:r>
            <a:r>
              <a:rPr lang="zh-CN" altLang="en-US">
                <a:latin typeface="+mn-lt"/>
                <a:ea typeface="+mn-ea"/>
                <a:cs typeface="+mn-ea"/>
                <a:sym typeface="+mn-lt"/>
              </a:rPr>
              <a:t>第三方</a:t>
            </a:r>
          </a:p>
          <a:p>
            <a:endParaRPr lang="zh-CN" altLang="en-US">
              <a:latin typeface="+mn-lt"/>
              <a:ea typeface="+mn-ea"/>
              <a:cs typeface="+mn-ea"/>
              <a:sym typeface="+mn-lt"/>
            </a:endParaRPr>
          </a:p>
        </p:txBody>
      </p:sp>
      <p:sp>
        <p:nvSpPr>
          <p:cNvPr id="11" name="文本占位符 10"/>
          <p:cNvSpPr>
            <a:spLocks noGrp="1"/>
          </p:cNvSpPr>
          <p:nvPr>
            <p:ph type="body" sz="quarter" idx="18"/>
          </p:nvPr>
        </p:nvSpPr>
        <p:spPr>
          <a:xfrm>
            <a:off x="7385219" y="1490133"/>
            <a:ext cx="3519848" cy="1994724"/>
          </a:xfrm>
        </p:spPr>
        <p:txBody>
          <a:bodyPr>
            <a:normAutofit/>
          </a:bodyPr>
          <a:lstStyle/>
          <a:p>
            <a:pPr lvl="1"/>
            <a:r>
              <a:rPr lang="zh-CN" altLang="en-US">
                <a:latin typeface="+mn-lt"/>
                <a:ea typeface="+mn-ea"/>
                <a:cs typeface="+mn-ea"/>
                <a:sym typeface="+mn-lt"/>
              </a:rPr>
              <a:t>国内大型电子商务企业的物流模式，总体上是自建</a:t>
            </a:r>
            <a:r>
              <a:rPr lang="en-US" altLang="zh-CN">
                <a:latin typeface="+mn-lt"/>
                <a:ea typeface="+mn-ea"/>
                <a:cs typeface="+mn-ea"/>
                <a:sym typeface="+mn-lt"/>
              </a:rPr>
              <a:t>+</a:t>
            </a:r>
            <a:r>
              <a:rPr lang="zh-CN" altLang="en-US">
                <a:latin typeface="+mn-lt"/>
                <a:ea typeface="+mn-ea"/>
                <a:cs typeface="+mn-ea"/>
                <a:sym typeface="+mn-lt"/>
              </a:rPr>
              <a:t>第三方模式，既是由于目前国内物流市场服务很难适应电子商务发展的需要的产物，也是电子商务企业发展战略和策略的产物。</a:t>
            </a:r>
          </a:p>
          <a:p>
            <a:endParaRPr lang="zh-CN" altLang="en-US">
              <a:latin typeface="+mn-lt"/>
              <a:ea typeface="+mn-ea"/>
              <a:cs typeface="+mn-ea"/>
              <a:sym typeface="+mn-lt"/>
            </a:endParaRPr>
          </a:p>
        </p:txBody>
      </p:sp>
      <p:sp>
        <p:nvSpPr>
          <p:cNvPr id="12" name="文本占位符 11"/>
          <p:cNvSpPr>
            <a:spLocks noGrp="1"/>
          </p:cNvSpPr>
          <p:nvPr>
            <p:ph type="body" sz="quarter" idx="19"/>
          </p:nvPr>
        </p:nvSpPr>
        <p:spPr>
          <a:xfrm>
            <a:off x="7542987" y="3877232"/>
            <a:ext cx="3362080" cy="1994723"/>
          </a:xfrm>
        </p:spPr>
        <p:txBody>
          <a:bodyPr>
            <a:normAutofit/>
          </a:bodyPr>
          <a:lstStyle/>
          <a:p>
            <a:pPr lvl="1"/>
            <a:r>
              <a:rPr lang="zh-CN" altLang="en-US">
                <a:latin typeface="+mn-lt"/>
                <a:ea typeface="+mn-ea"/>
                <a:cs typeface="+mn-ea"/>
                <a:sym typeface="+mn-lt"/>
              </a:rPr>
              <a:t>对于中小型电子商务企业，由于经营规模和投资能力的制约，往往以采用第三方物流服务为主。</a:t>
            </a:r>
          </a:p>
          <a:p>
            <a:endParaRPr lang="zh-CN" altLang="en-US">
              <a:latin typeface="+mn-lt"/>
              <a:ea typeface="+mn-ea"/>
              <a:cs typeface="+mn-ea"/>
              <a:sym typeface="+mn-lt"/>
            </a:endParaRPr>
          </a:p>
        </p:txBody>
      </p:sp>
      <p:grpSp>
        <p:nvGrpSpPr>
          <p:cNvPr id="23" name="组合 22"/>
          <p:cNvGrpSpPr/>
          <p:nvPr/>
        </p:nvGrpSpPr>
        <p:grpSpPr>
          <a:xfrm>
            <a:off x="4701511" y="1828799"/>
            <a:ext cx="2788978" cy="5037597"/>
            <a:chOff x="4352766" y="1155701"/>
            <a:chExt cx="3161628" cy="5710696"/>
          </a:xfrm>
        </p:grpSpPr>
        <p:grpSp>
          <p:nvGrpSpPr>
            <p:cNvPr id="24" name="Group 32"/>
            <p:cNvGrpSpPr/>
            <p:nvPr/>
          </p:nvGrpSpPr>
          <p:grpSpPr>
            <a:xfrm>
              <a:off x="5916221" y="1333694"/>
              <a:ext cx="359558" cy="5525333"/>
              <a:chOff x="6078047" y="1859293"/>
              <a:chExt cx="325400" cy="5000433"/>
            </a:xfrm>
          </p:grpSpPr>
          <p:sp>
            <p:nvSpPr>
              <p:cNvPr id="47" name="Freeform 5"/>
              <p:cNvSpPr/>
              <p:nvPr/>
            </p:nvSpPr>
            <p:spPr bwMode="auto">
              <a:xfrm>
                <a:off x="6078047" y="1859293"/>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8" name="Freeform 5"/>
              <p:cNvSpPr/>
              <p:nvPr/>
            </p:nvSpPr>
            <p:spPr bwMode="auto">
              <a:xfrm>
                <a:off x="6078047" y="3554111"/>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5" name="Group 31"/>
            <p:cNvGrpSpPr/>
            <p:nvPr/>
          </p:nvGrpSpPr>
          <p:grpSpPr>
            <a:xfrm>
              <a:off x="5916221" y="1155701"/>
              <a:ext cx="1301273" cy="709196"/>
              <a:chOff x="6078047" y="1698209"/>
              <a:chExt cx="1177654" cy="641823"/>
            </a:xfrm>
          </p:grpSpPr>
          <p:sp>
            <p:nvSpPr>
              <p:cNvPr id="45" name="Freeform 7"/>
              <p:cNvSpPr/>
              <p:nvPr/>
            </p:nvSpPr>
            <p:spPr bwMode="auto">
              <a:xfrm>
                <a:off x="6078047" y="1859293"/>
                <a:ext cx="830331" cy="32540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46" name="Freeform 9"/>
              <p:cNvSpPr/>
              <p:nvPr/>
            </p:nvSpPr>
            <p:spPr bwMode="auto">
              <a:xfrm>
                <a:off x="6907860" y="1698209"/>
                <a:ext cx="347841" cy="641823"/>
              </a:xfrm>
              <a:custGeom>
                <a:avLst/>
                <a:gdLst>
                  <a:gd name="T0" fmla="*/ 310 w 310"/>
                  <a:gd name="T1" fmla="*/ 286 h 572"/>
                  <a:gd name="T2" fmla="*/ 0 w 310"/>
                  <a:gd name="T3" fmla="*/ 0 h 572"/>
                  <a:gd name="T4" fmla="*/ 0 w 310"/>
                  <a:gd name="T5" fmla="*/ 286 h 572"/>
                  <a:gd name="T6" fmla="*/ 0 w 310"/>
                  <a:gd name="T7" fmla="*/ 572 h 572"/>
                  <a:gd name="T8" fmla="*/ 310 w 310"/>
                  <a:gd name="T9" fmla="*/ 286 h 572"/>
                </a:gdLst>
                <a:ahLst/>
                <a:cxnLst>
                  <a:cxn ang="0">
                    <a:pos x="T0" y="T1"/>
                  </a:cxn>
                  <a:cxn ang="0">
                    <a:pos x="T2" y="T3"/>
                  </a:cxn>
                  <a:cxn ang="0">
                    <a:pos x="T4" y="T5"/>
                  </a:cxn>
                  <a:cxn ang="0">
                    <a:pos x="T6" y="T7"/>
                  </a:cxn>
                  <a:cxn ang="0">
                    <a:pos x="T8" y="T9"/>
                  </a:cxn>
                </a:cxnLst>
                <a:rect l="0" t="0" r="r" b="b"/>
                <a:pathLst>
                  <a:path w="310" h="572">
                    <a:moveTo>
                      <a:pt x="310" y="286"/>
                    </a:moveTo>
                    <a:lnTo>
                      <a:pt x="0" y="0"/>
                    </a:lnTo>
                    <a:lnTo>
                      <a:pt x="0" y="286"/>
                    </a:lnTo>
                    <a:lnTo>
                      <a:pt x="0" y="572"/>
                    </a:lnTo>
                    <a:lnTo>
                      <a:pt x="310" y="286"/>
                    </a:lnTo>
                    <a:close/>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grpSp>
        <p:sp>
          <p:nvSpPr>
            <p:cNvPr id="26" name="Freeform 18"/>
            <p:cNvSpPr/>
            <p:nvPr/>
          </p:nvSpPr>
          <p:spPr bwMode="auto">
            <a:xfrm>
              <a:off x="4614376" y="1924410"/>
              <a:ext cx="384354" cy="710437"/>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nvGrpSpPr>
            <p:cNvPr id="27" name="Group 36"/>
            <p:cNvGrpSpPr/>
            <p:nvPr/>
          </p:nvGrpSpPr>
          <p:grpSpPr>
            <a:xfrm>
              <a:off x="6355130" y="3580648"/>
              <a:ext cx="360797" cy="3278379"/>
              <a:chOff x="6475260" y="3892789"/>
              <a:chExt cx="326522" cy="2966937"/>
            </a:xfrm>
          </p:grpSpPr>
          <p:sp>
            <p:nvSpPr>
              <p:cNvPr id="43" name="Freeform 21"/>
              <p:cNvSpPr/>
              <p:nvPr/>
            </p:nvSpPr>
            <p:spPr bwMode="auto">
              <a:xfrm>
                <a:off x="6475260" y="3892789"/>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4" name="Freeform 21"/>
              <p:cNvSpPr/>
              <p:nvPr/>
            </p:nvSpPr>
            <p:spPr bwMode="auto">
              <a:xfrm>
                <a:off x="6475260" y="4611100"/>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8" name="Group 33"/>
            <p:cNvGrpSpPr/>
            <p:nvPr/>
          </p:nvGrpSpPr>
          <p:grpSpPr>
            <a:xfrm>
              <a:off x="5477314" y="2454448"/>
              <a:ext cx="359558" cy="4411949"/>
              <a:chOff x="5680835" y="2873577"/>
              <a:chExt cx="325400" cy="3992819"/>
            </a:xfrm>
          </p:grpSpPr>
          <p:sp>
            <p:nvSpPr>
              <p:cNvPr id="41" name="Freeform 13"/>
              <p:cNvSpPr/>
              <p:nvPr/>
            </p:nvSpPr>
            <p:spPr bwMode="auto">
              <a:xfrm>
                <a:off x="5680835" y="2873577"/>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2" name="Freeform 13"/>
              <p:cNvSpPr/>
              <p:nvPr/>
            </p:nvSpPr>
            <p:spPr bwMode="auto">
              <a:xfrm>
                <a:off x="5680835" y="4256463"/>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9" name="Group 30"/>
            <p:cNvGrpSpPr/>
            <p:nvPr/>
          </p:nvGrpSpPr>
          <p:grpSpPr>
            <a:xfrm>
              <a:off x="5038405" y="4697151"/>
              <a:ext cx="359558" cy="2161875"/>
              <a:chOff x="5283622" y="4903226"/>
              <a:chExt cx="325400" cy="1956500"/>
            </a:xfrm>
          </p:grpSpPr>
          <p:sp>
            <p:nvSpPr>
              <p:cNvPr id="39" name="Freeform 29"/>
              <p:cNvSpPr/>
              <p:nvPr/>
            </p:nvSpPr>
            <p:spPr bwMode="auto">
              <a:xfrm>
                <a:off x="5283622" y="4903226"/>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0" name="Freeform 29"/>
              <p:cNvSpPr/>
              <p:nvPr/>
            </p:nvSpPr>
            <p:spPr bwMode="auto">
              <a:xfrm>
                <a:off x="5283622" y="5254045"/>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0" name="Group 34"/>
            <p:cNvGrpSpPr/>
            <p:nvPr/>
          </p:nvGrpSpPr>
          <p:grpSpPr>
            <a:xfrm>
              <a:off x="4614376" y="2275308"/>
              <a:ext cx="1222496" cy="710437"/>
              <a:chOff x="4899875" y="2711455"/>
              <a:chExt cx="1106360" cy="642946"/>
            </a:xfrm>
          </p:grpSpPr>
          <p:sp>
            <p:nvSpPr>
              <p:cNvPr id="37" name="Freeform 15"/>
              <p:cNvSpPr/>
              <p:nvPr/>
            </p:nvSpPr>
            <p:spPr bwMode="auto">
              <a:xfrm>
                <a:off x="5211810" y="2873577"/>
                <a:ext cx="794425" cy="326522"/>
              </a:xfrm>
              <a:custGeom>
                <a:avLst/>
                <a:gdLst>
                  <a:gd name="T0" fmla="*/ 0 w 708"/>
                  <a:gd name="T1" fmla="*/ 291 h 291"/>
                  <a:gd name="T2" fmla="*/ 708 w 708"/>
                  <a:gd name="T3" fmla="*/ 291 h 291"/>
                  <a:gd name="T4" fmla="*/ 418 w 708"/>
                  <a:gd name="T5" fmla="*/ 0 h 291"/>
                  <a:gd name="T6" fmla="*/ 0 w 708"/>
                  <a:gd name="T7" fmla="*/ 0 h 291"/>
                  <a:gd name="T8" fmla="*/ 0 w 708"/>
                  <a:gd name="T9" fmla="*/ 291 h 291"/>
                </a:gdLst>
                <a:ahLst/>
                <a:cxnLst>
                  <a:cxn ang="0">
                    <a:pos x="T0" y="T1"/>
                  </a:cxn>
                  <a:cxn ang="0">
                    <a:pos x="T2" y="T3"/>
                  </a:cxn>
                  <a:cxn ang="0">
                    <a:pos x="T4" y="T5"/>
                  </a:cxn>
                  <a:cxn ang="0">
                    <a:pos x="T6" y="T7"/>
                  </a:cxn>
                  <a:cxn ang="0">
                    <a:pos x="T8" y="T9"/>
                  </a:cxn>
                </a:cxnLst>
                <a:rect l="0" t="0" r="r" b="b"/>
                <a:pathLst>
                  <a:path w="708" h="291">
                    <a:moveTo>
                      <a:pt x="0" y="291"/>
                    </a:moveTo>
                    <a:lnTo>
                      <a:pt x="708" y="291"/>
                    </a:lnTo>
                    <a:lnTo>
                      <a:pt x="418" y="0"/>
                    </a:lnTo>
                    <a:lnTo>
                      <a:pt x="0" y="0"/>
                    </a:lnTo>
                    <a:lnTo>
                      <a:pt x="0" y="291"/>
                    </a:ln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38" name="Freeform 17"/>
              <p:cNvSpPr/>
              <p:nvPr/>
            </p:nvSpPr>
            <p:spPr bwMode="auto">
              <a:xfrm>
                <a:off x="4899875" y="2711455"/>
                <a:ext cx="347841" cy="642946"/>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1" name="Group 37"/>
            <p:cNvGrpSpPr/>
            <p:nvPr/>
          </p:nvGrpSpPr>
          <p:grpSpPr>
            <a:xfrm>
              <a:off x="4352766" y="4517006"/>
              <a:ext cx="1045196" cy="709196"/>
              <a:chOff x="4663118" y="4740194"/>
              <a:chExt cx="945904" cy="641823"/>
            </a:xfrm>
          </p:grpSpPr>
          <p:sp>
            <p:nvSpPr>
              <p:cNvPr id="35" name="Freeform 31"/>
              <p:cNvSpPr/>
              <p:nvPr/>
            </p:nvSpPr>
            <p:spPr bwMode="auto">
              <a:xfrm>
                <a:off x="4975053" y="4903226"/>
                <a:ext cx="633969" cy="325400"/>
              </a:xfrm>
              <a:custGeom>
                <a:avLst/>
                <a:gdLst>
                  <a:gd name="T0" fmla="*/ 0 w 565"/>
                  <a:gd name="T1" fmla="*/ 290 h 290"/>
                  <a:gd name="T2" fmla="*/ 565 w 565"/>
                  <a:gd name="T3" fmla="*/ 290 h 290"/>
                  <a:gd name="T4" fmla="*/ 275 w 565"/>
                  <a:gd name="T5" fmla="*/ 0 h 290"/>
                  <a:gd name="T6" fmla="*/ 0 w 565"/>
                  <a:gd name="T7" fmla="*/ 0 h 290"/>
                  <a:gd name="T8" fmla="*/ 0 w 565"/>
                  <a:gd name="T9" fmla="*/ 290 h 290"/>
                </a:gdLst>
                <a:ahLst/>
                <a:cxnLst>
                  <a:cxn ang="0">
                    <a:pos x="T0" y="T1"/>
                  </a:cxn>
                  <a:cxn ang="0">
                    <a:pos x="T2" y="T3"/>
                  </a:cxn>
                  <a:cxn ang="0">
                    <a:pos x="T4" y="T5"/>
                  </a:cxn>
                  <a:cxn ang="0">
                    <a:pos x="T6" y="T7"/>
                  </a:cxn>
                  <a:cxn ang="0">
                    <a:pos x="T8" y="T9"/>
                  </a:cxn>
                </a:cxnLst>
                <a:rect l="0" t="0" r="r" b="b"/>
                <a:pathLst>
                  <a:path w="565" h="290">
                    <a:moveTo>
                      <a:pt x="0" y="290"/>
                    </a:moveTo>
                    <a:lnTo>
                      <a:pt x="565" y="290"/>
                    </a:lnTo>
                    <a:lnTo>
                      <a:pt x="275" y="0"/>
                    </a:lnTo>
                    <a:lnTo>
                      <a:pt x="0" y="0"/>
                    </a:lnTo>
                    <a:lnTo>
                      <a:pt x="0" y="290"/>
                    </a:lnTo>
                    <a:close/>
                  </a:path>
                </a:pathLst>
              </a:custGeom>
              <a:solidFill>
                <a:schemeClr val="accent4"/>
              </a:solidFill>
              <a:ln>
                <a:noFill/>
              </a:ln>
            </p:spPr>
            <p:txBody>
              <a:bodyPr vert="horz" wrap="square" lIns="91440" tIns="45720" rIns="91440" bIns="45720" numCol="1" anchor="t" anchorCtr="0" compatLnSpc="1"/>
              <a:lstStyle/>
              <a:p>
                <a:endParaRPr lang="en-US" dirty="0">
                  <a:cs typeface="+mn-ea"/>
                  <a:sym typeface="+mn-lt"/>
                </a:endParaRPr>
              </a:p>
            </p:txBody>
          </p:sp>
          <p:sp>
            <p:nvSpPr>
              <p:cNvPr id="36" name="Freeform 33"/>
              <p:cNvSpPr/>
              <p:nvPr/>
            </p:nvSpPr>
            <p:spPr bwMode="auto">
              <a:xfrm>
                <a:off x="4663118" y="4740194"/>
                <a:ext cx="352330" cy="641823"/>
              </a:xfrm>
              <a:custGeom>
                <a:avLst/>
                <a:gdLst>
                  <a:gd name="T0" fmla="*/ 0 w 314"/>
                  <a:gd name="T1" fmla="*/ 286 h 572"/>
                  <a:gd name="T2" fmla="*/ 314 w 314"/>
                  <a:gd name="T3" fmla="*/ 0 h 572"/>
                  <a:gd name="T4" fmla="*/ 314 w 314"/>
                  <a:gd name="T5" fmla="*/ 286 h 572"/>
                  <a:gd name="T6" fmla="*/ 314 w 314"/>
                  <a:gd name="T7" fmla="*/ 572 h 572"/>
                  <a:gd name="T8" fmla="*/ 0 w 314"/>
                  <a:gd name="T9" fmla="*/ 286 h 572"/>
                </a:gdLst>
                <a:ahLst/>
                <a:cxnLst>
                  <a:cxn ang="0">
                    <a:pos x="T0" y="T1"/>
                  </a:cxn>
                  <a:cxn ang="0">
                    <a:pos x="T2" y="T3"/>
                  </a:cxn>
                  <a:cxn ang="0">
                    <a:pos x="T4" y="T5"/>
                  </a:cxn>
                  <a:cxn ang="0">
                    <a:pos x="T6" y="T7"/>
                  </a:cxn>
                  <a:cxn ang="0">
                    <a:pos x="T8" y="T9"/>
                  </a:cxn>
                </a:cxnLst>
                <a:rect l="0" t="0" r="r" b="b"/>
                <a:pathLst>
                  <a:path w="314" h="572">
                    <a:moveTo>
                      <a:pt x="0" y="286"/>
                    </a:moveTo>
                    <a:lnTo>
                      <a:pt x="314" y="0"/>
                    </a:lnTo>
                    <a:lnTo>
                      <a:pt x="314" y="286"/>
                    </a:lnTo>
                    <a:lnTo>
                      <a:pt x="314" y="572"/>
                    </a:lnTo>
                    <a:lnTo>
                      <a:pt x="0" y="286"/>
                    </a:lnTo>
                    <a:close/>
                  </a:path>
                </a:pathLst>
              </a:custGeom>
              <a:solidFill>
                <a:schemeClr val="accent4"/>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2" name="Group 35"/>
            <p:cNvGrpSpPr/>
            <p:nvPr/>
          </p:nvGrpSpPr>
          <p:grpSpPr>
            <a:xfrm>
              <a:off x="6355130" y="3396156"/>
              <a:ext cx="1159264" cy="710437"/>
              <a:chOff x="6475260" y="3725824"/>
              <a:chExt cx="1049135" cy="642946"/>
            </a:xfrm>
          </p:grpSpPr>
          <p:sp>
            <p:nvSpPr>
              <p:cNvPr id="33" name="Freeform 23"/>
              <p:cNvSpPr/>
              <p:nvPr/>
            </p:nvSpPr>
            <p:spPr bwMode="auto">
              <a:xfrm>
                <a:off x="6475260" y="3892789"/>
                <a:ext cx="732711" cy="326522"/>
              </a:xfrm>
              <a:custGeom>
                <a:avLst/>
                <a:gdLst>
                  <a:gd name="T0" fmla="*/ 653 w 653"/>
                  <a:gd name="T1" fmla="*/ 291 h 291"/>
                  <a:gd name="T2" fmla="*/ 0 w 653"/>
                  <a:gd name="T3" fmla="*/ 291 h 291"/>
                  <a:gd name="T4" fmla="*/ 291 w 653"/>
                  <a:gd name="T5" fmla="*/ 0 h 291"/>
                  <a:gd name="T6" fmla="*/ 653 w 653"/>
                  <a:gd name="T7" fmla="*/ 0 h 291"/>
                  <a:gd name="T8" fmla="*/ 653 w 653"/>
                  <a:gd name="T9" fmla="*/ 291 h 291"/>
                </a:gdLst>
                <a:ahLst/>
                <a:cxnLst>
                  <a:cxn ang="0">
                    <a:pos x="T0" y="T1"/>
                  </a:cxn>
                  <a:cxn ang="0">
                    <a:pos x="T2" y="T3"/>
                  </a:cxn>
                  <a:cxn ang="0">
                    <a:pos x="T4" y="T5"/>
                  </a:cxn>
                  <a:cxn ang="0">
                    <a:pos x="T6" y="T7"/>
                  </a:cxn>
                  <a:cxn ang="0">
                    <a:pos x="T8" y="T9"/>
                  </a:cxn>
                </a:cxnLst>
                <a:rect l="0" t="0" r="r" b="b"/>
                <a:pathLst>
                  <a:path w="653" h="291">
                    <a:moveTo>
                      <a:pt x="653" y="291"/>
                    </a:moveTo>
                    <a:lnTo>
                      <a:pt x="0" y="291"/>
                    </a:lnTo>
                    <a:lnTo>
                      <a:pt x="291" y="0"/>
                    </a:lnTo>
                    <a:lnTo>
                      <a:pt x="653" y="0"/>
                    </a:lnTo>
                    <a:lnTo>
                      <a:pt x="653" y="291"/>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34" name="Freeform 25"/>
              <p:cNvSpPr/>
              <p:nvPr/>
            </p:nvSpPr>
            <p:spPr bwMode="auto">
              <a:xfrm>
                <a:off x="7172065" y="3725824"/>
                <a:ext cx="352330" cy="642946"/>
              </a:xfrm>
              <a:custGeom>
                <a:avLst/>
                <a:gdLst>
                  <a:gd name="T0" fmla="*/ 314 w 314"/>
                  <a:gd name="T1" fmla="*/ 286 h 573"/>
                  <a:gd name="T2" fmla="*/ 0 w 314"/>
                  <a:gd name="T3" fmla="*/ 0 h 573"/>
                  <a:gd name="T4" fmla="*/ 0 w 314"/>
                  <a:gd name="T5" fmla="*/ 286 h 573"/>
                  <a:gd name="T6" fmla="*/ 0 w 314"/>
                  <a:gd name="T7" fmla="*/ 573 h 573"/>
                  <a:gd name="T8" fmla="*/ 314 w 314"/>
                  <a:gd name="T9" fmla="*/ 286 h 573"/>
                </a:gdLst>
                <a:ahLst/>
                <a:cxnLst>
                  <a:cxn ang="0">
                    <a:pos x="T0" y="T1"/>
                  </a:cxn>
                  <a:cxn ang="0">
                    <a:pos x="T2" y="T3"/>
                  </a:cxn>
                  <a:cxn ang="0">
                    <a:pos x="T4" y="T5"/>
                  </a:cxn>
                  <a:cxn ang="0">
                    <a:pos x="T6" y="T7"/>
                  </a:cxn>
                  <a:cxn ang="0">
                    <a:pos x="T8" y="T9"/>
                  </a:cxn>
                </a:cxnLst>
                <a:rect l="0" t="0" r="r" b="b"/>
                <a:pathLst>
                  <a:path w="314" h="573">
                    <a:moveTo>
                      <a:pt x="314" y="286"/>
                    </a:moveTo>
                    <a:lnTo>
                      <a:pt x="0" y="0"/>
                    </a:lnTo>
                    <a:lnTo>
                      <a:pt x="0" y="286"/>
                    </a:lnTo>
                    <a:lnTo>
                      <a:pt x="0" y="573"/>
                    </a:lnTo>
                    <a:lnTo>
                      <a:pt x="314" y="286"/>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未来电子商务物流模式</a:t>
            </a:r>
          </a:p>
        </p:txBody>
      </p:sp>
      <p:sp>
        <p:nvSpPr>
          <p:cNvPr id="7" name="文本占位符 6"/>
          <p:cNvSpPr>
            <a:spLocks noGrp="1"/>
          </p:cNvSpPr>
          <p:nvPr>
            <p:ph type="body" sz="quarter" idx="10"/>
          </p:nvPr>
        </p:nvSpPr>
        <p:spPr>
          <a:xfrm>
            <a:off x="5450190" y="1507067"/>
            <a:ext cx="5903609" cy="2167466"/>
          </a:xfrm>
        </p:spPr>
        <p:txBody>
          <a:bodyPr>
            <a:normAutofit/>
          </a:bodyPr>
          <a:lstStyle/>
          <a:p>
            <a:r>
              <a:rPr lang="zh-CN" altLang="en-US">
                <a:latin typeface="+mn-lt"/>
                <a:ea typeface="+mn-ea"/>
                <a:cs typeface="+mn-ea"/>
                <a:sym typeface="+mn-lt"/>
              </a:rPr>
              <a:t>继续扩大对第三方的利用规模</a:t>
            </a:r>
            <a:endParaRPr lang="en-US" altLang="zh-CN">
              <a:latin typeface="+mn-lt"/>
              <a:ea typeface="+mn-ea"/>
              <a:cs typeface="+mn-ea"/>
              <a:sym typeface="+mn-lt"/>
            </a:endParaRPr>
          </a:p>
          <a:p>
            <a:pPr lvl="1"/>
            <a:r>
              <a:rPr lang="zh-CN" altLang="en-US">
                <a:latin typeface="+mn-lt"/>
                <a:ea typeface="+mn-ea"/>
                <a:cs typeface="+mn-ea"/>
                <a:sym typeface="+mn-lt"/>
              </a:rPr>
              <a:t>国内快递企业初步完成行业整合，网络覆盖能力和服务质量将逐步进入稳定期，有利于电子商务企业外包。顺风、中通、申通以及中铁等企业已经占到整个行业订单的</a:t>
            </a:r>
            <a:r>
              <a:rPr lang="en-US" altLang="zh-CN">
                <a:latin typeface="+mn-lt"/>
                <a:ea typeface="+mn-ea"/>
                <a:cs typeface="+mn-ea"/>
                <a:sym typeface="+mn-lt"/>
              </a:rPr>
              <a:t>70%</a:t>
            </a:r>
            <a:r>
              <a:rPr lang="zh-CN" altLang="en-US">
                <a:latin typeface="+mn-lt"/>
                <a:ea typeface="+mn-ea"/>
                <a:cs typeface="+mn-ea"/>
                <a:sym typeface="+mn-lt"/>
              </a:rPr>
              <a:t>左右。随着新型支付方式和具有中国特色的物流网络平台的形成，这种外包服务会不同深化。</a:t>
            </a:r>
          </a:p>
          <a:p>
            <a:endParaRPr lang="zh-CN" altLang="en-US">
              <a:latin typeface="+mn-lt"/>
              <a:ea typeface="+mn-ea"/>
              <a:cs typeface="+mn-ea"/>
              <a:sym typeface="+mn-lt"/>
            </a:endParaRPr>
          </a:p>
        </p:txBody>
      </p:sp>
      <p:sp>
        <p:nvSpPr>
          <p:cNvPr id="8" name="文本占位符 7"/>
          <p:cNvSpPr>
            <a:spLocks noGrp="1"/>
          </p:cNvSpPr>
          <p:nvPr>
            <p:ph type="body" sz="quarter" idx="11"/>
          </p:nvPr>
        </p:nvSpPr>
        <p:spPr>
          <a:xfrm>
            <a:off x="5416345" y="3773178"/>
            <a:ext cx="5903609" cy="1548488"/>
          </a:xfrm>
        </p:spPr>
        <p:txBody>
          <a:bodyPr>
            <a:normAutofit/>
          </a:bodyPr>
          <a:lstStyle/>
          <a:p>
            <a:r>
              <a:rPr lang="zh-CN" altLang="en-US">
                <a:latin typeface="+mn-lt"/>
                <a:ea typeface="+mn-ea"/>
                <a:cs typeface="+mn-ea"/>
                <a:sym typeface="+mn-lt"/>
              </a:rPr>
              <a:t>电子商务物流资源的共享和社会化。</a:t>
            </a:r>
            <a:endParaRPr lang="en-US" altLang="zh-CN">
              <a:latin typeface="+mn-lt"/>
              <a:ea typeface="+mn-ea"/>
              <a:cs typeface="+mn-ea"/>
              <a:sym typeface="+mn-lt"/>
            </a:endParaRPr>
          </a:p>
          <a:p>
            <a:pPr lvl="1"/>
            <a:r>
              <a:rPr lang="zh-CN" altLang="en-US">
                <a:latin typeface="+mn-lt"/>
                <a:ea typeface="+mn-ea"/>
                <a:cs typeface="+mn-ea"/>
                <a:sym typeface="+mn-lt"/>
              </a:rPr>
              <a:t>目前以自用为基础的电子商务物流资源布局和运作模式，随着物流服务的社会化程度提升和投资回报的压力，自建物流将迎来社会化发展机遇。</a:t>
            </a:r>
          </a:p>
          <a:p>
            <a:endParaRPr lang="zh-CN" altLang="en-US">
              <a:latin typeface="+mn-lt"/>
              <a:ea typeface="+mn-ea"/>
              <a:cs typeface="+mn-ea"/>
              <a:sym typeface="+mn-lt"/>
            </a:endParaRPr>
          </a:p>
        </p:txBody>
      </p:sp>
      <p:sp>
        <p:nvSpPr>
          <p:cNvPr id="9" name="文本占位符 8"/>
          <p:cNvSpPr>
            <a:spLocks noGrp="1"/>
          </p:cNvSpPr>
          <p:nvPr>
            <p:ph type="body" sz="quarter" idx="12"/>
          </p:nvPr>
        </p:nvSpPr>
        <p:spPr>
          <a:xfrm>
            <a:off x="5416345" y="5493645"/>
            <a:ext cx="5937454" cy="1271587"/>
          </a:xfrm>
        </p:spPr>
        <p:txBody>
          <a:bodyPr/>
          <a:lstStyle/>
          <a:p>
            <a:pPr lvl="1"/>
            <a:r>
              <a:rPr lang="zh-CN" altLang="en-US">
                <a:latin typeface="+mn-lt"/>
                <a:ea typeface="+mn-ea"/>
                <a:cs typeface="+mn-ea"/>
                <a:sym typeface="+mn-lt"/>
              </a:rPr>
              <a:t>专业化经营将是未来的基本趋势，必须完善物流发展环境</a:t>
            </a:r>
            <a:endParaRPr lang="en-US" altLang="zh-CN">
              <a:latin typeface="+mn-lt"/>
              <a:ea typeface="+mn-ea"/>
              <a:cs typeface="+mn-ea"/>
              <a:sym typeface="+mn-lt"/>
            </a:endParaRPr>
          </a:p>
          <a:p>
            <a:endParaRPr lang="zh-CN" altLang="en-US">
              <a:latin typeface="+mn-lt"/>
              <a:ea typeface="+mn-ea"/>
              <a:cs typeface="+mn-ea"/>
              <a:sym typeface="+mn-lt"/>
            </a:endParaRPr>
          </a:p>
          <a:p>
            <a:endParaRPr lang="zh-CN" altLang="en-US">
              <a:latin typeface="+mn-lt"/>
              <a:ea typeface="+mn-ea"/>
              <a:cs typeface="+mn-ea"/>
              <a:sym typeface="+mn-lt"/>
            </a:endParaRPr>
          </a:p>
        </p:txBody>
      </p:sp>
      <p:grpSp>
        <p:nvGrpSpPr>
          <p:cNvPr id="21" name="组合 20"/>
          <p:cNvGrpSpPr/>
          <p:nvPr/>
        </p:nvGrpSpPr>
        <p:grpSpPr>
          <a:xfrm>
            <a:off x="1043334" y="1789794"/>
            <a:ext cx="3935065" cy="4415461"/>
            <a:chOff x="1086878" y="2086938"/>
            <a:chExt cx="3746058" cy="4415461"/>
          </a:xfrm>
        </p:grpSpPr>
        <p:sp>
          <p:nvSpPr>
            <p:cNvPr id="22" name="Down Arrow 16"/>
            <p:cNvSpPr/>
            <p:nvPr userDrawn="1"/>
          </p:nvSpPr>
          <p:spPr>
            <a:xfrm rot="16200000">
              <a:off x="3342976" y="4112470"/>
              <a:ext cx="388652" cy="36439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3" name="Down Arrow 17"/>
            <p:cNvSpPr/>
            <p:nvPr userDrawn="1"/>
          </p:nvSpPr>
          <p:spPr>
            <a:xfrm rot="13500000">
              <a:off x="3301764" y="2931974"/>
              <a:ext cx="388652" cy="853497"/>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4" name="Down Arrow 18"/>
            <p:cNvSpPr/>
            <p:nvPr userDrawn="1"/>
          </p:nvSpPr>
          <p:spPr>
            <a:xfrm rot="18900000" flipH="1">
              <a:off x="3301764" y="4877765"/>
              <a:ext cx="388652" cy="85349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5" name="Group 45"/>
            <p:cNvGrpSpPr/>
            <p:nvPr userDrawn="1"/>
          </p:nvGrpSpPr>
          <p:grpSpPr>
            <a:xfrm>
              <a:off x="3800478" y="5401217"/>
              <a:ext cx="1032458" cy="1101182"/>
              <a:chOff x="3164297" y="3911939"/>
              <a:chExt cx="802878" cy="802877"/>
            </a:xfrm>
          </p:grpSpPr>
          <p:sp>
            <p:nvSpPr>
              <p:cNvPr id="36" name="Oval 13"/>
              <p:cNvSpPr/>
              <p:nvPr/>
            </p:nvSpPr>
            <p:spPr>
              <a:xfrm rot="16200000">
                <a:off x="3164297" y="3911939"/>
                <a:ext cx="802877" cy="802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7" name="Freeform 19"/>
              <p:cNvSpPr>
                <a:spLocks noEditPoints="1"/>
              </p:cNvSpPr>
              <p:nvPr/>
            </p:nvSpPr>
            <p:spPr bwMode="auto">
              <a:xfrm rot="16200000">
                <a:off x="3420801" y="4188623"/>
                <a:ext cx="289868" cy="24950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26" name="Group 43"/>
            <p:cNvGrpSpPr/>
            <p:nvPr userDrawn="1"/>
          </p:nvGrpSpPr>
          <p:grpSpPr>
            <a:xfrm>
              <a:off x="3800478" y="2086938"/>
              <a:ext cx="1032458" cy="1101182"/>
              <a:chOff x="3164297" y="1495482"/>
              <a:chExt cx="802878" cy="802877"/>
            </a:xfrm>
          </p:grpSpPr>
          <p:sp>
            <p:nvSpPr>
              <p:cNvPr id="34" name="Oval 14"/>
              <p:cNvSpPr/>
              <p:nvPr/>
            </p:nvSpPr>
            <p:spPr>
              <a:xfrm rot="16200000">
                <a:off x="3164297" y="1495482"/>
                <a:ext cx="802877" cy="8028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Freeform 178"/>
              <p:cNvSpPr>
                <a:spLocks noEditPoints="1"/>
              </p:cNvSpPr>
              <p:nvPr/>
            </p:nvSpPr>
            <p:spPr bwMode="auto">
              <a:xfrm rot="16200000">
                <a:off x="3420801" y="1787761"/>
                <a:ext cx="289868" cy="21831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27" name="Group 44"/>
            <p:cNvGrpSpPr/>
            <p:nvPr userDrawn="1"/>
          </p:nvGrpSpPr>
          <p:grpSpPr>
            <a:xfrm>
              <a:off x="3800478" y="3744077"/>
              <a:ext cx="1032458" cy="1101182"/>
              <a:chOff x="3164297" y="2703710"/>
              <a:chExt cx="802878" cy="802877"/>
            </a:xfrm>
          </p:grpSpPr>
          <p:sp>
            <p:nvSpPr>
              <p:cNvPr id="32" name="Oval 15"/>
              <p:cNvSpPr/>
              <p:nvPr/>
            </p:nvSpPr>
            <p:spPr>
              <a:xfrm rot="16200000">
                <a:off x="3164297" y="2703710"/>
                <a:ext cx="802877" cy="8028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Freeform 86"/>
              <p:cNvSpPr>
                <a:spLocks noEditPoints="1"/>
              </p:cNvSpPr>
              <p:nvPr/>
            </p:nvSpPr>
            <p:spPr bwMode="auto">
              <a:xfrm rot="16200000">
                <a:off x="3466482" y="2938151"/>
                <a:ext cx="198507" cy="33399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28" name="Group 42"/>
            <p:cNvGrpSpPr/>
            <p:nvPr userDrawn="1"/>
          </p:nvGrpSpPr>
          <p:grpSpPr>
            <a:xfrm>
              <a:off x="1917760" y="3582140"/>
              <a:ext cx="1336122" cy="1425060"/>
              <a:chOff x="1700226" y="2585641"/>
              <a:chExt cx="1039018" cy="1039018"/>
            </a:xfrm>
          </p:grpSpPr>
          <p:sp>
            <p:nvSpPr>
              <p:cNvPr id="30" name="Oval 12"/>
              <p:cNvSpPr/>
              <p:nvPr/>
            </p:nvSpPr>
            <p:spPr>
              <a:xfrm rot="16200000">
                <a:off x="1700226" y="2585641"/>
                <a:ext cx="1039018" cy="10390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Freeform 245"/>
              <p:cNvSpPr/>
              <p:nvPr/>
            </p:nvSpPr>
            <p:spPr bwMode="auto">
              <a:xfrm rot="16200000">
                <a:off x="2025234" y="2910648"/>
                <a:ext cx="389003" cy="38900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grpSp>
        <p:sp>
          <p:nvSpPr>
            <p:cNvPr id="29" name="Block Arc 46"/>
            <p:cNvSpPr/>
            <p:nvPr userDrawn="1"/>
          </p:nvSpPr>
          <p:spPr>
            <a:xfrm rot="16200000">
              <a:off x="989039" y="2824835"/>
              <a:ext cx="3135349" cy="2939672"/>
            </a:xfrm>
            <a:prstGeom prst="blockArc">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t">
            <a:normAutofit/>
          </a:bodyPr>
          <a:lstStyle/>
          <a:p>
            <a:r>
              <a:rPr lang="zh-CN" altLang="en-US" sz="5400" b="1" dirty="0">
                <a:latin typeface="+mn-lt"/>
                <a:ea typeface="+mn-ea"/>
                <a:cs typeface="+mn-ea"/>
                <a:sym typeface="+mn-lt"/>
              </a:rPr>
              <a:t>电子商务物流环境</a:t>
            </a:r>
          </a:p>
        </p:txBody>
      </p:sp>
      <p:sp>
        <p:nvSpPr>
          <p:cNvPr id="6" name="文本占位符 5"/>
          <p:cNvSpPr>
            <a:spLocks noGrp="1"/>
          </p:cNvSpPr>
          <p:nvPr>
            <p:ph type="body" sz="quarter" idx="10"/>
          </p:nvPr>
        </p:nvSpPr>
        <p:spPr/>
        <p:txBody>
          <a:bodyPr/>
          <a:lstStyle/>
          <a:p>
            <a:pPr marL="0" indent="0" algn="ctr">
              <a:buNone/>
            </a:pPr>
            <a:r>
              <a:rPr lang="en-US" altLang="zh-CN">
                <a:latin typeface="+mn-lt"/>
                <a:ea typeface="+mn-ea"/>
                <a:cs typeface="+mn-ea"/>
                <a:sym typeface="+mn-lt"/>
              </a:rPr>
              <a:t>Part    03</a:t>
            </a:r>
            <a:endParaRPr lang="zh-CN" altLang="en-US">
              <a:latin typeface="+mn-lt"/>
              <a:ea typeface="+mn-ea"/>
              <a:cs typeface="+mn-ea"/>
              <a:sym typeface="+mn-lt"/>
            </a:endParaRPr>
          </a:p>
        </p:txBody>
      </p:sp>
      <p:sp>
        <p:nvSpPr>
          <p:cNvPr id="4" name="矩形 3"/>
          <p:cNvSpPr/>
          <p:nvPr/>
        </p:nvSpPr>
        <p:spPr>
          <a:xfrm>
            <a:off x="5650498" y="3429000"/>
            <a:ext cx="5829300" cy="923330"/>
          </a:xfrm>
          <a:prstGeom prst="rect">
            <a:avLst/>
          </a:prstGeom>
        </p:spPr>
        <p:txBody>
          <a:bodyPr wrap="square">
            <a:spAutoFit/>
          </a:bodyPr>
          <a:lstStyle/>
          <a:p>
            <a:pPr algn="dist"/>
            <a:r>
              <a:rPr lang="fr-FR" altLang="zh-CN">
                <a:solidFill>
                  <a:schemeClr val="bg1"/>
                </a:solidFill>
                <a:cs typeface="+mn-ea"/>
                <a:sym typeface="+mn-lt"/>
              </a:rPr>
              <a:t/>
            </a:r>
            <a:br>
              <a:rPr lang="fr-FR" altLang="zh-CN">
                <a:solidFill>
                  <a:schemeClr val="bg1"/>
                </a:solidFill>
                <a:cs typeface="+mn-ea"/>
                <a:sym typeface="+mn-lt"/>
              </a:rPr>
            </a:br>
            <a:endParaRPr lang="fr-FR" altLang="zh-CN">
              <a:solidFill>
                <a:schemeClr val="bg1"/>
              </a:solidFill>
              <a:cs typeface="+mn-ea"/>
              <a:sym typeface="+mn-lt"/>
            </a:endParaRPr>
          </a:p>
          <a:p>
            <a:pPr algn="dist"/>
            <a:r>
              <a:rPr lang="fr-FR" altLang="zh-CN">
                <a:solidFill>
                  <a:schemeClr val="bg1"/>
                </a:solidFill>
                <a:cs typeface="+mn-ea"/>
                <a:sym typeface="+mn-lt"/>
              </a:rPr>
              <a:t>Discussion on e-commerce logistics solutions</a:t>
            </a:r>
            <a:endParaRPr lang="fr-FR" altLang="zh-CN" b="0" i="0">
              <a:solidFill>
                <a:schemeClr val="bg1"/>
              </a:solidFill>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物流业发展趋势</a:t>
            </a:r>
          </a:p>
        </p:txBody>
      </p:sp>
      <p:sp>
        <p:nvSpPr>
          <p:cNvPr id="10" name="文本占位符 9"/>
          <p:cNvSpPr>
            <a:spLocks noGrp="1"/>
          </p:cNvSpPr>
          <p:nvPr>
            <p:ph type="body" sz="quarter" idx="14"/>
          </p:nvPr>
        </p:nvSpPr>
        <p:spPr>
          <a:xfrm>
            <a:off x="984065" y="1947839"/>
            <a:ext cx="2324292" cy="1141138"/>
          </a:xfrm>
        </p:spPr>
        <p:txBody>
          <a:bodyPr/>
          <a:lstStyle/>
          <a:p>
            <a:r>
              <a:rPr lang="zh-CN" altLang="en-US" sz="1600" b="0">
                <a:solidFill>
                  <a:schemeClr val="tx1"/>
                </a:solidFill>
                <a:latin typeface="+mn-lt"/>
                <a:ea typeface="+mn-ea"/>
                <a:cs typeface="+mn-ea"/>
                <a:sym typeface="+mn-lt"/>
              </a:rPr>
              <a:t>物流业发展的运输服务环境将发生较大变化</a:t>
            </a:r>
          </a:p>
          <a:p>
            <a:endParaRPr lang="zh-CN" altLang="en-US" sz="1600" b="0">
              <a:solidFill>
                <a:schemeClr val="tx1"/>
              </a:solidFill>
              <a:latin typeface="+mn-lt"/>
              <a:ea typeface="+mn-ea"/>
              <a:cs typeface="+mn-ea"/>
              <a:sym typeface="+mn-lt"/>
            </a:endParaRPr>
          </a:p>
        </p:txBody>
      </p:sp>
      <p:sp>
        <p:nvSpPr>
          <p:cNvPr id="11" name="文本占位符 10"/>
          <p:cNvSpPr>
            <a:spLocks noGrp="1"/>
          </p:cNvSpPr>
          <p:nvPr>
            <p:ph type="body" sz="quarter" idx="15"/>
          </p:nvPr>
        </p:nvSpPr>
        <p:spPr>
          <a:xfrm>
            <a:off x="984065" y="3417017"/>
            <a:ext cx="2317931" cy="1141138"/>
          </a:xfrm>
        </p:spPr>
        <p:txBody>
          <a:bodyPr/>
          <a:lstStyle/>
          <a:p>
            <a:r>
              <a:rPr lang="zh-CN" altLang="en-US" sz="1600" b="0">
                <a:solidFill>
                  <a:schemeClr val="tx1"/>
                </a:solidFill>
                <a:latin typeface="+mn-lt"/>
                <a:ea typeface="+mn-ea"/>
                <a:cs typeface="+mn-ea"/>
                <a:sym typeface="+mn-lt"/>
              </a:rPr>
              <a:t>运输市场的细分将进入实施阶段</a:t>
            </a:r>
          </a:p>
          <a:p>
            <a:endParaRPr lang="zh-CN" altLang="en-US" sz="1600" b="0">
              <a:solidFill>
                <a:schemeClr val="tx1"/>
              </a:solidFill>
              <a:latin typeface="+mn-lt"/>
              <a:ea typeface="+mn-ea"/>
              <a:cs typeface="+mn-ea"/>
              <a:sym typeface="+mn-lt"/>
            </a:endParaRPr>
          </a:p>
        </p:txBody>
      </p:sp>
      <p:sp>
        <p:nvSpPr>
          <p:cNvPr id="12" name="文本占位符 11"/>
          <p:cNvSpPr>
            <a:spLocks noGrp="1"/>
          </p:cNvSpPr>
          <p:nvPr>
            <p:ph type="body" sz="quarter" idx="16"/>
          </p:nvPr>
        </p:nvSpPr>
        <p:spPr>
          <a:xfrm>
            <a:off x="984065" y="4898604"/>
            <a:ext cx="2317931" cy="1141138"/>
          </a:xfrm>
        </p:spPr>
        <p:txBody>
          <a:bodyPr/>
          <a:lstStyle/>
          <a:p>
            <a:r>
              <a:rPr lang="zh-CN" altLang="en-US" sz="1600" b="0">
                <a:solidFill>
                  <a:schemeClr val="tx1"/>
                </a:solidFill>
                <a:latin typeface="+mn-lt"/>
                <a:ea typeface="+mn-ea"/>
                <a:cs typeface="+mn-ea"/>
                <a:sym typeface="+mn-lt"/>
              </a:rPr>
              <a:t>物流一体化服务将得到加强</a:t>
            </a:r>
          </a:p>
          <a:p>
            <a:endParaRPr lang="zh-CN" altLang="en-US" sz="1600" b="0">
              <a:solidFill>
                <a:schemeClr val="tx1"/>
              </a:solidFill>
              <a:latin typeface="+mn-lt"/>
              <a:ea typeface="+mn-ea"/>
              <a:cs typeface="+mn-ea"/>
              <a:sym typeface="+mn-lt"/>
            </a:endParaRPr>
          </a:p>
        </p:txBody>
      </p:sp>
      <p:sp>
        <p:nvSpPr>
          <p:cNvPr id="13" name="文本占位符 12"/>
          <p:cNvSpPr>
            <a:spLocks noGrp="1"/>
          </p:cNvSpPr>
          <p:nvPr>
            <p:ph type="body" sz="quarter" idx="17"/>
          </p:nvPr>
        </p:nvSpPr>
        <p:spPr>
          <a:xfrm>
            <a:off x="3718097" y="1947839"/>
            <a:ext cx="2317931" cy="1141138"/>
          </a:xfrm>
        </p:spPr>
        <p:txBody>
          <a:bodyPr/>
          <a:lstStyle/>
          <a:p>
            <a:r>
              <a:rPr lang="zh-CN" altLang="en-US" sz="1600" b="0">
                <a:solidFill>
                  <a:schemeClr val="tx1"/>
                </a:solidFill>
                <a:latin typeface="+mn-lt"/>
                <a:ea typeface="+mn-ea"/>
                <a:cs typeface="+mn-ea"/>
                <a:sym typeface="+mn-lt"/>
              </a:rPr>
              <a:t>物流发展进一步向制造、商贸等产业渗透</a:t>
            </a:r>
          </a:p>
          <a:p>
            <a:endParaRPr lang="zh-CN" altLang="en-US" sz="1600" b="0">
              <a:solidFill>
                <a:schemeClr val="tx1"/>
              </a:solidFill>
              <a:latin typeface="+mn-lt"/>
              <a:ea typeface="+mn-ea"/>
              <a:cs typeface="+mn-ea"/>
              <a:sym typeface="+mn-lt"/>
            </a:endParaRPr>
          </a:p>
        </p:txBody>
      </p:sp>
      <p:sp>
        <p:nvSpPr>
          <p:cNvPr id="14" name="文本占位符 13"/>
          <p:cNvSpPr>
            <a:spLocks noGrp="1"/>
          </p:cNvSpPr>
          <p:nvPr>
            <p:ph type="body" sz="quarter" idx="18"/>
          </p:nvPr>
        </p:nvSpPr>
        <p:spPr>
          <a:xfrm>
            <a:off x="3718097" y="3423222"/>
            <a:ext cx="2317931" cy="1141138"/>
          </a:xfrm>
        </p:spPr>
        <p:txBody>
          <a:bodyPr/>
          <a:lstStyle/>
          <a:p>
            <a:r>
              <a:rPr lang="zh-CN" altLang="en-US" sz="1600" b="0">
                <a:solidFill>
                  <a:schemeClr val="tx1"/>
                </a:solidFill>
                <a:latin typeface="+mn-lt"/>
                <a:ea typeface="+mn-ea"/>
                <a:cs typeface="+mn-ea"/>
                <a:sym typeface="+mn-lt"/>
              </a:rPr>
              <a:t>物流服务专业化和精益化程度将提高</a:t>
            </a:r>
          </a:p>
          <a:p>
            <a:endParaRPr lang="zh-CN" altLang="en-US" sz="1600" b="0">
              <a:solidFill>
                <a:schemeClr val="tx1"/>
              </a:solidFill>
              <a:latin typeface="+mn-lt"/>
              <a:ea typeface="+mn-ea"/>
              <a:cs typeface="+mn-ea"/>
              <a:sym typeface="+mn-lt"/>
            </a:endParaRPr>
          </a:p>
        </p:txBody>
      </p:sp>
      <p:sp>
        <p:nvSpPr>
          <p:cNvPr id="15" name="文本占位符 14"/>
          <p:cNvSpPr>
            <a:spLocks noGrp="1"/>
          </p:cNvSpPr>
          <p:nvPr>
            <p:ph type="body" sz="quarter" idx="19"/>
          </p:nvPr>
        </p:nvSpPr>
        <p:spPr>
          <a:xfrm>
            <a:off x="3718097" y="4898604"/>
            <a:ext cx="2317931" cy="1141138"/>
          </a:xfrm>
        </p:spPr>
        <p:txBody>
          <a:bodyPr>
            <a:normAutofit/>
          </a:bodyPr>
          <a:lstStyle/>
          <a:p>
            <a:r>
              <a:rPr lang="zh-CN" altLang="en-US" sz="1600" b="0">
                <a:solidFill>
                  <a:schemeClr val="tx1"/>
                </a:solidFill>
                <a:latin typeface="+mn-lt"/>
                <a:ea typeface="+mn-ea"/>
                <a:cs typeface="+mn-ea"/>
                <a:sym typeface="+mn-lt"/>
              </a:rPr>
              <a:t>绿色物流发展可能会成为影响物流发展的重要问题</a:t>
            </a:r>
          </a:p>
          <a:p>
            <a:endParaRPr lang="zh-CN" altLang="en-US" sz="1600" b="0">
              <a:solidFill>
                <a:schemeClr val="tx1"/>
              </a:solidFill>
              <a:latin typeface="+mn-lt"/>
              <a:ea typeface="+mn-ea"/>
              <a:cs typeface="+mn-ea"/>
              <a:sym typeface="+mn-lt"/>
            </a:endParaRPr>
          </a:p>
        </p:txBody>
      </p:sp>
      <p:grpSp>
        <p:nvGrpSpPr>
          <p:cNvPr id="33" name="组合 32"/>
          <p:cNvGrpSpPr/>
          <p:nvPr/>
        </p:nvGrpSpPr>
        <p:grpSpPr>
          <a:xfrm>
            <a:off x="0" y="1661267"/>
            <a:ext cx="12192000" cy="4702804"/>
            <a:chOff x="0" y="1661267"/>
            <a:chExt cx="12192000" cy="4702804"/>
          </a:xfrm>
        </p:grpSpPr>
        <p:grpSp>
          <p:nvGrpSpPr>
            <p:cNvPr id="34" name="Group 77"/>
            <p:cNvGrpSpPr/>
            <p:nvPr userDrawn="1"/>
          </p:nvGrpSpPr>
          <p:grpSpPr>
            <a:xfrm>
              <a:off x="7635779" y="3633407"/>
              <a:ext cx="1483277" cy="1028392"/>
              <a:chOff x="3362253" y="2517137"/>
              <a:chExt cx="1112458" cy="771294"/>
            </a:xfrm>
          </p:grpSpPr>
          <p:sp>
            <p:nvSpPr>
              <p:cNvPr id="64" name="Round Diagonal Corner Rectangle 78"/>
              <p:cNvSpPr/>
              <p:nvPr/>
            </p:nvSpPr>
            <p:spPr>
              <a:xfrm rot="10800000" flipH="1" flipV="1">
                <a:off x="3364530" y="2542534"/>
                <a:ext cx="1110181" cy="745897"/>
              </a:xfrm>
              <a:prstGeom prst="round2DiagRect">
                <a:avLst>
                  <a:gd name="adj1" fmla="val 39154"/>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65" name="Round Diagonal Corner Rectangle 79"/>
              <p:cNvSpPr/>
              <p:nvPr/>
            </p:nvSpPr>
            <p:spPr>
              <a:xfrm rot="10800000" flipH="1" flipV="1">
                <a:off x="3362253" y="2517137"/>
                <a:ext cx="1110181" cy="745897"/>
              </a:xfrm>
              <a:prstGeom prst="round2DiagRect">
                <a:avLst>
                  <a:gd name="adj1" fmla="val 39154"/>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35" name="Group 80"/>
            <p:cNvGrpSpPr/>
            <p:nvPr userDrawn="1"/>
          </p:nvGrpSpPr>
          <p:grpSpPr>
            <a:xfrm>
              <a:off x="9338104" y="3649733"/>
              <a:ext cx="1752171" cy="1252669"/>
              <a:chOff x="4638997" y="2552242"/>
              <a:chExt cx="1314128" cy="939502"/>
            </a:xfrm>
          </p:grpSpPr>
          <p:sp>
            <p:nvSpPr>
              <p:cNvPr id="62" name="Round Diagonal Corner Rectangle 81"/>
              <p:cNvSpPr/>
              <p:nvPr/>
            </p:nvSpPr>
            <p:spPr>
              <a:xfrm rot="10800000" flipV="1">
                <a:off x="4638997" y="2577119"/>
                <a:ext cx="1314124" cy="914625"/>
              </a:xfrm>
              <a:prstGeom prst="round2DiagRect">
                <a:avLst>
                  <a:gd name="adj1" fmla="val 39154"/>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63" name="Round Diagonal Corner Rectangle 82"/>
              <p:cNvSpPr/>
              <p:nvPr/>
            </p:nvSpPr>
            <p:spPr>
              <a:xfrm rot="10800000" flipV="1">
                <a:off x="4639001" y="2552242"/>
                <a:ext cx="1314124" cy="91462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36" name="Group 83"/>
            <p:cNvGrpSpPr/>
            <p:nvPr userDrawn="1"/>
          </p:nvGrpSpPr>
          <p:grpSpPr>
            <a:xfrm>
              <a:off x="9220662" y="2263587"/>
              <a:ext cx="1869613" cy="1326647"/>
              <a:chOff x="4550915" y="1512632"/>
              <a:chExt cx="1402210" cy="994985"/>
            </a:xfrm>
            <a:solidFill>
              <a:srgbClr val="9FB8CD"/>
            </a:solidFill>
          </p:grpSpPr>
          <p:sp>
            <p:nvSpPr>
              <p:cNvPr id="60" name="Round Diagonal Corner Rectangle 84"/>
              <p:cNvSpPr/>
              <p:nvPr/>
            </p:nvSpPr>
            <p:spPr>
              <a:xfrm rot="10800000">
                <a:off x="4550915" y="1531687"/>
                <a:ext cx="1402206" cy="975930"/>
              </a:xfrm>
              <a:prstGeom prst="round2DiagRect">
                <a:avLst>
                  <a:gd name="adj1" fmla="val 391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61" name="Round Diagonal Corner Rectangle 85"/>
              <p:cNvSpPr/>
              <p:nvPr/>
            </p:nvSpPr>
            <p:spPr>
              <a:xfrm rot="10800000">
                <a:off x="4550919" y="1512632"/>
                <a:ext cx="1402206" cy="975930"/>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37" name="Group 86"/>
            <p:cNvGrpSpPr/>
            <p:nvPr userDrawn="1"/>
          </p:nvGrpSpPr>
          <p:grpSpPr>
            <a:xfrm>
              <a:off x="6629398" y="1661267"/>
              <a:ext cx="2454871" cy="1813136"/>
              <a:chOff x="2607467" y="1060892"/>
              <a:chExt cx="1841153" cy="1359852"/>
            </a:xfrm>
          </p:grpSpPr>
          <p:sp>
            <p:nvSpPr>
              <p:cNvPr id="58" name="Round Diagonal Corner Rectangle 87"/>
              <p:cNvSpPr/>
              <p:nvPr/>
            </p:nvSpPr>
            <p:spPr>
              <a:xfrm rot="10800000" flipH="1">
                <a:off x="2609055" y="1082809"/>
                <a:ext cx="1839565" cy="1337935"/>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59" name="Round Diagonal Corner Rectangle 88"/>
              <p:cNvSpPr/>
              <p:nvPr/>
            </p:nvSpPr>
            <p:spPr>
              <a:xfrm rot="10800000" flipH="1">
                <a:off x="2607467" y="1060892"/>
                <a:ext cx="1839565" cy="133793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sp>
          <p:nvSpPr>
            <p:cNvPr id="38" name="Oval 76"/>
            <p:cNvSpPr/>
            <p:nvPr userDrawn="1"/>
          </p:nvSpPr>
          <p:spPr>
            <a:xfrm>
              <a:off x="8637990" y="2993329"/>
              <a:ext cx="1165355" cy="116534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9" name="Freeform 5"/>
            <p:cNvSpPr/>
            <p:nvPr userDrawn="1"/>
          </p:nvSpPr>
          <p:spPr bwMode="auto">
            <a:xfrm>
              <a:off x="8694210" y="3564827"/>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0" name="Oval 62"/>
            <p:cNvSpPr/>
            <p:nvPr userDrawn="1"/>
          </p:nvSpPr>
          <p:spPr>
            <a:xfrm>
              <a:off x="9039820" y="3372803"/>
              <a:ext cx="384047" cy="384047"/>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41" name="Rectangle 67"/>
            <p:cNvSpPr/>
            <p:nvPr userDrawn="1"/>
          </p:nvSpPr>
          <p:spPr>
            <a:xfrm>
              <a:off x="0" y="6251728"/>
              <a:ext cx="12192000" cy="112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nvGrpSpPr>
            <p:cNvPr id="42" name="Group 89"/>
            <p:cNvGrpSpPr/>
            <p:nvPr userDrawn="1"/>
          </p:nvGrpSpPr>
          <p:grpSpPr>
            <a:xfrm>
              <a:off x="8000098" y="4869232"/>
              <a:ext cx="1128553" cy="786239"/>
              <a:chOff x="3360240" y="2517137"/>
              <a:chExt cx="1112194" cy="774844"/>
            </a:xfrm>
          </p:grpSpPr>
          <p:sp>
            <p:nvSpPr>
              <p:cNvPr id="56" name="Round Diagonal Corner Rectangle 90"/>
              <p:cNvSpPr/>
              <p:nvPr/>
            </p:nvSpPr>
            <p:spPr>
              <a:xfrm rot="10800000" flipH="1" flipV="1">
                <a:off x="3360240" y="2546083"/>
                <a:ext cx="1110180" cy="745898"/>
              </a:xfrm>
              <a:prstGeom prst="round2DiagRect">
                <a:avLst>
                  <a:gd name="adj1" fmla="val 39154"/>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57" name="Round Diagonal Corner Rectangle 91"/>
              <p:cNvSpPr/>
              <p:nvPr/>
            </p:nvSpPr>
            <p:spPr>
              <a:xfrm rot="10800000" flipH="1" flipV="1">
                <a:off x="3362253" y="2517137"/>
                <a:ext cx="1110181" cy="745897"/>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43" name="Group 107"/>
            <p:cNvGrpSpPr/>
            <p:nvPr userDrawn="1"/>
          </p:nvGrpSpPr>
          <p:grpSpPr>
            <a:xfrm>
              <a:off x="7407010" y="1947839"/>
              <a:ext cx="884075" cy="1215603"/>
              <a:chOff x="8597901" y="2862263"/>
              <a:chExt cx="571500" cy="785813"/>
            </a:xfrm>
            <a:solidFill>
              <a:schemeClr val="bg1"/>
            </a:solidFill>
          </p:grpSpPr>
          <p:sp>
            <p:nvSpPr>
              <p:cNvPr id="53" name="Freeform 105"/>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4" name="Freeform 106"/>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5" name="Freeform 107"/>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44" name="Group 112"/>
            <p:cNvGrpSpPr/>
            <p:nvPr userDrawn="1"/>
          </p:nvGrpSpPr>
          <p:grpSpPr>
            <a:xfrm>
              <a:off x="9817934" y="2556384"/>
              <a:ext cx="736600" cy="736600"/>
              <a:chOff x="3119438" y="3767138"/>
              <a:chExt cx="552450" cy="552450"/>
            </a:xfrm>
            <a:solidFill>
              <a:schemeClr val="bg1"/>
            </a:solidFill>
          </p:grpSpPr>
          <p:sp>
            <p:nvSpPr>
              <p:cNvPr id="51" name="Freeform 82"/>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2" name="Freeform 83"/>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45" name="Freeform 8"/>
            <p:cNvSpPr>
              <a:spLocks noEditPoints="1"/>
            </p:cNvSpPr>
            <p:nvPr userDrawn="1"/>
          </p:nvSpPr>
          <p:spPr bwMode="auto">
            <a:xfrm>
              <a:off x="8056186" y="3850883"/>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rtl="1"/>
              <a:endParaRPr lang="en-US" sz="2665" dirty="0">
                <a:cs typeface="+mn-ea"/>
                <a:sym typeface="+mn-lt"/>
              </a:endParaRPr>
            </a:p>
          </p:txBody>
        </p:sp>
        <p:sp>
          <p:nvSpPr>
            <p:cNvPr id="46" name="Freeform 38"/>
            <p:cNvSpPr>
              <a:spLocks noEditPoints="1"/>
            </p:cNvSpPr>
            <p:nvPr userDrawn="1"/>
          </p:nvSpPr>
          <p:spPr bwMode="auto">
            <a:xfrm>
              <a:off x="9963864" y="3856760"/>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nvGrpSpPr>
            <p:cNvPr id="47" name="Group 117"/>
            <p:cNvGrpSpPr/>
            <p:nvPr userDrawn="1"/>
          </p:nvGrpSpPr>
          <p:grpSpPr>
            <a:xfrm>
              <a:off x="8287090" y="5061601"/>
              <a:ext cx="554567" cy="368300"/>
              <a:chOff x="8291513" y="4287838"/>
              <a:chExt cx="415925" cy="276225"/>
            </a:xfrm>
            <a:solidFill>
              <a:schemeClr val="bg1"/>
            </a:solidFill>
          </p:grpSpPr>
          <p:sp>
            <p:nvSpPr>
              <p:cNvPr id="49" name="Freeform 6"/>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0" name="Freeform 7"/>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48" name="Oval 120"/>
            <p:cNvSpPr/>
            <p:nvPr userDrawn="1"/>
          </p:nvSpPr>
          <p:spPr>
            <a:xfrm>
              <a:off x="9111632" y="4740545"/>
              <a:ext cx="240424" cy="240421"/>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“十二五”物流产业发展要求</a:t>
            </a:r>
          </a:p>
        </p:txBody>
      </p:sp>
      <p:sp>
        <p:nvSpPr>
          <p:cNvPr id="8" name="文本占位符 7"/>
          <p:cNvSpPr>
            <a:spLocks noGrp="1"/>
          </p:cNvSpPr>
          <p:nvPr>
            <p:ph type="body" sz="quarter" idx="16"/>
          </p:nvPr>
        </p:nvSpPr>
        <p:spPr>
          <a:xfrm>
            <a:off x="1032933" y="3598655"/>
            <a:ext cx="2576778" cy="2074011"/>
          </a:xfrm>
        </p:spPr>
        <p:txBody>
          <a:bodyPr>
            <a:noAutofit/>
          </a:bodyPr>
          <a:lstStyle/>
          <a:p>
            <a:r>
              <a:rPr lang="zh-CN" altLang="en-US" sz="1400" b="0">
                <a:solidFill>
                  <a:schemeClr val="tx1"/>
                </a:solidFill>
                <a:latin typeface="+mn-lt"/>
                <a:ea typeface="+mn-ea"/>
                <a:cs typeface="+mn-ea"/>
                <a:sym typeface="+mn-lt"/>
              </a:rPr>
              <a:t>加快建立社会化、专业化、信息化的现代物流服务体系，大力发展第三方物流，优先整合和利用现有物流资源，加强物流基础设施的建设和衔接，提高物流效率，降低物流成本。</a:t>
            </a:r>
          </a:p>
          <a:p>
            <a:endParaRPr lang="zh-CN" altLang="en-US" sz="1400" b="0">
              <a:solidFill>
                <a:schemeClr val="tx1"/>
              </a:solidFill>
              <a:latin typeface="+mn-lt"/>
              <a:ea typeface="+mn-ea"/>
              <a:cs typeface="+mn-ea"/>
              <a:sym typeface="+mn-lt"/>
            </a:endParaRPr>
          </a:p>
        </p:txBody>
      </p:sp>
      <p:sp>
        <p:nvSpPr>
          <p:cNvPr id="9" name="文本占位符 8"/>
          <p:cNvSpPr>
            <a:spLocks noGrp="1"/>
          </p:cNvSpPr>
          <p:nvPr>
            <p:ph type="body" sz="quarter" idx="17"/>
          </p:nvPr>
        </p:nvSpPr>
        <p:spPr/>
        <p:txBody>
          <a:bodyPr>
            <a:normAutofit/>
          </a:bodyPr>
          <a:lstStyle/>
          <a:p>
            <a:r>
              <a:rPr lang="zh-CN" altLang="en-US" sz="1400" b="0">
                <a:solidFill>
                  <a:schemeClr val="tx1"/>
                </a:solidFill>
                <a:latin typeface="+mn-lt"/>
                <a:ea typeface="+mn-ea"/>
                <a:cs typeface="+mn-ea"/>
                <a:sym typeface="+mn-lt"/>
              </a:rPr>
              <a:t>推动农产品、大宗矿产品、重要工业品等重点领域物流发展。</a:t>
            </a:r>
          </a:p>
          <a:p>
            <a:endParaRPr lang="zh-CN" altLang="en-US" sz="1400" b="0">
              <a:solidFill>
                <a:schemeClr val="tx1"/>
              </a:solidFill>
              <a:latin typeface="+mn-lt"/>
              <a:ea typeface="+mn-ea"/>
              <a:cs typeface="+mn-ea"/>
              <a:sym typeface="+mn-lt"/>
            </a:endParaRPr>
          </a:p>
        </p:txBody>
      </p:sp>
      <p:sp>
        <p:nvSpPr>
          <p:cNvPr id="10" name="文本占位符 9"/>
          <p:cNvSpPr>
            <a:spLocks noGrp="1"/>
          </p:cNvSpPr>
          <p:nvPr>
            <p:ph type="body" sz="quarter" idx="18"/>
          </p:nvPr>
        </p:nvSpPr>
        <p:spPr/>
        <p:txBody>
          <a:bodyPr>
            <a:normAutofit/>
          </a:bodyPr>
          <a:lstStyle/>
          <a:p>
            <a:r>
              <a:rPr lang="zh-CN" altLang="en-US" sz="1400" b="0">
                <a:solidFill>
                  <a:schemeClr val="tx1"/>
                </a:solidFill>
                <a:latin typeface="+mn-lt"/>
                <a:ea typeface="+mn-ea"/>
                <a:cs typeface="+mn-ea"/>
                <a:sym typeface="+mn-lt"/>
              </a:rPr>
              <a:t>推动农产品、大宗矿产品、重要工业品等重点领域物流发展。</a:t>
            </a:r>
          </a:p>
          <a:p>
            <a:endParaRPr lang="zh-CN" altLang="en-US" sz="1400" b="0">
              <a:solidFill>
                <a:schemeClr val="tx1"/>
              </a:solidFill>
              <a:latin typeface="+mn-lt"/>
              <a:ea typeface="+mn-ea"/>
              <a:cs typeface="+mn-ea"/>
              <a:sym typeface="+mn-lt"/>
            </a:endParaRPr>
          </a:p>
        </p:txBody>
      </p:sp>
      <p:sp>
        <p:nvSpPr>
          <p:cNvPr id="11" name="文本占位符 10"/>
          <p:cNvSpPr>
            <a:spLocks noGrp="1"/>
          </p:cNvSpPr>
          <p:nvPr>
            <p:ph type="body" sz="quarter" idx="19"/>
          </p:nvPr>
        </p:nvSpPr>
        <p:spPr/>
        <p:txBody>
          <a:bodyPr>
            <a:normAutofit/>
          </a:bodyPr>
          <a:lstStyle/>
          <a:p>
            <a:r>
              <a:rPr lang="zh-CN" altLang="en-US" sz="1400" b="0">
                <a:solidFill>
                  <a:schemeClr val="tx1"/>
                </a:solidFill>
                <a:latin typeface="+mn-lt"/>
                <a:ea typeface="+mn-ea"/>
                <a:cs typeface="+mn-ea"/>
                <a:sym typeface="+mn-lt"/>
              </a:rPr>
              <a:t>推广现代物流管理，提高物流智能化和标准化水平。</a:t>
            </a:r>
          </a:p>
          <a:p>
            <a:endParaRPr lang="zh-CN" altLang="en-US" sz="1400" b="0">
              <a:solidFill>
                <a:schemeClr val="tx1"/>
              </a:solidFill>
              <a:latin typeface="+mn-lt"/>
              <a:ea typeface="+mn-ea"/>
              <a:cs typeface="+mn-ea"/>
              <a:sym typeface="+mn-lt"/>
            </a:endParaRPr>
          </a:p>
        </p:txBody>
      </p:sp>
      <p:grpSp>
        <p:nvGrpSpPr>
          <p:cNvPr id="31" name="组合 30"/>
          <p:cNvGrpSpPr/>
          <p:nvPr/>
        </p:nvGrpSpPr>
        <p:grpSpPr>
          <a:xfrm>
            <a:off x="2268210" y="2459038"/>
            <a:ext cx="7545212" cy="2823380"/>
            <a:chOff x="2268210" y="2459038"/>
            <a:chExt cx="7545212" cy="2823380"/>
          </a:xfrm>
        </p:grpSpPr>
        <p:cxnSp>
          <p:nvCxnSpPr>
            <p:cNvPr id="32" name="直接连接符 31"/>
            <p:cNvCxnSpPr/>
            <p:nvPr userDrawn="1"/>
          </p:nvCxnSpPr>
          <p:spPr>
            <a:xfrm>
              <a:off x="3755180" y="2507468"/>
              <a:ext cx="0" cy="2774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a:off x="6151185" y="2507468"/>
              <a:ext cx="0" cy="2774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a:off x="8517210" y="2459038"/>
              <a:ext cx="0" cy="2774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userDrawn="1"/>
          </p:nvGrpSpPr>
          <p:grpSpPr>
            <a:xfrm>
              <a:off x="2268210" y="2688718"/>
              <a:ext cx="7545212" cy="598222"/>
              <a:chOff x="1967273" y="2674388"/>
              <a:chExt cx="7545212" cy="598222"/>
            </a:xfrm>
          </p:grpSpPr>
          <p:sp>
            <p:nvSpPr>
              <p:cNvPr id="36" name="ïşlîḍé"/>
              <p:cNvSpPr/>
              <p:nvPr userDrawn="1"/>
            </p:nvSpPr>
            <p:spPr>
              <a:xfrm>
                <a:off x="196727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7" name="ïşlîḍé"/>
              <p:cNvSpPr/>
              <p:nvPr userDrawn="1"/>
            </p:nvSpPr>
            <p:spPr>
              <a:xfrm>
                <a:off x="427310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grpSp>
            <p:nvGrpSpPr>
              <p:cNvPr id="38" name="组合 112"/>
              <p:cNvGrpSpPr/>
              <p:nvPr userDrawn="1"/>
            </p:nvGrpSpPr>
            <p:grpSpPr bwMode="auto">
              <a:xfrm>
                <a:off x="4417565" y="2818851"/>
                <a:ext cx="309298" cy="309296"/>
                <a:chOff x="5645008" y="4306052"/>
                <a:chExt cx="543907" cy="543907"/>
              </a:xfrm>
              <a:solidFill>
                <a:schemeClr val="accent2"/>
              </a:solidFill>
            </p:grpSpPr>
            <p:sp>
              <p:nvSpPr>
                <p:cNvPr id="51" name="Freeform 46"/>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2" name="Freeform 47"/>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3" name="Freeform 48"/>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39" name="组合 84"/>
              <p:cNvGrpSpPr/>
              <p:nvPr userDrawn="1"/>
            </p:nvGrpSpPr>
            <p:grpSpPr bwMode="auto">
              <a:xfrm>
                <a:off x="2091287" y="2855036"/>
                <a:ext cx="350194" cy="236926"/>
                <a:chOff x="6411012" y="3236368"/>
                <a:chExt cx="534842" cy="362605"/>
              </a:xfrm>
              <a:solidFill>
                <a:schemeClr val="accent2"/>
              </a:solidFill>
            </p:grpSpPr>
            <p:sp>
              <p:nvSpPr>
                <p:cNvPr id="49" name="Freeform 258"/>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 name="Freeform 259"/>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40" name="ïşlîḍé"/>
              <p:cNvSpPr/>
              <p:nvPr userDrawn="1"/>
            </p:nvSpPr>
            <p:spPr>
              <a:xfrm>
                <a:off x="660843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41" name="ïşlîḍé"/>
              <p:cNvSpPr/>
              <p:nvPr userDrawn="1"/>
            </p:nvSpPr>
            <p:spPr>
              <a:xfrm>
                <a:off x="8914263" y="2674388"/>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grpSp>
            <p:nvGrpSpPr>
              <p:cNvPr id="42" name="组合 112"/>
              <p:cNvGrpSpPr/>
              <p:nvPr userDrawn="1"/>
            </p:nvGrpSpPr>
            <p:grpSpPr bwMode="auto">
              <a:xfrm>
                <a:off x="9058725" y="2818851"/>
                <a:ext cx="309298" cy="309296"/>
                <a:chOff x="5645008" y="4306052"/>
                <a:chExt cx="543907" cy="543907"/>
              </a:xfrm>
              <a:solidFill>
                <a:schemeClr val="accent2"/>
              </a:solidFill>
            </p:grpSpPr>
            <p:sp>
              <p:nvSpPr>
                <p:cNvPr id="46" name="Freeform 46"/>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7" name="Freeform 47"/>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8" name="Freeform 48"/>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43" name="组合 84"/>
              <p:cNvGrpSpPr/>
              <p:nvPr userDrawn="1"/>
            </p:nvGrpSpPr>
            <p:grpSpPr bwMode="auto">
              <a:xfrm>
                <a:off x="6732447" y="2855036"/>
                <a:ext cx="350194" cy="236926"/>
                <a:chOff x="6411012" y="3236368"/>
                <a:chExt cx="534842" cy="362605"/>
              </a:xfrm>
              <a:solidFill>
                <a:schemeClr val="accent2"/>
              </a:solidFill>
            </p:grpSpPr>
            <p:sp>
              <p:nvSpPr>
                <p:cNvPr id="44" name="Freeform 258"/>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5" name="Freeform 259"/>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zh-CN" altLang="en-US">
                <a:latin typeface="+mn-lt"/>
                <a:ea typeface="+mn-ea"/>
                <a:cs typeface="+mn-ea"/>
                <a:sym typeface="+mn-lt"/>
              </a:rPr>
              <a:t>国家政策导向</a:t>
            </a:r>
          </a:p>
        </p:txBody>
      </p:sp>
      <p:pic>
        <p:nvPicPr>
          <p:cNvPr id="19" name="图片占位符 18"/>
          <p:cNvPicPr>
            <a:picLocks noGrp="1" noChangeAspect="1"/>
          </p:cNvPicPr>
          <p:nvPr>
            <p:ph type="pic" sz="quarter" idx="13"/>
          </p:nvPr>
        </p:nvPicPr>
        <p:blipFill>
          <a:blip r:embed="rId3" cstate="screen"/>
          <a:srcRect/>
          <a:stretch>
            <a:fillRect/>
          </a:stretch>
        </p:blipFill>
        <p:spPr/>
      </p:pic>
      <p:sp>
        <p:nvSpPr>
          <p:cNvPr id="30723" name="内容占位符 2"/>
          <p:cNvSpPr>
            <a:spLocks noGrp="1"/>
          </p:cNvSpPr>
          <p:nvPr>
            <p:ph type="body" sz="quarter" idx="14"/>
          </p:nvPr>
        </p:nvSpPr>
        <p:spPr>
          <a:xfrm>
            <a:off x="5816599" y="2056343"/>
            <a:ext cx="4631267" cy="4436532"/>
          </a:xfrm>
        </p:spPr>
        <p:txBody>
          <a:bodyPr>
            <a:normAutofit/>
          </a:bodyPr>
          <a:lstStyle/>
          <a:p>
            <a:pPr lvl="1">
              <a:lnSpc>
                <a:spcPct val="150000"/>
              </a:lnSpc>
            </a:pPr>
            <a:r>
              <a:rPr lang="zh-CN" altLang="en-US" sz="1800">
                <a:latin typeface="+mn-lt"/>
                <a:ea typeface="+mn-ea"/>
                <a:cs typeface="+mn-ea"/>
                <a:sym typeface="+mn-lt"/>
              </a:rPr>
              <a:t>切实</a:t>
            </a:r>
            <a:r>
              <a:rPr lang="zh-CN" altLang="en-US" sz="1800" dirty="0">
                <a:latin typeface="+mn-lt"/>
                <a:ea typeface="+mn-ea"/>
                <a:cs typeface="+mn-ea"/>
                <a:sym typeface="+mn-lt"/>
              </a:rPr>
              <a:t>减轻物流企业税收负担 </a:t>
            </a:r>
          </a:p>
          <a:p>
            <a:pPr lvl="1">
              <a:lnSpc>
                <a:spcPct val="150000"/>
              </a:lnSpc>
            </a:pPr>
            <a:r>
              <a:rPr lang="zh-CN" altLang="en-US" sz="1800" dirty="0">
                <a:latin typeface="+mn-lt"/>
                <a:ea typeface="+mn-ea"/>
                <a:cs typeface="+mn-ea"/>
                <a:sym typeface="+mn-lt"/>
              </a:rPr>
              <a:t> 加大对物流业的土地政策支持力度 </a:t>
            </a:r>
          </a:p>
          <a:p>
            <a:pPr lvl="1">
              <a:lnSpc>
                <a:spcPct val="150000"/>
              </a:lnSpc>
            </a:pPr>
            <a:r>
              <a:rPr lang="zh-CN" altLang="en-US" sz="1800" dirty="0">
                <a:latin typeface="+mn-lt"/>
                <a:ea typeface="+mn-ea"/>
                <a:cs typeface="+mn-ea"/>
                <a:sym typeface="+mn-lt"/>
              </a:rPr>
              <a:t> 促进物流车辆便利通行 </a:t>
            </a:r>
          </a:p>
          <a:p>
            <a:pPr lvl="1">
              <a:lnSpc>
                <a:spcPct val="150000"/>
              </a:lnSpc>
            </a:pPr>
            <a:r>
              <a:rPr lang="zh-CN" altLang="en-US" sz="1800" dirty="0">
                <a:latin typeface="+mn-lt"/>
                <a:ea typeface="+mn-ea"/>
                <a:cs typeface="+mn-ea"/>
                <a:sym typeface="+mn-lt"/>
              </a:rPr>
              <a:t> 加快物流管理体制改革</a:t>
            </a:r>
          </a:p>
          <a:p>
            <a:pPr lvl="1">
              <a:lnSpc>
                <a:spcPct val="150000"/>
              </a:lnSpc>
            </a:pPr>
            <a:r>
              <a:rPr lang="zh-CN" altLang="en-US" sz="1800" dirty="0">
                <a:latin typeface="+mn-lt"/>
                <a:ea typeface="+mn-ea"/>
                <a:cs typeface="+mn-ea"/>
                <a:sym typeface="+mn-lt"/>
              </a:rPr>
              <a:t> 鼓励整合物流设施资源 </a:t>
            </a:r>
          </a:p>
          <a:p>
            <a:pPr lvl="1">
              <a:lnSpc>
                <a:spcPct val="150000"/>
              </a:lnSpc>
            </a:pPr>
            <a:r>
              <a:rPr lang="zh-CN" altLang="en-US" sz="1800" dirty="0">
                <a:latin typeface="+mn-lt"/>
                <a:ea typeface="+mn-ea"/>
                <a:cs typeface="+mn-ea"/>
                <a:sym typeface="+mn-lt"/>
              </a:rPr>
              <a:t> 推进物流技术创新和应用 </a:t>
            </a:r>
          </a:p>
          <a:p>
            <a:pPr lvl="1">
              <a:lnSpc>
                <a:spcPct val="150000"/>
              </a:lnSpc>
            </a:pPr>
            <a:r>
              <a:rPr lang="zh-CN" altLang="en-US" sz="1800" dirty="0">
                <a:latin typeface="+mn-lt"/>
                <a:ea typeface="+mn-ea"/>
                <a:cs typeface="+mn-ea"/>
                <a:sym typeface="+mn-lt"/>
              </a:rPr>
              <a:t> 加大对物流业的投入</a:t>
            </a:r>
          </a:p>
          <a:p>
            <a:pPr lvl="1">
              <a:lnSpc>
                <a:spcPct val="150000"/>
              </a:lnSpc>
            </a:pPr>
            <a:r>
              <a:rPr lang="zh-CN" altLang="en-US" sz="1800" dirty="0">
                <a:latin typeface="+mn-lt"/>
                <a:ea typeface="+mn-ea"/>
                <a:cs typeface="+mn-ea"/>
                <a:sym typeface="+mn-lt"/>
              </a:rPr>
              <a:t> 优先发展农产品物流业</a:t>
            </a:r>
            <a:endParaRPr lang="en-US" altLang="zh-CN" sz="1800" dirty="0">
              <a:latin typeface="+mn-lt"/>
              <a:ea typeface="+mn-ea"/>
              <a:cs typeface="+mn-ea"/>
              <a:sym typeface="+mn-lt"/>
            </a:endParaRPr>
          </a:p>
          <a:p>
            <a:pPr lvl="1">
              <a:lnSpc>
                <a:spcPct val="150000"/>
              </a:lnSpc>
            </a:pPr>
            <a:r>
              <a:rPr lang="zh-CN" altLang="en-US" sz="1800" dirty="0">
                <a:latin typeface="+mn-lt"/>
                <a:ea typeface="+mn-ea"/>
                <a:cs typeface="+mn-ea"/>
                <a:sym typeface="+mn-lt"/>
              </a:rPr>
              <a:t> 加强组织协调</a:t>
            </a:r>
          </a:p>
          <a:p>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415650" y="2087701"/>
            <a:ext cx="9315849" cy="3637878"/>
            <a:chOff x="1415650" y="2087701"/>
            <a:chExt cx="9315849" cy="3637878"/>
          </a:xfrm>
        </p:grpSpPr>
        <p:sp>
          <p:nvSpPr>
            <p:cNvPr id="20" name="Rounded Rectangle 24"/>
            <p:cNvSpPr/>
            <p:nvPr userDrawn="1"/>
          </p:nvSpPr>
          <p:spPr>
            <a:xfrm>
              <a:off x="1415650" y="2087702"/>
              <a:ext cx="4347987" cy="3637877"/>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2400">
                <a:solidFill>
                  <a:prstClr val="white"/>
                </a:solidFill>
                <a:cs typeface="+mn-ea"/>
                <a:sym typeface="+mn-lt"/>
              </a:endParaRPr>
            </a:p>
          </p:txBody>
        </p:sp>
        <p:sp>
          <p:nvSpPr>
            <p:cNvPr id="21" name="Freeform 46"/>
            <p:cNvSpPr/>
            <p:nvPr userDrawn="1"/>
          </p:nvSpPr>
          <p:spPr>
            <a:xfrm>
              <a:off x="3281042" y="2230082"/>
              <a:ext cx="798504" cy="798504"/>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chemeClr val="accent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defTabSz="1217295"/>
              <a:endParaRPr lang="en-US" sz="2400">
                <a:solidFill>
                  <a:prstClr val="black"/>
                </a:solidFill>
                <a:cs typeface="+mn-ea"/>
                <a:sym typeface="+mn-lt"/>
              </a:endParaRPr>
            </a:p>
          </p:txBody>
        </p:sp>
        <p:sp>
          <p:nvSpPr>
            <p:cNvPr id="22" name="Rounded Rectangle 30"/>
            <p:cNvSpPr/>
            <p:nvPr userDrawn="1"/>
          </p:nvSpPr>
          <p:spPr>
            <a:xfrm>
              <a:off x="6031700" y="2087701"/>
              <a:ext cx="4699799" cy="3637877"/>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2400">
                <a:solidFill>
                  <a:prstClr val="white"/>
                </a:solidFill>
                <a:cs typeface="+mn-ea"/>
                <a:sym typeface="+mn-lt"/>
              </a:endParaRPr>
            </a:p>
          </p:txBody>
        </p:sp>
        <p:sp>
          <p:nvSpPr>
            <p:cNvPr id="23" name="Freeform 48"/>
            <p:cNvSpPr/>
            <p:nvPr userDrawn="1"/>
          </p:nvSpPr>
          <p:spPr>
            <a:xfrm>
              <a:off x="7983851" y="2255094"/>
              <a:ext cx="795494" cy="798504"/>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chemeClr val="accent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defTabSz="1217295"/>
              <a:endParaRPr lang="en-US" sz="2400">
                <a:solidFill>
                  <a:prstClr val="black"/>
                </a:solidFill>
                <a:cs typeface="+mn-ea"/>
                <a:sym typeface="+mn-lt"/>
              </a:endParaRPr>
            </a:p>
          </p:txBody>
        </p:sp>
      </p:grpSp>
      <p:sp>
        <p:nvSpPr>
          <p:cNvPr id="2" name="标题 1"/>
          <p:cNvSpPr>
            <a:spLocks noGrp="1"/>
          </p:cNvSpPr>
          <p:nvPr>
            <p:ph type="title"/>
          </p:nvPr>
        </p:nvSpPr>
        <p:spPr/>
        <p:txBody>
          <a:bodyPr/>
          <a:lstStyle/>
          <a:p>
            <a:r>
              <a:rPr lang="zh-CN" altLang="en-US">
                <a:latin typeface="+mn-lt"/>
                <a:ea typeface="+mn-ea"/>
                <a:cs typeface="+mn-ea"/>
                <a:sym typeface="+mn-lt"/>
              </a:rPr>
              <a:t>物流业发展重点</a:t>
            </a:r>
          </a:p>
        </p:txBody>
      </p:sp>
      <p:sp>
        <p:nvSpPr>
          <p:cNvPr id="7" name="文本占位符 6"/>
          <p:cNvSpPr>
            <a:spLocks noGrp="1"/>
          </p:cNvSpPr>
          <p:nvPr>
            <p:ph type="body" sz="quarter" idx="11"/>
          </p:nvPr>
        </p:nvSpPr>
        <p:spPr>
          <a:xfrm>
            <a:off x="1596172" y="3170966"/>
            <a:ext cx="3890228" cy="2697571"/>
          </a:xfrm>
        </p:spPr>
        <p:txBody>
          <a:bodyPr>
            <a:normAutofit lnSpcReduction="10000"/>
          </a:bodyPr>
          <a:lstStyle/>
          <a:p>
            <a:r>
              <a:rPr lang="zh-CN" altLang="en-US">
                <a:latin typeface="+mn-lt"/>
                <a:ea typeface="+mn-ea"/>
                <a:cs typeface="+mn-ea"/>
                <a:sym typeface="+mn-lt"/>
              </a:rPr>
              <a:t>制造、商贸服务业与物流业联动</a:t>
            </a:r>
            <a:endParaRPr lang="en-US" altLang="zh-CN">
              <a:latin typeface="+mn-lt"/>
              <a:ea typeface="+mn-ea"/>
              <a:cs typeface="+mn-ea"/>
              <a:sym typeface="+mn-lt"/>
            </a:endParaRPr>
          </a:p>
          <a:p>
            <a:pPr lvl="1"/>
            <a:r>
              <a:rPr lang="zh-CN" altLang="en-US">
                <a:latin typeface="+mn-lt"/>
                <a:ea typeface="+mn-ea"/>
                <a:cs typeface="+mn-ea"/>
                <a:sym typeface="+mn-lt"/>
              </a:rPr>
              <a:t>国家发改委已经发布了第一批制造业与物流业的联动示范项目，通过示范项目的选择和推广，加快制造业物流水平的提升。对于商贸服务业，在商贸物流规划的总体架构下，通过企业物流剥离和企业培育、新的商贸业态的培育，加快物流向供应链方向发展。城市要以此为方向，加快城市范围内的物流发展进程。</a:t>
            </a:r>
          </a:p>
          <a:p>
            <a:endParaRPr lang="zh-CN" altLang="en-US">
              <a:latin typeface="+mn-lt"/>
              <a:ea typeface="+mn-ea"/>
              <a:cs typeface="+mn-ea"/>
              <a:sym typeface="+mn-lt"/>
            </a:endParaRPr>
          </a:p>
        </p:txBody>
      </p:sp>
      <p:sp>
        <p:nvSpPr>
          <p:cNvPr id="8" name="文本占位符 7"/>
          <p:cNvSpPr>
            <a:spLocks noGrp="1"/>
          </p:cNvSpPr>
          <p:nvPr>
            <p:ph type="body" sz="quarter" idx="12"/>
          </p:nvPr>
        </p:nvSpPr>
        <p:spPr/>
        <p:txBody>
          <a:bodyPr>
            <a:normAutofit lnSpcReduction="10000"/>
          </a:bodyPr>
          <a:lstStyle/>
          <a:p>
            <a:r>
              <a:rPr lang="zh-CN" altLang="en-US">
                <a:latin typeface="+mn-lt"/>
                <a:ea typeface="+mn-ea"/>
                <a:cs typeface="+mn-ea"/>
                <a:sym typeface="+mn-lt"/>
              </a:rPr>
              <a:t>物流企业网络化、规模化发展</a:t>
            </a:r>
            <a:endParaRPr lang="en-US" altLang="zh-CN">
              <a:latin typeface="+mn-lt"/>
              <a:ea typeface="+mn-ea"/>
              <a:cs typeface="+mn-ea"/>
              <a:sym typeface="+mn-lt"/>
            </a:endParaRPr>
          </a:p>
          <a:p>
            <a:pPr lvl="1"/>
            <a:r>
              <a:rPr lang="zh-CN" altLang="en-US">
                <a:latin typeface="+mn-lt"/>
                <a:ea typeface="+mn-ea"/>
                <a:cs typeface="+mn-ea"/>
                <a:sym typeface="+mn-lt"/>
              </a:rPr>
              <a:t>要通过行业审批、市场准入等政策的调整，并通过打破行业、部门、地区等的界线，为网络化物流企业的发展，为形成以规模企业为龙头的物流企业体系创造政策环境。尤其在城市要以培育网络化配送企业发展为目标，适应电子商务（网购）、快递等服务的发展，政策上必须形成支持创新服务的氛围。</a:t>
            </a:r>
          </a:p>
          <a:p>
            <a:endParaRPr lang="zh-CN" altLang="en-US">
              <a:latin typeface="+mn-lt"/>
              <a:ea typeface="+mn-ea"/>
              <a:cs typeface="+mn-ea"/>
              <a:sym typeface="+mn-lt"/>
            </a:endParaRPr>
          </a:p>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1547" y="2839119"/>
            <a:ext cx="6271962" cy="2852737"/>
          </a:xfrm>
        </p:spPr>
        <p:txBody>
          <a:bodyPr>
            <a:normAutofit/>
          </a:bodyPr>
          <a:lstStyle/>
          <a:p>
            <a:r>
              <a:rPr lang="zh-CN" altLang="en-US" sz="5400" b="1" dirty="0">
                <a:latin typeface="+mn-lt"/>
                <a:ea typeface="+mn-ea"/>
                <a:cs typeface="+mn-ea"/>
                <a:sym typeface="+mn-lt"/>
              </a:rPr>
              <a:t>电子商务物流问题</a:t>
            </a:r>
            <a:br>
              <a:rPr lang="zh-CN" altLang="en-US" sz="5400" b="1" dirty="0">
                <a:latin typeface="+mn-lt"/>
                <a:ea typeface="+mn-ea"/>
                <a:cs typeface="+mn-ea"/>
                <a:sym typeface="+mn-lt"/>
              </a:rPr>
            </a:br>
            <a:endParaRPr lang="zh-CN" altLang="en-US" sz="5400" b="1" dirty="0">
              <a:latin typeface="+mn-lt"/>
              <a:ea typeface="+mn-ea"/>
              <a:cs typeface="+mn-ea"/>
              <a:sym typeface="+mn-lt"/>
            </a:endParaRPr>
          </a:p>
        </p:txBody>
      </p:sp>
      <p:sp>
        <p:nvSpPr>
          <p:cNvPr id="6" name="文本占位符 5"/>
          <p:cNvSpPr>
            <a:spLocks noGrp="1"/>
          </p:cNvSpPr>
          <p:nvPr>
            <p:ph type="body" sz="quarter" idx="10"/>
          </p:nvPr>
        </p:nvSpPr>
        <p:spPr>
          <a:xfrm>
            <a:off x="6102016" y="1611982"/>
            <a:ext cx="4391025" cy="1227137"/>
          </a:xfrm>
        </p:spPr>
        <p:txBody>
          <a:bodyPr/>
          <a:lstStyle/>
          <a:p>
            <a:pPr marL="0" indent="0" algn="ctr">
              <a:buNone/>
            </a:pPr>
            <a:r>
              <a:rPr lang="en-US" altLang="zh-CN">
                <a:latin typeface="+mn-lt"/>
                <a:ea typeface="+mn-ea"/>
                <a:cs typeface="+mn-ea"/>
                <a:sym typeface="+mn-lt"/>
              </a:rPr>
              <a:t>Part    01</a:t>
            </a:r>
            <a:endParaRPr lang="zh-CN" altLang="en-US">
              <a:latin typeface="+mn-lt"/>
              <a:ea typeface="+mn-ea"/>
              <a:cs typeface="+mn-ea"/>
              <a:sym typeface="+mn-lt"/>
            </a:endParaRPr>
          </a:p>
        </p:txBody>
      </p:sp>
      <p:sp>
        <p:nvSpPr>
          <p:cNvPr id="7" name="矩形 6"/>
          <p:cNvSpPr/>
          <p:nvPr/>
        </p:nvSpPr>
        <p:spPr>
          <a:xfrm>
            <a:off x="5604209" y="3429000"/>
            <a:ext cx="5829300" cy="923330"/>
          </a:xfrm>
          <a:prstGeom prst="rect">
            <a:avLst/>
          </a:prstGeom>
        </p:spPr>
        <p:txBody>
          <a:bodyPr wrap="square">
            <a:spAutoFit/>
          </a:bodyPr>
          <a:lstStyle/>
          <a:p>
            <a:pPr algn="dist"/>
            <a:r>
              <a:rPr lang="fr-FR" altLang="zh-CN">
                <a:solidFill>
                  <a:schemeClr val="bg1"/>
                </a:solidFill>
                <a:cs typeface="+mn-ea"/>
                <a:sym typeface="+mn-lt"/>
              </a:rPr>
              <a:t/>
            </a:r>
            <a:br>
              <a:rPr lang="fr-FR" altLang="zh-CN">
                <a:solidFill>
                  <a:schemeClr val="bg1"/>
                </a:solidFill>
                <a:cs typeface="+mn-ea"/>
                <a:sym typeface="+mn-lt"/>
              </a:rPr>
            </a:br>
            <a:endParaRPr lang="fr-FR" altLang="zh-CN">
              <a:solidFill>
                <a:schemeClr val="bg1"/>
              </a:solidFill>
              <a:cs typeface="+mn-ea"/>
              <a:sym typeface="+mn-lt"/>
            </a:endParaRPr>
          </a:p>
          <a:p>
            <a:pPr algn="dist"/>
            <a:r>
              <a:rPr lang="fr-FR" altLang="zh-CN">
                <a:solidFill>
                  <a:schemeClr val="bg1"/>
                </a:solidFill>
                <a:cs typeface="+mn-ea"/>
                <a:sym typeface="+mn-lt"/>
              </a:rPr>
              <a:t>Discussion on e-commerce logistics solutions</a:t>
            </a:r>
            <a:endParaRPr lang="fr-FR" altLang="zh-CN" b="0" i="0">
              <a:solidFill>
                <a:schemeClr val="bg1"/>
              </a:solidFill>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zh-CN" altLang="en-US">
                <a:latin typeface="+mn-lt"/>
                <a:ea typeface="+mn-ea"/>
                <a:cs typeface="+mn-ea"/>
                <a:sym typeface="+mn-lt"/>
              </a:rPr>
              <a:t>信息化和供应链</a:t>
            </a:r>
          </a:p>
        </p:txBody>
      </p:sp>
      <p:sp>
        <p:nvSpPr>
          <p:cNvPr id="6" name="文本占位符 5"/>
          <p:cNvSpPr>
            <a:spLocks noGrp="1"/>
          </p:cNvSpPr>
          <p:nvPr>
            <p:ph type="body" sz="quarter" idx="10"/>
          </p:nvPr>
        </p:nvSpPr>
        <p:spPr>
          <a:xfrm>
            <a:off x="1406598" y="2333767"/>
            <a:ext cx="2890838" cy="3807726"/>
          </a:xfrm>
        </p:spPr>
        <p:txBody>
          <a:bodyPr>
            <a:normAutofit lnSpcReduction="10000"/>
          </a:bodyPr>
          <a:lstStyle/>
          <a:p>
            <a:r>
              <a:rPr lang="zh-CN" altLang="en-US">
                <a:latin typeface="+mn-lt"/>
                <a:ea typeface="+mn-ea"/>
                <a:cs typeface="+mn-ea"/>
                <a:sym typeface="+mn-lt"/>
              </a:rPr>
              <a:t>物流企业信息化和供应链技术应用</a:t>
            </a:r>
            <a:endParaRPr lang="en-US" altLang="zh-CN">
              <a:latin typeface="+mn-lt"/>
              <a:ea typeface="+mn-ea"/>
              <a:cs typeface="+mn-ea"/>
              <a:sym typeface="+mn-lt"/>
            </a:endParaRPr>
          </a:p>
          <a:p>
            <a:pPr lvl="1"/>
            <a:r>
              <a:rPr lang="zh-CN" altLang="en-US">
                <a:latin typeface="+mn-lt"/>
                <a:ea typeface="+mn-ea"/>
                <a:cs typeface="+mn-ea"/>
                <a:sym typeface="+mn-lt"/>
              </a:rPr>
              <a:t>要以信息平台的建设为重点，针对企业信息化的需要，以及信息共享、信息标准化等为重点，加快突进物流信息化进程。鼓励依托物流园区、或具有政府背景的公共服务企业等为主体的物流信息平台的建设，并加强不同类型、领域信息平台之间的衔接与沟通，形成强大的信息网络。要鼓励物联网技术的应用与发展。</a:t>
            </a:r>
          </a:p>
          <a:p>
            <a:endParaRPr lang="zh-CN" altLang="en-US">
              <a:latin typeface="+mn-lt"/>
              <a:ea typeface="+mn-ea"/>
              <a:cs typeface="+mn-ea"/>
              <a:sym typeface="+mn-lt"/>
            </a:endParaRPr>
          </a:p>
        </p:txBody>
      </p:sp>
      <p:sp>
        <p:nvSpPr>
          <p:cNvPr id="7" name="文本占位符 6"/>
          <p:cNvSpPr>
            <a:spLocks noGrp="1"/>
          </p:cNvSpPr>
          <p:nvPr>
            <p:ph type="body" sz="quarter" idx="11"/>
          </p:nvPr>
        </p:nvSpPr>
        <p:spPr>
          <a:xfrm>
            <a:off x="7975146" y="2875895"/>
            <a:ext cx="2890838" cy="3616980"/>
          </a:xfrm>
        </p:spPr>
        <p:txBody>
          <a:bodyPr>
            <a:normAutofit/>
          </a:bodyPr>
          <a:lstStyle/>
          <a:p>
            <a:r>
              <a:rPr lang="zh-CN" altLang="en-US">
                <a:latin typeface="+mn-lt"/>
                <a:ea typeface="+mn-ea"/>
                <a:cs typeface="+mn-ea"/>
                <a:sym typeface="+mn-lt"/>
              </a:rPr>
              <a:t>重点领域物流系统建设。</a:t>
            </a:r>
            <a:endParaRPr lang="en-US" altLang="zh-CN">
              <a:latin typeface="+mn-lt"/>
              <a:ea typeface="+mn-ea"/>
              <a:cs typeface="+mn-ea"/>
              <a:sym typeface="+mn-lt"/>
            </a:endParaRPr>
          </a:p>
          <a:p>
            <a:pPr lvl="1"/>
            <a:r>
              <a:rPr lang="zh-CN" altLang="en-US">
                <a:latin typeface="+mn-lt"/>
                <a:ea typeface="+mn-ea"/>
                <a:cs typeface="+mn-ea"/>
                <a:sym typeface="+mn-lt"/>
              </a:rPr>
              <a:t>对于能源、矿石、粮食等大宗物资，以及蔬菜、水果、水产等等冷链物流，应从提高运行效率、安全和等角度，加快建设覆盖整个产业链，并便于形成产业集群的角度，推进物流系统的建设，形成包括设施、企业运作与服务、政府管理与监控等在内的完善的物流系统。</a:t>
            </a:r>
          </a:p>
          <a:p>
            <a:endParaRPr lang="zh-CN" altLang="en-US">
              <a:latin typeface="+mn-lt"/>
              <a:ea typeface="+mn-ea"/>
              <a:cs typeface="+mn-ea"/>
              <a:sym typeface="+mn-lt"/>
            </a:endParaRPr>
          </a:p>
          <a:p>
            <a:endParaRPr lang="zh-CN" altLang="en-US">
              <a:latin typeface="+mn-lt"/>
              <a:ea typeface="+mn-ea"/>
              <a:cs typeface="+mn-ea"/>
              <a:sym typeface="+mn-lt"/>
            </a:endParaRPr>
          </a:p>
        </p:txBody>
      </p:sp>
      <p:grpSp>
        <p:nvGrpSpPr>
          <p:cNvPr id="19" name="组合 18"/>
          <p:cNvGrpSpPr/>
          <p:nvPr/>
        </p:nvGrpSpPr>
        <p:grpSpPr>
          <a:xfrm>
            <a:off x="4448467" y="1973474"/>
            <a:ext cx="3283217" cy="4884526"/>
            <a:chOff x="4448467" y="1973474"/>
            <a:chExt cx="3283217" cy="4884526"/>
          </a:xfrm>
        </p:grpSpPr>
        <p:cxnSp>
          <p:nvCxnSpPr>
            <p:cNvPr id="20" name="Straight Connector 4"/>
            <p:cNvCxnSpPr/>
            <p:nvPr userDrawn="1"/>
          </p:nvCxnSpPr>
          <p:spPr>
            <a:xfrm>
              <a:off x="6096000" y="2102176"/>
              <a:ext cx="0" cy="1249175"/>
            </a:xfrm>
            <a:prstGeom prst="line">
              <a:avLst/>
            </a:prstGeom>
            <a:ln w="25400">
              <a:solidFill>
                <a:schemeClr val="tx2"/>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1" name="Isosceles Triangle 7"/>
            <p:cNvSpPr/>
            <p:nvPr userDrawn="1"/>
          </p:nvSpPr>
          <p:spPr>
            <a:xfrm rot="10800000">
              <a:off x="5964025" y="1973474"/>
              <a:ext cx="263951" cy="15580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2" name="Rectangle 8"/>
            <p:cNvSpPr/>
            <p:nvPr userDrawn="1"/>
          </p:nvSpPr>
          <p:spPr>
            <a:xfrm>
              <a:off x="6039439" y="3366931"/>
              <a:ext cx="113122" cy="113122"/>
            </a:xfrm>
            <a:prstGeom prst="rect">
              <a:avLst/>
            </a:prstGeom>
            <a:solidFill>
              <a:schemeClr val="accent4"/>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cxnSp>
          <p:nvCxnSpPr>
            <p:cNvPr id="23" name="Straight Connector 9"/>
            <p:cNvCxnSpPr/>
            <p:nvPr userDrawn="1"/>
          </p:nvCxnSpPr>
          <p:spPr>
            <a:xfrm>
              <a:off x="5514680" y="3442346"/>
              <a:ext cx="5247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10"/>
            <p:cNvSpPr/>
            <p:nvPr userDrawn="1"/>
          </p:nvSpPr>
          <p:spPr>
            <a:xfrm>
              <a:off x="4448467" y="2915164"/>
              <a:ext cx="1054364" cy="1054364"/>
            </a:xfrm>
            <a:prstGeom prst="rect">
              <a:avLst/>
            </a:prstGeom>
            <a:solidFill>
              <a:schemeClr val="accent4"/>
            </a:solid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cxnSp>
          <p:nvCxnSpPr>
            <p:cNvPr id="25" name="Straight Connector 16"/>
            <p:cNvCxnSpPr/>
            <p:nvPr userDrawn="1"/>
          </p:nvCxnSpPr>
          <p:spPr>
            <a:xfrm>
              <a:off x="6096000" y="3488801"/>
              <a:ext cx="0" cy="1249175"/>
            </a:xfrm>
            <a:prstGeom prst="line">
              <a:avLst/>
            </a:prstGeom>
            <a:ln w="25400">
              <a:solidFill>
                <a:schemeClr val="tx2"/>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6" name="Rectangle 17"/>
            <p:cNvSpPr/>
            <p:nvPr userDrawn="1"/>
          </p:nvSpPr>
          <p:spPr>
            <a:xfrm>
              <a:off x="6039439" y="4753556"/>
              <a:ext cx="113122" cy="113122"/>
            </a:xfrm>
            <a:prstGeom prst="rect">
              <a:avLst/>
            </a:prstGeom>
            <a:solidFill>
              <a:schemeClr val="accent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cxnSp>
          <p:nvCxnSpPr>
            <p:cNvPr id="27" name="Straight Connector 18"/>
            <p:cNvCxnSpPr/>
            <p:nvPr userDrawn="1"/>
          </p:nvCxnSpPr>
          <p:spPr>
            <a:xfrm>
              <a:off x="6152561" y="4828971"/>
              <a:ext cx="5247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19"/>
            <p:cNvSpPr/>
            <p:nvPr userDrawn="1"/>
          </p:nvSpPr>
          <p:spPr>
            <a:xfrm>
              <a:off x="6677320" y="4301789"/>
              <a:ext cx="1054364" cy="1054364"/>
            </a:xfrm>
            <a:prstGeom prst="rect">
              <a:avLst/>
            </a:prstGeom>
            <a:solidFill>
              <a:schemeClr val="accent3"/>
            </a:solid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cxnSp>
          <p:nvCxnSpPr>
            <p:cNvPr id="29" name="Straight Connector 20"/>
            <p:cNvCxnSpPr/>
            <p:nvPr userDrawn="1"/>
          </p:nvCxnSpPr>
          <p:spPr>
            <a:xfrm>
              <a:off x="6096000" y="4866678"/>
              <a:ext cx="0" cy="1991322"/>
            </a:xfrm>
            <a:prstGeom prst="line">
              <a:avLst/>
            </a:prstGeom>
            <a:ln w="25400">
              <a:solidFill>
                <a:schemeClr val="tx2"/>
              </a:soli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0" name="Group 34"/>
            <p:cNvGrpSpPr/>
            <p:nvPr userDrawn="1"/>
          </p:nvGrpSpPr>
          <p:grpSpPr>
            <a:xfrm>
              <a:off x="4663058" y="3148791"/>
              <a:ext cx="625183" cy="587111"/>
              <a:chOff x="2437300" y="5954355"/>
              <a:chExt cx="411906" cy="386822"/>
            </a:xfrm>
            <a:solidFill>
              <a:schemeClr val="bg1"/>
            </a:solidFill>
          </p:grpSpPr>
          <p:sp>
            <p:nvSpPr>
              <p:cNvPr id="32" name="Oval 17"/>
              <p:cNvSpPr>
                <a:spLocks noChangeArrowheads="1"/>
              </p:cNvSpPr>
              <p:nvPr/>
            </p:nvSpPr>
            <p:spPr bwMode="auto">
              <a:xfrm>
                <a:off x="2636652" y="6166909"/>
                <a:ext cx="50168" cy="488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3" name="Freeform 18"/>
              <p:cNvSpPr>
                <a:spLocks noEditPoints="1"/>
              </p:cNvSpPr>
              <p:nvPr/>
            </p:nvSpPr>
            <p:spPr bwMode="auto">
              <a:xfrm>
                <a:off x="2437300" y="5954355"/>
                <a:ext cx="411906" cy="386822"/>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1" name="Freeform 5"/>
            <p:cNvSpPr>
              <a:spLocks noEditPoints="1"/>
            </p:cNvSpPr>
            <p:nvPr userDrawn="1"/>
          </p:nvSpPr>
          <p:spPr bwMode="auto">
            <a:xfrm>
              <a:off x="6920782" y="4595766"/>
              <a:ext cx="559161" cy="484233"/>
            </a:xfrm>
            <a:custGeom>
              <a:avLst/>
              <a:gdLst>
                <a:gd name="T0" fmla="*/ 396 w 461"/>
                <a:gd name="T1" fmla="*/ 399 h 399"/>
                <a:gd name="T2" fmla="*/ 378 w 461"/>
                <a:gd name="T3" fmla="*/ 18 h 399"/>
                <a:gd name="T4" fmla="*/ 444 w 461"/>
                <a:gd name="T5" fmla="*/ 0 h 399"/>
                <a:gd name="T6" fmla="*/ 461 w 461"/>
                <a:gd name="T7" fmla="*/ 381 h 399"/>
                <a:gd name="T8" fmla="*/ 398 w 461"/>
                <a:gd name="T9" fmla="*/ 379 h 399"/>
                <a:gd name="T10" fmla="*/ 442 w 461"/>
                <a:gd name="T11" fmla="*/ 20 h 399"/>
                <a:gd name="T12" fmla="*/ 398 w 461"/>
                <a:gd name="T13" fmla="*/ 379 h 399"/>
                <a:gd name="T14" fmla="*/ 302 w 461"/>
                <a:gd name="T15" fmla="*/ 399 h 399"/>
                <a:gd name="T16" fmla="*/ 284 w 461"/>
                <a:gd name="T17" fmla="*/ 144 h 399"/>
                <a:gd name="T18" fmla="*/ 349 w 461"/>
                <a:gd name="T19" fmla="*/ 126 h 399"/>
                <a:gd name="T20" fmla="*/ 367 w 461"/>
                <a:gd name="T21" fmla="*/ 381 h 399"/>
                <a:gd name="T22" fmla="*/ 304 w 461"/>
                <a:gd name="T23" fmla="*/ 379 h 399"/>
                <a:gd name="T24" fmla="*/ 347 w 461"/>
                <a:gd name="T25" fmla="*/ 146 h 399"/>
                <a:gd name="T26" fmla="*/ 304 w 461"/>
                <a:gd name="T27" fmla="*/ 379 h 399"/>
                <a:gd name="T28" fmla="*/ 207 w 461"/>
                <a:gd name="T29" fmla="*/ 399 h 399"/>
                <a:gd name="T30" fmla="*/ 189 w 461"/>
                <a:gd name="T31" fmla="*/ 239 h 399"/>
                <a:gd name="T32" fmla="*/ 254 w 461"/>
                <a:gd name="T33" fmla="*/ 221 h 399"/>
                <a:gd name="T34" fmla="*/ 272 w 461"/>
                <a:gd name="T35" fmla="*/ 381 h 399"/>
                <a:gd name="T36" fmla="*/ 209 w 461"/>
                <a:gd name="T37" fmla="*/ 379 h 399"/>
                <a:gd name="T38" fmla="*/ 252 w 461"/>
                <a:gd name="T39" fmla="*/ 241 h 399"/>
                <a:gd name="T40" fmla="*/ 209 w 461"/>
                <a:gd name="T41" fmla="*/ 379 h 399"/>
                <a:gd name="T42" fmla="*/ 112 w 461"/>
                <a:gd name="T43" fmla="*/ 399 h 399"/>
                <a:gd name="T44" fmla="*/ 94 w 461"/>
                <a:gd name="T45" fmla="*/ 302 h 399"/>
                <a:gd name="T46" fmla="*/ 159 w 461"/>
                <a:gd name="T47" fmla="*/ 284 h 399"/>
                <a:gd name="T48" fmla="*/ 177 w 461"/>
                <a:gd name="T49" fmla="*/ 381 h 399"/>
                <a:gd name="T50" fmla="*/ 114 w 461"/>
                <a:gd name="T51" fmla="*/ 379 h 399"/>
                <a:gd name="T52" fmla="*/ 157 w 461"/>
                <a:gd name="T53" fmla="*/ 304 h 399"/>
                <a:gd name="T54" fmla="*/ 114 w 461"/>
                <a:gd name="T55" fmla="*/ 379 h 399"/>
                <a:gd name="T56" fmla="*/ 17 w 461"/>
                <a:gd name="T57" fmla="*/ 399 h 399"/>
                <a:gd name="T58" fmla="*/ 0 w 461"/>
                <a:gd name="T59" fmla="*/ 334 h 399"/>
                <a:gd name="T60" fmla="*/ 65 w 461"/>
                <a:gd name="T61" fmla="*/ 316 h 399"/>
                <a:gd name="T62" fmla="*/ 83 w 461"/>
                <a:gd name="T63" fmla="*/ 381 h 399"/>
                <a:gd name="T64" fmla="*/ 19 w 461"/>
                <a:gd name="T65" fmla="*/ 379 h 399"/>
                <a:gd name="T66" fmla="*/ 63 w 461"/>
                <a:gd name="T67" fmla="*/ 336 h 399"/>
                <a:gd name="T68" fmla="*/ 19 w 461"/>
                <a:gd name="T69" fmla="*/ 37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1" h="399">
                  <a:moveTo>
                    <a:pt x="444" y="399"/>
                  </a:moveTo>
                  <a:cubicBezTo>
                    <a:pt x="396" y="399"/>
                    <a:pt x="396" y="399"/>
                    <a:pt x="396" y="399"/>
                  </a:cubicBezTo>
                  <a:cubicBezTo>
                    <a:pt x="386" y="399"/>
                    <a:pt x="378" y="391"/>
                    <a:pt x="378" y="381"/>
                  </a:cubicBezTo>
                  <a:cubicBezTo>
                    <a:pt x="378" y="18"/>
                    <a:pt x="378" y="18"/>
                    <a:pt x="378" y="18"/>
                  </a:cubicBezTo>
                  <a:cubicBezTo>
                    <a:pt x="378" y="8"/>
                    <a:pt x="386" y="0"/>
                    <a:pt x="396" y="0"/>
                  </a:cubicBezTo>
                  <a:cubicBezTo>
                    <a:pt x="444" y="0"/>
                    <a:pt x="444" y="0"/>
                    <a:pt x="444" y="0"/>
                  </a:cubicBezTo>
                  <a:cubicBezTo>
                    <a:pt x="454" y="0"/>
                    <a:pt x="461" y="8"/>
                    <a:pt x="461" y="18"/>
                  </a:cubicBezTo>
                  <a:cubicBezTo>
                    <a:pt x="461" y="381"/>
                    <a:pt x="461" y="381"/>
                    <a:pt x="461" y="381"/>
                  </a:cubicBezTo>
                  <a:cubicBezTo>
                    <a:pt x="461" y="391"/>
                    <a:pt x="454" y="399"/>
                    <a:pt x="444" y="399"/>
                  </a:cubicBezTo>
                  <a:close/>
                  <a:moveTo>
                    <a:pt x="398" y="379"/>
                  </a:moveTo>
                  <a:cubicBezTo>
                    <a:pt x="442" y="379"/>
                    <a:pt x="442" y="379"/>
                    <a:pt x="442" y="379"/>
                  </a:cubicBezTo>
                  <a:cubicBezTo>
                    <a:pt x="442" y="20"/>
                    <a:pt x="442" y="20"/>
                    <a:pt x="442" y="20"/>
                  </a:cubicBezTo>
                  <a:cubicBezTo>
                    <a:pt x="398" y="20"/>
                    <a:pt x="398" y="20"/>
                    <a:pt x="398" y="20"/>
                  </a:cubicBezTo>
                  <a:lnTo>
                    <a:pt x="398" y="379"/>
                  </a:lnTo>
                  <a:close/>
                  <a:moveTo>
                    <a:pt x="349" y="399"/>
                  </a:moveTo>
                  <a:cubicBezTo>
                    <a:pt x="302" y="399"/>
                    <a:pt x="302" y="399"/>
                    <a:pt x="302" y="399"/>
                  </a:cubicBezTo>
                  <a:cubicBezTo>
                    <a:pt x="292" y="399"/>
                    <a:pt x="284" y="391"/>
                    <a:pt x="284" y="381"/>
                  </a:cubicBezTo>
                  <a:cubicBezTo>
                    <a:pt x="284" y="144"/>
                    <a:pt x="284" y="144"/>
                    <a:pt x="284" y="144"/>
                  </a:cubicBezTo>
                  <a:cubicBezTo>
                    <a:pt x="284" y="134"/>
                    <a:pt x="292" y="126"/>
                    <a:pt x="302" y="126"/>
                  </a:cubicBezTo>
                  <a:cubicBezTo>
                    <a:pt x="349" y="126"/>
                    <a:pt x="349" y="126"/>
                    <a:pt x="349" y="126"/>
                  </a:cubicBezTo>
                  <a:cubicBezTo>
                    <a:pt x="359" y="126"/>
                    <a:pt x="367" y="134"/>
                    <a:pt x="367" y="144"/>
                  </a:cubicBezTo>
                  <a:cubicBezTo>
                    <a:pt x="367" y="381"/>
                    <a:pt x="367" y="381"/>
                    <a:pt x="367" y="381"/>
                  </a:cubicBezTo>
                  <a:cubicBezTo>
                    <a:pt x="367" y="391"/>
                    <a:pt x="359" y="399"/>
                    <a:pt x="349" y="399"/>
                  </a:cubicBezTo>
                  <a:close/>
                  <a:moveTo>
                    <a:pt x="304" y="379"/>
                  </a:moveTo>
                  <a:cubicBezTo>
                    <a:pt x="347" y="379"/>
                    <a:pt x="347" y="379"/>
                    <a:pt x="347" y="379"/>
                  </a:cubicBezTo>
                  <a:cubicBezTo>
                    <a:pt x="347" y="146"/>
                    <a:pt x="347" y="146"/>
                    <a:pt x="347" y="146"/>
                  </a:cubicBezTo>
                  <a:cubicBezTo>
                    <a:pt x="304" y="146"/>
                    <a:pt x="304" y="146"/>
                    <a:pt x="304" y="146"/>
                  </a:cubicBezTo>
                  <a:lnTo>
                    <a:pt x="304" y="379"/>
                  </a:lnTo>
                  <a:close/>
                  <a:moveTo>
                    <a:pt x="254" y="399"/>
                  </a:moveTo>
                  <a:cubicBezTo>
                    <a:pt x="207" y="399"/>
                    <a:pt x="207" y="399"/>
                    <a:pt x="207" y="399"/>
                  </a:cubicBezTo>
                  <a:cubicBezTo>
                    <a:pt x="197" y="399"/>
                    <a:pt x="189" y="391"/>
                    <a:pt x="189" y="381"/>
                  </a:cubicBezTo>
                  <a:cubicBezTo>
                    <a:pt x="189" y="239"/>
                    <a:pt x="189" y="239"/>
                    <a:pt x="189" y="239"/>
                  </a:cubicBezTo>
                  <a:cubicBezTo>
                    <a:pt x="189" y="229"/>
                    <a:pt x="197" y="221"/>
                    <a:pt x="207" y="221"/>
                  </a:cubicBezTo>
                  <a:cubicBezTo>
                    <a:pt x="254" y="221"/>
                    <a:pt x="254" y="221"/>
                    <a:pt x="254" y="221"/>
                  </a:cubicBezTo>
                  <a:cubicBezTo>
                    <a:pt x="264" y="221"/>
                    <a:pt x="272" y="229"/>
                    <a:pt x="272" y="239"/>
                  </a:cubicBezTo>
                  <a:cubicBezTo>
                    <a:pt x="272" y="381"/>
                    <a:pt x="272" y="381"/>
                    <a:pt x="272" y="381"/>
                  </a:cubicBezTo>
                  <a:cubicBezTo>
                    <a:pt x="272" y="391"/>
                    <a:pt x="264" y="399"/>
                    <a:pt x="254" y="399"/>
                  </a:cubicBezTo>
                  <a:close/>
                  <a:moveTo>
                    <a:pt x="209" y="379"/>
                  </a:moveTo>
                  <a:cubicBezTo>
                    <a:pt x="252" y="379"/>
                    <a:pt x="252" y="379"/>
                    <a:pt x="252" y="379"/>
                  </a:cubicBezTo>
                  <a:cubicBezTo>
                    <a:pt x="252" y="241"/>
                    <a:pt x="252" y="241"/>
                    <a:pt x="252" y="241"/>
                  </a:cubicBezTo>
                  <a:cubicBezTo>
                    <a:pt x="209" y="241"/>
                    <a:pt x="209" y="241"/>
                    <a:pt x="209" y="241"/>
                  </a:cubicBezTo>
                  <a:lnTo>
                    <a:pt x="209" y="379"/>
                  </a:lnTo>
                  <a:close/>
                  <a:moveTo>
                    <a:pt x="159" y="399"/>
                  </a:moveTo>
                  <a:cubicBezTo>
                    <a:pt x="112" y="399"/>
                    <a:pt x="112" y="399"/>
                    <a:pt x="112" y="399"/>
                  </a:cubicBezTo>
                  <a:cubicBezTo>
                    <a:pt x="102" y="399"/>
                    <a:pt x="94" y="391"/>
                    <a:pt x="94" y="381"/>
                  </a:cubicBezTo>
                  <a:cubicBezTo>
                    <a:pt x="94" y="302"/>
                    <a:pt x="94" y="302"/>
                    <a:pt x="94" y="302"/>
                  </a:cubicBezTo>
                  <a:cubicBezTo>
                    <a:pt x="94" y="292"/>
                    <a:pt x="102" y="284"/>
                    <a:pt x="112" y="284"/>
                  </a:cubicBezTo>
                  <a:cubicBezTo>
                    <a:pt x="159" y="284"/>
                    <a:pt x="159" y="284"/>
                    <a:pt x="159" y="284"/>
                  </a:cubicBezTo>
                  <a:cubicBezTo>
                    <a:pt x="169" y="284"/>
                    <a:pt x="177" y="292"/>
                    <a:pt x="177" y="302"/>
                  </a:cubicBezTo>
                  <a:cubicBezTo>
                    <a:pt x="177" y="381"/>
                    <a:pt x="177" y="381"/>
                    <a:pt x="177" y="381"/>
                  </a:cubicBezTo>
                  <a:cubicBezTo>
                    <a:pt x="177" y="391"/>
                    <a:pt x="169" y="399"/>
                    <a:pt x="159" y="399"/>
                  </a:cubicBezTo>
                  <a:close/>
                  <a:moveTo>
                    <a:pt x="114" y="379"/>
                  </a:moveTo>
                  <a:cubicBezTo>
                    <a:pt x="157" y="379"/>
                    <a:pt x="157" y="379"/>
                    <a:pt x="157" y="379"/>
                  </a:cubicBezTo>
                  <a:cubicBezTo>
                    <a:pt x="157" y="304"/>
                    <a:pt x="157" y="304"/>
                    <a:pt x="157" y="304"/>
                  </a:cubicBezTo>
                  <a:cubicBezTo>
                    <a:pt x="114" y="304"/>
                    <a:pt x="114" y="304"/>
                    <a:pt x="114" y="304"/>
                  </a:cubicBezTo>
                  <a:lnTo>
                    <a:pt x="114" y="379"/>
                  </a:lnTo>
                  <a:close/>
                  <a:moveTo>
                    <a:pt x="65" y="399"/>
                  </a:moveTo>
                  <a:cubicBezTo>
                    <a:pt x="17" y="399"/>
                    <a:pt x="17" y="399"/>
                    <a:pt x="17" y="399"/>
                  </a:cubicBezTo>
                  <a:cubicBezTo>
                    <a:pt x="7" y="399"/>
                    <a:pt x="0" y="391"/>
                    <a:pt x="0" y="381"/>
                  </a:cubicBezTo>
                  <a:cubicBezTo>
                    <a:pt x="0" y="334"/>
                    <a:pt x="0" y="334"/>
                    <a:pt x="0" y="334"/>
                  </a:cubicBezTo>
                  <a:cubicBezTo>
                    <a:pt x="0" y="324"/>
                    <a:pt x="7" y="316"/>
                    <a:pt x="17" y="316"/>
                  </a:cubicBezTo>
                  <a:cubicBezTo>
                    <a:pt x="65" y="316"/>
                    <a:pt x="65" y="316"/>
                    <a:pt x="65" y="316"/>
                  </a:cubicBezTo>
                  <a:cubicBezTo>
                    <a:pt x="75" y="316"/>
                    <a:pt x="83" y="324"/>
                    <a:pt x="83" y="334"/>
                  </a:cubicBezTo>
                  <a:cubicBezTo>
                    <a:pt x="83" y="381"/>
                    <a:pt x="83" y="381"/>
                    <a:pt x="83" y="381"/>
                  </a:cubicBezTo>
                  <a:cubicBezTo>
                    <a:pt x="83" y="391"/>
                    <a:pt x="75" y="399"/>
                    <a:pt x="65" y="399"/>
                  </a:cubicBezTo>
                  <a:close/>
                  <a:moveTo>
                    <a:pt x="19" y="379"/>
                  </a:moveTo>
                  <a:cubicBezTo>
                    <a:pt x="63" y="379"/>
                    <a:pt x="63" y="379"/>
                    <a:pt x="63" y="379"/>
                  </a:cubicBezTo>
                  <a:cubicBezTo>
                    <a:pt x="63" y="336"/>
                    <a:pt x="63" y="336"/>
                    <a:pt x="63" y="336"/>
                  </a:cubicBezTo>
                  <a:cubicBezTo>
                    <a:pt x="19" y="336"/>
                    <a:pt x="19" y="336"/>
                    <a:pt x="19" y="336"/>
                  </a:cubicBezTo>
                  <a:lnTo>
                    <a:pt x="19" y="379"/>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71392"/>
            <a:ext cx="10515600" cy="1325563"/>
          </a:xfrm>
        </p:spPr>
        <p:txBody>
          <a:bodyPr/>
          <a:lstStyle/>
          <a:p>
            <a:r>
              <a:rPr lang="zh-CN" altLang="en-US">
                <a:latin typeface="+mn-lt"/>
                <a:ea typeface="+mn-ea"/>
                <a:cs typeface="+mn-ea"/>
                <a:sym typeface="+mn-lt"/>
              </a:rPr>
              <a:t>物流企业培育</a:t>
            </a:r>
          </a:p>
        </p:txBody>
      </p:sp>
      <p:sp>
        <p:nvSpPr>
          <p:cNvPr id="7" name="文本占位符 6"/>
          <p:cNvSpPr>
            <a:spLocks noGrp="1"/>
          </p:cNvSpPr>
          <p:nvPr>
            <p:ph type="body" sz="quarter" idx="12"/>
          </p:nvPr>
        </p:nvSpPr>
        <p:spPr>
          <a:xfrm>
            <a:off x="2885775" y="4730280"/>
            <a:ext cx="2157923" cy="1637470"/>
          </a:xfrm>
        </p:spPr>
        <p:txBody>
          <a:bodyPr>
            <a:normAutofit lnSpcReduction="10000"/>
          </a:bodyPr>
          <a:lstStyle/>
          <a:p>
            <a:r>
              <a:rPr lang="zh-CN" altLang="en-US" sz="1600">
                <a:latin typeface="+mn-lt"/>
                <a:ea typeface="+mn-ea"/>
                <a:cs typeface="+mn-ea"/>
                <a:sym typeface="+mn-lt"/>
              </a:rPr>
              <a:t>物流企业体系建设。</a:t>
            </a:r>
            <a:endParaRPr lang="en-US" altLang="zh-CN" sz="1600">
              <a:latin typeface="+mn-lt"/>
              <a:ea typeface="+mn-ea"/>
              <a:cs typeface="+mn-ea"/>
              <a:sym typeface="+mn-lt"/>
            </a:endParaRPr>
          </a:p>
          <a:p>
            <a:pPr lvl="1"/>
            <a:r>
              <a:rPr lang="zh-CN" altLang="en-US" sz="1400">
                <a:latin typeface="+mn-lt"/>
                <a:ea typeface="+mn-ea"/>
                <a:cs typeface="+mn-ea"/>
                <a:sym typeface="+mn-lt"/>
              </a:rPr>
              <a:t>物流企业的发展主要是深化市场分工，形成大企业与中小企业的合理的经营组合架构和关系，完善物流市场的组织结构。</a:t>
            </a:r>
          </a:p>
          <a:p>
            <a:endParaRPr lang="zh-CN" altLang="en-US" sz="1600">
              <a:latin typeface="+mn-lt"/>
              <a:ea typeface="+mn-ea"/>
              <a:cs typeface="+mn-ea"/>
              <a:sym typeface="+mn-lt"/>
            </a:endParaRPr>
          </a:p>
        </p:txBody>
      </p:sp>
      <p:sp>
        <p:nvSpPr>
          <p:cNvPr id="8" name="文本占位符 7"/>
          <p:cNvSpPr>
            <a:spLocks noGrp="1"/>
          </p:cNvSpPr>
          <p:nvPr>
            <p:ph type="body" sz="quarter" idx="13"/>
          </p:nvPr>
        </p:nvSpPr>
        <p:spPr>
          <a:xfrm>
            <a:off x="3964737" y="3240716"/>
            <a:ext cx="4452149" cy="1864137"/>
          </a:xfrm>
        </p:spPr>
        <p:txBody>
          <a:bodyPr>
            <a:normAutofit/>
          </a:bodyPr>
          <a:lstStyle/>
          <a:p>
            <a:r>
              <a:rPr lang="zh-CN" altLang="en-US" sz="1400">
                <a:latin typeface="+mn-lt"/>
                <a:ea typeface="+mn-ea"/>
                <a:cs typeface="+mn-ea"/>
                <a:sym typeface="+mn-lt"/>
              </a:rPr>
              <a:t>推进在各种运输方式中具有领导地位的运输企业的发展。</a:t>
            </a:r>
            <a:endParaRPr lang="en-US" altLang="zh-CN" sz="1400">
              <a:latin typeface="+mn-lt"/>
              <a:ea typeface="+mn-ea"/>
              <a:cs typeface="+mn-ea"/>
              <a:sym typeface="+mn-lt"/>
            </a:endParaRPr>
          </a:p>
          <a:p>
            <a:pPr lvl="1"/>
            <a:r>
              <a:rPr lang="zh-CN" altLang="en-US" sz="1200">
                <a:latin typeface="+mn-lt"/>
                <a:ea typeface="+mn-ea"/>
                <a:cs typeface="+mn-ea"/>
                <a:sym typeface="+mn-lt"/>
              </a:rPr>
              <a:t>物流业的发展不排斥传统的专业化运输企业的发展，此类企业恰恰是物流服务走向现代化、网络化和高效化的重要基础，近些年物流水平提高缓慢，与运输服务的发展水平较低存在很大的关联关系，必须加快运输的现代化步伐。</a:t>
            </a:r>
          </a:p>
          <a:p>
            <a:endParaRPr lang="zh-CN" altLang="en-US" sz="1400">
              <a:latin typeface="+mn-lt"/>
              <a:ea typeface="+mn-ea"/>
              <a:cs typeface="+mn-ea"/>
              <a:sym typeface="+mn-lt"/>
            </a:endParaRPr>
          </a:p>
        </p:txBody>
      </p:sp>
      <p:sp>
        <p:nvSpPr>
          <p:cNvPr id="9" name="文本占位符 8"/>
          <p:cNvSpPr>
            <a:spLocks noGrp="1"/>
          </p:cNvSpPr>
          <p:nvPr>
            <p:ph type="body" sz="quarter" idx="14"/>
          </p:nvPr>
        </p:nvSpPr>
        <p:spPr>
          <a:xfrm>
            <a:off x="6967419" y="4730280"/>
            <a:ext cx="3287900" cy="2133774"/>
          </a:xfrm>
        </p:spPr>
        <p:txBody>
          <a:bodyPr>
            <a:normAutofit/>
          </a:bodyPr>
          <a:lstStyle/>
          <a:p>
            <a:r>
              <a:rPr lang="zh-CN" altLang="en-US" sz="1400">
                <a:latin typeface="+mn-lt"/>
                <a:ea typeface="+mn-ea"/>
                <a:cs typeface="+mn-ea"/>
                <a:sym typeface="+mn-lt"/>
              </a:rPr>
              <a:t>积极培育多式联运的发展。</a:t>
            </a:r>
            <a:endParaRPr lang="en-US" altLang="zh-CN" sz="1400">
              <a:latin typeface="+mn-lt"/>
              <a:ea typeface="+mn-ea"/>
              <a:cs typeface="+mn-ea"/>
              <a:sym typeface="+mn-lt"/>
            </a:endParaRPr>
          </a:p>
          <a:p>
            <a:pPr lvl="1"/>
            <a:r>
              <a:rPr lang="zh-CN" altLang="en-US" sz="1200">
                <a:latin typeface="+mn-lt"/>
                <a:ea typeface="+mn-ea"/>
                <a:cs typeface="+mn-ea"/>
                <a:sym typeface="+mn-lt"/>
              </a:rPr>
              <a:t>在各种运输方式具有领导地位的运输企业发育的基础上，鼓励和扶持各种模式的联运的发展，形成运输服务的衔接效应和提升运输服务效率。尤其是加快依托运输枢纽、物流节点设施的联运的组织与服务的发展，为物流的网络化、集约化和规模化运作提供手段支持。</a:t>
            </a:r>
          </a:p>
        </p:txBody>
      </p:sp>
      <p:grpSp>
        <p:nvGrpSpPr>
          <p:cNvPr id="21" name="组合 20"/>
          <p:cNvGrpSpPr/>
          <p:nvPr/>
        </p:nvGrpSpPr>
        <p:grpSpPr>
          <a:xfrm>
            <a:off x="1237925" y="1229038"/>
            <a:ext cx="10000239" cy="10664284"/>
            <a:chOff x="1237925" y="1229038"/>
            <a:chExt cx="10000239" cy="10664284"/>
          </a:xfrm>
        </p:grpSpPr>
        <p:sp>
          <p:nvSpPr>
            <p:cNvPr id="22" name="弧形 21"/>
            <p:cNvSpPr/>
            <p:nvPr userDrawn="1"/>
          </p:nvSpPr>
          <p:spPr>
            <a:xfrm>
              <a:off x="1237925" y="2198040"/>
              <a:ext cx="9695282" cy="9695282"/>
            </a:xfrm>
            <a:prstGeom prst="arc">
              <a:avLst>
                <a:gd name="adj1" fmla="val 1091267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3" name="组合 22"/>
            <p:cNvGrpSpPr/>
            <p:nvPr userDrawn="1"/>
          </p:nvGrpSpPr>
          <p:grpSpPr>
            <a:xfrm>
              <a:off x="1556691" y="1229038"/>
              <a:ext cx="9681473" cy="4940055"/>
              <a:chOff x="1556691" y="1229038"/>
              <a:chExt cx="9681473" cy="4940055"/>
            </a:xfrm>
          </p:grpSpPr>
          <p:grpSp>
            <p:nvGrpSpPr>
              <p:cNvPr id="27" name="Group 1"/>
              <p:cNvGrpSpPr/>
              <p:nvPr userDrawn="1"/>
            </p:nvGrpSpPr>
            <p:grpSpPr>
              <a:xfrm>
                <a:off x="1556691" y="3019425"/>
                <a:ext cx="2355962" cy="3149668"/>
                <a:chOff x="4627786" y="1746937"/>
                <a:chExt cx="2798451" cy="3741232"/>
              </a:xfrm>
            </p:grpSpPr>
            <p:sp>
              <p:nvSpPr>
                <p:cNvPr id="36"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7" name="椭圆 36"/>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8" name="任意多边形 15"/>
                <p:cNvSpPr/>
                <p:nvPr/>
              </p:nvSpPr>
              <p:spPr>
                <a:xfrm flipH="1">
                  <a:off x="5075302" y="2385568"/>
                  <a:ext cx="1068480" cy="1066867"/>
                </a:xfrm>
                <a:custGeom>
                  <a:avLst/>
                  <a:gdLst>
                    <a:gd name="connsiteX0" fmla="*/ 378543 w 607356"/>
                    <a:gd name="connsiteY0" fmla="*/ 296375 h 606439"/>
                    <a:gd name="connsiteX1" fmla="*/ 394320 w 607356"/>
                    <a:gd name="connsiteY1" fmla="*/ 312144 h 606439"/>
                    <a:gd name="connsiteX2" fmla="*/ 394320 w 607356"/>
                    <a:gd name="connsiteY2" fmla="*/ 422372 h 606439"/>
                    <a:gd name="connsiteX3" fmla="*/ 378543 w 607356"/>
                    <a:gd name="connsiteY3" fmla="*/ 438141 h 606439"/>
                    <a:gd name="connsiteX4" fmla="*/ 362918 w 607356"/>
                    <a:gd name="connsiteY4" fmla="*/ 422372 h 606439"/>
                    <a:gd name="connsiteX5" fmla="*/ 362918 w 607356"/>
                    <a:gd name="connsiteY5" fmla="*/ 312144 h 606439"/>
                    <a:gd name="connsiteX6" fmla="*/ 378543 w 607356"/>
                    <a:gd name="connsiteY6" fmla="*/ 296375 h 606439"/>
                    <a:gd name="connsiteX7" fmla="*/ 302296 w 607356"/>
                    <a:gd name="connsiteY7" fmla="*/ 296375 h 606439"/>
                    <a:gd name="connsiteX8" fmla="*/ 318108 w 607356"/>
                    <a:gd name="connsiteY8" fmla="*/ 312144 h 606439"/>
                    <a:gd name="connsiteX9" fmla="*/ 318108 w 607356"/>
                    <a:gd name="connsiteY9" fmla="*/ 422372 h 606439"/>
                    <a:gd name="connsiteX10" fmla="*/ 302296 w 607356"/>
                    <a:gd name="connsiteY10" fmla="*/ 438141 h 606439"/>
                    <a:gd name="connsiteX11" fmla="*/ 286636 w 607356"/>
                    <a:gd name="connsiteY11" fmla="*/ 422372 h 606439"/>
                    <a:gd name="connsiteX12" fmla="*/ 286636 w 607356"/>
                    <a:gd name="connsiteY12" fmla="*/ 312144 h 606439"/>
                    <a:gd name="connsiteX13" fmla="*/ 302296 w 607356"/>
                    <a:gd name="connsiteY13" fmla="*/ 296375 h 606439"/>
                    <a:gd name="connsiteX14" fmla="*/ 226086 w 607356"/>
                    <a:gd name="connsiteY14" fmla="*/ 296375 h 606439"/>
                    <a:gd name="connsiteX15" fmla="*/ 241898 w 607356"/>
                    <a:gd name="connsiteY15" fmla="*/ 312144 h 606439"/>
                    <a:gd name="connsiteX16" fmla="*/ 241898 w 607356"/>
                    <a:gd name="connsiteY16" fmla="*/ 422372 h 606439"/>
                    <a:gd name="connsiteX17" fmla="*/ 226086 w 607356"/>
                    <a:gd name="connsiteY17" fmla="*/ 438141 h 606439"/>
                    <a:gd name="connsiteX18" fmla="*/ 210426 w 607356"/>
                    <a:gd name="connsiteY18" fmla="*/ 422372 h 606439"/>
                    <a:gd name="connsiteX19" fmla="*/ 210426 w 607356"/>
                    <a:gd name="connsiteY19" fmla="*/ 312144 h 606439"/>
                    <a:gd name="connsiteX20" fmla="*/ 226086 w 607356"/>
                    <a:gd name="connsiteY20" fmla="*/ 296375 h 606439"/>
                    <a:gd name="connsiteX21" fmla="*/ 235256 w 607356"/>
                    <a:gd name="connsiteY21" fmla="*/ 135369 h 606439"/>
                    <a:gd name="connsiteX22" fmla="*/ 225177 w 607356"/>
                    <a:gd name="connsiteY22" fmla="*/ 141907 h 606439"/>
                    <a:gd name="connsiteX23" fmla="*/ 158216 w 607356"/>
                    <a:gd name="connsiteY23" fmla="*/ 239695 h 606439"/>
                    <a:gd name="connsiteX24" fmla="*/ 121471 w 607356"/>
                    <a:gd name="connsiteY24" fmla="*/ 279114 h 606439"/>
                    <a:gd name="connsiteX25" fmla="*/ 136351 w 607356"/>
                    <a:gd name="connsiteY25" fmla="*/ 309739 h 606439"/>
                    <a:gd name="connsiteX26" fmla="*/ 159583 w 607356"/>
                    <a:gd name="connsiteY26" fmla="*/ 447097 h 606439"/>
                    <a:gd name="connsiteX27" fmla="*/ 184029 w 607356"/>
                    <a:gd name="connsiteY27" fmla="*/ 471355 h 606439"/>
                    <a:gd name="connsiteX28" fmla="*/ 420746 w 607356"/>
                    <a:gd name="connsiteY28" fmla="*/ 471355 h 606439"/>
                    <a:gd name="connsiteX29" fmla="*/ 445040 w 607356"/>
                    <a:gd name="connsiteY29" fmla="*/ 447097 h 606439"/>
                    <a:gd name="connsiteX30" fmla="*/ 468423 w 607356"/>
                    <a:gd name="connsiteY30" fmla="*/ 309739 h 606439"/>
                    <a:gd name="connsiteX31" fmla="*/ 483304 w 607356"/>
                    <a:gd name="connsiteY31" fmla="*/ 279114 h 606439"/>
                    <a:gd name="connsiteX32" fmla="*/ 446559 w 607356"/>
                    <a:gd name="connsiteY32" fmla="*/ 239695 h 606439"/>
                    <a:gd name="connsiteX33" fmla="*/ 379598 w 607356"/>
                    <a:gd name="connsiteY33" fmla="*/ 141907 h 606439"/>
                    <a:gd name="connsiteX34" fmla="*/ 369462 w 607356"/>
                    <a:gd name="connsiteY34" fmla="*/ 135369 h 606439"/>
                    <a:gd name="connsiteX35" fmla="*/ 357733 w 607356"/>
                    <a:gd name="connsiteY35" fmla="*/ 137813 h 606439"/>
                    <a:gd name="connsiteX36" fmla="*/ 353633 w 607356"/>
                    <a:gd name="connsiteY36" fmla="*/ 159645 h 606439"/>
                    <a:gd name="connsiteX37" fmla="*/ 408295 w 607356"/>
                    <a:gd name="connsiteY37" fmla="*/ 239543 h 606439"/>
                    <a:gd name="connsiteX38" fmla="*/ 196480 w 607356"/>
                    <a:gd name="connsiteY38" fmla="*/ 239543 h 606439"/>
                    <a:gd name="connsiteX39" fmla="*/ 251142 w 607356"/>
                    <a:gd name="connsiteY39" fmla="*/ 159645 h 606439"/>
                    <a:gd name="connsiteX40" fmla="*/ 247042 w 607356"/>
                    <a:gd name="connsiteY40" fmla="*/ 137813 h 606439"/>
                    <a:gd name="connsiteX41" fmla="*/ 235256 w 607356"/>
                    <a:gd name="connsiteY41" fmla="*/ 135369 h 606439"/>
                    <a:gd name="connsiteX42" fmla="*/ 303678 w 607356"/>
                    <a:gd name="connsiteY42" fmla="*/ 0 h 606439"/>
                    <a:gd name="connsiteX43" fmla="*/ 607356 w 607356"/>
                    <a:gd name="connsiteY43" fmla="*/ 303220 h 606439"/>
                    <a:gd name="connsiteX44" fmla="*/ 303678 w 607356"/>
                    <a:gd name="connsiteY44" fmla="*/ 606439 h 606439"/>
                    <a:gd name="connsiteX45" fmla="*/ 0 w 607356"/>
                    <a:gd name="connsiteY45" fmla="*/ 303220 h 606439"/>
                    <a:gd name="connsiteX46" fmla="*/ 303678 w 607356"/>
                    <a:gd name="connsiteY46"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356" h="606439">
                      <a:moveTo>
                        <a:pt x="378543" y="296375"/>
                      </a:moveTo>
                      <a:cubicBezTo>
                        <a:pt x="387342" y="296375"/>
                        <a:pt x="394320" y="303501"/>
                        <a:pt x="394320" y="312144"/>
                      </a:cubicBezTo>
                      <a:lnTo>
                        <a:pt x="394320" y="422372"/>
                      </a:lnTo>
                      <a:cubicBezTo>
                        <a:pt x="394320" y="431015"/>
                        <a:pt x="387342" y="438141"/>
                        <a:pt x="378543" y="438141"/>
                      </a:cubicBezTo>
                      <a:cubicBezTo>
                        <a:pt x="369896" y="438141"/>
                        <a:pt x="362918" y="431015"/>
                        <a:pt x="362918" y="422372"/>
                      </a:cubicBezTo>
                      <a:lnTo>
                        <a:pt x="362918" y="312144"/>
                      </a:lnTo>
                      <a:cubicBezTo>
                        <a:pt x="362918" y="303501"/>
                        <a:pt x="369896" y="296375"/>
                        <a:pt x="378543" y="296375"/>
                      </a:cubicBezTo>
                      <a:close/>
                      <a:moveTo>
                        <a:pt x="302296" y="296375"/>
                      </a:moveTo>
                      <a:cubicBezTo>
                        <a:pt x="311114" y="296375"/>
                        <a:pt x="318108" y="303501"/>
                        <a:pt x="318108" y="312144"/>
                      </a:cubicBezTo>
                      <a:lnTo>
                        <a:pt x="318108" y="422372"/>
                      </a:lnTo>
                      <a:cubicBezTo>
                        <a:pt x="318108" y="431015"/>
                        <a:pt x="311114" y="438141"/>
                        <a:pt x="302296" y="438141"/>
                      </a:cubicBezTo>
                      <a:cubicBezTo>
                        <a:pt x="293630" y="438141"/>
                        <a:pt x="286636" y="431015"/>
                        <a:pt x="286636" y="422372"/>
                      </a:cubicBezTo>
                      <a:lnTo>
                        <a:pt x="286636" y="312144"/>
                      </a:lnTo>
                      <a:cubicBezTo>
                        <a:pt x="286636" y="303501"/>
                        <a:pt x="293630" y="296375"/>
                        <a:pt x="302296" y="296375"/>
                      </a:cubicBezTo>
                      <a:close/>
                      <a:moveTo>
                        <a:pt x="226086" y="296375"/>
                      </a:moveTo>
                      <a:cubicBezTo>
                        <a:pt x="234904" y="296375"/>
                        <a:pt x="241898" y="303501"/>
                        <a:pt x="241898" y="312144"/>
                      </a:cubicBezTo>
                      <a:lnTo>
                        <a:pt x="241898" y="422372"/>
                      </a:lnTo>
                      <a:cubicBezTo>
                        <a:pt x="241898" y="431015"/>
                        <a:pt x="234904" y="438141"/>
                        <a:pt x="226086" y="438141"/>
                      </a:cubicBezTo>
                      <a:cubicBezTo>
                        <a:pt x="217420" y="438141"/>
                        <a:pt x="210426" y="431015"/>
                        <a:pt x="210426" y="422372"/>
                      </a:cubicBezTo>
                      <a:lnTo>
                        <a:pt x="210426" y="312144"/>
                      </a:lnTo>
                      <a:cubicBezTo>
                        <a:pt x="210426" y="303501"/>
                        <a:pt x="217420" y="296375"/>
                        <a:pt x="226086" y="296375"/>
                      </a:cubicBezTo>
                      <a:close/>
                      <a:moveTo>
                        <a:pt x="235256" y="135369"/>
                      </a:moveTo>
                      <a:cubicBezTo>
                        <a:pt x="231289" y="136108"/>
                        <a:pt x="227607" y="138344"/>
                        <a:pt x="225177" y="141907"/>
                      </a:cubicBezTo>
                      <a:lnTo>
                        <a:pt x="158216" y="239695"/>
                      </a:lnTo>
                      <a:cubicBezTo>
                        <a:pt x="137718" y="241211"/>
                        <a:pt x="121471" y="258191"/>
                        <a:pt x="121471" y="279114"/>
                      </a:cubicBezTo>
                      <a:cubicBezTo>
                        <a:pt x="121471" y="291546"/>
                        <a:pt x="127393" y="302461"/>
                        <a:pt x="136351" y="309739"/>
                      </a:cubicBezTo>
                      <a:lnTo>
                        <a:pt x="159583" y="447097"/>
                      </a:lnTo>
                      <a:cubicBezTo>
                        <a:pt x="159583" y="460439"/>
                        <a:pt x="170515" y="471355"/>
                        <a:pt x="184029" y="471355"/>
                      </a:cubicBezTo>
                      <a:lnTo>
                        <a:pt x="420746" y="471355"/>
                      </a:lnTo>
                      <a:cubicBezTo>
                        <a:pt x="434260" y="471355"/>
                        <a:pt x="445040" y="460439"/>
                        <a:pt x="445040" y="447097"/>
                      </a:cubicBezTo>
                      <a:lnTo>
                        <a:pt x="468423" y="309739"/>
                      </a:lnTo>
                      <a:cubicBezTo>
                        <a:pt x="477382" y="302461"/>
                        <a:pt x="483304" y="291546"/>
                        <a:pt x="483304" y="279114"/>
                      </a:cubicBezTo>
                      <a:cubicBezTo>
                        <a:pt x="483304" y="258191"/>
                        <a:pt x="467057" y="241211"/>
                        <a:pt x="446559" y="239695"/>
                      </a:cubicBezTo>
                      <a:lnTo>
                        <a:pt x="379598" y="141907"/>
                      </a:lnTo>
                      <a:cubicBezTo>
                        <a:pt x="377092" y="138344"/>
                        <a:pt x="373410" y="136108"/>
                        <a:pt x="369462" y="135369"/>
                      </a:cubicBezTo>
                      <a:cubicBezTo>
                        <a:pt x="365514" y="134630"/>
                        <a:pt x="361301" y="135388"/>
                        <a:pt x="357733" y="137813"/>
                      </a:cubicBezTo>
                      <a:cubicBezTo>
                        <a:pt x="350444" y="142665"/>
                        <a:pt x="348622" y="152519"/>
                        <a:pt x="353633" y="159645"/>
                      </a:cubicBezTo>
                      <a:lnTo>
                        <a:pt x="408295" y="239543"/>
                      </a:lnTo>
                      <a:lnTo>
                        <a:pt x="196480" y="239543"/>
                      </a:lnTo>
                      <a:lnTo>
                        <a:pt x="251142" y="159645"/>
                      </a:lnTo>
                      <a:cubicBezTo>
                        <a:pt x="256152" y="152519"/>
                        <a:pt x="254179" y="142665"/>
                        <a:pt x="247042" y="137813"/>
                      </a:cubicBezTo>
                      <a:cubicBezTo>
                        <a:pt x="243474" y="135388"/>
                        <a:pt x="239222" y="134630"/>
                        <a:pt x="235256" y="135369"/>
                      </a:cubicBezTo>
                      <a:close/>
                      <a:moveTo>
                        <a:pt x="303678" y="0"/>
                      </a:moveTo>
                      <a:cubicBezTo>
                        <a:pt x="471460" y="0"/>
                        <a:pt x="607356" y="135691"/>
                        <a:pt x="607356" y="303220"/>
                      </a:cubicBezTo>
                      <a:cubicBezTo>
                        <a:pt x="607356" y="470748"/>
                        <a:pt x="471460" y="606439"/>
                        <a:pt x="303678" y="606439"/>
                      </a:cubicBezTo>
                      <a:cubicBezTo>
                        <a:pt x="135896" y="606439"/>
                        <a:pt x="0" y="470748"/>
                        <a:pt x="0" y="303220"/>
                      </a:cubicBezTo>
                      <a:cubicBezTo>
                        <a:pt x="0" y="135691"/>
                        <a:pt x="135896" y="0"/>
                        <a:pt x="303678" y="0"/>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grpSp>
            <p:nvGrpSpPr>
              <p:cNvPr id="28" name="Group 1"/>
              <p:cNvGrpSpPr/>
              <p:nvPr userDrawn="1"/>
            </p:nvGrpSpPr>
            <p:grpSpPr>
              <a:xfrm>
                <a:off x="8882202" y="3019425"/>
                <a:ext cx="2355962" cy="3149668"/>
                <a:chOff x="4627786" y="1746937"/>
                <a:chExt cx="2798451" cy="3741232"/>
              </a:xfrm>
            </p:grpSpPr>
            <p:sp>
              <p:nvSpPr>
                <p:cNvPr id="33"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4" name="椭圆 33"/>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5" name="任意多边形 15"/>
                <p:cNvSpPr/>
                <p:nvPr/>
              </p:nvSpPr>
              <p:spPr>
                <a:xfrm flipH="1">
                  <a:off x="5075302" y="2385568"/>
                  <a:ext cx="1068480" cy="1066867"/>
                </a:xfrm>
                <a:custGeom>
                  <a:avLst/>
                  <a:gdLst>
                    <a:gd name="connsiteX0" fmla="*/ 409279 w 607356"/>
                    <a:gd name="connsiteY0" fmla="*/ 451336 h 606439"/>
                    <a:gd name="connsiteX1" fmla="*/ 422263 w 607356"/>
                    <a:gd name="connsiteY1" fmla="*/ 464320 h 606439"/>
                    <a:gd name="connsiteX2" fmla="*/ 409279 w 607356"/>
                    <a:gd name="connsiteY2" fmla="*/ 477304 h 606439"/>
                    <a:gd name="connsiteX3" fmla="*/ 396295 w 607356"/>
                    <a:gd name="connsiteY3" fmla="*/ 464320 h 606439"/>
                    <a:gd name="connsiteX4" fmla="*/ 409279 w 607356"/>
                    <a:gd name="connsiteY4" fmla="*/ 451336 h 606439"/>
                    <a:gd name="connsiteX5" fmla="*/ 196383 w 607356"/>
                    <a:gd name="connsiteY5" fmla="*/ 451336 h 606439"/>
                    <a:gd name="connsiteX6" fmla="*/ 209367 w 607356"/>
                    <a:gd name="connsiteY6" fmla="*/ 464320 h 606439"/>
                    <a:gd name="connsiteX7" fmla="*/ 196383 w 607356"/>
                    <a:gd name="connsiteY7" fmla="*/ 477304 h 606439"/>
                    <a:gd name="connsiteX8" fmla="*/ 183399 w 607356"/>
                    <a:gd name="connsiteY8" fmla="*/ 464320 h 606439"/>
                    <a:gd name="connsiteX9" fmla="*/ 196383 w 607356"/>
                    <a:gd name="connsiteY9" fmla="*/ 451336 h 606439"/>
                    <a:gd name="connsiteX10" fmla="*/ 417535 w 607356"/>
                    <a:gd name="connsiteY10" fmla="*/ 229973 h 606439"/>
                    <a:gd name="connsiteX11" fmla="*/ 489088 w 607356"/>
                    <a:gd name="connsiteY11" fmla="*/ 229973 h 606439"/>
                    <a:gd name="connsiteX12" fmla="*/ 489088 w 607356"/>
                    <a:gd name="connsiteY12" fmla="*/ 261516 h 606439"/>
                    <a:gd name="connsiteX13" fmla="*/ 417535 w 607356"/>
                    <a:gd name="connsiteY13" fmla="*/ 261516 h 606439"/>
                    <a:gd name="connsiteX14" fmla="*/ 453391 w 607356"/>
                    <a:gd name="connsiteY14" fmla="*/ 184206 h 606439"/>
                    <a:gd name="connsiteX15" fmla="*/ 392504 w 607356"/>
                    <a:gd name="connsiteY15" fmla="*/ 244850 h 606439"/>
                    <a:gd name="connsiteX16" fmla="*/ 453391 w 607356"/>
                    <a:gd name="connsiteY16" fmla="*/ 305645 h 606439"/>
                    <a:gd name="connsiteX17" fmla="*/ 514127 w 607356"/>
                    <a:gd name="connsiteY17" fmla="*/ 244850 h 606439"/>
                    <a:gd name="connsiteX18" fmla="*/ 453391 w 607356"/>
                    <a:gd name="connsiteY18" fmla="*/ 184206 h 606439"/>
                    <a:gd name="connsiteX19" fmla="*/ 165201 w 607356"/>
                    <a:gd name="connsiteY19" fmla="*/ 140542 h 606439"/>
                    <a:gd name="connsiteX20" fmla="*/ 101125 w 607356"/>
                    <a:gd name="connsiteY20" fmla="*/ 140997 h 606439"/>
                    <a:gd name="connsiteX21" fmla="*/ 101277 w 607356"/>
                    <a:gd name="connsiteY21" fmla="*/ 172532 h 606439"/>
                    <a:gd name="connsiteX22" fmla="*/ 139388 w 607356"/>
                    <a:gd name="connsiteY22" fmla="*/ 172229 h 606439"/>
                    <a:gd name="connsiteX23" fmla="*/ 180840 w 607356"/>
                    <a:gd name="connsiteY23" fmla="*/ 377205 h 606439"/>
                    <a:gd name="connsiteX24" fmla="*/ 180992 w 607356"/>
                    <a:gd name="connsiteY24" fmla="*/ 377508 h 606439"/>
                    <a:gd name="connsiteX25" fmla="*/ 188736 w 607356"/>
                    <a:gd name="connsiteY25" fmla="*/ 420565 h 606439"/>
                    <a:gd name="connsiteX26" fmla="*/ 151991 w 607356"/>
                    <a:gd name="connsiteY26" fmla="*/ 464229 h 606439"/>
                    <a:gd name="connsiteX27" fmla="*/ 196480 w 607356"/>
                    <a:gd name="connsiteY27" fmla="*/ 508651 h 606439"/>
                    <a:gd name="connsiteX28" fmla="*/ 240969 w 607356"/>
                    <a:gd name="connsiteY28" fmla="*/ 464229 h 606439"/>
                    <a:gd name="connsiteX29" fmla="*/ 238995 w 607356"/>
                    <a:gd name="connsiteY29" fmla="*/ 451342 h 606439"/>
                    <a:gd name="connsiteX30" fmla="*/ 366843 w 607356"/>
                    <a:gd name="connsiteY30" fmla="*/ 451342 h 606439"/>
                    <a:gd name="connsiteX31" fmla="*/ 364869 w 607356"/>
                    <a:gd name="connsiteY31" fmla="*/ 464229 h 606439"/>
                    <a:gd name="connsiteX32" fmla="*/ 409358 w 607356"/>
                    <a:gd name="connsiteY32" fmla="*/ 508651 h 606439"/>
                    <a:gd name="connsiteX33" fmla="*/ 453847 w 607356"/>
                    <a:gd name="connsiteY33" fmla="*/ 464229 h 606439"/>
                    <a:gd name="connsiteX34" fmla="*/ 409358 w 607356"/>
                    <a:gd name="connsiteY34" fmla="*/ 419807 h 606439"/>
                    <a:gd name="connsiteX35" fmla="*/ 220622 w 607356"/>
                    <a:gd name="connsiteY35" fmla="*/ 419807 h 606439"/>
                    <a:gd name="connsiteX36" fmla="*/ 215308 w 607356"/>
                    <a:gd name="connsiteY36" fmla="*/ 390395 h 606439"/>
                    <a:gd name="connsiteX37" fmla="*/ 431375 w 607356"/>
                    <a:gd name="connsiteY37" fmla="*/ 390395 h 606439"/>
                    <a:gd name="connsiteX38" fmla="*/ 448229 w 607356"/>
                    <a:gd name="connsiteY38" fmla="*/ 326264 h 606439"/>
                    <a:gd name="connsiteX39" fmla="*/ 371550 w 607356"/>
                    <a:gd name="connsiteY39" fmla="*/ 244850 h 606439"/>
                    <a:gd name="connsiteX40" fmla="*/ 371854 w 607356"/>
                    <a:gd name="connsiteY40" fmla="*/ 239998 h 606439"/>
                    <a:gd name="connsiteX41" fmla="*/ 180688 w 607356"/>
                    <a:gd name="connsiteY41" fmla="*/ 217257 h 606439"/>
                    <a:gd name="connsiteX42" fmla="*/ 303678 w 607356"/>
                    <a:gd name="connsiteY42" fmla="*/ 0 h 606439"/>
                    <a:gd name="connsiteX43" fmla="*/ 607356 w 607356"/>
                    <a:gd name="connsiteY43" fmla="*/ 303219 h 606439"/>
                    <a:gd name="connsiteX44" fmla="*/ 303678 w 607356"/>
                    <a:gd name="connsiteY44" fmla="*/ 606439 h 606439"/>
                    <a:gd name="connsiteX45" fmla="*/ 0 w 607356"/>
                    <a:gd name="connsiteY45" fmla="*/ 303219 h 606439"/>
                    <a:gd name="connsiteX46" fmla="*/ 303678 w 607356"/>
                    <a:gd name="connsiteY46"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356" h="606439">
                      <a:moveTo>
                        <a:pt x="409279" y="451336"/>
                      </a:moveTo>
                      <a:cubicBezTo>
                        <a:pt x="416450" y="451336"/>
                        <a:pt x="422263" y="457149"/>
                        <a:pt x="422263" y="464320"/>
                      </a:cubicBezTo>
                      <a:cubicBezTo>
                        <a:pt x="422263" y="471491"/>
                        <a:pt x="416450" y="477304"/>
                        <a:pt x="409279" y="477304"/>
                      </a:cubicBezTo>
                      <a:cubicBezTo>
                        <a:pt x="402108" y="477304"/>
                        <a:pt x="396295" y="471491"/>
                        <a:pt x="396295" y="464320"/>
                      </a:cubicBezTo>
                      <a:cubicBezTo>
                        <a:pt x="396295" y="457149"/>
                        <a:pt x="402108" y="451336"/>
                        <a:pt x="409279" y="451336"/>
                      </a:cubicBezTo>
                      <a:close/>
                      <a:moveTo>
                        <a:pt x="196383" y="451336"/>
                      </a:moveTo>
                      <a:cubicBezTo>
                        <a:pt x="203554" y="451336"/>
                        <a:pt x="209367" y="457149"/>
                        <a:pt x="209367" y="464320"/>
                      </a:cubicBezTo>
                      <a:cubicBezTo>
                        <a:pt x="209367" y="471491"/>
                        <a:pt x="203554" y="477304"/>
                        <a:pt x="196383" y="477304"/>
                      </a:cubicBezTo>
                      <a:cubicBezTo>
                        <a:pt x="189212" y="477304"/>
                        <a:pt x="183399" y="471491"/>
                        <a:pt x="183399" y="464320"/>
                      </a:cubicBezTo>
                      <a:cubicBezTo>
                        <a:pt x="183399" y="457149"/>
                        <a:pt x="189212" y="451336"/>
                        <a:pt x="196383" y="451336"/>
                      </a:cubicBezTo>
                      <a:close/>
                      <a:moveTo>
                        <a:pt x="417535" y="229973"/>
                      </a:moveTo>
                      <a:lnTo>
                        <a:pt x="489088" y="229973"/>
                      </a:lnTo>
                      <a:lnTo>
                        <a:pt x="489088" y="261516"/>
                      </a:lnTo>
                      <a:lnTo>
                        <a:pt x="417535" y="261516"/>
                      </a:lnTo>
                      <a:close/>
                      <a:moveTo>
                        <a:pt x="453391" y="184206"/>
                      </a:moveTo>
                      <a:cubicBezTo>
                        <a:pt x="419835" y="184206"/>
                        <a:pt x="392504" y="211496"/>
                        <a:pt x="392504" y="244850"/>
                      </a:cubicBezTo>
                      <a:cubicBezTo>
                        <a:pt x="392504" y="278355"/>
                        <a:pt x="419835" y="305645"/>
                        <a:pt x="453391" y="305645"/>
                      </a:cubicBezTo>
                      <a:cubicBezTo>
                        <a:pt x="486796" y="305645"/>
                        <a:pt x="514127" y="278355"/>
                        <a:pt x="514127" y="244850"/>
                      </a:cubicBezTo>
                      <a:cubicBezTo>
                        <a:pt x="514127" y="211496"/>
                        <a:pt x="486796" y="184206"/>
                        <a:pt x="453391" y="184206"/>
                      </a:cubicBezTo>
                      <a:close/>
                      <a:moveTo>
                        <a:pt x="165201" y="140542"/>
                      </a:moveTo>
                      <a:lnTo>
                        <a:pt x="101125" y="140997"/>
                      </a:lnTo>
                      <a:lnTo>
                        <a:pt x="101277" y="172532"/>
                      </a:lnTo>
                      <a:lnTo>
                        <a:pt x="139388" y="172229"/>
                      </a:lnTo>
                      <a:lnTo>
                        <a:pt x="180840" y="377205"/>
                      </a:lnTo>
                      <a:lnTo>
                        <a:pt x="180992" y="377508"/>
                      </a:lnTo>
                      <a:lnTo>
                        <a:pt x="188736" y="420565"/>
                      </a:lnTo>
                      <a:cubicBezTo>
                        <a:pt x="167934" y="424204"/>
                        <a:pt x="151991" y="442397"/>
                        <a:pt x="151991" y="464229"/>
                      </a:cubicBezTo>
                      <a:cubicBezTo>
                        <a:pt x="151991" y="488790"/>
                        <a:pt x="171882" y="508651"/>
                        <a:pt x="196480" y="508651"/>
                      </a:cubicBezTo>
                      <a:cubicBezTo>
                        <a:pt x="220926" y="508651"/>
                        <a:pt x="240969" y="488790"/>
                        <a:pt x="240969" y="464229"/>
                      </a:cubicBezTo>
                      <a:cubicBezTo>
                        <a:pt x="240969" y="459681"/>
                        <a:pt x="240209" y="455436"/>
                        <a:pt x="238995" y="451342"/>
                      </a:cubicBezTo>
                      <a:lnTo>
                        <a:pt x="366843" y="451342"/>
                      </a:lnTo>
                      <a:cubicBezTo>
                        <a:pt x="365476" y="455436"/>
                        <a:pt x="364869" y="459832"/>
                        <a:pt x="364869" y="464229"/>
                      </a:cubicBezTo>
                      <a:cubicBezTo>
                        <a:pt x="364869" y="488790"/>
                        <a:pt x="384760" y="508651"/>
                        <a:pt x="409358" y="508651"/>
                      </a:cubicBezTo>
                      <a:cubicBezTo>
                        <a:pt x="433804" y="508651"/>
                        <a:pt x="453847" y="488790"/>
                        <a:pt x="453847" y="464229"/>
                      </a:cubicBezTo>
                      <a:cubicBezTo>
                        <a:pt x="453847" y="439820"/>
                        <a:pt x="433804" y="419807"/>
                        <a:pt x="409358" y="419807"/>
                      </a:cubicBezTo>
                      <a:lnTo>
                        <a:pt x="220622" y="419807"/>
                      </a:lnTo>
                      <a:lnTo>
                        <a:pt x="215308" y="390395"/>
                      </a:lnTo>
                      <a:lnTo>
                        <a:pt x="431375" y="390395"/>
                      </a:lnTo>
                      <a:lnTo>
                        <a:pt x="448229" y="326264"/>
                      </a:lnTo>
                      <a:cubicBezTo>
                        <a:pt x="405562" y="323687"/>
                        <a:pt x="371550" y="288210"/>
                        <a:pt x="371550" y="244850"/>
                      </a:cubicBezTo>
                      <a:cubicBezTo>
                        <a:pt x="371550" y="243334"/>
                        <a:pt x="371702" y="241666"/>
                        <a:pt x="371854" y="239998"/>
                      </a:cubicBezTo>
                      <a:lnTo>
                        <a:pt x="180688" y="217257"/>
                      </a:lnTo>
                      <a:close/>
                      <a:moveTo>
                        <a:pt x="303678" y="0"/>
                      </a:moveTo>
                      <a:cubicBezTo>
                        <a:pt x="471460" y="0"/>
                        <a:pt x="607356" y="135691"/>
                        <a:pt x="607356" y="303219"/>
                      </a:cubicBezTo>
                      <a:cubicBezTo>
                        <a:pt x="607356" y="470748"/>
                        <a:pt x="471460" y="606439"/>
                        <a:pt x="303678" y="606439"/>
                      </a:cubicBezTo>
                      <a:cubicBezTo>
                        <a:pt x="135896" y="606439"/>
                        <a:pt x="0" y="470748"/>
                        <a:pt x="0" y="303219"/>
                      </a:cubicBezTo>
                      <a:cubicBezTo>
                        <a:pt x="0" y="135691"/>
                        <a:pt x="135896" y="0"/>
                        <a:pt x="303678" y="0"/>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grpSp>
            <p:nvGrpSpPr>
              <p:cNvPr id="29" name="Group 1"/>
              <p:cNvGrpSpPr/>
              <p:nvPr userDrawn="1"/>
            </p:nvGrpSpPr>
            <p:grpSpPr>
              <a:xfrm>
                <a:off x="5287421" y="1229038"/>
                <a:ext cx="2355962" cy="3149668"/>
                <a:chOff x="4627786" y="1746937"/>
                <a:chExt cx="2798451" cy="3741232"/>
              </a:xfrm>
            </p:grpSpPr>
            <p:sp>
              <p:nvSpPr>
                <p:cNvPr id="30"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1" name="椭圆 30"/>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2" name="任意多边形 15"/>
                <p:cNvSpPr/>
                <p:nvPr/>
              </p:nvSpPr>
              <p:spPr>
                <a:xfrm flipH="1">
                  <a:off x="5075302" y="2385507"/>
                  <a:ext cx="1068480" cy="1066991"/>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grpSp>
        <p:grpSp>
          <p:nvGrpSpPr>
            <p:cNvPr id="24" name="Group 1"/>
            <p:cNvGrpSpPr/>
            <p:nvPr userDrawn="1"/>
          </p:nvGrpSpPr>
          <p:grpSpPr>
            <a:xfrm>
              <a:off x="5248592" y="5967318"/>
              <a:ext cx="2369818" cy="3168192"/>
              <a:chOff x="4627786" y="1746937"/>
              <a:chExt cx="2798451" cy="3741232"/>
            </a:xfrm>
          </p:grpSpPr>
          <p:sp>
            <p:nvSpPr>
              <p:cNvPr id="25"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26" name="椭圆 25"/>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415650" y="2087701"/>
            <a:ext cx="9315849" cy="3637878"/>
            <a:chOff x="1415650" y="2087701"/>
            <a:chExt cx="9315849" cy="3637878"/>
          </a:xfrm>
        </p:grpSpPr>
        <p:sp>
          <p:nvSpPr>
            <p:cNvPr id="20" name="Rounded Rectangle 24"/>
            <p:cNvSpPr/>
            <p:nvPr userDrawn="1"/>
          </p:nvSpPr>
          <p:spPr>
            <a:xfrm>
              <a:off x="1415650" y="2087702"/>
              <a:ext cx="4347987" cy="3637877"/>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2400">
                <a:solidFill>
                  <a:prstClr val="white"/>
                </a:solidFill>
                <a:cs typeface="+mn-ea"/>
                <a:sym typeface="+mn-lt"/>
              </a:endParaRPr>
            </a:p>
          </p:txBody>
        </p:sp>
        <p:sp>
          <p:nvSpPr>
            <p:cNvPr id="21" name="Freeform 46"/>
            <p:cNvSpPr/>
            <p:nvPr userDrawn="1"/>
          </p:nvSpPr>
          <p:spPr>
            <a:xfrm>
              <a:off x="3281042" y="2230082"/>
              <a:ext cx="798504" cy="798504"/>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chemeClr val="accent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defTabSz="1217295"/>
              <a:endParaRPr lang="en-US" sz="2400">
                <a:solidFill>
                  <a:prstClr val="black"/>
                </a:solidFill>
                <a:cs typeface="+mn-ea"/>
                <a:sym typeface="+mn-lt"/>
              </a:endParaRPr>
            </a:p>
          </p:txBody>
        </p:sp>
        <p:sp>
          <p:nvSpPr>
            <p:cNvPr id="22" name="Rounded Rectangle 30"/>
            <p:cNvSpPr/>
            <p:nvPr userDrawn="1"/>
          </p:nvSpPr>
          <p:spPr>
            <a:xfrm>
              <a:off x="6031700" y="2087701"/>
              <a:ext cx="4699799" cy="3637877"/>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2400">
                <a:solidFill>
                  <a:prstClr val="white"/>
                </a:solidFill>
                <a:cs typeface="+mn-ea"/>
                <a:sym typeface="+mn-lt"/>
              </a:endParaRPr>
            </a:p>
          </p:txBody>
        </p:sp>
        <p:sp>
          <p:nvSpPr>
            <p:cNvPr id="23" name="Freeform 48"/>
            <p:cNvSpPr/>
            <p:nvPr userDrawn="1"/>
          </p:nvSpPr>
          <p:spPr>
            <a:xfrm>
              <a:off x="7983851" y="2255094"/>
              <a:ext cx="795494" cy="798504"/>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chemeClr val="accent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defTabSz="1217295"/>
              <a:endParaRPr lang="en-US" sz="2400">
                <a:solidFill>
                  <a:prstClr val="black"/>
                </a:solidFill>
                <a:cs typeface="+mn-ea"/>
                <a:sym typeface="+mn-lt"/>
              </a:endParaRPr>
            </a:p>
          </p:txBody>
        </p:sp>
      </p:grpSp>
      <p:sp>
        <p:nvSpPr>
          <p:cNvPr id="17" name="标题 16"/>
          <p:cNvSpPr>
            <a:spLocks noGrp="1"/>
          </p:cNvSpPr>
          <p:nvPr>
            <p:ph type="title"/>
          </p:nvPr>
        </p:nvSpPr>
        <p:spPr/>
        <p:txBody>
          <a:bodyPr/>
          <a:lstStyle/>
          <a:p>
            <a:r>
              <a:rPr lang="zh-CN" altLang="en-US">
                <a:latin typeface="+mn-lt"/>
                <a:ea typeface="+mn-ea"/>
                <a:cs typeface="+mn-ea"/>
                <a:sym typeface="+mn-lt"/>
              </a:rPr>
              <a:t>创新性</a:t>
            </a:r>
          </a:p>
        </p:txBody>
      </p:sp>
      <p:sp>
        <p:nvSpPr>
          <p:cNvPr id="6" name="文本占位符 5"/>
          <p:cNvSpPr>
            <a:spLocks noGrp="1"/>
          </p:cNvSpPr>
          <p:nvPr>
            <p:ph type="body" sz="quarter" idx="11"/>
          </p:nvPr>
        </p:nvSpPr>
        <p:spPr/>
        <p:txBody>
          <a:bodyPr/>
          <a:lstStyle/>
          <a:p>
            <a:r>
              <a:rPr lang="zh-CN" altLang="en-US">
                <a:latin typeface="+mn-lt"/>
                <a:ea typeface="+mn-ea"/>
                <a:cs typeface="+mn-ea"/>
                <a:sym typeface="+mn-lt"/>
              </a:rPr>
              <a:t>加快具有创新性的运输服务的发展</a:t>
            </a:r>
            <a:endParaRPr lang="en-US" altLang="zh-CN">
              <a:latin typeface="+mn-lt"/>
              <a:ea typeface="+mn-ea"/>
              <a:cs typeface="+mn-ea"/>
              <a:sym typeface="+mn-lt"/>
            </a:endParaRPr>
          </a:p>
          <a:p>
            <a:pPr lvl="1"/>
            <a:r>
              <a:rPr lang="zh-CN" altLang="en-US">
                <a:latin typeface="+mn-lt"/>
                <a:ea typeface="+mn-ea"/>
                <a:cs typeface="+mn-ea"/>
                <a:sym typeface="+mn-lt"/>
              </a:rPr>
              <a:t>按照经济社会发展对运输服务的质量、效率等的要求，加快包括快递、快运、零担、集装箱、驼背运输、陆桥运输、信息网络平台支持的代理服务等多种形式的创新性运输服务的发展，形成具有网络化和规模化的服务能力。</a:t>
            </a:r>
          </a:p>
          <a:p>
            <a:endParaRPr lang="zh-CN" altLang="en-US">
              <a:latin typeface="+mn-lt"/>
              <a:ea typeface="+mn-ea"/>
              <a:cs typeface="+mn-ea"/>
              <a:sym typeface="+mn-lt"/>
            </a:endParaRPr>
          </a:p>
        </p:txBody>
      </p:sp>
      <p:sp>
        <p:nvSpPr>
          <p:cNvPr id="7" name="文本占位符 6"/>
          <p:cNvSpPr>
            <a:spLocks noGrp="1"/>
          </p:cNvSpPr>
          <p:nvPr>
            <p:ph type="body" sz="quarter" idx="12"/>
          </p:nvPr>
        </p:nvSpPr>
        <p:spPr/>
        <p:txBody>
          <a:bodyPr/>
          <a:lstStyle/>
          <a:p>
            <a:r>
              <a:rPr lang="zh-CN" altLang="en-US">
                <a:latin typeface="+mn-lt"/>
                <a:ea typeface="+mn-ea"/>
                <a:cs typeface="+mn-ea"/>
                <a:sym typeface="+mn-lt"/>
              </a:rPr>
              <a:t>创新仓储企业的服务与管理</a:t>
            </a:r>
            <a:endParaRPr lang="en-US" altLang="zh-CN">
              <a:latin typeface="+mn-lt"/>
              <a:ea typeface="+mn-ea"/>
              <a:cs typeface="+mn-ea"/>
              <a:sym typeface="+mn-lt"/>
            </a:endParaRPr>
          </a:p>
          <a:p>
            <a:pPr lvl="1"/>
            <a:r>
              <a:rPr lang="zh-CN" altLang="en-US">
                <a:latin typeface="+mn-lt"/>
                <a:ea typeface="+mn-ea"/>
                <a:cs typeface="+mn-ea"/>
                <a:sym typeface="+mn-lt"/>
              </a:rPr>
              <a:t>依托既有仓储企业，以及加快建设的各种运输枢纽、场站、物流设施等，积极推进管理模式、经营方式和服务水平的提升，形成具有适应现代条件下企业生产、流通和物流服务所需要的仓储服务与运作能力。</a:t>
            </a:r>
          </a:p>
          <a:p>
            <a:endParaRPr lang="zh-CN" altLang="en-US">
              <a:latin typeface="+mn-lt"/>
              <a:ea typeface="+mn-ea"/>
              <a:cs typeface="+mn-ea"/>
              <a:sym typeface="+mn-lt"/>
            </a:endParaRPr>
          </a:p>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935954" y="2390776"/>
            <a:ext cx="8039896" cy="3717924"/>
            <a:chOff x="1935954" y="2390776"/>
            <a:chExt cx="8039896" cy="3717924"/>
          </a:xfrm>
        </p:grpSpPr>
        <p:grpSp>
          <p:nvGrpSpPr>
            <p:cNvPr id="19" name="组合 18"/>
            <p:cNvGrpSpPr/>
            <p:nvPr userDrawn="1"/>
          </p:nvGrpSpPr>
          <p:grpSpPr>
            <a:xfrm>
              <a:off x="1935954" y="2390776"/>
              <a:ext cx="3220246" cy="3717924"/>
              <a:chOff x="2075654" y="2225676"/>
              <a:chExt cx="3220246" cy="3717924"/>
            </a:xfrm>
          </p:grpSpPr>
          <p:grpSp>
            <p:nvGrpSpPr>
              <p:cNvPr id="29" name="组合 28"/>
              <p:cNvGrpSpPr/>
              <p:nvPr/>
            </p:nvGrpSpPr>
            <p:grpSpPr>
              <a:xfrm>
                <a:off x="2075654" y="2314576"/>
                <a:ext cx="3220246" cy="3540124"/>
                <a:chOff x="2075654" y="2314576"/>
                <a:chExt cx="3220246" cy="3095625"/>
              </a:xfrm>
            </p:grpSpPr>
            <p:sp>
              <p:nvSpPr>
                <p:cNvPr id="33" name="矩形: 圆角 36"/>
                <p:cNvSpPr/>
                <p:nvPr/>
              </p:nvSpPr>
              <p:spPr>
                <a:xfrm>
                  <a:off x="2181225" y="2314576"/>
                  <a:ext cx="3114675" cy="89535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圆角 37"/>
                <p:cNvSpPr/>
                <p:nvPr/>
              </p:nvSpPr>
              <p:spPr>
                <a:xfrm>
                  <a:off x="2075654" y="3209926"/>
                  <a:ext cx="2777327" cy="220027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椭圆 29"/>
              <p:cNvSpPr/>
              <p:nvPr/>
            </p:nvSpPr>
            <p:spPr>
              <a:xfrm>
                <a:off x="2139950" y="2225676"/>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4645025" y="3249589"/>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037928" y="57658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椭圆 19"/>
            <p:cNvSpPr/>
            <p:nvPr userDrawn="1"/>
          </p:nvSpPr>
          <p:spPr>
            <a:xfrm>
              <a:off x="4248150" y="2682875"/>
              <a:ext cx="650078" cy="650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grpSp>
          <p:nvGrpSpPr>
            <p:cNvPr id="21" name="组合 20"/>
            <p:cNvGrpSpPr/>
            <p:nvPr userDrawn="1"/>
          </p:nvGrpSpPr>
          <p:grpSpPr>
            <a:xfrm>
              <a:off x="6755604" y="2390776"/>
              <a:ext cx="3220246" cy="3717924"/>
              <a:chOff x="2075654" y="2225676"/>
              <a:chExt cx="3220246" cy="3717924"/>
            </a:xfrm>
          </p:grpSpPr>
          <p:grpSp>
            <p:nvGrpSpPr>
              <p:cNvPr id="23" name="组合 22"/>
              <p:cNvGrpSpPr/>
              <p:nvPr/>
            </p:nvGrpSpPr>
            <p:grpSpPr>
              <a:xfrm>
                <a:off x="2075654" y="2314576"/>
                <a:ext cx="3220246" cy="3540124"/>
                <a:chOff x="2075654" y="2314576"/>
                <a:chExt cx="3220246" cy="3095625"/>
              </a:xfrm>
            </p:grpSpPr>
            <p:sp>
              <p:nvSpPr>
                <p:cNvPr id="27" name="矩形: 圆角 36"/>
                <p:cNvSpPr/>
                <p:nvPr/>
              </p:nvSpPr>
              <p:spPr>
                <a:xfrm>
                  <a:off x="2181225" y="2314576"/>
                  <a:ext cx="3114675" cy="89535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圆角 37"/>
                <p:cNvSpPr/>
                <p:nvPr/>
              </p:nvSpPr>
              <p:spPr>
                <a:xfrm>
                  <a:off x="2075654" y="3209926"/>
                  <a:ext cx="2777327" cy="220027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椭圆 23"/>
              <p:cNvSpPr/>
              <p:nvPr/>
            </p:nvSpPr>
            <p:spPr>
              <a:xfrm>
                <a:off x="2139950" y="2225676"/>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4645025" y="3249589"/>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5037928" y="57658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椭圆 21"/>
            <p:cNvSpPr/>
            <p:nvPr userDrawn="1"/>
          </p:nvSpPr>
          <p:spPr>
            <a:xfrm>
              <a:off x="9067800" y="2682875"/>
              <a:ext cx="650078" cy="65007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grpSp>
      <p:sp>
        <p:nvSpPr>
          <p:cNvPr id="2" name="标题 1"/>
          <p:cNvSpPr>
            <a:spLocks noGrp="1"/>
          </p:cNvSpPr>
          <p:nvPr>
            <p:ph type="title"/>
          </p:nvPr>
        </p:nvSpPr>
        <p:spPr/>
        <p:txBody>
          <a:bodyPr/>
          <a:lstStyle/>
          <a:p>
            <a:r>
              <a:rPr lang="zh-CN" altLang="en-US">
                <a:latin typeface="+mn-lt"/>
                <a:ea typeface="+mn-ea"/>
                <a:cs typeface="+mn-ea"/>
                <a:sym typeface="+mn-lt"/>
              </a:rPr>
              <a:t>扶持第三方物流企业的发展</a:t>
            </a:r>
          </a:p>
        </p:txBody>
      </p:sp>
      <p:sp>
        <p:nvSpPr>
          <p:cNvPr id="6" name="文本占位符 5"/>
          <p:cNvSpPr>
            <a:spLocks noGrp="1"/>
          </p:cNvSpPr>
          <p:nvPr>
            <p:ph type="body" sz="quarter" idx="11"/>
          </p:nvPr>
        </p:nvSpPr>
        <p:spPr/>
        <p:txBody>
          <a:bodyPr/>
          <a:lstStyle/>
          <a:p>
            <a:pPr lvl="1"/>
            <a:r>
              <a:rPr lang="zh-CN" altLang="en-US">
                <a:latin typeface="+mn-lt"/>
                <a:ea typeface="+mn-ea"/>
                <a:cs typeface="+mn-ea"/>
                <a:sym typeface="+mn-lt"/>
              </a:rPr>
              <a:t>在良好的运输、仓储环境条件下，积极扶持具备网络化运作与服务的物流企业的发展，提高物流业的发展水平与质量。</a:t>
            </a:r>
          </a:p>
          <a:p>
            <a:endParaRPr lang="zh-CN" altLang="en-US">
              <a:latin typeface="+mn-lt"/>
              <a:ea typeface="+mn-ea"/>
              <a:cs typeface="+mn-ea"/>
              <a:sym typeface="+mn-lt"/>
            </a:endParaRPr>
          </a:p>
        </p:txBody>
      </p:sp>
      <p:sp>
        <p:nvSpPr>
          <p:cNvPr id="7" name="文本占位符 6"/>
          <p:cNvSpPr>
            <a:spLocks noGrp="1"/>
          </p:cNvSpPr>
          <p:nvPr>
            <p:ph type="body" sz="quarter" idx="12"/>
          </p:nvPr>
        </p:nvSpPr>
        <p:spPr/>
        <p:txBody>
          <a:bodyPr/>
          <a:lstStyle/>
          <a:p>
            <a:pPr lvl="1"/>
            <a:r>
              <a:rPr lang="zh-CN" altLang="en-US">
                <a:latin typeface="+mn-lt"/>
                <a:ea typeface="+mn-ea"/>
                <a:cs typeface="+mn-ea"/>
                <a:sym typeface="+mn-lt"/>
              </a:rPr>
              <a:t>特别是加快物流企业的市场分工步伐，形成服务专业化程度更高的物流企业体系，适应各种经济模式、产业运作模式和城市化发展的需要。</a:t>
            </a:r>
          </a:p>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物流企业发展</a:t>
            </a:r>
          </a:p>
        </p:txBody>
      </p:sp>
      <p:sp>
        <p:nvSpPr>
          <p:cNvPr id="5" name="文本占位符 4"/>
          <p:cNvSpPr>
            <a:spLocks noGrp="1"/>
          </p:cNvSpPr>
          <p:nvPr>
            <p:ph type="body" sz="quarter" idx="10"/>
          </p:nvPr>
        </p:nvSpPr>
        <p:spPr/>
        <p:txBody>
          <a:bodyPr/>
          <a:lstStyle/>
          <a:p>
            <a:pPr lvl="1"/>
            <a:r>
              <a:rPr lang="zh-CN" altLang="en-US">
                <a:latin typeface="+mn-lt"/>
                <a:ea typeface="+mn-ea"/>
                <a:cs typeface="+mn-ea"/>
                <a:sym typeface="+mn-lt"/>
              </a:rPr>
              <a:t>按照物流企业体系的建设要求，以及物流企业自身的特点，培育企业的战略能力，是物流企业也是政府政策必须解决的重要问题。</a:t>
            </a:r>
          </a:p>
          <a:p>
            <a:endParaRPr lang="zh-CN" altLang="en-US">
              <a:latin typeface="+mn-lt"/>
              <a:ea typeface="+mn-ea"/>
              <a:cs typeface="+mn-ea"/>
              <a:sym typeface="+mn-lt"/>
            </a:endParaRPr>
          </a:p>
        </p:txBody>
      </p:sp>
      <p:sp>
        <p:nvSpPr>
          <p:cNvPr id="6" name="文本占位符 5"/>
          <p:cNvSpPr>
            <a:spLocks noGrp="1"/>
          </p:cNvSpPr>
          <p:nvPr>
            <p:ph type="body" sz="quarter" idx="11"/>
          </p:nvPr>
        </p:nvSpPr>
        <p:spPr>
          <a:xfrm>
            <a:off x="8229600" y="3325981"/>
            <a:ext cx="3549316" cy="2634144"/>
          </a:xfrm>
        </p:spPr>
        <p:txBody>
          <a:bodyPr>
            <a:normAutofit lnSpcReduction="10000"/>
          </a:bodyPr>
          <a:lstStyle/>
          <a:p>
            <a:r>
              <a:rPr lang="zh-CN" altLang="en-US">
                <a:latin typeface="+mn-lt"/>
                <a:ea typeface="+mn-ea"/>
                <a:cs typeface="+mn-ea"/>
                <a:sym typeface="+mn-lt"/>
              </a:rPr>
              <a:t>总体提升发展方向</a:t>
            </a:r>
            <a:endParaRPr lang="en-US" altLang="zh-CN">
              <a:latin typeface="+mn-lt"/>
              <a:ea typeface="+mn-ea"/>
              <a:cs typeface="+mn-ea"/>
              <a:sym typeface="+mn-lt"/>
            </a:endParaRPr>
          </a:p>
          <a:p>
            <a:pPr lvl="1"/>
            <a:r>
              <a:rPr lang="zh-CN" altLang="en-US">
                <a:latin typeface="+mn-lt"/>
                <a:ea typeface="+mn-ea"/>
                <a:cs typeface="+mn-ea"/>
                <a:sym typeface="+mn-lt"/>
              </a:rPr>
              <a:t>按照区域经济发展、城市化、产业布局和综合运输体系建设发展格局，按照现代物流发展对物流企业服务能力、组织模式、节点承载服务能力的要求，以及物流企业自身提高效率、效益，实现发展方式转变的要求，构建网络化、集约化、规模化、信息化物流企业体系。</a:t>
            </a:r>
          </a:p>
          <a:p>
            <a:endParaRPr lang="zh-CN" altLang="en-US">
              <a:latin typeface="+mn-lt"/>
              <a:ea typeface="+mn-ea"/>
              <a:cs typeface="+mn-ea"/>
              <a:sym typeface="+mn-lt"/>
            </a:endParaRPr>
          </a:p>
        </p:txBody>
      </p:sp>
      <p:grpSp>
        <p:nvGrpSpPr>
          <p:cNvPr id="17" name="组合 16"/>
          <p:cNvGrpSpPr/>
          <p:nvPr/>
        </p:nvGrpSpPr>
        <p:grpSpPr>
          <a:xfrm>
            <a:off x="0" y="1688891"/>
            <a:ext cx="12192000" cy="4428436"/>
            <a:chOff x="0" y="1688891"/>
            <a:chExt cx="12192000" cy="4428436"/>
          </a:xfrm>
        </p:grpSpPr>
        <p:grpSp>
          <p:nvGrpSpPr>
            <p:cNvPr id="18" name="Group 77"/>
            <p:cNvGrpSpPr/>
            <p:nvPr userDrawn="1"/>
          </p:nvGrpSpPr>
          <p:grpSpPr>
            <a:xfrm>
              <a:off x="4483004" y="3386663"/>
              <a:ext cx="1483277" cy="1028392"/>
              <a:chOff x="3362253" y="2517137"/>
              <a:chExt cx="1112458" cy="771294"/>
            </a:xfrm>
          </p:grpSpPr>
          <p:sp>
            <p:nvSpPr>
              <p:cNvPr id="56" name="Round Diagonal Corner Rectangle 78"/>
              <p:cNvSpPr/>
              <p:nvPr/>
            </p:nvSpPr>
            <p:spPr>
              <a:xfrm rot="10800000" flipH="1" flipV="1">
                <a:off x="3364530" y="2542534"/>
                <a:ext cx="1110181" cy="745897"/>
              </a:xfrm>
              <a:prstGeom prst="round2DiagRect">
                <a:avLst>
                  <a:gd name="adj1" fmla="val 39154"/>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57" name="Round Diagonal Corner Rectangle 79"/>
              <p:cNvSpPr/>
              <p:nvPr/>
            </p:nvSpPr>
            <p:spPr>
              <a:xfrm rot="10800000" flipH="1" flipV="1">
                <a:off x="3362253" y="2517137"/>
                <a:ext cx="1110181" cy="745897"/>
              </a:xfrm>
              <a:prstGeom prst="round2DiagRect">
                <a:avLst>
                  <a:gd name="adj1" fmla="val 39154"/>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19" name="Group 80"/>
            <p:cNvGrpSpPr/>
            <p:nvPr userDrawn="1"/>
          </p:nvGrpSpPr>
          <p:grpSpPr>
            <a:xfrm>
              <a:off x="6185329" y="3402989"/>
              <a:ext cx="1752171" cy="1252669"/>
              <a:chOff x="4638997" y="2552242"/>
              <a:chExt cx="1314128" cy="939502"/>
            </a:xfrm>
          </p:grpSpPr>
          <p:sp>
            <p:nvSpPr>
              <p:cNvPr id="54" name="Round Diagonal Corner Rectangle 81"/>
              <p:cNvSpPr/>
              <p:nvPr/>
            </p:nvSpPr>
            <p:spPr>
              <a:xfrm rot="10800000" flipV="1">
                <a:off x="4638997" y="2577119"/>
                <a:ext cx="1314124" cy="914625"/>
              </a:xfrm>
              <a:prstGeom prst="round2DiagRect">
                <a:avLst>
                  <a:gd name="adj1" fmla="val 39154"/>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55" name="Round Diagonal Corner Rectangle 82"/>
              <p:cNvSpPr/>
              <p:nvPr/>
            </p:nvSpPr>
            <p:spPr>
              <a:xfrm rot="10800000" flipV="1">
                <a:off x="4639001" y="2552242"/>
                <a:ext cx="1314124" cy="91462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20" name="Group 83"/>
            <p:cNvGrpSpPr/>
            <p:nvPr userDrawn="1"/>
          </p:nvGrpSpPr>
          <p:grpSpPr>
            <a:xfrm>
              <a:off x="6067887" y="2016843"/>
              <a:ext cx="1869613" cy="1326647"/>
              <a:chOff x="4550915" y="1512632"/>
              <a:chExt cx="1402210" cy="994985"/>
            </a:xfrm>
            <a:solidFill>
              <a:srgbClr val="9FB8CD"/>
            </a:solidFill>
          </p:grpSpPr>
          <p:sp>
            <p:nvSpPr>
              <p:cNvPr id="52" name="Round Diagonal Corner Rectangle 84"/>
              <p:cNvSpPr/>
              <p:nvPr/>
            </p:nvSpPr>
            <p:spPr>
              <a:xfrm rot="10800000">
                <a:off x="4550915" y="1531687"/>
                <a:ext cx="1402206" cy="975930"/>
              </a:xfrm>
              <a:prstGeom prst="round2DiagRect">
                <a:avLst>
                  <a:gd name="adj1" fmla="val 391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53" name="Round Diagonal Corner Rectangle 85"/>
              <p:cNvSpPr/>
              <p:nvPr/>
            </p:nvSpPr>
            <p:spPr>
              <a:xfrm rot="10800000">
                <a:off x="4550919" y="1512632"/>
                <a:ext cx="1402206" cy="975930"/>
              </a:xfrm>
              <a:prstGeom prst="round2DiagRect">
                <a:avLst>
                  <a:gd name="adj1" fmla="val 391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21" name="Group 86"/>
            <p:cNvGrpSpPr/>
            <p:nvPr userDrawn="1"/>
          </p:nvGrpSpPr>
          <p:grpSpPr>
            <a:xfrm>
              <a:off x="3848100" y="1688891"/>
              <a:ext cx="2083394" cy="1538768"/>
              <a:chOff x="2607467" y="1060892"/>
              <a:chExt cx="1841153" cy="1359852"/>
            </a:xfrm>
          </p:grpSpPr>
          <p:sp>
            <p:nvSpPr>
              <p:cNvPr id="50" name="Round Diagonal Corner Rectangle 87"/>
              <p:cNvSpPr/>
              <p:nvPr/>
            </p:nvSpPr>
            <p:spPr>
              <a:xfrm rot="10800000" flipH="1">
                <a:off x="2609055" y="1082809"/>
                <a:ext cx="1839565" cy="1337935"/>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51" name="Round Diagonal Corner Rectangle 88"/>
              <p:cNvSpPr/>
              <p:nvPr/>
            </p:nvSpPr>
            <p:spPr>
              <a:xfrm rot="10800000" flipH="1">
                <a:off x="2607467" y="1060892"/>
                <a:ext cx="1839565" cy="133793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sp>
          <p:nvSpPr>
            <p:cNvPr id="22" name="Oval 76"/>
            <p:cNvSpPr/>
            <p:nvPr userDrawn="1"/>
          </p:nvSpPr>
          <p:spPr>
            <a:xfrm>
              <a:off x="5485215" y="2746585"/>
              <a:ext cx="1165355" cy="116534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23" name="Freeform 5"/>
            <p:cNvSpPr/>
            <p:nvPr userDrawn="1"/>
          </p:nvSpPr>
          <p:spPr bwMode="auto">
            <a:xfrm>
              <a:off x="5541435" y="3318083"/>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24" name="Oval 62"/>
            <p:cNvSpPr/>
            <p:nvPr userDrawn="1"/>
          </p:nvSpPr>
          <p:spPr>
            <a:xfrm>
              <a:off x="5887045" y="3126059"/>
              <a:ext cx="384047" cy="384047"/>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25" name="Rectangle 67"/>
            <p:cNvSpPr/>
            <p:nvPr userDrawn="1"/>
          </p:nvSpPr>
          <p:spPr>
            <a:xfrm>
              <a:off x="0" y="6004984"/>
              <a:ext cx="12192000" cy="112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nvGrpSpPr>
            <p:cNvPr id="26" name="Group 89"/>
            <p:cNvGrpSpPr/>
            <p:nvPr userDrawn="1"/>
          </p:nvGrpSpPr>
          <p:grpSpPr>
            <a:xfrm>
              <a:off x="4847323" y="4622488"/>
              <a:ext cx="1128553" cy="786239"/>
              <a:chOff x="3360240" y="2517137"/>
              <a:chExt cx="1112194" cy="774844"/>
            </a:xfrm>
          </p:grpSpPr>
          <p:sp>
            <p:nvSpPr>
              <p:cNvPr id="48" name="Round Diagonal Corner Rectangle 90"/>
              <p:cNvSpPr/>
              <p:nvPr/>
            </p:nvSpPr>
            <p:spPr>
              <a:xfrm rot="10800000" flipH="1" flipV="1">
                <a:off x="3360240" y="2546083"/>
                <a:ext cx="1110180" cy="745898"/>
              </a:xfrm>
              <a:prstGeom prst="round2DiagRect">
                <a:avLst>
                  <a:gd name="adj1" fmla="val 39154"/>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49" name="Round Diagonal Corner Rectangle 91"/>
              <p:cNvSpPr/>
              <p:nvPr/>
            </p:nvSpPr>
            <p:spPr>
              <a:xfrm rot="10800000" flipH="1" flipV="1">
                <a:off x="3362253" y="2517137"/>
                <a:ext cx="1110181" cy="745897"/>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27" name="Group 107"/>
            <p:cNvGrpSpPr/>
            <p:nvPr userDrawn="1"/>
          </p:nvGrpSpPr>
          <p:grpSpPr>
            <a:xfrm>
              <a:off x="4502348" y="2042250"/>
              <a:ext cx="635962" cy="874448"/>
              <a:chOff x="8597901" y="2862263"/>
              <a:chExt cx="571500" cy="785813"/>
            </a:xfrm>
            <a:solidFill>
              <a:schemeClr val="bg1"/>
            </a:solidFill>
          </p:grpSpPr>
          <p:sp>
            <p:nvSpPr>
              <p:cNvPr id="45" name="Freeform 105"/>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6" name="Freeform 106"/>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7" name="Freeform 107"/>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28" name="Group 112"/>
            <p:cNvGrpSpPr/>
            <p:nvPr userDrawn="1"/>
          </p:nvGrpSpPr>
          <p:grpSpPr>
            <a:xfrm>
              <a:off x="6665159" y="2309640"/>
              <a:ext cx="736600" cy="736600"/>
              <a:chOff x="3119438" y="3767138"/>
              <a:chExt cx="552450" cy="552450"/>
            </a:xfrm>
            <a:solidFill>
              <a:schemeClr val="bg1"/>
            </a:solidFill>
          </p:grpSpPr>
          <p:sp>
            <p:nvSpPr>
              <p:cNvPr id="43" name="Freeform 82"/>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4" name="Freeform 83"/>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29" name="Freeform 8"/>
            <p:cNvSpPr>
              <a:spLocks noEditPoints="1"/>
            </p:cNvSpPr>
            <p:nvPr userDrawn="1"/>
          </p:nvSpPr>
          <p:spPr bwMode="auto">
            <a:xfrm>
              <a:off x="4903411" y="3604139"/>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rtl="1"/>
              <a:endParaRPr lang="en-US" sz="2665" dirty="0">
                <a:cs typeface="+mn-ea"/>
                <a:sym typeface="+mn-lt"/>
              </a:endParaRPr>
            </a:p>
          </p:txBody>
        </p:sp>
        <p:sp>
          <p:nvSpPr>
            <p:cNvPr id="30" name="Freeform 38"/>
            <p:cNvSpPr>
              <a:spLocks noEditPoints="1"/>
            </p:cNvSpPr>
            <p:nvPr userDrawn="1"/>
          </p:nvSpPr>
          <p:spPr bwMode="auto">
            <a:xfrm>
              <a:off x="6811089" y="3610016"/>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nvGrpSpPr>
            <p:cNvPr id="31" name="Group 117"/>
            <p:cNvGrpSpPr/>
            <p:nvPr userDrawn="1"/>
          </p:nvGrpSpPr>
          <p:grpSpPr>
            <a:xfrm>
              <a:off x="5134315" y="4814857"/>
              <a:ext cx="554567" cy="368300"/>
              <a:chOff x="8291513" y="4287838"/>
              <a:chExt cx="415925" cy="276225"/>
            </a:xfrm>
            <a:solidFill>
              <a:schemeClr val="bg1"/>
            </a:solidFill>
          </p:grpSpPr>
          <p:sp>
            <p:nvSpPr>
              <p:cNvPr id="41" name="Freeform 6"/>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2" name="Freeform 7"/>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32" name="Oval 120"/>
            <p:cNvSpPr/>
            <p:nvPr userDrawn="1"/>
          </p:nvSpPr>
          <p:spPr>
            <a:xfrm>
              <a:off x="5958857" y="4493801"/>
              <a:ext cx="240424" cy="240421"/>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nvGrpSpPr>
            <p:cNvPr id="33" name="Group 1"/>
            <p:cNvGrpSpPr/>
            <p:nvPr userDrawn="1"/>
          </p:nvGrpSpPr>
          <p:grpSpPr>
            <a:xfrm>
              <a:off x="1421506" y="2106910"/>
              <a:ext cx="1318761" cy="1763042"/>
              <a:chOff x="4627786" y="1746937"/>
              <a:chExt cx="2798451" cy="3741232"/>
            </a:xfrm>
          </p:grpSpPr>
          <p:sp>
            <p:nvSpPr>
              <p:cNvPr id="38"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9" name="椭圆 38"/>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40" name="任意多边形 15"/>
              <p:cNvSpPr/>
              <p:nvPr/>
            </p:nvSpPr>
            <p:spPr>
              <a:xfrm flipH="1">
                <a:off x="5075302" y="2385507"/>
                <a:ext cx="1068480" cy="1066991"/>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grpSp>
          <p:nvGrpSpPr>
            <p:cNvPr id="34" name="Group 1"/>
            <p:cNvGrpSpPr/>
            <p:nvPr userDrawn="1"/>
          </p:nvGrpSpPr>
          <p:grpSpPr>
            <a:xfrm>
              <a:off x="9729336" y="2106910"/>
              <a:ext cx="1318761" cy="1763042"/>
              <a:chOff x="4627786" y="1746937"/>
              <a:chExt cx="2798451" cy="3741232"/>
            </a:xfrm>
          </p:grpSpPr>
          <p:sp>
            <p:nvSpPr>
              <p:cNvPr id="35"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6" name="椭圆 35"/>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7" name="任意多边形 15"/>
              <p:cNvSpPr/>
              <p:nvPr/>
            </p:nvSpPr>
            <p:spPr>
              <a:xfrm flipH="1">
                <a:off x="5075302" y="2385507"/>
                <a:ext cx="1068480" cy="1066991"/>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占位符 22"/>
          <p:cNvPicPr>
            <a:picLocks noGrp="1" noChangeAspect="1"/>
          </p:cNvPicPr>
          <p:nvPr>
            <p:ph type="pic" sz="quarter" idx="13"/>
          </p:nvPr>
        </p:nvPicPr>
        <p:blipFill>
          <a:blip r:embed="rId3" cstate="screen"/>
          <a:srcRect/>
          <a:stretch>
            <a:fillRect/>
          </a:stretch>
        </p:blipFill>
        <p:spPr/>
      </p:pic>
      <p:pic>
        <p:nvPicPr>
          <p:cNvPr id="21" name="图片占位符 20"/>
          <p:cNvPicPr>
            <a:picLocks noGrp="1" noChangeAspect="1"/>
          </p:cNvPicPr>
          <p:nvPr>
            <p:ph type="pic" sz="quarter" idx="12"/>
          </p:nvPr>
        </p:nvPicPr>
        <p:blipFill>
          <a:blip r:embed="rId4" cstate="screen"/>
          <a:srcRect/>
          <a:stretch>
            <a:fillRect/>
          </a:stretch>
        </p:blipFill>
        <p:spPr/>
      </p:pic>
      <p:pic>
        <p:nvPicPr>
          <p:cNvPr id="19" name="图片占位符 18"/>
          <p:cNvPicPr>
            <a:picLocks noGrp="1" noChangeAspect="1"/>
          </p:cNvPicPr>
          <p:nvPr>
            <p:ph type="pic" sz="quarter" idx="11"/>
          </p:nvPr>
        </p:nvPicPr>
        <p:blipFill>
          <a:blip r:embed="rId5" cstate="screen"/>
          <a:srcRect/>
          <a:stretch>
            <a:fillRect/>
          </a:stretch>
        </p:blipFill>
        <p:spPr/>
      </p:pic>
      <p:sp>
        <p:nvSpPr>
          <p:cNvPr id="2" name="标题 1"/>
          <p:cNvSpPr>
            <a:spLocks noGrp="1"/>
          </p:cNvSpPr>
          <p:nvPr>
            <p:ph type="title"/>
          </p:nvPr>
        </p:nvSpPr>
        <p:spPr/>
        <p:txBody>
          <a:bodyPr/>
          <a:lstStyle/>
          <a:p>
            <a:r>
              <a:rPr lang="zh-CN" altLang="en-US">
                <a:latin typeface="+mn-lt"/>
                <a:ea typeface="+mn-ea"/>
                <a:cs typeface="+mn-ea"/>
                <a:sym typeface="+mn-lt"/>
              </a:rPr>
              <a:t>提升发展的主要内容</a:t>
            </a:r>
          </a:p>
        </p:txBody>
      </p:sp>
      <p:sp>
        <p:nvSpPr>
          <p:cNvPr id="40963" name="内容占位符 2"/>
          <p:cNvSpPr>
            <a:spLocks noGrp="1"/>
          </p:cNvSpPr>
          <p:nvPr>
            <p:ph type="body" sz="quarter" idx="10"/>
          </p:nvPr>
        </p:nvSpPr>
        <p:spPr/>
        <p:txBody>
          <a:bodyPr>
            <a:normAutofit/>
          </a:bodyPr>
          <a:lstStyle/>
          <a:p>
            <a:pPr>
              <a:lnSpc>
                <a:spcPct val="150000"/>
              </a:lnSpc>
            </a:pPr>
            <a:r>
              <a:rPr lang="zh-CN" altLang="en-US" sz="1600" b="0">
                <a:solidFill>
                  <a:schemeClr val="tx1"/>
                </a:solidFill>
                <a:latin typeface="+mn-lt"/>
                <a:ea typeface="+mn-ea"/>
                <a:cs typeface="+mn-ea"/>
                <a:sym typeface="+mn-lt"/>
              </a:rPr>
              <a:t>物流</a:t>
            </a:r>
            <a:r>
              <a:rPr lang="zh-CN" altLang="en-US" sz="1600" b="0" dirty="0">
                <a:solidFill>
                  <a:schemeClr val="tx1"/>
                </a:solidFill>
                <a:latin typeface="+mn-lt"/>
                <a:ea typeface="+mn-ea"/>
                <a:cs typeface="+mn-ea"/>
                <a:sym typeface="+mn-lt"/>
              </a:rPr>
              <a:t>设施建设、运营、管理模式创新</a:t>
            </a:r>
            <a:endParaRPr lang="en-US" altLang="zh-CN" sz="1600" b="0" dirty="0">
              <a:solidFill>
                <a:schemeClr val="tx1"/>
              </a:solidFill>
              <a:latin typeface="+mn-lt"/>
              <a:ea typeface="+mn-ea"/>
              <a:cs typeface="+mn-ea"/>
              <a:sym typeface="+mn-lt"/>
            </a:endParaRPr>
          </a:p>
          <a:p>
            <a:pPr>
              <a:lnSpc>
                <a:spcPct val="150000"/>
              </a:lnSpc>
            </a:pPr>
            <a:r>
              <a:rPr lang="zh-CN" altLang="en-US" sz="1600" b="0">
                <a:solidFill>
                  <a:schemeClr val="tx1"/>
                </a:solidFill>
                <a:latin typeface="+mn-lt"/>
                <a:ea typeface="+mn-ea"/>
                <a:cs typeface="+mn-ea"/>
                <a:sym typeface="+mn-lt"/>
              </a:rPr>
              <a:t>物流</a:t>
            </a:r>
            <a:r>
              <a:rPr lang="zh-CN" altLang="en-US" sz="1600" b="0" dirty="0">
                <a:solidFill>
                  <a:schemeClr val="tx1"/>
                </a:solidFill>
                <a:latin typeface="+mn-lt"/>
                <a:ea typeface="+mn-ea"/>
                <a:cs typeface="+mn-ea"/>
                <a:sym typeface="+mn-lt"/>
              </a:rPr>
              <a:t>服务功能和发展空间拓展</a:t>
            </a:r>
            <a:endParaRPr lang="en-US" altLang="zh-CN" sz="1600" b="0" dirty="0">
              <a:solidFill>
                <a:schemeClr val="tx1"/>
              </a:solidFill>
              <a:latin typeface="+mn-lt"/>
              <a:ea typeface="+mn-ea"/>
              <a:cs typeface="+mn-ea"/>
              <a:sym typeface="+mn-lt"/>
            </a:endParaRPr>
          </a:p>
          <a:p>
            <a:pPr>
              <a:lnSpc>
                <a:spcPct val="150000"/>
              </a:lnSpc>
            </a:pPr>
            <a:r>
              <a:rPr lang="zh-CN" altLang="en-US" sz="1600" b="0">
                <a:solidFill>
                  <a:schemeClr val="tx1"/>
                </a:solidFill>
                <a:latin typeface="+mn-lt"/>
                <a:ea typeface="+mn-ea"/>
                <a:cs typeface="+mn-ea"/>
                <a:sym typeface="+mn-lt"/>
              </a:rPr>
              <a:t>强化</a:t>
            </a:r>
            <a:r>
              <a:rPr lang="zh-CN" altLang="en-US" sz="1600" b="0" dirty="0">
                <a:solidFill>
                  <a:schemeClr val="tx1"/>
                </a:solidFill>
                <a:latin typeface="+mn-lt"/>
                <a:ea typeface="+mn-ea"/>
                <a:cs typeface="+mn-ea"/>
                <a:sym typeface="+mn-lt"/>
              </a:rPr>
              <a:t>物流服务系统建设</a:t>
            </a:r>
            <a:endParaRPr lang="en-US" altLang="zh-CN" sz="1600" b="0" dirty="0">
              <a:solidFill>
                <a:schemeClr val="tx1"/>
              </a:solidFill>
              <a:latin typeface="+mn-lt"/>
              <a:ea typeface="+mn-ea"/>
              <a:cs typeface="+mn-ea"/>
              <a:sym typeface="+mn-lt"/>
            </a:endParaRPr>
          </a:p>
          <a:p>
            <a:pPr>
              <a:lnSpc>
                <a:spcPct val="150000"/>
              </a:lnSpc>
            </a:pPr>
            <a:r>
              <a:rPr lang="zh-CN" altLang="en-US" sz="1600" b="0">
                <a:solidFill>
                  <a:schemeClr val="tx1"/>
                </a:solidFill>
                <a:latin typeface="+mn-lt"/>
                <a:ea typeface="+mn-ea"/>
                <a:cs typeface="+mn-ea"/>
                <a:sym typeface="+mn-lt"/>
              </a:rPr>
              <a:t>加快</a:t>
            </a:r>
            <a:r>
              <a:rPr lang="zh-CN" altLang="en-US" sz="1600" b="0" dirty="0">
                <a:solidFill>
                  <a:schemeClr val="tx1"/>
                </a:solidFill>
                <a:latin typeface="+mn-lt"/>
                <a:ea typeface="+mn-ea"/>
                <a:cs typeface="+mn-ea"/>
                <a:sym typeface="+mn-lt"/>
              </a:rPr>
              <a:t>物流企业的技术装备升级</a:t>
            </a:r>
            <a:endParaRPr lang="en-US" altLang="zh-CN" sz="1600" b="0" dirty="0">
              <a:solidFill>
                <a:schemeClr val="tx1"/>
              </a:solidFill>
              <a:latin typeface="+mn-lt"/>
              <a:ea typeface="+mn-ea"/>
              <a:cs typeface="+mn-ea"/>
              <a:sym typeface="+mn-lt"/>
            </a:endParaRPr>
          </a:p>
          <a:p>
            <a:pPr>
              <a:lnSpc>
                <a:spcPct val="150000"/>
              </a:lnSpc>
            </a:pPr>
            <a:r>
              <a:rPr lang="zh-CN" altLang="en-US" sz="1600" b="0">
                <a:solidFill>
                  <a:schemeClr val="tx1"/>
                </a:solidFill>
                <a:latin typeface="+mn-lt"/>
                <a:ea typeface="+mn-ea"/>
                <a:cs typeface="+mn-ea"/>
                <a:sym typeface="+mn-lt"/>
              </a:rPr>
              <a:t>实施</a:t>
            </a:r>
            <a:r>
              <a:rPr lang="zh-CN" altLang="en-US" sz="1600" b="0" dirty="0">
                <a:solidFill>
                  <a:schemeClr val="tx1"/>
                </a:solidFill>
                <a:latin typeface="+mn-lt"/>
                <a:ea typeface="+mn-ea"/>
                <a:cs typeface="+mn-ea"/>
                <a:sym typeface="+mn-lt"/>
              </a:rPr>
              <a:t>跨行政区域的物流企业资源整合，形成网络化发展系统</a:t>
            </a:r>
            <a:endParaRPr lang="en-US" altLang="zh-CN" sz="1600" b="0" dirty="0">
              <a:solidFill>
                <a:schemeClr val="tx1"/>
              </a:solidFill>
              <a:latin typeface="+mn-lt"/>
              <a:ea typeface="+mn-ea"/>
              <a:cs typeface="+mn-ea"/>
              <a:sym typeface="+mn-lt"/>
            </a:endParaRPr>
          </a:p>
          <a:p>
            <a:pPr>
              <a:lnSpc>
                <a:spcPct val="150000"/>
              </a:lnSpc>
            </a:pPr>
            <a:r>
              <a:rPr lang="zh-CN" altLang="en-US" sz="1600" b="0">
                <a:solidFill>
                  <a:schemeClr val="tx1"/>
                </a:solidFill>
                <a:latin typeface="+mn-lt"/>
                <a:ea typeface="+mn-ea"/>
                <a:cs typeface="+mn-ea"/>
                <a:sym typeface="+mn-lt"/>
              </a:rPr>
              <a:t>推进</a:t>
            </a:r>
            <a:r>
              <a:rPr lang="zh-CN" altLang="en-US" sz="1600" b="0" dirty="0">
                <a:solidFill>
                  <a:schemeClr val="tx1"/>
                </a:solidFill>
                <a:latin typeface="+mn-lt"/>
                <a:ea typeface="+mn-ea"/>
                <a:cs typeface="+mn-ea"/>
                <a:sym typeface="+mn-lt"/>
              </a:rPr>
              <a:t>物流企业与制造业、商贸服务业互动发展</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提升发展建议</a:t>
            </a:r>
          </a:p>
        </p:txBody>
      </p:sp>
      <p:sp>
        <p:nvSpPr>
          <p:cNvPr id="10" name="文本占位符 9"/>
          <p:cNvSpPr>
            <a:spLocks noGrp="1"/>
          </p:cNvSpPr>
          <p:nvPr>
            <p:ph type="body" sz="quarter" idx="16"/>
          </p:nvPr>
        </p:nvSpPr>
        <p:spPr/>
        <p:txBody>
          <a:bodyPr/>
          <a:lstStyle/>
          <a:p>
            <a:r>
              <a:rPr lang="zh-CN" altLang="en-US" b="0">
                <a:solidFill>
                  <a:schemeClr val="tx1"/>
                </a:solidFill>
                <a:latin typeface="+mn-lt"/>
                <a:ea typeface="+mn-ea"/>
                <a:cs typeface="+mn-ea"/>
                <a:sym typeface="+mn-lt"/>
              </a:rPr>
              <a:t>加强企业发展战略问题研究（业态、模式、组织）</a:t>
            </a:r>
          </a:p>
          <a:p>
            <a:endParaRPr lang="zh-CN" altLang="en-US" b="0">
              <a:solidFill>
                <a:schemeClr val="tx1"/>
              </a:solidFill>
              <a:latin typeface="+mn-lt"/>
              <a:ea typeface="+mn-ea"/>
              <a:cs typeface="+mn-ea"/>
              <a:sym typeface="+mn-lt"/>
            </a:endParaRPr>
          </a:p>
        </p:txBody>
      </p:sp>
      <p:sp>
        <p:nvSpPr>
          <p:cNvPr id="11" name="文本占位符 10"/>
          <p:cNvSpPr>
            <a:spLocks noGrp="1"/>
          </p:cNvSpPr>
          <p:nvPr>
            <p:ph type="body" sz="quarter" idx="17"/>
          </p:nvPr>
        </p:nvSpPr>
        <p:spPr/>
        <p:txBody>
          <a:bodyPr/>
          <a:lstStyle/>
          <a:p>
            <a:r>
              <a:rPr lang="zh-CN" altLang="en-US" b="0">
                <a:solidFill>
                  <a:schemeClr val="tx1"/>
                </a:solidFill>
                <a:latin typeface="+mn-lt"/>
                <a:ea typeface="+mn-ea"/>
                <a:cs typeface="+mn-ea"/>
                <a:sym typeface="+mn-lt"/>
              </a:rPr>
              <a:t>推进网络化物流服务创新（结构、载体）</a:t>
            </a:r>
          </a:p>
          <a:p>
            <a:endParaRPr lang="zh-CN" altLang="en-US" b="0">
              <a:solidFill>
                <a:schemeClr val="tx1"/>
              </a:solidFill>
              <a:latin typeface="+mn-lt"/>
              <a:ea typeface="+mn-ea"/>
              <a:cs typeface="+mn-ea"/>
              <a:sym typeface="+mn-lt"/>
            </a:endParaRPr>
          </a:p>
        </p:txBody>
      </p:sp>
      <p:sp>
        <p:nvSpPr>
          <p:cNvPr id="12" name="文本占位符 11"/>
          <p:cNvSpPr>
            <a:spLocks noGrp="1"/>
          </p:cNvSpPr>
          <p:nvPr>
            <p:ph type="body" sz="quarter" idx="18"/>
          </p:nvPr>
        </p:nvSpPr>
        <p:spPr/>
        <p:txBody>
          <a:bodyPr/>
          <a:lstStyle/>
          <a:p>
            <a:r>
              <a:rPr lang="zh-CN" altLang="en-US" b="0">
                <a:solidFill>
                  <a:schemeClr val="tx1"/>
                </a:solidFill>
                <a:latin typeface="+mn-lt"/>
                <a:ea typeface="+mn-ea"/>
                <a:cs typeface="+mn-ea"/>
                <a:sym typeface="+mn-lt"/>
              </a:rPr>
              <a:t>重视企业信息化建设（功能、机制）</a:t>
            </a:r>
          </a:p>
          <a:p>
            <a:endParaRPr lang="zh-CN" altLang="en-US" b="0">
              <a:solidFill>
                <a:schemeClr val="tx1"/>
              </a:solidFill>
              <a:latin typeface="+mn-lt"/>
              <a:ea typeface="+mn-ea"/>
              <a:cs typeface="+mn-ea"/>
              <a:sym typeface="+mn-lt"/>
            </a:endParaRPr>
          </a:p>
        </p:txBody>
      </p:sp>
      <p:sp>
        <p:nvSpPr>
          <p:cNvPr id="13" name="文本占位符 12"/>
          <p:cNvSpPr>
            <a:spLocks noGrp="1"/>
          </p:cNvSpPr>
          <p:nvPr>
            <p:ph type="body" sz="quarter" idx="19"/>
          </p:nvPr>
        </p:nvSpPr>
        <p:spPr/>
        <p:txBody>
          <a:bodyPr/>
          <a:lstStyle/>
          <a:p>
            <a:r>
              <a:rPr lang="zh-CN" altLang="en-US" b="0">
                <a:solidFill>
                  <a:schemeClr val="tx1"/>
                </a:solidFill>
                <a:latin typeface="+mn-lt"/>
                <a:ea typeface="+mn-ea"/>
                <a:cs typeface="+mn-ea"/>
                <a:sym typeface="+mn-lt"/>
              </a:rPr>
              <a:t>提升企业的经营管理能力</a:t>
            </a:r>
          </a:p>
          <a:p>
            <a:endParaRPr lang="zh-CN" altLang="en-US" b="0">
              <a:solidFill>
                <a:schemeClr val="tx1"/>
              </a:solidFill>
              <a:latin typeface="+mn-lt"/>
              <a:ea typeface="+mn-ea"/>
              <a:cs typeface="+mn-ea"/>
              <a:sym typeface="+mn-lt"/>
            </a:endParaRPr>
          </a:p>
        </p:txBody>
      </p:sp>
      <p:sp>
        <p:nvSpPr>
          <p:cNvPr id="14" name="文本占位符 13"/>
          <p:cNvSpPr>
            <a:spLocks noGrp="1"/>
          </p:cNvSpPr>
          <p:nvPr>
            <p:ph type="body" sz="quarter" idx="20"/>
          </p:nvPr>
        </p:nvSpPr>
        <p:spPr/>
        <p:txBody>
          <a:bodyPr/>
          <a:lstStyle/>
          <a:p>
            <a:r>
              <a:rPr lang="zh-CN" altLang="en-US" b="0">
                <a:solidFill>
                  <a:schemeClr val="tx1"/>
                </a:solidFill>
                <a:latin typeface="+mn-lt"/>
                <a:ea typeface="+mn-ea"/>
                <a:cs typeface="+mn-ea"/>
                <a:sym typeface="+mn-lt"/>
              </a:rPr>
              <a:t>提高企业之间的合作水平</a:t>
            </a:r>
          </a:p>
          <a:p>
            <a:endParaRPr lang="zh-CN" altLang="en-US" b="0">
              <a:solidFill>
                <a:schemeClr val="tx1"/>
              </a:solidFill>
              <a:latin typeface="+mn-lt"/>
              <a:ea typeface="+mn-ea"/>
              <a:cs typeface="+mn-ea"/>
              <a:sym typeface="+mn-lt"/>
            </a:endParaRPr>
          </a:p>
        </p:txBody>
      </p:sp>
      <p:sp>
        <p:nvSpPr>
          <p:cNvPr id="15" name="文本占位符 14"/>
          <p:cNvSpPr>
            <a:spLocks noGrp="1"/>
          </p:cNvSpPr>
          <p:nvPr>
            <p:ph type="body" sz="quarter" idx="21"/>
          </p:nvPr>
        </p:nvSpPr>
        <p:spPr/>
        <p:txBody>
          <a:bodyPr/>
          <a:lstStyle/>
          <a:p>
            <a:r>
              <a:rPr lang="zh-CN" altLang="en-US" b="0">
                <a:solidFill>
                  <a:schemeClr val="tx1"/>
                </a:solidFill>
                <a:latin typeface="+mn-lt"/>
                <a:ea typeface="+mn-ea"/>
                <a:cs typeface="+mn-ea"/>
                <a:sym typeface="+mn-lt"/>
              </a:rPr>
              <a:t>培育企业核心竞争力</a:t>
            </a:r>
          </a:p>
          <a:p>
            <a:endParaRPr lang="zh-CN" altLang="en-US" b="0">
              <a:solidFill>
                <a:schemeClr val="tx1"/>
              </a:solidFill>
              <a:latin typeface="+mn-lt"/>
              <a:ea typeface="+mn-ea"/>
              <a:cs typeface="+mn-ea"/>
              <a:sym typeface="+mn-lt"/>
            </a:endParaRPr>
          </a:p>
        </p:txBody>
      </p:sp>
      <p:grpSp>
        <p:nvGrpSpPr>
          <p:cNvPr id="26" name="组合 25"/>
          <p:cNvGrpSpPr/>
          <p:nvPr/>
        </p:nvGrpSpPr>
        <p:grpSpPr>
          <a:xfrm>
            <a:off x="3906685" y="1965990"/>
            <a:ext cx="4378629" cy="4416537"/>
            <a:chOff x="3825572" y="1523184"/>
            <a:chExt cx="4540857" cy="4580170"/>
          </a:xfrm>
        </p:grpSpPr>
        <p:sp>
          <p:nvSpPr>
            <p:cNvPr id="27" name="Line 5"/>
            <p:cNvSpPr>
              <a:spLocks noChangeShapeType="1"/>
            </p:cNvSpPr>
            <p:nvPr userDrawn="1"/>
          </p:nvSpPr>
          <p:spPr bwMode="auto">
            <a:xfrm>
              <a:off x="3825572" y="1846596"/>
              <a:ext cx="98332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cs typeface="+mn-ea"/>
                <a:sym typeface="+mn-lt"/>
              </a:endParaRPr>
            </a:p>
          </p:txBody>
        </p:sp>
        <p:sp>
          <p:nvSpPr>
            <p:cNvPr id="28" name="Line 6"/>
            <p:cNvSpPr>
              <a:spLocks noChangeShapeType="1"/>
            </p:cNvSpPr>
            <p:nvPr userDrawn="1"/>
          </p:nvSpPr>
          <p:spPr bwMode="auto">
            <a:xfrm>
              <a:off x="3825572" y="3201782"/>
              <a:ext cx="983329"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cs typeface="+mn-ea"/>
                <a:sym typeface="+mn-lt"/>
              </a:endParaRPr>
            </a:p>
          </p:txBody>
        </p:sp>
        <p:sp>
          <p:nvSpPr>
            <p:cNvPr id="29" name="Line 7"/>
            <p:cNvSpPr>
              <a:spLocks noChangeShapeType="1"/>
            </p:cNvSpPr>
            <p:nvPr userDrawn="1"/>
          </p:nvSpPr>
          <p:spPr bwMode="auto">
            <a:xfrm>
              <a:off x="3825572" y="4537328"/>
              <a:ext cx="98332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cs typeface="+mn-ea"/>
                <a:sym typeface="+mn-lt"/>
              </a:endParaRPr>
            </a:p>
          </p:txBody>
        </p:sp>
        <p:sp>
          <p:nvSpPr>
            <p:cNvPr id="30" name="Line 8"/>
            <p:cNvSpPr>
              <a:spLocks noChangeShapeType="1"/>
            </p:cNvSpPr>
            <p:nvPr userDrawn="1"/>
          </p:nvSpPr>
          <p:spPr bwMode="auto">
            <a:xfrm>
              <a:off x="7381791" y="2520916"/>
              <a:ext cx="984638"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cs typeface="+mn-ea"/>
                <a:sym typeface="+mn-lt"/>
              </a:endParaRPr>
            </a:p>
          </p:txBody>
        </p:sp>
        <p:sp>
          <p:nvSpPr>
            <p:cNvPr id="31" name="Line 9"/>
            <p:cNvSpPr>
              <a:spLocks noChangeShapeType="1"/>
            </p:cNvSpPr>
            <p:nvPr userDrawn="1"/>
          </p:nvSpPr>
          <p:spPr bwMode="auto">
            <a:xfrm>
              <a:off x="7381791" y="3874793"/>
              <a:ext cx="984638" cy="0"/>
            </a:xfrm>
            <a:prstGeom prst="line">
              <a:avLst/>
            </a:prstGeom>
            <a:noFill/>
            <a:ln w="28575"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cs typeface="+mn-ea"/>
                <a:sym typeface="+mn-lt"/>
              </a:endParaRPr>
            </a:p>
          </p:txBody>
        </p:sp>
        <p:sp>
          <p:nvSpPr>
            <p:cNvPr id="32" name="Line 10"/>
            <p:cNvSpPr>
              <a:spLocks noChangeShapeType="1"/>
            </p:cNvSpPr>
            <p:nvPr userDrawn="1"/>
          </p:nvSpPr>
          <p:spPr bwMode="auto">
            <a:xfrm>
              <a:off x="7381791" y="5210339"/>
              <a:ext cx="984638"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cs typeface="+mn-ea"/>
                <a:sym typeface="+mn-lt"/>
              </a:endParaRPr>
            </a:p>
          </p:txBody>
        </p:sp>
        <p:sp>
          <p:nvSpPr>
            <p:cNvPr id="33" name="Oval 11"/>
            <p:cNvSpPr>
              <a:spLocks noChangeArrowheads="1"/>
            </p:cNvSpPr>
            <p:nvPr userDrawn="1"/>
          </p:nvSpPr>
          <p:spPr bwMode="auto">
            <a:xfrm>
              <a:off x="7667532" y="2691101"/>
              <a:ext cx="689432" cy="691406"/>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4" name="Oval 12"/>
            <p:cNvSpPr>
              <a:spLocks noChangeArrowheads="1"/>
            </p:cNvSpPr>
            <p:nvPr userDrawn="1"/>
          </p:nvSpPr>
          <p:spPr bwMode="auto">
            <a:xfrm>
              <a:off x="3895269" y="2071773"/>
              <a:ext cx="689432" cy="691406"/>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5" name="Oval 13"/>
            <p:cNvSpPr>
              <a:spLocks noChangeArrowheads="1"/>
            </p:cNvSpPr>
            <p:nvPr userDrawn="1"/>
          </p:nvSpPr>
          <p:spPr bwMode="auto">
            <a:xfrm>
              <a:off x="7667532" y="4075092"/>
              <a:ext cx="689432" cy="691406"/>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6" name="Oval 14"/>
            <p:cNvSpPr>
              <a:spLocks noChangeArrowheads="1"/>
            </p:cNvSpPr>
            <p:nvPr userDrawn="1"/>
          </p:nvSpPr>
          <p:spPr bwMode="auto">
            <a:xfrm>
              <a:off x="3895269" y="4769388"/>
              <a:ext cx="689432" cy="689428"/>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7" name="Oval 15"/>
            <p:cNvSpPr>
              <a:spLocks noChangeArrowheads="1"/>
            </p:cNvSpPr>
            <p:nvPr userDrawn="1"/>
          </p:nvSpPr>
          <p:spPr bwMode="auto">
            <a:xfrm>
              <a:off x="3895269" y="3413867"/>
              <a:ext cx="689432" cy="691406"/>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8" name="Oval 16"/>
            <p:cNvSpPr>
              <a:spLocks noChangeArrowheads="1"/>
            </p:cNvSpPr>
            <p:nvPr userDrawn="1"/>
          </p:nvSpPr>
          <p:spPr bwMode="auto">
            <a:xfrm>
              <a:off x="7667532" y="5411948"/>
              <a:ext cx="689432" cy="691406"/>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9" name="Freeform 17"/>
            <p:cNvSpPr/>
            <p:nvPr userDrawn="1"/>
          </p:nvSpPr>
          <p:spPr bwMode="auto">
            <a:xfrm>
              <a:off x="5513335" y="2179173"/>
              <a:ext cx="1801678" cy="667773"/>
            </a:xfrm>
            <a:custGeom>
              <a:avLst/>
              <a:gdLst>
                <a:gd name="T0" fmla="*/ 775 w 1065"/>
                <a:gd name="T1" fmla="*/ 0 h 394"/>
                <a:gd name="T2" fmla="*/ 789 w 1065"/>
                <a:gd name="T3" fmla="*/ 5 h 394"/>
                <a:gd name="T4" fmla="*/ 1052 w 1065"/>
                <a:gd name="T5" fmla="*/ 181 h 394"/>
                <a:gd name="T6" fmla="*/ 1052 w 1065"/>
                <a:gd name="T7" fmla="*/ 213 h 394"/>
                <a:gd name="T8" fmla="*/ 788 w 1065"/>
                <a:gd name="T9" fmla="*/ 389 h 394"/>
                <a:gd name="T10" fmla="*/ 775 w 1065"/>
                <a:gd name="T11" fmla="*/ 394 h 394"/>
                <a:gd name="T12" fmla="*/ 765 w 1065"/>
                <a:gd name="T13" fmla="*/ 383 h 394"/>
                <a:gd name="T14" fmla="*/ 765 w 1065"/>
                <a:gd name="T15" fmla="*/ 344 h 394"/>
                <a:gd name="T16" fmla="*/ 81 w 1065"/>
                <a:gd name="T17" fmla="*/ 344 h 394"/>
                <a:gd name="T18" fmla="*/ 78 w 1065"/>
                <a:gd name="T19" fmla="*/ 344 h 394"/>
                <a:gd name="T20" fmla="*/ 2 w 1065"/>
                <a:gd name="T21" fmla="*/ 377 h 394"/>
                <a:gd name="T22" fmla="*/ 2 w 1065"/>
                <a:gd name="T23" fmla="*/ 89 h 394"/>
                <a:gd name="T24" fmla="*/ 60 w 1065"/>
                <a:gd name="T25" fmla="*/ 50 h 394"/>
                <a:gd name="T26" fmla="*/ 765 w 1065"/>
                <a:gd name="T27" fmla="*/ 50 h 394"/>
                <a:gd name="T28" fmla="*/ 765 w 1065"/>
                <a:gd name="T29" fmla="*/ 12 h 394"/>
                <a:gd name="T30" fmla="*/ 775 w 1065"/>
                <a:gd name="T3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5" h="394">
                  <a:moveTo>
                    <a:pt x="775" y="0"/>
                  </a:moveTo>
                  <a:cubicBezTo>
                    <a:pt x="779" y="0"/>
                    <a:pt x="784" y="2"/>
                    <a:pt x="789" y="5"/>
                  </a:cubicBezTo>
                  <a:cubicBezTo>
                    <a:pt x="1052" y="181"/>
                    <a:pt x="1052" y="181"/>
                    <a:pt x="1052" y="181"/>
                  </a:cubicBezTo>
                  <a:cubicBezTo>
                    <a:pt x="1065" y="190"/>
                    <a:pt x="1065" y="204"/>
                    <a:pt x="1052" y="213"/>
                  </a:cubicBezTo>
                  <a:cubicBezTo>
                    <a:pt x="788" y="389"/>
                    <a:pt x="788" y="389"/>
                    <a:pt x="788" y="389"/>
                  </a:cubicBezTo>
                  <a:cubicBezTo>
                    <a:pt x="783" y="393"/>
                    <a:pt x="779" y="394"/>
                    <a:pt x="775" y="394"/>
                  </a:cubicBezTo>
                  <a:cubicBezTo>
                    <a:pt x="769" y="394"/>
                    <a:pt x="765" y="390"/>
                    <a:pt x="765" y="383"/>
                  </a:cubicBezTo>
                  <a:cubicBezTo>
                    <a:pt x="765" y="344"/>
                    <a:pt x="765" y="344"/>
                    <a:pt x="765" y="344"/>
                  </a:cubicBezTo>
                  <a:cubicBezTo>
                    <a:pt x="81" y="344"/>
                    <a:pt x="81" y="344"/>
                    <a:pt x="81" y="344"/>
                  </a:cubicBezTo>
                  <a:cubicBezTo>
                    <a:pt x="80" y="344"/>
                    <a:pt x="79" y="344"/>
                    <a:pt x="78" y="344"/>
                  </a:cubicBezTo>
                  <a:cubicBezTo>
                    <a:pt x="64" y="344"/>
                    <a:pt x="6" y="346"/>
                    <a:pt x="2" y="377"/>
                  </a:cubicBezTo>
                  <a:cubicBezTo>
                    <a:pt x="2" y="89"/>
                    <a:pt x="2" y="89"/>
                    <a:pt x="2" y="89"/>
                  </a:cubicBezTo>
                  <a:cubicBezTo>
                    <a:pt x="0" y="57"/>
                    <a:pt x="36" y="51"/>
                    <a:pt x="60" y="50"/>
                  </a:cubicBezTo>
                  <a:cubicBezTo>
                    <a:pt x="765" y="50"/>
                    <a:pt x="765" y="50"/>
                    <a:pt x="765" y="50"/>
                  </a:cubicBezTo>
                  <a:cubicBezTo>
                    <a:pt x="765" y="12"/>
                    <a:pt x="765" y="12"/>
                    <a:pt x="765" y="12"/>
                  </a:cubicBezTo>
                  <a:cubicBezTo>
                    <a:pt x="765" y="4"/>
                    <a:pt x="769" y="0"/>
                    <a:pt x="775" y="0"/>
                  </a:cubicBezTo>
                  <a:close/>
                </a:path>
              </a:pathLst>
            </a:custGeom>
            <a:gradFill>
              <a:gsLst>
                <a:gs pos="100000">
                  <a:schemeClr val="accent2">
                    <a:lumMod val="75000"/>
                  </a:schemeClr>
                </a:gs>
                <a:gs pos="86000">
                  <a:schemeClr val="accent2"/>
                </a:gs>
              </a:gsLst>
              <a:lin ang="10800000" scaled="1"/>
            </a:gradFill>
            <a:ln>
              <a:noFill/>
            </a:ln>
          </p:spPr>
          <p:txBody>
            <a:bodyPr vert="horz" wrap="square" lIns="91440" tIns="45720" rIns="91440" bIns="45720" numCol="1" anchor="t" anchorCtr="0" compatLnSpc="1"/>
            <a:lstStyle/>
            <a:p>
              <a:endParaRPr lang="en-US" sz="2000" dirty="0">
                <a:cs typeface="+mn-ea"/>
                <a:sym typeface="+mn-lt"/>
              </a:endParaRPr>
            </a:p>
          </p:txBody>
        </p:sp>
        <p:sp>
          <p:nvSpPr>
            <p:cNvPr id="40" name="Freeform 18"/>
            <p:cNvSpPr/>
            <p:nvPr userDrawn="1"/>
          </p:nvSpPr>
          <p:spPr bwMode="auto">
            <a:xfrm>
              <a:off x="4870440" y="2871824"/>
              <a:ext cx="1801678" cy="666464"/>
            </a:xfrm>
            <a:custGeom>
              <a:avLst/>
              <a:gdLst>
                <a:gd name="T0" fmla="*/ 290 w 1065"/>
                <a:gd name="T1" fmla="*/ 394 h 394"/>
                <a:gd name="T2" fmla="*/ 276 w 1065"/>
                <a:gd name="T3" fmla="*/ 389 h 394"/>
                <a:gd name="T4" fmla="*/ 13 w 1065"/>
                <a:gd name="T5" fmla="*/ 213 h 394"/>
                <a:gd name="T6" fmla="*/ 13 w 1065"/>
                <a:gd name="T7" fmla="*/ 181 h 394"/>
                <a:gd name="T8" fmla="*/ 277 w 1065"/>
                <a:gd name="T9" fmla="*/ 5 h 394"/>
                <a:gd name="T10" fmla="*/ 290 w 1065"/>
                <a:gd name="T11" fmla="*/ 0 h 394"/>
                <a:gd name="T12" fmla="*/ 300 w 1065"/>
                <a:gd name="T13" fmla="*/ 11 h 394"/>
                <a:gd name="T14" fmla="*/ 300 w 1065"/>
                <a:gd name="T15" fmla="*/ 50 h 394"/>
                <a:gd name="T16" fmla="*/ 984 w 1065"/>
                <a:gd name="T17" fmla="*/ 50 h 394"/>
                <a:gd name="T18" fmla="*/ 987 w 1065"/>
                <a:gd name="T19" fmla="*/ 50 h 394"/>
                <a:gd name="T20" fmla="*/ 1063 w 1065"/>
                <a:gd name="T21" fmla="*/ 18 h 394"/>
                <a:gd name="T22" fmla="*/ 1063 w 1065"/>
                <a:gd name="T23" fmla="*/ 305 h 394"/>
                <a:gd name="T24" fmla="*/ 1005 w 1065"/>
                <a:gd name="T25" fmla="*/ 344 h 394"/>
                <a:gd name="T26" fmla="*/ 300 w 1065"/>
                <a:gd name="T27" fmla="*/ 344 h 394"/>
                <a:gd name="T28" fmla="*/ 300 w 1065"/>
                <a:gd name="T29" fmla="*/ 383 h 394"/>
                <a:gd name="T30" fmla="*/ 290 w 1065"/>
                <a:gd name="T3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5" h="394">
                  <a:moveTo>
                    <a:pt x="290" y="394"/>
                  </a:moveTo>
                  <a:cubicBezTo>
                    <a:pt x="286" y="394"/>
                    <a:pt x="281" y="393"/>
                    <a:pt x="276" y="389"/>
                  </a:cubicBezTo>
                  <a:cubicBezTo>
                    <a:pt x="13" y="213"/>
                    <a:pt x="13" y="213"/>
                    <a:pt x="13" y="213"/>
                  </a:cubicBezTo>
                  <a:cubicBezTo>
                    <a:pt x="0" y="204"/>
                    <a:pt x="0" y="190"/>
                    <a:pt x="13" y="181"/>
                  </a:cubicBezTo>
                  <a:cubicBezTo>
                    <a:pt x="277" y="5"/>
                    <a:pt x="277" y="5"/>
                    <a:pt x="277" y="5"/>
                  </a:cubicBezTo>
                  <a:cubicBezTo>
                    <a:pt x="282" y="1"/>
                    <a:pt x="287" y="0"/>
                    <a:pt x="290" y="0"/>
                  </a:cubicBezTo>
                  <a:cubicBezTo>
                    <a:pt x="297" y="0"/>
                    <a:pt x="300" y="4"/>
                    <a:pt x="300" y="11"/>
                  </a:cubicBezTo>
                  <a:cubicBezTo>
                    <a:pt x="300" y="50"/>
                    <a:pt x="300" y="50"/>
                    <a:pt x="300" y="50"/>
                  </a:cubicBezTo>
                  <a:cubicBezTo>
                    <a:pt x="984" y="50"/>
                    <a:pt x="984" y="50"/>
                    <a:pt x="984" y="50"/>
                  </a:cubicBezTo>
                  <a:cubicBezTo>
                    <a:pt x="985" y="50"/>
                    <a:pt x="986" y="50"/>
                    <a:pt x="987" y="50"/>
                  </a:cubicBezTo>
                  <a:cubicBezTo>
                    <a:pt x="1001" y="50"/>
                    <a:pt x="1059" y="48"/>
                    <a:pt x="1063" y="18"/>
                  </a:cubicBezTo>
                  <a:cubicBezTo>
                    <a:pt x="1063" y="305"/>
                    <a:pt x="1063" y="305"/>
                    <a:pt x="1063" y="305"/>
                  </a:cubicBezTo>
                  <a:cubicBezTo>
                    <a:pt x="1065" y="337"/>
                    <a:pt x="1029" y="343"/>
                    <a:pt x="1005" y="344"/>
                  </a:cubicBezTo>
                  <a:cubicBezTo>
                    <a:pt x="300" y="344"/>
                    <a:pt x="300" y="344"/>
                    <a:pt x="300" y="344"/>
                  </a:cubicBezTo>
                  <a:cubicBezTo>
                    <a:pt x="300" y="383"/>
                    <a:pt x="300" y="383"/>
                    <a:pt x="300" y="383"/>
                  </a:cubicBezTo>
                  <a:cubicBezTo>
                    <a:pt x="300" y="390"/>
                    <a:pt x="296" y="394"/>
                    <a:pt x="290" y="394"/>
                  </a:cubicBezTo>
                  <a:close/>
                </a:path>
              </a:pathLst>
            </a:custGeom>
            <a:gradFill>
              <a:gsLst>
                <a:gs pos="0">
                  <a:schemeClr val="accent3">
                    <a:lumMod val="75000"/>
                  </a:schemeClr>
                </a:gs>
                <a:gs pos="17000">
                  <a:schemeClr val="accent3"/>
                </a:gs>
              </a:gsLst>
              <a:lin ang="10800000" scaled="1"/>
            </a:gradFill>
            <a:ln>
              <a:noFill/>
            </a:ln>
          </p:spPr>
          <p:txBody>
            <a:bodyPr vert="horz" wrap="square" lIns="91440" tIns="45720" rIns="91440" bIns="45720" numCol="1" anchor="t" anchorCtr="0" compatLnSpc="1"/>
            <a:lstStyle/>
            <a:p>
              <a:endParaRPr lang="en-US" sz="2000" dirty="0">
                <a:cs typeface="+mn-ea"/>
                <a:sym typeface="+mn-lt"/>
              </a:endParaRPr>
            </a:p>
          </p:txBody>
        </p:sp>
        <p:sp>
          <p:nvSpPr>
            <p:cNvPr id="41" name="Freeform 19"/>
            <p:cNvSpPr/>
            <p:nvPr userDrawn="1"/>
          </p:nvSpPr>
          <p:spPr bwMode="auto">
            <a:xfrm>
              <a:off x="5508098" y="4875143"/>
              <a:ext cx="1830484" cy="678248"/>
            </a:xfrm>
            <a:custGeom>
              <a:avLst/>
              <a:gdLst>
                <a:gd name="T0" fmla="*/ 787 w 1082"/>
                <a:gd name="T1" fmla="*/ 0 h 401"/>
                <a:gd name="T2" fmla="*/ 801 w 1082"/>
                <a:gd name="T3" fmla="*/ 6 h 401"/>
                <a:gd name="T4" fmla="*/ 1069 w 1082"/>
                <a:gd name="T5" fmla="*/ 185 h 401"/>
                <a:gd name="T6" fmla="*/ 1068 w 1082"/>
                <a:gd name="T7" fmla="*/ 217 h 401"/>
                <a:gd name="T8" fmla="*/ 801 w 1082"/>
                <a:gd name="T9" fmla="*/ 396 h 401"/>
                <a:gd name="T10" fmla="*/ 787 w 1082"/>
                <a:gd name="T11" fmla="*/ 401 h 401"/>
                <a:gd name="T12" fmla="*/ 777 w 1082"/>
                <a:gd name="T13" fmla="*/ 389 h 401"/>
                <a:gd name="T14" fmla="*/ 777 w 1082"/>
                <a:gd name="T15" fmla="*/ 350 h 401"/>
                <a:gd name="T16" fmla="*/ 82 w 1082"/>
                <a:gd name="T17" fmla="*/ 350 h 401"/>
                <a:gd name="T18" fmla="*/ 79 w 1082"/>
                <a:gd name="T19" fmla="*/ 350 h 401"/>
                <a:gd name="T20" fmla="*/ 2 w 1082"/>
                <a:gd name="T21" fmla="*/ 383 h 401"/>
                <a:gd name="T22" fmla="*/ 3 w 1082"/>
                <a:gd name="T23" fmla="*/ 91 h 401"/>
                <a:gd name="T24" fmla="*/ 61 w 1082"/>
                <a:gd name="T25" fmla="*/ 51 h 401"/>
                <a:gd name="T26" fmla="*/ 777 w 1082"/>
                <a:gd name="T27" fmla="*/ 51 h 401"/>
                <a:gd name="T28" fmla="*/ 777 w 1082"/>
                <a:gd name="T29" fmla="*/ 12 h 401"/>
                <a:gd name="T30" fmla="*/ 787 w 1082"/>
                <a:gd name="T31"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401">
                  <a:moveTo>
                    <a:pt x="787" y="0"/>
                  </a:moveTo>
                  <a:cubicBezTo>
                    <a:pt x="791" y="0"/>
                    <a:pt x="796" y="2"/>
                    <a:pt x="801" y="6"/>
                  </a:cubicBezTo>
                  <a:cubicBezTo>
                    <a:pt x="1069" y="185"/>
                    <a:pt x="1069" y="185"/>
                    <a:pt x="1069" y="185"/>
                  </a:cubicBezTo>
                  <a:cubicBezTo>
                    <a:pt x="1082" y="193"/>
                    <a:pt x="1082" y="208"/>
                    <a:pt x="1068" y="217"/>
                  </a:cubicBezTo>
                  <a:cubicBezTo>
                    <a:pt x="801" y="396"/>
                    <a:pt x="801" y="396"/>
                    <a:pt x="801" y="396"/>
                  </a:cubicBezTo>
                  <a:cubicBezTo>
                    <a:pt x="795" y="399"/>
                    <a:pt x="791" y="401"/>
                    <a:pt x="787" y="401"/>
                  </a:cubicBezTo>
                  <a:cubicBezTo>
                    <a:pt x="781" y="401"/>
                    <a:pt x="777" y="397"/>
                    <a:pt x="777" y="389"/>
                  </a:cubicBezTo>
                  <a:cubicBezTo>
                    <a:pt x="777" y="350"/>
                    <a:pt x="777" y="350"/>
                    <a:pt x="777" y="350"/>
                  </a:cubicBezTo>
                  <a:cubicBezTo>
                    <a:pt x="82" y="350"/>
                    <a:pt x="82" y="350"/>
                    <a:pt x="82" y="350"/>
                  </a:cubicBezTo>
                  <a:cubicBezTo>
                    <a:pt x="82" y="350"/>
                    <a:pt x="81" y="350"/>
                    <a:pt x="79" y="350"/>
                  </a:cubicBezTo>
                  <a:cubicBezTo>
                    <a:pt x="65" y="350"/>
                    <a:pt x="6" y="352"/>
                    <a:pt x="2" y="383"/>
                  </a:cubicBezTo>
                  <a:cubicBezTo>
                    <a:pt x="3" y="91"/>
                    <a:pt x="3" y="91"/>
                    <a:pt x="3" y="91"/>
                  </a:cubicBezTo>
                  <a:cubicBezTo>
                    <a:pt x="0" y="58"/>
                    <a:pt x="37" y="52"/>
                    <a:pt x="61" y="51"/>
                  </a:cubicBezTo>
                  <a:cubicBezTo>
                    <a:pt x="777" y="51"/>
                    <a:pt x="777" y="51"/>
                    <a:pt x="777" y="51"/>
                  </a:cubicBezTo>
                  <a:cubicBezTo>
                    <a:pt x="777" y="12"/>
                    <a:pt x="777" y="12"/>
                    <a:pt x="777" y="12"/>
                  </a:cubicBezTo>
                  <a:cubicBezTo>
                    <a:pt x="777" y="5"/>
                    <a:pt x="781" y="0"/>
                    <a:pt x="787" y="0"/>
                  </a:cubicBezTo>
                  <a:close/>
                </a:path>
              </a:pathLst>
            </a:custGeom>
            <a:gradFill>
              <a:gsLst>
                <a:gs pos="100000">
                  <a:schemeClr val="accent2">
                    <a:lumMod val="75000"/>
                  </a:schemeClr>
                </a:gs>
                <a:gs pos="86000">
                  <a:schemeClr val="accent2"/>
                </a:gs>
              </a:gsLst>
              <a:lin ang="10800000" scaled="1"/>
            </a:gradFill>
            <a:ln>
              <a:noFill/>
            </a:ln>
          </p:spPr>
          <p:txBody>
            <a:bodyPr vert="horz" wrap="square" lIns="91440" tIns="45720" rIns="91440" bIns="45720" numCol="1" anchor="t" anchorCtr="0" compatLnSpc="1"/>
            <a:lstStyle/>
            <a:p>
              <a:endParaRPr lang="en-US" sz="2000" dirty="0">
                <a:cs typeface="+mn-ea"/>
                <a:sym typeface="+mn-lt"/>
              </a:endParaRPr>
            </a:p>
          </p:txBody>
        </p:sp>
        <p:sp>
          <p:nvSpPr>
            <p:cNvPr id="42" name="Freeform 20"/>
            <p:cNvSpPr/>
            <p:nvPr userDrawn="1"/>
          </p:nvSpPr>
          <p:spPr bwMode="auto">
            <a:xfrm>
              <a:off x="4841635" y="4216536"/>
              <a:ext cx="1829175" cy="679558"/>
            </a:xfrm>
            <a:custGeom>
              <a:avLst/>
              <a:gdLst>
                <a:gd name="T0" fmla="*/ 294 w 1081"/>
                <a:gd name="T1" fmla="*/ 401 h 401"/>
                <a:gd name="T2" fmla="*/ 280 w 1081"/>
                <a:gd name="T3" fmla="*/ 395 h 401"/>
                <a:gd name="T4" fmla="*/ 13 w 1081"/>
                <a:gd name="T5" fmla="*/ 217 h 401"/>
                <a:gd name="T6" fmla="*/ 13 w 1081"/>
                <a:gd name="T7" fmla="*/ 184 h 401"/>
                <a:gd name="T8" fmla="*/ 281 w 1081"/>
                <a:gd name="T9" fmla="*/ 5 h 401"/>
                <a:gd name="T10" fmla="*/ 294 w 1081"/>
                <a:gd name="T11" fmla="*/ 0 h 401"/>
                <a:gd name="T12" fmla="*/ 305 w 1081"/>
                <a:gd name="T13" fmla="*/ 12 h 401"/>
                <a:gd name="T14" fmla="*/ 305 w 1081"/>
                <a:gd name="T15" fmla="*/ 51 h 401"/>
                <a:gd name="T16" fmla="*/ 999 w 1081"/>
                <a:gd name="T17" fmla="*/ 51 h 401"/>
                <a:gd name="T18" fmla="*/ 1002 w 1081"/>
                <a:gd name="T19" fmla="*/ 51 h 401"/>
                <a:gd name="T20" fmla="*/ 1079 w 1081"/>
                <a:gd name="T21" fmla="*/ 18 h 401"/>
                <a:gd name="T22" fmla="*/ 1079 w 1081"/>
                <a:gd name="T23" fmla="*/ 310 h 401"/>
                <a:gd name="T24" fmla="*/ 1020 w 1081"/>
                <a:gd name="T25" fmla="*/ 350 h 401"/>
                <a:gd name="T26" fmla="*/ 304 w 1081"/>
                <a:gd name="T27" fmla="*/ 350 h 401"/>
                <a:gd name="T28" fmla="*/ 304 w 1081"/>
                <a:gd name="T29" fmla="*/ 389 h 401"/>
                <a:gd name="T30" fmla="*/ 294 w 1081"/>
                <a:gd name="T3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1" h="401">
                  <a:moveTo>
                    <a:pt x="294" y="401"/>
                  </a:moveTo>
                  <a:cubicBezTo>
                    <a:pt x="290" y="401"/>
                    <a:pt x="285" y="399"/>
                    <a:pt x="280" y="395"/>
                  </a:cubicBezTo>
                  <a:cubicBezTo>
                    <a:pt x="13" y="217"/>
                    <a:pt x="13" y="217"/>
                    <a:pt x="13" y="217"/>
                  </a:cubicBezTo>
                  <a:cubicBezTo>
                    <a:pt x="0" y="208"/>
                    <a:pt x="0" y="193"/>
                    <a:pt x="13" y="184"/>
                  </a:cubicBezTo>
                  <a:cubicBezTo>
                    <a:pt x="281" y="5"/>
                    <a:pt x="281" y="5"/>
                    <a:pt x="281" y="5"/>
                  </a:cubicBezTo>
                  <a:cubicBezTo>
                    <a:pt x="286" y="2"/>
                    <a:pt x="291" y="0"/>
                    <a:pt x="294" y="0"/>
                  </a:cubicBezTo>
                  <a:cubicBezTo>
                    <a:pt x="301" y="0"/>
                    <a:pt x="305" y="4"/>
                    <a:pt x="305" y="12"/>
                  </a:cubicBezTo>
                  <a:cubicBezTo>
                    <a:pt x="305" y="51"/>
                    <a:pt x="305" y="51"/>
                    <a:pt x="305" y="51"/>
                  </a:cubicBezTo>
                  <a:cubicBezTo>
                    <a:pt x="999" y="51"/>
                    <a:pt x="999" y="51"/>
                    <a:pt x="999" y="51"/>
                  </a:cubicBezTo>
                  <a:cubicBezTo>
                    <a:pt x="999" y="51"/>
                    <a:pt x="1000" y="51"/>
                    <a:pt x="1002" y="51"/>
                  </a:cubicBezTo>
                  <a:cubicBezTo>
                    <a:pt x="1016" y="51"/>
                    <a:pt x="1075" y="49"/>
                    <a:pt x="1079" y="18"/>
                  </a:cubicBezTo>
                  <a:cubicBezTo>
                    <a:pt x="1079" y="310"/>
                    <a:pt x="1079" y="310"/>
                    <a:pt x="1079" y="310"/>
                  </a:cubicBezTo>
                  <a:cubicBezTo>
                    <a:pt x="1081" y="343"/>
                    <a:pt x="1044" y="349"/>
                    <a:pt x="1020" y="350"/>
                  </a:cubicBezTo>
                  <a:cubicBezTo>
                    <a:pt x="304" y="350"/>
                    <a:pt x="304" y="350"/>
                    <a:pt x="304" y="350"/>
                  </a:cubicBezTo>
                  <a:cubicBezTo>
                    <a:pt x="304" y="389"/>
                    <a:pt x="304" y="389"/>
                    <a:pt x="304" y="389"/>
                  </a:cubicBezTo>
                  <a:cubicBezTo>
                    <a:pt x="304" y="396"/>
                    <a:pt x="300" y="401"/>
                    <a:pt x="294" y="401"/>
                  </a:cubicBezTo>
                  <a:close/>
                </a:path>
              </a:pathLst>
            </a:custGeom>
            <a:gradFill flip="none" rotWithShape="1">
              <a:gsLst>
                <a:gs pos="0">
                  <a:schemeClr val="accent1">
                    <a:lumMod val="75000"/>
                  </a:schemeClr>
                </a:gs>
                <a:gs pos="17000">
                  <a:schemeClr val="accent1">
                    <a:shade val="100000"/>
                    <a:satMod val="115000"/>
                  </a:schemeClr>
                </a:gs>
              </a:gsLst>
              <a:lin ang="10800000" scaled="1"/>
              <a:tileRect/>
            </a:gradFill>
            <a:ln>
              <a:noFill/>
            </a:ln>
          </p:spPr>
          <p:txBody>
            <a:bodyPr vert="horz" wrap="square" lIns="91440" tIns="45720" rIns="91440" bIns="45720" numCol="1" anchor="t" anchorCtr="0" compatLnSpc="1"/>
            <a:lstStyle/>
            <a:p>
              <a:endParaRPr lang="en-US" sz="2000" dirty="0">
                <a:cs typeface="+mn-ea"/>
                <a:sym typeface="+mn-lt"/>
              </a:endParaRPr>
            </a:p>
          </p:txBody>
        </p:sp>
        <p:sp>
          <p:nvSpPr>
            <p:cNvPr id="43" name="Freeform 21"/>
            <p:cNvSpPr/>
            <p:nvPr userDrawn="1"/>
          </p:nvSpPr>
          <p:spPr bwMode="auto">
            <a:xfrm>
              <a:off x="5513335" y="3530432"/>
              <a:ext cx="1801678" cy="667773"/>
            </a:xfrm>
            <a:custGeom>
              <a:avLst/>
              <a:gdLst>
                <a:gd name="T0" fmla="*/ 775 w 1065"/>
                <a:gd name="T1" fmla="*/ 0 h 395"/>
                <a:gd name="T2" fmla="*/ 789 w 1065"/>
                <a:gd name="T3" fmla="*/ 5 h 395"/>
                <a:gd name="T4" fmla="*/ 1052 w 1065"/>
                <a:gd name="T5" fmla="*/ 182 h 395"/>
                <a:gd name="T6" fmla="*/ 1052 w 1065"/>
                <a:gd name="T7" fmla="*/ 213 h 395"/>
                <a:gd name="T8" fmla="*/ 788 w 1065"/>
                <a:gd name="T9" fmla="*/ 390 h 395"/>
                <a:gd name="T10" fmla="*/ 775 w 1065"/>
                <a:gd name="T11" fmla="*/ 395 h 395"/>
                <a:gd name="T12" fmla="*/ 765 w 1065"/>
                <a:gd name="T13" fmla="*/ 383 h 395"/>
                <a:gd name="T14" fmla="*/ 765 w 1065"/>
                <a:gd name="T15" fmla="*/ 345 h 395"/>
                <a:gd name="T16" fmla="*/ 81 w 1065"/>
                <a:gd name="T17" fmla="*/ 345 h 395"/>
                <a:gd name="T18" fmla="*/ 78 w 1065"/>
                <a:gd name="T19" fmla="*/ 345 h 395"/>
                <a:gd name="T20" fmla="*/ 2 w 1065"/>
                <a:gd name="T21" fmla="*/ 377 h 395"/>
                <a:gd name="T22" fmla="*/ 3 w 1065"/>
                <a:gd name="T23" fmla="*/ 89 h 395"/>
                <a:gd name="T24" fmla="*/ 60 w 1065"/>
                <a:gd name="T25" fmla="*/ 50 h 395"/>
                <a:gd name="T26" fmla="*/ 765 w 1065"/>
                <a:gd name="T27" fmla="*/ 50 h 395"/>
                <a:gd name="T28" fmla="*/ 765 w 1065"/>
                <a:gd name="T29" fmla="*/ 12 h 395"/>
                <a:gd name="T30" fmla="*/ 775 w 1065"/>
                <a:gd name="T3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5" h="395">
                  <a:moveTo>
                    <a:pt x="775" y="0"/>
                  </a:moveTo>
                  <a:cubicBezTo>
                    <a:pt x="779" y="0"/>
                    <a:pt x="784" y="2"/>
                    <a:pt x="789" y="5"/>
                  </a:cubicBezTo>
                  <a:cubicBezTo>
                    <a:pt x="1052" y="182"/>
                    <a:pt x="1052" y="182"/>
                    <a:pt x="1052" y="182"/>
                  </a:cubicBezTo>
                  <a:cubicBezTo>
                    <a:pt x="1065" y="190"/>
                    <a:pt x="1065" y="205"/>
                    <a:pt x="1052" y="213"/>
                  </a:cubicBezTo>
                  <a:cubicBezTo>
                    <a:pt x="788" y="390"/>
                    <a:pt x="788" y="390"/>
                    <a:pt x="788" y="390"/>
                  </a:cubicBezTo>
                  <a:cubicBezTo>
                    <a:pt x="783" y="393"/>
                    <a:pt x="779" y="395"/>
                    <a:pt x="775" y="395"/>
                  </a:cubicBezTo>
                  <a:cubicBezTo>
                    <a:pt x="769" y="395"/>
                    <a:pt x="765" y="391"/>
                    <a:pt x="765" y="383"/>
                  </a:cubicBezTo>
                  <a:cubicBezTo>
                    <a:pt x="765" y="345"/>
                    <a:pt x="765" y="345"/>
                    <a:pt x="765" y="345"/>
                  </a:cubicBezTo>
                  <a:cubicBezTo>
                    <a:pt x="81" y="345"/>
                    <a:pt x="81" y="345"/>
                    <a:pt x="81" y="345"/>
                  </a:cubicBezTo>
                  <a:cubicBezTo>
                    <a:pt x="81" y="345"/>
                    <a:pt x="80" y="345"/>
                    <a:pt x="78" y="345"/>
                  </a:cubicBezTo>
                  <a:cubicBezTo>
                    <a:pt x="64" y="345"/>
                    <a:pt x="6" y="346"/>
                    <a:pt x="2" y="377"/>
                  </a:cubicBezTo>
                  <a:cubicBezTo>
                    <a:pt x="3" y="89"/>
                    <a:pt x="3" y="89"/>
                    <a:pt x="3" y="89"/>
                  </a:cubicBezTo>
                  <a:cubicBezTo>
                    <a:pt x="0" y="57"/>
                    <a:pt x="36" y="51"/>
                    <a:pt x="60" y="50"/>
                  </a:cubicBezTo>
                  <a:cubicBezTo>
                    <a:pt x="765" y="50"/>
                    <a:pt x="765" y="50"/>
                    <a:pt x="765" y="50"/>
                  </a:cubicBezTo>
                  <a:cubicBezTo>
                    <a:pt x="765" y="12"/>
                    <a:pt x="765" y="12"/>
                    <a:pt x="765" y="12"/>
                  </a:cubicBezTo>
                  <a:cubicBezTo>
                    <a:pt x="765" y="4"/>
                    <a:pt x="769" y="0"/>
                    <a:pt x="775" y="0"/>
                  </a:cubicBezTo>
                  <a:close/>
                </a:path>
              </a:pathLst>
            </a:custGeom>
            <a:gradFill>
              <a:gsLst>
                <a:gs pos="100000">
                  <a:schemeClr val="accent4">
                    <a:lumMod val="75000"/>
                  </a:schemeClr>
                </a:gs>
                <a:gs pos="86000">
                  <a:schemeClr val="accent4"/>
                </a:gs>
              </a:gsLst>
              <a:lin ang="10800000" scaled="1"/>
            </a:gradFill>
            <a:ln>
              <a:noFill/>
            </a:ln>
          </p:spPr>
          <p:txBody>
            <a:bodyPr vert="horz" wrap="square" lIns="91440" tIns="45720" rIns="91440" bIns="45720" numCol="1" anchor="t" anchorCtr="0" compatLnSpc="1"/>
            <a:lstStyle/>
            <a:p>
              <a:endParaRPr lang="en-US" sz="2000" dirty="0">
                <a:cs typeface="+mn-ea"/>
                <a:sym typeface="+mn-lt"/>
              </a:endParaRPr>
            </a:p>
          </p:txBody>
        </p:sp>
        <p:sp>
          <p:nvSpPr>
            <p:cNvPr id="44" name="Freeform 22"/>
            <p:cNvSpPr/>
            <p:nvPr userDrawn="1"/>
          </p:nvSpPr>
          <p:spPr bwMode="auto">
            <a:xfrm>
              <a:off x="4884843" y="1523184"/>
              <a:ext cx="1791203" cy="663845"/>
            </a:xfrm>
            <a:custGeom>
              <a:avLst/>
              <a:gdLst>
                <a:gd name="T0" fmla="*/ 288 w 1058"/>
                <a:gd name="T1" fmla="*/ 392 h 392"/>
                <a:gd name="T2" fmla="*/ 274 w 1058"/>
                <a:gd name="T3" fmla="*/ 387 h 392"/>
                <a:gd name="T4" fmla="*/ 13 w 1058"/>
                <a:gd name="T5" fmla="*/ 212 h 392"/>
                <a:gd name="T6" fmla="*/ 13 w 1058"/>
                <a:gd name="T7" fmla="*/ 180 h 392"/>
                <a:gd name="T8" fmla="*/ 275 w 1058"/>
                <a:gd name="T9" fmla="*/ 5 h 392"/>
                <a:gd name="T10" fmla="*/ 289 w 1058"/>
                <a:gd name="T11" fmla="*/ 0 h 392"/>
                <a:gd name="T12" fmla="*/ 299 w 1058"/>
                <a:gd name="T13" fmla="*/ 11 h 392"/>
                <a:gd name="T14" fmla="*/ 298 w 1058"/>
                <a:gd name="T15" fmla="*/ 50 h 392"/>
                <a:gd name="T16" fmla="*/ 978 w 1058"/>
                <a:gd name="T17" fmla="*/ 50 h 392"/>
                <a:gd name="T18" fmla="*/ 981 w 1058"/>
                <a:gd name="T19" fmla="*/ 50 h 392"/>
                <a:gd name="T20" fmla="*/ 1056 w 1058"/>
                <a:gd name="T21" fmla="*/ 18 h 392"/>
                <a:gd name="T22" fmla="*/ 1055 w 1058"/>
                <a:gd name="T23" fmla="*/ 303 h 392"/>
                <a:gd name="T24" fmla="*/ 998 w 1058"/>
                <a:gd name="T25" fmla="*/ 342 h 392"/>
                <a:gd name="T26" fmla="*/ 298 w 1058"/>
                <a:gd name="T27" fmla="*/ 342 h 392"/>
                <a:gd name="T28" fmla="*/ 298 w 1058"/>
                <a:gd name="T29" fmla="*/ 380 h 392"/>
                <a:gd name="T30" fmla="*/ 288 w 1058"/>
                <a:gd name="T3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8" h="392">
                  <a:moveTo>
                    <a:pt x="288" y="392"/>
                  </a:moveTo>
                  <a:cubicBezTo>
                    <a:pt x="284" y="392"/>
                    <a:pt x="279" y="390"/>
                    <a:pt x="274" y="387"/>
                  </a:cubicBezTo>
                  <a:cubicBezTo>
                    <a:pt x="13" y="212"/>
                    <a:pt x="13" y="212"/>
                    <a:pt x="13" y="212"/>
                  </a:cubicBezTo>
                  <a:cubicBezTo>
                    <a:pt x="0" y="203"/>
                    <a:pt x="0" y="189"/>
                    <a:pt x="13" y="180"/>
                  </a:cubicBezTo>
                  <a:cubicBezTo>
                    <a:pt x="275" y="5"/>
                    <a:pt x="275" y="5"/>
                    <a:pt x="275" y="5"/>
                  </a:cubicBezTo>
                  <a:cubicBezTo>
                    <a:pt x="280" y="2"/>
                    <a:pt x="285" y="0"/>
                    <a:pt x="289" y="0"/>
                  </a:cubicBezTo>
                  <a:cubicBezTo>
                    <a:pt x="295" y="0"/>
                    <a:pt x="299" y="4"/>
                    <a:pt x="299" y="11"/>
                  </a:cubicBezTo>
                  <a:cubicBezTo>
                    <a:pt x="298" y="50"/>
                    <a:pt x="298" y="50"/>
                    <a:pt x="298" y="50"/>
                  </a:cubicBezTo>
                  <a:cubicBezTo>
                    <a:pt x="978" y="50"/>
                    <a:pt x="978" y="50"/>
                    <a:pt x="978" y="50"/>
                  </a:cubicBezTo>
                  <a:cubicBezTo>
                    <a:pt x="978" y="50"/>
                    <a:pt x="979" y="50"/>
                    <a:pt x="981" y="50"/>
                  </a:cubicBezTo>
                  <a:cubicBezTo>
                    <a:pt x="994" y="50"/>
                    <a:pt x="1052" y="48"/>
                    <a:pt x="1056" y="18"/>
                  </a:cubicBezTo>
                  <a:cubicBezTo>
                    <a:pt x="1055" y="303"/>
                    <a:pt x="1055" y="303"/>
                    <a:pt x="1055" y="303"/>
                  </a:cubicBezTo>
                  <a:cubicBezTo>
                    <a:pt x="1058" y="335"/>
                    <a:pt x="1022" y="341"/>
                    <a:pt x="998" y="342"/>
                  </a:cubicBezTo>
                  <a:cubicBezTo>
                    <a:pt x="298" y="342"/>
                    <a:pt x="298" y="342"/>
                    <a:pt x="298" y="342"/>
                  </a:cubicBezTo>
                  <a:cubicBezTo>
                    <a:pt x="298" y="380"/>
                    <a:pt x="298" y="380"/>
                    <a:pt x="298" y="380"/>
                  </a:cubicBezTo>
                  <a:cubicBezTo>
                    <a:pt x="298" y="388"/>
                    <a:pt x="294" y="392"/>
                    <a:pt x="288" y="392"/>
                  </a:cubicBezTo>
                  <a:close/>
                </a:path>
              </a:pathLst>
            </a:custGeom>
            <a:gradFill flip="none" rotWithShape="1">
              <a:gsLst>
                <a:gs pos="0">
                  <a:schemeClr val="accent1">
                    <a:lumMod val="75000"/>
                  </a:schemeClr>
                </a:gs>
                <a:gs pos="17000">
                  <a:schemeClr val="accent1">
                    <a:shade val="100000"/>
                    <a:satMod val="115000"/>
                  </a:schemeClr>
                </a:gs>
              </a:gsLst>
              <a:lin ang="10800000" scaled="1"/>
              <a:tileRect/>
            </a:gra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45" name="Group 28"/>
            <p:cNvGrpSpPr/>
            <p:nvPr userDrawn="1"/>
          </p:nvGrpSpPr>
          <p:grpSpPr>
            <a:xfrm>
              <a:off x="7787333" y="5532737"/>
              <a:ext cx="449828" cy="449828"/>
              <a:chOff x="10996613" y="1925638"/>
              <a:chExt cx="534987" cy="534988"/>
            </a:xfrm>
            <a:solidFill>
              <a:schemeClr val="tx1">
                <a:lumMod val="75000"/>
                <a:lumOff val="25000"/>
              </a:schemeClr>
            </a:solidFill>
          </p:grpSpPr>
          <p:sp>
            <p:nvSpPr>
              <p:cNvPr id="57"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58"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46" name="Freeform 29"/>
            <p:cNvSpPr>
              <a:spLocks noEditPoints="1"/>
            </p:cNvSpPr>
            <p:nvPr userDrawn="1"/>
          </p:nvSpPr>
          <p:spPr bwMode="auto">
            <a:xfrm>
              <a:off x="7824688" y="2830966"/>
              <a:ext cx="375119" cy="40216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nvGrpSpPr>
            <p:cNvPr id="47" name="Group 35"/>
            <p:cNvGrpSpPr/>
            <p:nvPr userDrawn="1"/>
          </p:nvGrpSpPr>
          <p:grpSpPr>
            <a:xfrm>
              <a:off x="4017518" y="3553368"/>
              <a:ext cx="442420" cy="412404"/>
              <a:chOff x="3479800" y="3486150"/>
              <a:chExt cx="538163" cy="501651"/>
            </a:xfrm>
            <a:solidFill>
              <a:schemeClr val="tx1">
                <a:lumMod val="75000"/>
                <a:lumOff val="25000"/>
              </a:schemeClr>
            </a:solidFill>
          </p:grpSpPr>
          <p:sp>
            <p:nvSpPr>
              <p:cNvPr id="55" name="Freeform 189"/>
              <p:cNvSpPr/>
              <p:nvPr/>
            </p:nvSpPr>
            <p:spPr bwMode="auto">
              <a:xfrm>
                <a:off x="3479800" y="3678238"/>
                <a:ext cx="333375" cy="309563"/>
              </a:xfrm>
              <a:custGeom>
                <a:avLst/>
                <a:gdLst>
                  <a:gd name="T0" fmla="*/ 1097 w 2098"/>
                  <a:gd name="T1" fmla="*/ 13 h 1954"/>
                  <a:gd name="T2" fmla="*/ 1136 w 2098"/>
                  <a:gd name="T3" fmla="*/ 63 h 1954"/>
                  <a:gd name="T4" fmla="*/ 1136 w 2098"/>
                  <a:gd name="T5" fmla="*/ 125 h 1954"/>
                  <a:gd name="T6" fmla="*/ 306 w 2098"/>
                  <a:gd name="T7" fmla="*/ 969 h 1954"/>
                  <a:gd name="T8" fmla="*/ 228 w 2098"/>
                  <a:gd name="T9" fmla="*/ 1079 h 1954"/>
                  <a:gd name="T10" fmla="*/ 193 w 2098"/>
                  <a:gd name="T11" fmla="*/ 1205 h 1954"/>
                  <a:gd name="T12" fmla="*/ 200 w 2098"/>
                  <a:gd name="T13" fmla="*/ 1334 h 1954"/>
                  <a:gd name="T14" fmla="*/ 249 w 2098"/>
                  <a:gd name="T15" fmla="*/ 1455 h 1954"/>
                  <a:gd name="T16" fmla="*/ 428 w 2098"/>
                  <a:gd name="T17" fmla="*/ 1649 h 1954"/>
                  <a:gd name="T18" fmla="*/ 538 w 2098"/>
                  <a:gd name="T19" fmla="*/ 1726 h 1954"/>
                  <a:gd name="T20" fmla="*/ 664 w 2098"/>
                  <a:gd name="T21" fmla="*/ 1761 h 1954"/>
                  <a:gd name="T22" fmla="*/ 792 w 2098"/>
                  <a:gd name="T23" fmla="*/ 1754 h 1954"/>
                  <a:gd name="T24" fmla="*/ 914 w 2098"/>
                  <a:gd name="T25" fmla="*/ 1705 h 1954"/>
                  <a:gd name="T26" fmla="*/ 1794 w 2098"/>
                  <a:gd name="T27" fmla="*/ 840 h 1954"/>
                  <a:gd name="T28" fmla="*/ 1871 w 2098"/>
                  <a:gd name="T29" fmla="*/ 730 h 1954"/>
                  <a:gd name="T30" fmla="*/ 1907 w 2098"/>
                  <a:gd name="T31" fmla="*/ 605 h 1954"/>
                  <a:gd name="T32" fmla="*/ 1900 w 2098"/>
                  <a:gd name="T33" fmla="*/ 476 h 1954"/>
                  <a:gd name="T34" fmla="*/ 1850 w 2098"/>
                  <a:gd name="T35" fmla="*/ 354 h 1954"/>
                  <a:gd name="T36" fmla="*/ 1780 w 2098"/>
                  <a:gd name="T37" fmla="*/ 266 h 1954"/>
                  <a:gd name="T38" fmla="*/ 1766 w 2098"/>
                  <a:gd name="T39" fmla="*/ 205 h 1954"/>
                  <a:gd name="T40" fmla="*/ 1794 w 2098"/>
                  <a:gd name="T41" fmla="*/ 148 h 1954"/>
                  <a:gd name="T42" fmla="*/ 1850 w 2098"/>
                  <a:gd name="T43" fmla="*/ 122 h 1954"/>
                  <a:gd name="T44" fmla="*/ 1911 w 2098"/>
                  <a:gd name="T45" fmla="*/ 135 h 1954"/>
                  <a:gd name="T46" fmla="*/ 1999 w 2098"/>
                  <a:gd name="T47" fmla="*/ 234 h 1954"/>
                  <a:gd name="T48" fmla="*/ 2070 w 2098"/>
                  <a:gd name="T49" fmla="*/ 379 h 1954"/>
                  <a:gd name="T50" fmla="*/ 2098 w 2098"/>
                  <a:gd name="T51" fmla="*/ 536 h 1954"/>
                  <a:gd name="T52" fmla="*/ 2084 w 2098"/>
                  <a:gd name="T53" fmla="*/ 693 h 1954"/>
                  <a:gd name="T54" fmla="*/ 2028 w 2098"/>
                  <a:gd name="T55" fmla="*/ 843 h 1954"/>
                  <a:gd name="T56" fmla="*/ 1928 w 2098"/>
                  <a:gd name="T57" fmla="*/ 974 h 1954"/>
                  <a:gd name="T58" fmla="*/ 1039 w 2098"/>
                  <a:gd name="T59" fmla="*/ 1850 h 1954"/>
                  <a:gd name="T60" fmla="*/ 903 w 2098"/>
                  <a:gd name="T61" fmla="*/ 1920 h 1954"/>
                  <a:gd name="T62" fmla="*/ 756 w 2098"/>
                  <a:gd name="T63" fmla="*/ 1952 h 1954"/>
                  <a:gd name="T64" fmla="*/ 607 w 2098"/>
                  <a:gd name="T65" fmla="*/ 1944 h 1954"/>
                  <a:gd name="T66" fmla="*/ 463 w 2098"/>
                  <a:gd name="T67" fmla="*/ 1900 h 1954"/>
                  <a:gd name="T68" fmla="*/ 333 w 2098"/>
                  <a:gd name="T69" fmla="*/ 1819 h 1954"/>
                  <a:gd name="T70" fmla="*/ 132 w 2098"/>
                  <a:gd name="T71" fmla="*/ 1618 h 1954"/>
                  <a:gd name="T72" fmla="*/ 44 w 2098"/>
                  <a:gd name="T73" fmla="*/ 1472 h 1954"/>
                  <a:gd name="T74" fmla="*/ 3 w 2098"/>
                  <a:gd name="T75" fmla="*/ 1306 h 1954"/>
                  <a:gd name="T76" fmla="*/ 11 w 2098"/>
                  <a:gd name="T77" fmla="*/ 1133 h 1954"/>
                  <a:gd name="T78" fmla="*/ 69 w 2098"/>
                  <a:gd name="T79" fmla="*/ 973 h 1954"/>
                  <a:gd name="T80" fmla="*/ 171 w 2098"/>
                  <a:gd name="T81" fmla="*/ 835 h 1954"/>
                  <a:gd name="T82" fmla="*/ 1016 w 2098"/>
                  <a:gd name="T83" fmla="*/ 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8" h="1954">
                    <a:moveTo>
                      <a:pt x="1057" y="0"/>
                    </a:moveTo>
                    <a:lnTo>
                      <a:pt x="1078" y="4"/>
                    </a:lnTo>
                    <a:lnTo>
                      <a:pt x="1097" y="13"/>
                    </a:lnTo>
                    <a:lnTo>
                      <a:pt x="1114" y="27"/>
                    </a:lnTo>
                    <a:lnTo>
                      <a:pt x="1128" y="44"/>
                    </a:lnTo>
                    <a:lnTo>
                      <a:pt x="1136" y="63"/>
                    </a:lnTo>
                    <a:lnTo>
                      <a:pt x="1142" y="83"/>
                    </a:lnTo>
                    <a:lnTo>
                      <a:pt x="1142" y="104"/>
                    </a:lnTo>
                    <a:lnTo>
                      <a:pt x="1136" y="125"/>
                    </a:lnTo>
                    <a:lnTo>
                      <a:pt x="1128" y="144"/>
                    </a:lnTo>
                    <a:lnTo>
                      <a:pt x="1114" y="161"/>
                    </a:lnTo>
                    <a:lnTo>
                      <a:pt x="306" y="969"/>
                    </a:lnTo>
                    <a:lnTo>
                      <a:pt x="275" y="1003"/>
                    </a:lnTo>
                    <a:lnTo>
                      <a:pt x="249" y="1040"/>
                    </a:lnTo>
                    <a:lnTo>
                      <a:pt x="228" y="1079"/>
                    </a:lnTo>
                    <a:lnTo>
                      <a:pt x="211" y="1120"/>
                    </a:lnTo>
                    <a:lnTo>
                      <a:pt x="200" y="1162"/>
                    </a:lnTo>
                    <a:lnTo>
                      <a:pt x="193" y="1205"/>
                    </a:lnTo>
                    <a:lnTo>
                      <a:pt x="191" y="1248"/>
                    </a:lnTo>
                    <a:lnTo>
                      <a:pt x="193" y="1292"/>
                    </a:lnTo>
                    <a:lnTo>
                      <a:pt x="200" y="1334"/>
                    </a:lnTo>
                    <a:lnTo>
                      <a:pt x="211" y="1376"/>
                    </a:lnTo>
                    <a:lnTo>
                      <a:pt x="228" y="1416"/>
                    </a:lnTo>
                    <a:lnTo>
                      <a:pt x="249" y="1455"/>
                    </a:lnTo>
                    <a:lnTo>
                      <a:pt x="275" y="1492"/>
                    </a:lnTo>
                    <a:lnTo>
                      <a:pt x="306" y="1527"/>
                    </a:lnTo>
                    <a:lnTo>
                      <a:pt x="428" y="1649"/>
                    </a:lnTo>
                    <a:lnTo>
                      <a:pt x="462" y="1679"/>
                    </a:lnTo>
                    <a:lnTo>
                      <a:pt x="499" y="1705"/>
                    </a:lnTo>
                    <a:lnTo>
                      <a:pt x="538" y="1726"/>
                    </a:lnTo>
                    <a:lnTo>
                      <a:pt x="578" y="1743"/>
                    </a:lnTo>
                    <a:lnTo>
                      <a:pt x="620" y="1754"/>
                    </a:lnTo>
                    <a:lnTo>
                      <a:pt x="664" y="1761"/>
                    </a:lnTo>
                    <a:lnTo>
                      <a:pt x="707" y="1764"/>
                    </a:lnTo>
                    <a:lnTo>
                      <a:pt x="750" y="1761"/>
                    </a:lnTo>
                    <a:lnTo>
                      <a:pt x="792" y="1754"/>
                    </a:lnTo>
                    <a:lnTo>
                      <a:pt x="835" y="1743"/>
                    </a:lnTo>
                    <a:lnTo>
                      <a:pt x="875" y="1726"/>
                    </a:lnTo>
                    <a:lnTo>
                      <a:pt x="914" y="1705"/>
                    </a:lnTo>
                    <a:lnTo>
                      <a:pt x="951" y="1679"/>
                    </a:lnTo>
                    <a:lnTo>
                      <a:pt x="985" y="1649"/>
                    </a:lnTo>
                    <a:lnTo>
                      <a:pt x="1794" y="840"/>
                    </a:lnTo>
                    <a:lnTo>
                      <a:pt x="1825" y="806"/>
                    </a:lnTo>
                    <a:lnTo>
                      <a:pt x="1850" y="769"/>
                    </a:lnTo>
                    <a:lnTo>
                      <a:pt x="1871" y="730"/>
                    </a:lnTo>
                    <a:lnTo>
                      <a:pt x="1888" y="689"/>
                    </a:lnTo>
                    <a:lnTo>
                      <a:pt x="1900" y="648"/>
                    </a:lnTo>
                    <a:lnTo>
                      <a:pt x="1907" y="605"/>
                    </a:lnTo>
                    <a:lnTo>
                      <a:pt x="1909" y="561"/>
                    </a:lnTo>
                    <a:lnTo>
                      <a:pt x="1907" y="518"/>
                    </a:lnTo>
                    <a:lnTo>
                      <a:pt x="1900" y="476"/>
                    </a:lnTo>
                    <a:lnTo>
                      <a:pt x="1888" y="434"/>
                    </a:lnTo>
                    <a:lnTo>
                      <a:pt x="1871" y="393"/>
                    </a:lnTo>
                    <a:lnTo>
                      <a:pt x="1850" y="354"/>
                    </a:lnTo>
                    <a:lnTo>
                      <a:pt x="1825" y="317"/>
                    </a:lnTo>
                    <a:lnTo>
                      <a:pt x="1794" y="282"/>
                    </a:lnTo>
                    <a:lnTo>
                      <a:pt x="1780" y="266"/>
                    </a:lnTo>
                    <a:lnTo>
                      <a:pt x="1771" y="246"/>
                    </a:lnTo>
                    <a:lnTo>
                      <a:pt x="1766" y="226"/>
                    </a:lnTo>
                    <a:lnTo>
                      <a:pt x="1766" y="205"/>
                    </a:lnTo>
                    <a:lnTo>
                      <a:pt x="1771" y="184"/>
                    </a:lnTo>
                    <a:lnTo>
                      <a:pt x="1780" y="166"/>
                    </a:lnTo>
                    <a:lnTo>
                      <a:pt x="1794" y="148"/>
                    </a:lnTo>
                    <a:lnTo>
                      <a:pt x="1811" y="135"/>
                    </a:lnTo>
                    <a:lnTo>
                      <a:pt x="1830" y="126"/>
                    </a:lnTo>
                    <a:lnTo>
                      <a:pt x="1850" y="122"/>
                    </a:lnTo>
                    <a:lnTo>
                      <a:pt x="1871" y="122"/>
                    </a:lnTo>
                    <a:lnTo>
                      <a:pt x="1892" y="126"/>
                    </a:lnTo>
                    <a:lnTo>
                      <a:pt x="1911" y="135"/>
                    </a:lnTo>
                    <a:lnTo>
                      <a:pt x="1928" y="148"/>
                    </a:lnTo>
                    <a:lnTo>
                      <a:pt x="1966" y="191"/>
                    </a:lnTo>
                    <a:lnTo>
                      <a:pt x="1999" y="234"/>
                    </a:lnTo>
                    <a:lnTo>
                      <a:pt x="2028" y="281"/>
                    </a:lnTo>
                    <a:lnTo>
                      <a:pt x="2050" y="330"/>
                    </a:lnTo>
                    <a:lnTo>
                      <a:pt x="2070" y="379"/>
                    </a:lnTo>
                    <a:lnTo>
                      <a:pt x="2084" y="431"/>
                    </a:lnTo>
                    <a:lnTo>
                      <a:pt x="2094" y="482"/>
                    </a:lnTo>
                    <a:lnTo>
                      <a:pt x="2098" y="536"/>
                    </a:lnTo>
                    <a:lnTo>
                      <a:pt x="2098" y="588"/>
                    </a:lnTo>
                    <a:lnTo>
                      <a:pt x="2094" y="641"/>
                    </a:lnTo>
                    <a:lnTo>
                      <a:pt x="2084" y="693"/>
                    </a:lnTo>
                    <a:lnTo>
                      <a:pt x="2070" y="744"/>
                    </a:lnTo>
                    <a:lnTo>
                      <a:pt x="2050" y="794"/>
                    </a:lnTo>
                    <a:lnTo>
                      <a:pt x="2028" y="843"/>
                    </a:lnTo>
                    <a:lnTo>
                      <a:pt x="1999" y="889"/>
                    </a:lnTo>
                    <a:lnTo>
                      <a:pt x="1966" y="933"/>
                    </a:lnTo>
                    <a:lnTo>
                      <a:pt x="1928" y="974"/>
                    </a:lnTo>
                    <a:lnTo>
                      <a:pt x="1120" y="1783"/>
                    </a:lnTo>
                    <a:lnTo>
                      <a:pt x="1081" y="1819"/>
                    </a:lnTo>
                    <a:lnTo>
                      <a:pt x="1039" y="1850"/>
                    </a:lnTo>
                    <a:lnTo>
                      <a:pt x="995" y="1878"/>
                    </a:lnTo>
                    <a:lnTo>
                      <a:pt x="950" y="1900"/>
                    </a:lnTo>
                    <a:lnTo>
                      <a:pt x="903" y="1920"/>
                    </a:lnTo>
                    <a:lnTo>
                      <a:pt x="855" y="1934"/>
                    </a:lnTo>
                    <a:lnTo>
                      <a:pt x="806" y="1944"/>
                    </a:lnTo>
                    <a:lnTo>
                      <a:pt x="756" y="1952"/>
                    </a:lnTo>
                    <a:lnTo>
                      <a:pt x="707" y="1954"/>
                    </a:lnTo>
                    <a:lnTo>
                      <a:pt x="656" y="1952"/>
                    </a:lnTo>
                    <a:lnTo>
                      <a:pt x="607" y="1944"/>
                    </a:lnTo>
                    <a:lnTo>
                      <a:pt x="558" y="1934"/>
                    </a:lnTo>
                    <a:lnTo>
                      <a:pt x="510" y="1920"/>
                    </a:lnTo>
                    <a:lnTo>
                      <a:pt x="463" y="1900"/>
                    </a:lnTo>
                    <a:lnTo>
                      <a:pt x="417" y="1878"/>
                    </a:lnTo>
                    <a:lnTo>
                      <a:pt x="374" y="1850"/>
                    </a:lnTo>
                    <a:lnTo>
                      <a:pt x="333" y="1819"/>
                    </a:lnTo>
                    <a:lnTo>
                      <a:pt x="293" y="1783"/>
                    </a:lnTo>
                    <a:lnTo>
                      <a:pt x="171" y="1661"/>
                    </a:lnTo>
                    <a:lnTo>
                      <a:pt x="132" y="1618"/>
                    </a:lnTo>
                    <a:lnTo>
                      <a:pt x="98" y="1572"/>
                    </a:lnTo>
                    <a:lnTo>
                      <a:pt x="68" y="1523"/>
                    </a:lnTo>
                    <a:lnTo>
                      <a:pt x="44" y="1472"/>
                    </a:lnTo>
                    <a:lnTo>
                      <a:pt x="25" y="1418"/>
                    </a:lnTo>
                    <a:lnTo>
                      <a:pt x="11" y="1363"/>
                    </a:lnTo>
                    <a:lnTo>
                      <a:pt x="3" y="1306"/>
                    </a:lnTo>
                    <a:lnTo>
                      <a:pt x="0" y="1248"/>
                    </a:lnTo>
                    <a:lnTo>
                      <a:pt x="3" y="1190"/>
                    </a:lnTo>
                    <a:lnTo>
                      <a:pt x="11" y="1133"/>
                    </a:lnTo>
                    <a:lnTo>
                      <a:pt x="25" y="1077"/>
                    </a:lnTo>
                    <a:lnTo>
                      <a:pt x="44" y="1025"/>
                    </a:lnTo>
                    <a:lnTo>
                      <a:pt x="69" y="973"/>
                    </a:lnTo>
                    <a:lnTo>
                      <a:pt x="98" y="924"/>
                    </a:lnTo>
                    <a:lnTo>
                      <a:pt x="133" y="878"/>
                    </a:lnTo>
                    <a:lnTo>
                      <a:pt x="171" y="835"/>
                    </a:lnTo>
                    <a:lnTo>
                      <a:pt x="980" y="27"/>
                    </a:lnTo>
                    <a:lnTo>
                      <a:pt x="997" y="13"/>
                    </a:lnTo>
                    <a:lnTo>
                      <a:pt x="1016" y="4"/>
                    </a:lnTo>
                    <a:lnTo>
                      <a:pt x="1036" y="0"/>
                    </a:lnTo>
                    <a:lnTo>
                      <a:pt x="1057"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56" name="Freeform 190"/>
              <p:cNvSpPr/>
              <p:nvPr/>
            </p:nvSpPr>
            <p:spPr bwMode="auto">
              <a:xfrm>
                <a:off x="3686175" y="3486150"/>
                <a:ext cx="331788" cy="311150"/>
              </a:xfrm>
              <a:custGeom>
                <a:avLst/>
                <a:gdLst>
                  <a:gd name="T0" fmla="*/ 1470 w 2098"/>
                  <a:gd name="T1" fmla="*/ 5 h 1954"/>
                  <a:gd name="T2" fmla="*/ 1624 w 2098"/>
                  <a:gd name="T3" fmla="*/ 47 h 1954"/>
                  <a:gd name="T4" fmla="*/ 1763 w 2098"/>
                  <a:gd name="T5" fmla="*/ 133 h 1954"/>
                  <a:gd name="T6" fmla="*/ 1966 w 2098"/>
                  <a:gd name="T7" fmla="*/ 335 h 1954"/>
                  <a:gd name="T8" fmla="*/ 2054 w 2098"/>
                  <a:gd name="T9" fmla="*/ 481 h 1954"/>
                  <a:gd name="T10" fmla="*/ 2095 w 2098"/>
                  <a:gd name="T11" fmla="*/ 647 h 1954"/>
                  <a:gd name="T12" fmla="*/ 2086 w 2098"/>
                  <a:gd name="T13" fmla="*/ 820 h 1954"/>
                  <a:gd name="T14" fmla="*/ 2029 w 2098"/>
                  <a:gd name="T15" fmla="*/ 981 h 1954"/>
                  <a:gd name="T16" fmla="*/ 1926 w 2098"/>
                  <a:gd name="T17" fmla="*/ 1119 h 1954"/>
                  <a:gd name="T18" fmla="*/ 1086 w 2098"/>
                  <a:gd name="T19" fmla="*/ 1948 h 1954"/>
                  <a:gd name="T20" fmla="*/ 1032 w 2098"/>
                  <a:gd name="T21" fmla="*/ 1953 h 1954"/>
                  <a:gd name="T22" fmla="*/ 984 w 2098"/>
                  <a:gd name="T23" fmla="*/ 1926 h 1954"/>
                  <a:gd name="T24" fmla="*/ 956 w 2098"/>
                  <a:gd name="T25" fmla="*/ 1869 h 1954"/>
                  <a:gd name="T26" fmla="*/ 971 w 2098"/>
                  <a:gd name="T27" fmla="*/ 1809 h 1954"/>
                  <a:gd name="T28" fmla="*/ 1823 w 2098"/>
                  <a:gd name="T29" fmla="*/ 950 h 1954"/>
                  <a:gd name="T30" fmla="*/ 1887 w 2098"/>
                  <a:gd name="T31" fmla="*/ 833 h 1954"/>
                  <a:gd name="T32" fmla="*/ 1907 w 2098"/>
                  <a:gd name="T33" fmla="*/ 705 h 1954"/>
                  <a:gd name="T34" fmla="*/ 1887 w 2098"/>
                  <a:gd name="T35" fmla="*/ 577 h 1954"/>
                  <a:gd name="T36" fmla="*/ 1823 w 2098"/>
                  <a:gd name="T37" fmla="*/ 460 h 1954"/>
                  <a:gd name="T38" fmla="*/ 1636 w 2098"/>
                  <a:gd name="T39" fmla="*/ 274 h 1954"/>
                  <a:gd name="T40" fmla="*/ 1520 w 2098"/>
                  <a:gd name="T41" fmla="*/ 210 h 1954"/>
                  <a:gd name="T42" fmla="*/ 1392 w 2098"/>
                  <a:gd name="T43" fmla="*/ 190 h 1954"/>
                  <a:gd name="T44" fmla="*/ 1263 w 2098"/>
                  <a:gd name="T45" fmla="*/ 210 h 1954"/>
                  <a:gd name="T46" fmla="*/ 1147 w 2098"/>
                  <a:gd name="T47" fmla="*/ 274 h 1954"/>
                  <a:gd name="T48" fmla="*/ 274 w 2098"/>
                  <a:gd name="T49" fmla="*/ 1147 h 1954"/>
                  <a:gd name="T50" fmla="*/ 210 w 2098"/>
                  <a:gd name="T51" fmla="*/ 1264 h 1954"/>
                  <a:gd name="T52" fmla="*/ 189 w 2098"/>
                  <a:gd name="T53" fmla="*/ 1391 h 1954"/>
                  <a:gd name="T54" fmla="*/ 210 w 2098"/>
                  <a:gd name="T55" fmla="*/ 1519 h 1954"/>
                  <a:gd name="T56" fmla="*/ 274 w 2098"/>
                  <a:gd name="T57" fmla="*/ 1636 h 1954"/>
                  <a:gd name="T58" fmla="*/ 327 w 2098"/>
                  <a:gd name="T59" fmla="*/ 1707 h 1954"/>
                  <a:gd name="T60" fmla="*/ 327 w 2098"/>
                  <a:gd name="T61" fmla="*/ 1768 h 1954"/>
                  <a:gd name="T62" fmla="*/ 288 w 2098"/>
                  <a:gd name="T63" fmla="*/ 1818 h 1954"/>
                  <a:gd name="T64" fmla="*/ 227 w 2098"/>
                  <a:gd name="T65" fmla="*/ 1832 h 1954"/>
                  <a:gd name="T66" fmla="*/ 170 w 2098"/>
                  <a:gd name="T67" fmla="*/ 1804 h 1954"/>
                  <a:gd name="T68" fmla="*/ 71 w 2098"/>
                  <a:gd name="T69" fmla="*/ 1673 h 1954"/>
                  <a:gd name="T70" fmla="*/ 15 w 2098"/>
                  <a:gd name="T71" fmla="*/ 1522 h 1954"/>
                  <a:gd name="T72" fmla="*/ 0 w 2098"/>
                  <a:gd name="T73" fmla="*/ 1365 h 1954"/>
                  <a:gd name="T74" fmla="*/ 28 w 2098"/>
                  <a:gd name="T75" fmla="*/ 1209 h 1954"/>
                  <a:gd name="T76" fmla="*/ 99 w 2098"/>
                  <a:gd name="T77" fmla="*/ 1064 h 1954"/>
                  <a:gd name="T78" fmla="*/ 978 w 2098"/>
                  <a:gd name="T79" fmla="*/ 170 h 1954"/>
                  <a:gd name="T80" fmla="*/ 1111 w 2098"/>
                  <a:gd name="T81" fmla="*/ 71 h 1954"/>
                  <a:gd name="T82" fmla="*/ 1260 w 2098"/>
                  <a:gd name="T83" fmla="*/ 1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8" h="1954">
                    <a:moveTo>
                      <a:pt x="1365" y="0"/>
                    </a:moveTo>
                    <a:lnTo>
                      <a:pt x="1418" y="0"/>
                    </a:lnTo>
                    <a:lnTo>
                      <a:pt x="1470" y="5"/>
                    </a:lnTo>
                    <a:lnTo>
                      <a:pt x="1523" y="15"/>
                    </a:lnTo>
                    <a:lnTo>
                      <a:pt x="1574" y="29"/>
                    </a:lnTo>
                    <a:lnTo>
                      <a:pt x="1624" y="47"/>
                    </a:lnTo>
                    <a:lnTo>
                      <a:pt x="1672" y="71"/>
                    </a:lnTo>
                    <a:lnTo>
                      <a:pt x="1719" y="100"/>
                    </a:lnTo>
                    <a:lnTo>
                      <a:pt x="1763" y="133"/>
                    </a:lnTo>
                    <a:lnTo>
                      <a:pt x="1805" y="170"/>
                    </a:lnTo>
                    <a:lnTo>
                      <a:pt x="1927" y="292"/>
                    </a:lnTo>
                    <a:lnTo>
                      <a:pt x="1966" y="335"/>
                    </a:lnTo>
                    <a:lnTo>
                      <a:pt x="2000" y="381"/>
                    </a:lnTo>
                    <a:lnTo>
                      <a:pt x="2029" y="430"/>
                    </a:lnTo>
                    <a:lnTo>
                      <a:pt x="2054" y="481"/>
                    </a:lnTo>
                    <a:lnTo>
                      <a:pt x="2072" y="535"/>
                    </a:lnTo>
                    <a:lnTo>
                      <a:pt x="2086" y="590"/>
                    </a:lnTo>
                    <a:lnTo>
                      <a:pt x="2095" y="647"/>
                    </a:lnTo>
                    <a:lnTo>
                      <a:pt x="2098" y="705"/>
                    </a:lnTo>
                    <a:lnTo>
                      <a:pt x="2095" y="763"/>
                    </a:lnTo>
                    <a:lnTo>
                      <a:pt x="2086" y="820"/>
                    </a:lnTo>
                    <a:lnTo>
                      <a:pt x="2072" y="875"/>
                    </a:lnTo>
                    <a:lnTo>
                      <a:pt x="2052" y="929"/>
                    </a:lnTo>
                    <a:lnTo>
                      <a:pt x="2029" y="981"/>
                    </a:lnTo>
                    <a:lnTo>
                      <a:pt x="1999" y="1029"/>
                    </a:lnTo>
                    <a:lnTo>
                      <a:pt x="1965" y="1075"/>
                    </a:lnTo>
                    <a:lnTo>
                      <a:pt x="1926" y="1119"/>
                    </a:lnTo>
                    <a:lnTo>
                      <a:pt x="1118" y="1926"/>
                    </a:lnTo>
                    <a:lnTo>
                      <a:pt x="1103" y="1938"/>
                    </a:lnTo>
                    <a:lnTo>
                      <a:pt x="1086" y="1948"/>
                    </a:lnTo>
                    <a:lnTo>
                      <a:pt x="1069" y="1953"/>
                    </a:lnTo>
                    <a:lnTo>
                      <a:pt x="1051" y="1954"/>
                    </a:lnTo>
                    <a:lnTo>
                      <a:pt x="1032" y="1953"/>
                    </a:lnTo>
                    <a:lnTo>
                      <a:pt x="1015" y="1947"/>
                    </a:lnTo>
                    <a:lnTo>
                      <a:pt x="998" y="1938"/>
                    </a:lnTo>
                    <a:lnTo>
                      <a:pt x="984" y="1926"/>
                    </a:lnTo>
                    <a:lnTo>
                      <a:pt x="971" y="1908"/>
                    </a:lnTo>
                    <a:lnTo>
                      <a:pt x="961" y="1890"/>
                    </a:lnTo>
                    <a:lnTo>
                      <a:pt x="956" y="1869"/>
                    </a:lnTo>
                    <a:lnTo>
                      <a:pt x="956" y="1849"/>
                    </a:lnTo>
                    <a:lnTo>
                      <a:pt x="961" y="1828"/>
                    </a:lnTo>
                    <a:lnTo>
                      <a:pt x="971" y="1809"/>
                    </a:lnTo>
                    <a:lnTo>
                      <a:pt x="984" y="1792"/>
                    </a:lnTo>
                    <a:lnTo>
                      <a:pt x="1792" y="984"/>
                    </a:lnTo>
                    <a:lnTo>
                      <a:pt x="1823" y="950"/>
                    </a:lnTo>
                    <a:lnTo>
                      <a:pt x="1848" y="913"/>
                    </a:lnTo>
                    <a:lnTo>
                      <a:pt x="1870" y="873"/>
                    </a:lnTo>
                    <a:lnTo>
                      <a:pt x="1887" y="833"/>
                    </a:lnTo>
                    <a:lnTo>
                      <a:pt x="1898" y="791"/>
                    </a:lnTo>
                    <a:lnTo>
                      <a:pt x="1905" y="748"/>
                    </a:lnTo>
                    <a:lnTo>
                      <a:pt x="1907" y="705"/>
                    </a:lnTo>
                    <a:lnTo>
                      <a:pt x="1905" y="662"/>
                    </a:lnTo>
                    <a:lnTo>
                      <a:pt x="1898" y="619"/>
                    </a:lnTo>
                    <a:lnTo>
                      <a:pt x="1887" y="577"/>
                    </a:lnTo>
                    <a:lnTo>
                      <a:pt x="1870" y="537"/>
                    </a:lnTo>
                    <a:lnTo>
                      <a:pt x="1848" y="498"/>
                    </a:lnTo>
                    <a:lnTo>
                      <a:pt x="1823" y="460"/>
                    </a:lnTo>
                    <a:lnTo>
                      <a:pt x="1792" y="426"/>
                    </a:lnTo>
                    <a:lnTo>
                      <a:pt x="1670" y="305"/>
                    </a:lnTo>
                    <a:lnTo>
                      <a:pt x="1636" y="274"/>
                    </a:lnTo>
                    <a:lnTo>
                      <a:pt x="1599" y="248"/>
                    </a:lnTo>
                    <a:lnTo>
                      <a:pt x="1560" y="227"/>
                    </a:lnTo>
                    <a:lnTo>
                      <a:pt x="1520" y="210"/>
                    </a:lnTo>
                    <a:lnTo>
                      <a:pt x="1478" y="199"/>
                    </a:lnTo>
                    <a:lnTo>
                      <a:pt x="1435" y="192"/>
                    </a:lnTo>
                    <a:lnTo>
                      <a:pt x="1392" y="190"/>
                    </a:lnTo>
                    <a:lnTo>
                      <a:pt x="1349" y="192"/>
                    </a:lnTo>
                    <a:lnTo>
                      <a:pt x="1306" y="199"/>
                    </a:lnTo>
                    <a:lnTo>
                      <a:pt x="1263" y="210"/>
                    </a:lnTo>
                    <a:lnTo>
                      <a:pt x="1223" y="227"/>
                    </a:lnTo>
                    <a:lnTo>
                      <a:pt x="1184" y="248"/>
                    </a:lnTo>
                    <a:lnTo>
                      <a:pt x="1147" y="274"/>
                    </a:lnTo>
                    <a:lnTo>
                      <a:pt x="1113" y="305"/>
                    </a:lnTo>
                    <a:lnTo>
                      <a:pt x="304" y="1112"/>
                    </a:lnTo>
                    <a:lnTo>
                      <a:pt x="274" y="1147"/>
                    </a:lnTo>
                    <a:lnTo>
                      <a:pt x="247" y="1183"/>
                    </a:lnTo>
                    <a:lnTo>
                      <a:pt x="227" y="1223"/>
                    </a:lnTo>
                    <a:lnTo>
                      <a:pt x="210" y="1264"/>
                    </a:lnTo>
                    <a:lnTo>
                      <a:pt x="198" y="1305"/>
                    </a:lnTo>
                    <a:lnTo>
                      <a:pt x="192" y="1348"/>
                    </a:lnTo>
                    <a:lnTo>
                      <a:pt x="189" y="1391"/>
                    </a:lnTo>
                    <a:lnTo>
                      <a:pt x="192" y="1435"/>
                    </a:lnTo>
                    <a:lnTo>
                      <a:pt x="198" y="1477"/>
                    </a:lnTo>
                    <a:lnTo>
                      <a:pt x="210" y="1519"/>
                    </a:lnTo>
                    <a:lnTo>
                      <a:pt x="227" y="1560"/>
                    </a:lnTo>
                    <a:lnTo>
                      <a:pt x="247" y="1600"/>
                    </a:lnTo>
                    <a:lnTo>
                      <a:pt x="274" y="1636"/>
                    </a:lnTo>
                    <a:lnTo>
                      <a:pt x="304" y="1671"/>
                    </a:lnTo>
                    <a:lnTo>
                      <a:pt x="318" y="1687"/>
                    </a:lnTo>
                    <a:lnTo>
                      <a:pt x="327" y="1707"/>
                    </a:lnTo>
                    <a:lnTo>
                      <a:pt x="332" y="1727"/>
                    </a:lnTo>
                    <a:lnTo>
                      <a:pt x="332" y="1748"/>
                    </a:lnTo>
                    <a:lnTo>
                      <a:pt x="327" y="1768"/>
                    </a:lnTo>
                    <a:lnTo>
                      <a:pt x="318" y="1787"/>
                    </a:lnTo>
                    <a:lnTo>
                      <a:pt x="304" y="1804"/>
                    </a:lnTo>
                    <a:lnTo>
                      <a:pt x="288" y="1818"/>
                    </a:lnTo>
                    <a:lnTo>
                      <a:pt x="268" y="1827"/>
                    </a:lnTo>
                    <a:lnTo>
                      <a:pt x="247" y="1832"/>
                    </a:lnTo>
                    <a:lnTo>
                      <a:pt x="227" y="1832"/>
                    </a:lnTo>
                    <a:lnTo>
                      <a:pt x="206" y="1827"/>
                    </a:lnTo>
                    <a:lnTo>
                      <a:pt x="188" y="1818"/>
                    </a:lnTo>
                    <a:lnTo>
                      <a:pt x="170" y="1804"/>
                    </a:lnTo>
                    <a:lnTo>
                      <a:pt x="132" y="1763"/>
                    </a:lnTo>
                    <a:lnTo>
                      <a:pt x="99" y="1719"/>
                    </a:lnTo>
                    <a:lnTo>
                      <a:pt x="71" y="1673"/>
                    </a:lnTo>
                    <a:lnTo>
                      <a:pt x="48" y="1624"/>
                    </a:lnTo>
                    <a:lnTo>
                      <a:pt x="28" y="1574"/>
                    </a:lnTo>
                    <a:lnTo>
                      <a:pt x="15" y="1522"/>
                    </a:lnTo>
                    <a:lnTo>
                      <a:pt x="4" y="1471"/>
                    </a:lnTo>
                    <a:lnTo>
                      <a:pt x="0" y="1418"/>
                    </a:lnTo>
                    <a:lnTo>
                      <a:pt x="0" y="1365"/>
                    </a:lnTo>
                    <a:lnTo>
                      <a:pt x="4" y="1312"/>
                    </a:lnTo>
                    <a:lnTo>
                      <a:pt x="15" y="1261"/>
                    </a:lnTo>
                    <a:lnTo>
                      <a:pt x="28" y="1209"/>
                    </a:lnTo>
                    <a:lnTo>
                      <a:pt x="48" y="1159"/>
                    </a:lnTo>
                    <a:lnTo>
                      <a:pt x="71" y="1110"/>
                    </a:lnTo>
                    <a:lnTo>
                      <a:pt x="99" y="1064"/>
                    </a:lnTo>
                    <a:lnTo>
                      <a:pt x="132" y="1020"/>
                    </a:lnTo>
                    <a:lnTo>
                      <a:pt x="170" y="978"/>
                    </a:lnTo>
                    <a:lnTo>
                      <a:pt x="978" y="170"/>
                    </a:lnTo>
                    <a:lnTo>
                      <a:pt x="1020" y="133"/>
                    </a:lnTo>
                    <a:lnTo>
                      <a:pt x="1064" y="100"/>
                    </a:lnTo>
                    <a:lnTo>
                      <a:pt x="1111" y="71"/>
                    </a:lnTo>
                    <a:lnTo>
                      <a:pt x="1159" y="47"/>
                    </a:lnTo>
                    <a:lnTo>
                      <a:pt x="1210" y="29"/>
                    </a:lnTo>
                    <a:lnTo>
                      <a:pt x="1260" y="15"/>
                    </a:lnTo>
                    <a:lnTo>
                      <a:pt x="1313" y="5"/>
                    </a:lnTo>
                    <a:lnTo>
                      <a:pt x="1365"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48" name="Freeform 201"/>
            <p:cNvSpPr>
              <a:spLocks noEditPoints="1"/>
            </p:cNvSpPr>
            <p:nvPr userDrawn="1"/>
          </p:nvSpPr>
          <p:spPr bwMode="auto">
            <a:xfrm>
              <a:off x="4057401" y="2231142"/>
              <a:ext cx="362654" cy="362654"/>
            </a:xfrm>
            <a:custGeom>
              <a:avLst/>
              <a:gdLst>
                <a:gd name="T0" fmla="*/ 1217 w 3484"/>
                <a:gd name="T1" fmla="*/ 237 h 3486"/>
                <a:gd name="T2" fmla="*/ 891 w 3484"/>
                <a:gd name="T3" fmla="*/ 355 h 3486"/>
                <a:gd name="T4" fmla="*/ 613 w 3484"/>
                <a:gd name="T5" fmla="*/ 553 h 3486"/>
                <a:gd name="T6" fmla="*/ 397 w 3484"/>
                <a:gd name="T7" fmla="*/ 817 h 3486"/>
                <a:gd name="T8" fmla="*/ 258 w 3484"/>
                <a:gd name="T9" fmla="*/ 1133 h 3486"/>
                <a:gd name="T10" fmla="*/ 208 w 3484"/>
                <a:gd name="T11" fmla="*/ 1486 h 3486"/>
                <a:gd name="T12" fmla="*/ 258 w 3484"/>
                <a:gd name="T13" fmla="*/ 1840 h 3486"/>
                <a:gd name="T14" fmla="*/ 397 w 3484"/>
                <a:gd name="T15" fmla="*/ 2156 h 3486"/>
                <a:gd name="T16" fmla="*/ 613 w 3484"/>
                <a:gd name="T17" fmla="*/ 2420 h 3486"/>
                <a:gd name="T18" fmla="*/ 891 w 3484"/>
                <a:gd name="T19" fmla="*/ 2618 h 3486"/>
                <a:gd name="T20" fmla="*/ 1217 w 3484"/>
                <a:gd name="T21" fmla="*/ 2737 h 3486"/>
                <a:gd name="T22" fmla="*/ 1576 w 3484"/>
                <a:gd name="T23" fmla="*/ 2761 h 3486"/>
                <a:gd name="T24" fmla="*/ 1922 w 3484"/>
                <a:gd name="T25" fmla="*/ 2688 h 3486"/>
                <a:gd name="T26" fmla="*/ 2226 w 3484"/>
                <a:gd name="T27" fmla="*/ 2528 h 3486"/>
                <a:gd name="T28" fmla="*/ 2474 w 3484"/>
                <a:gd name="T29" fmla="*/ 2295 h 3486"/>
                <a:gd name="T30" fmla="*/ 2654 w 3484"/>
                <a:gd name="T31" fmla="*/ 2004 h 3486"/>
                <a:gd name="T32" fmla="*/ 2750 w 3484"/>
                <a:gd name="T33" fmla="*/ 1666 h 3486"/>
                <a:gd name="T34" fmla="*/ 2750 w 3484"/>
                <a:gd name="T35" fmla="*/ 1306 h 3486"/>
                <a:gd name="T36" fmla="*/ 2654 w 3484"/>
                <a:gd name="T37" fmla="*/ 970 h 3486"/>
                <a:gd name="T38" fmla="*/ 2474 w 3484"/>
                <a:gd name="T39" fmla="*/ 679 h 3486"/>
                <a:gd name="T40" fmla="*/ 2226 w 3484"/>
                <a:gd name="T41" fmla="*/ 445 h 3486"/>
                <a:gd name="T42" fmla="*/ 1922 w 3484"/>
                <a:gd name="T43" fmla="*/ 285 h 3486"/>
                <a:gd name="T44" fmla="*/ 1576 w 3484"/>
                <a:gd name="T45" fmla="*/ 212 h 3486"/>
                <a:gd name="T46" fmla="*/ 1679 w 3484"/>
                <a:gd name="T47" fmla="*/ 13 h 3486"/>
                <a:gd name="T48" fmla="*/ 2042 w 3484"/>
                <a:gd name="T49" fmla="*/ 108 h 3486"/>
                <a:gd name="T50" fmla="*/ 2364 w 3484"/>
                <a:gd name="T51" fmla="*/ 287 h 3486"/>
                <a:gd name="T52" fmla="*/ 2628 w 3484"/>
                <a:gd name="T53" fmla="*/ 536 h 3486"/>
                <a:gd name="T54" fmla="*/ 2827 w 3484"/>
                <a:gd name="T55" fmla="*/ 845 h 3486"/>
                <a:gd name="T56" fmla="*/ 2944 w 3484"/>
                <a:gd name="T57" fmla="*/ 1199 h 3486"/>
                <a:gd name="T58" fmla="*/ 2969 w 3484"/>
                <a:gd name="T59" fmla="*/ 1587 h 3486"/>
                <a:gd name="T60" fmla="*/ 2891 w 3484"/>
                <a:gd name="T61" fmla="*/ 1971 h 3486"/>
                <a:gd name="T62" fmla="*/ 2722 w 3484"/>
                <a:gd name="T63" fmla="*/ 2311 h 3486"/>
                <a:gd name="T64" fmla="*/ 3469 w 3484"/>
                <a:gd name="T65" fmla="*/ 3327 h 3486"/>
                <a:gd name="T66" fmla="*/ 3480 w 3484"/>
                <a:gd name="T67" fmla="*/ 3415 h 3486"/>
                <a:gd name="T68" fmla="*/ 3420 w 3484"/>
                <a:gd name="T69" fmla="*/ 3479 h 3486"/>
                <a:gd name="T70" fmla="*/ 3342 w 3484"/>
                <a:gd name="T71" fmla="*/ 3478 h 3486"/>
                <a:gd name="T72" fmla="*/ 2388 w 3484"/>
                <a:gd name="T73" fmla="*/ 2668 h 3486"/>
                <a:gd name="T74" fmla="*/ 2059 w 3484"/>
                <a:gd name="T75" fmla="*/ 2858 h 3486"/>
                <a:gd name="T76" fmla="*/ 1685 w 3484"/>
                <a:gd name="T77" fmla="*/ 2960 h 3486"/>
                <a:gd name="T78" fmla="*/ 1292 w 3484"/>
                <a:gd name="T79" fmla="*/ 2961 h 3486"/>
                <a:gd name="T80" fmla="*/ 930 w 3484"/>
                <a:gd name="T81" fmla="*/ 2865 h 3486"/>
                <a:gd name="T82" fmla="*/ 608 w 3484"/>
                <a:gd name="T83" fmla="*/ 2686 h 3486"/>
                <a:gd name="T84" fmla="*/ 343 w 3484"/>
                <a:gd name="T85" fmla="*/ 2436 h 3486"/>
                <a:gd name="T86" fmla="*/ 145 w 3484"/>
                <a:gd name="T87" fmla="*/ 2128 h 3486"/>
                <a:gd name="T88" fmla="*/ 28 w 3484"/>
                <a:gd name="T89" fmla="*/ 1774 h 3486"/>
                <a:gd name="T90" fmla="*/ 3 w 3484"/>
                <a:gd name="T91" fmla="*/ 1389 h 3486"/>
                <a:gd name="T92" fmla="*/ 75 w 3484"/>
                <a:gd name="T93" fmla="*/ 1018 h 3486"/>
                <a:gd name="T94" fmla="*/ 234 w 3484"/>
                <a:gd name="T95" fmla="*/ 685 h 3486"/>
                <a:gd name="T96" fmla="*/ 468 w 3484"/>
                <a:gd name="T97" fmla="*/ 404 h 3486"/>
                <a:gd name="T98" fmla="*/ 763 w 3484"/>
                <a:gd name="T99" fmla="*/ 188 h 3486"/>
                <a:gd name="T100" fmla="*/ 1107 w 3484"/>
                <a:gd name="T101" fmla="*/ 49 h 3486"/>
                <a:gd name="T102" fmla="*/ 1486 w 3484"/>
                <a:gd name="T103" fmla="*/ 0 h 3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4" h="3486">
                  <a:moveTo>
                    <a:pt x="1485" y="209"/>
                  </a:moveTo>
                  <a:lnTo>
                    <a:pt x="1394" y="212"/>
                  </a:lnTo>
                  <a:lnTo>
                    <a:pt x="1305" y="222"/>
                  </a:lnTo>
                  <a:lnTo>
                    <a:pt x="1217" y="237"/>
                  </a:lnTo>
                  <a:lnTo>
                    <a:pt x="1132" y="259"/>
                  </a:lnTo>
                  <a:lnTo>
                    <a:pt x="1049" y="285"/>
                  </a:lnTo>
                  <a:lnTo>
                    <a:pt x="969" y="318"/>
                  </a:lnTo>
                  <a:lnTo>
                    <a:pt x="891" y="355"/>
                  </a:lnTo>
                  <a:lnTo>
                    <a:pt x="816" y="398"/>
                  </a:lnTo>
                  <a:lnTo>
                    <a:pt x="745" y="445"/>
                  </a:lnTo>
                  <a:lnTo>
                    <a:pt x="677" y="497"/>
                  </a:lnTo>
                  <a:lnTo>
                    <a:pt x="613" y="553"/>
                  </a:lnTo>
                  <a:lnTo>
                    <a:pt x="552" y="614"/>
                  </a:lnTo>
                  <a:lnTo>
                    <a:pt x="496" y="679"/>
                  </a:lnTo>
                  <a:lnTo>
                    <a:pt x="444" y="746"/>
                  </a:lnTo>
                  <a:lnTo>
                    <a:pt x="397" y="817"/>
                  </a:lnTo>
                  <a:lnTo>
                    <a:pt x="354" y="892"/>
                  </a:lnTo>
                  <a:lnTo>
                    <a:pt x="317" y="970"/>
                  </a:lnTo>
                  <a:lnTo>
                    <a:pt x="284" y="1050"/>
                  </a:lnTo>
                  <a:lnTo>
                    <a:pt x="258" y="1133"/>
                  </a:lnTo>
                  <a:lnTo>
                    <a:pt x="235" y="1218"/>
                  </a:lnTo>
                  <a:lnTo>
                    <a:pt x="220" y="1306"/>
                  </a:lnTo>
                  <a:lnTo>
                    <a:pt x="211" y="1395"/>
                  </a:lnTo>
                  <a:lnTo>
                    <a:pt x="208" y="1486"/>
                  </a:lnTo>
                  <a:lnTo>
                    <a:pt x="211" y="1577"/>
                  </a:lnTo>
                  <a:lnTo>
                    <a:pt x="220" y="1668"/>
                  </a:lnTo>
                  <a:lnTo>
                    <a:pt x="235" y="1754"/>
                  </a:lnTo>
                  <a:lnTo>
                    <a:pt x="258" y="1840"/>
                  </a:lnTo>
                  <a:lnTo>
                    <a:pt x="284" y="1923"/>
                  </a:lnTo>
                  <a:lnTo>
                    <a:pt x="317" y="2004"/>
                  </a:lnTo>
                  <a:lnTo>
                    <a:pt x="354" y="2081"/>
                  </a:lnTo>
                  <a:lnTo>
                    <a:pt x="397" y="2156"/>
                  </a:lnTo>
                  <a:lnTo>
                    <a:pt x="444" y="2227"/>
                  </a:lnTo>
                  <a:lnTo>
                    <a:pt x="496" y="2295"/>
                  </a:lnTo>
                  <a:lnTo>
                    <a:pt x="552" y="2360"/>
                  </a:lnTo>
                  <a:lnTo>
                    <a:pt x="613" y="2420"/>
                  </a:lnTo>
                  <a:lnTo>
                    <a:pt x="677" y="2476"/>
                  </a:lnTo>
                  <a:lnTo>
                    <a:pt x="745" y="2528"/>
                  </a:lnTo>
                  <a:lnTo>
                    <a:pt x="816" y="2576"/>
                  </a:lnTo>
                  <a:lnTo>
                    <a:pt x="891" y="2618"/>
                  </a:lnTo>
                  <a:lnTo>
                    <a:pt x="969" y="2655"/>
                  </a:lnTo>
                  <a:lnTo>
                    <a:pt x="1049" y="2688"/>
                  </a:lnTo>
                  <a:lnTo>
                    <a:pt x="1132" y="2716"/>
                  </a:lnTo>
                  <a:lnTo>
                    <a:pt x="1217" y="2737"/>
                  </a:lnTo>
                  <a:lnTo>
                    <a:pt x="1305" y="2752"/>
                  </a:lnTo>
                  <a:lnTo>
                    <a:pt x="1394" y="2761"/>
                  </a:lnTo>
                  <a:lnTo>
                    <a:pt x="1485" y="2765"/>
                  </a:lnTo>
                  <a:lnTo>
                    <a:pt x="1576" y="2761"/>
                  </a:lnTo>
                  <a:lnTo>
                    <a:pt x="1666" y="2752"/>
                  </a:lnTo>
                  <a:lnTo>
                    <a:pt x="1753" y="2737"/>
                  </a:lnTo>
                  <a:lnTo>
                    <a:pt x="1839" y="2716"/>
                  </a:lnTo>
                  <a:lnTo>
                    <a:pt x="1922" y="2688"/>
                  </a:lnTo>
                  <a:lnTo>
                    <a:pt x="2002" y="2655"/>
                  </a:lnTo>
                  <a:lnTo>
                    <a:pt x="2079" y="2618"/>
                  </a:lnTo>
                  <a:lnTo>
                    <a:pt x="2155" y="2575"/>
                  </a:lnTo>
                  <a:lnTo>
                    <a:pt x="2226" y="2528"/>
                  </a:lnTo>
                  <a:lnTo>
                    <a:pt x="2294" y="2476"/>
                  </a:lnTo>
                  <a:lnTo>
                    <a:pt x="2357" y="2420"/>
                  </a:lnTo>
                  <a:lnTo>
                    <a:pt x="2418" y="2360"/>
                  </a:lnTo>
                  <a:lnTo>
                    <a:pt x="2474" y="2295"/>
                  </a:lnTo>
                  <a:lnTo>
                    <a:pt x="2526" y="2227"/>
                  </a:lnTo>
                  <a:lnTo>
                    <a:pt x="2573" y="2155"/>
                  </a:lnTo>
                  <a:lnTo>
                    <a:pt x="2616" y="2081"/>
                  </a:lnTo>
                  <a:lnTo>
                    <a:pt x="2654" y="2004"/>
                  </a:lnTo>
                  <a:lnTo>
                    <a:pt x="2686" y="1923"/>
                  </a:lnTo>
                  <a:lnTo>
                    <a:pt x="2713" y="1840"/>
                  </a:lnTo>
                  <a:lnTo>
                    <a:pt x="2734" y="1754"/>
                  </a:lnTo>
                  <a:lnTo>
                    <a:pt x="2750" y="1666"/>
                  </a:lnTo>
                  <a:lnTo>
                    <a:pt x="2760" y="1577"/>
                  </a:lnTo>
                  <a:lnTo>
                    <a:pt x="2763" y="1486"/>
                  </a:lnTo>
                  <a:lnTo>
                    <a:pt x="2760" y="1395"/>
                  </a:lnTo>
                  <a:lnTo>
                    <a:pt x="2750" y="1306"/>
                  </a:lnTo>
                  <a:lnTo>
                    <a:pt x="2734" y="1218"/>
                  </a:lnTo>
                  <a:lnTo>
                    <a:pt x="2713" y="1133"/>
                  </a:lnTo>
                  <a:lnTo>
                    <a:pt x="2686" y="1051"/>
                  </a:lnTo>
                  <a:lnTo>
                    <a:pt x="2654" y="970"/>
                  </a:lnTo>
                  <a:lnTo>
                    <a:pt x="2616" y="893"/>
                  </a:lnTo>
                  <a:lnTo>
                    <a:pt x="2573" y="817"/>
                  </a:lnTo>
                  <a:lnTo>
                    <a:pt x="2526" y="746"/>
                  </a:lnTo>
                  <a:lnTo>
                    <a:pt x="2474" y="679"/>
                  </a:lnTo>
                  <a:lnTo>
                    <a:pt x="2418" y="614"/>
                  </a:lnTo>
                  <a:lnTo>
                    <a:pt x="2357" y="553"/>
                  </a:lnTo>
                  <a:lnTo>
                    <a:pt x="2294" y="497"/>
                  </a:lnTo>
                  <a:lnTo>
                    <a:pt x="2226" y="445"/>
                  </a:lnTo>
                  <a:lnTo>
                    <a:pt x="2155" y="399"/>
                  </a:lnTo>
                  <a:lnTo>
                    <a:pt x="2079" y="355"/>
                  </a:lnTo>
                  <a:lnTo>
                    <a:pt x="2002" y="318"/>
                  </a:lnTo>
                  <a:lnTo>
                    <a:pt x="1922" y="285"/>
                  </a:lnTo>
                  <a:lnTo>
                    <a:pt x="1839" y="259"/>
                  </a:lnTo>
                  <a:lnTo>
                    <a:pt x="1753" y="237"/>
                  </a:lnTo>
                  <a:lnTo>
                    <a:pt x="1666" y="222"/>
                  </a:lnTo>
                  <a:lnTo>
                    <a:pt x="1576" y="212"/>
                  </a:lnTo>
                  <a:lnTo>
                    <a:pt x="1485" y="209"/>
                  </a:lnTo>
                  <a:close/>
                  <a:moveTo>
                    <a:pt x="1486" y="0"/>
                  </a:moveTo>
                  <a:lnTo>
                    <a:pt x="1583" y="3"/>
                  </a:lnTo>
                  <a:lnTo>
                    <a:pt x="1679" y="13"/>
                  </a:lnTo>
                  <a:lnTo>
                    <a:pt x="1773" y="28"/>
                  </a:lnTo>
                  <a:lnTo>
                    <a:pt x="1865" y="49"/>
                  </a:lnTo>
                  <a:lnTo>
                    <a:pt x="1955" y="75"/>
                  </a:lnTo>
                  <a:lnTo>
                    <a:pt x="2042" y="108"/>
                  </a:lnTo>
                  <a:lnTo>
                    <a:pt x="2127" y="145"/>
                  </a:lnTo>
                  <a:lnTo>
                    <a:pt x="2209" y="188"/>
                  </a:lnTo>
                  <a:lnTo>
                    <a:pt x="2287" y="235"/>
                  </a:lnTo>
                  <a:lnTo>
                    <a:pt x="2364" y="287"/>
                  </a:lnTo>
                  <a:lnTo>
                    <a:pt x="2436" y="344"/>
                  </a:lnTo>
                  <a:lnTo>
                    <a:pt x="2503" y="404"/>
                  </a:lnTo>
                  <a:lnTo>
                    <a:pt x="2568" y="469"/>
                  </a:lnTo>
                  <a:lnTo>
                    <a:pt x="2628" y="536"/>
                  </a:lnTo>
                  <a:lnTo>
                    <a:pt x="2685" y="609"/>
                  </a:lnTo>
                  <a:lnTo>
                    <a:pt x="2737" y="685"/>
                  </a:lnTo>
                  <a:lnTo>
                    <a:pt x="2784" y="763"/>
                  </a:lnTo>
                  <a:lnTo>
                    <a:pt x="2827" y="845"/>
                  </a:lnTo>
                  <a:lnTo>
                    <a:pt x="2864" y="930"/>
                  </a:lnTo>
                  <a:lnTo>
                    <a:pt x="2897" y="1017"/>
                  </a:lnTo>
                  <a:lnTo>
                    <a:pt x="2923" y="1107"/>
                  </a:lnTo>
                  <a:lnTo>
                    <a:pt x="2944" y="1199"/>
                  </a:lnTo>
                  <a:lnTo>
                    <a:pt x="2960" y="1293"/>
                  </a:lnTo>
                  <a:lnTo>
                    <a:pt x="2969" y="1389"/>
                  </a:lnTo>
                  <a:lnTo>
                    <a:pt x="2972" y="1486"/>
                  </a:lnTo>
                  <a:lnTo>
                    <a:pt x="2969" y="1587"/>
                  </a:lnTo>
                  <a:lnTo>
                    <a:pt x="2959" y="1687"/>
                  </a:lnTo>
                  <a:lnTo>
                    <a:pt x="2942" y="1783"/>
                  </a:lnTo>
                  <a:lnTo>
                    <a:pt x="2920" y="1878"/>
                  </a:lnTo>
                  <a:lnTo>
                    <a:pt x="2891" y="1971"/>
                  </a:lnTo>
                  <a:lnTo>
                    <a:pt x="2857" y="2060"/>
                  </a:lnTo>
                  <a:lnTo>
                    <a:pt x="2817" y="2147"/>
                  </a:lnTo>
                  <a:lnTo>
                    <a:pt x="2773" y="2230"/>
                  </a:lnTo>
                  <a:lnTo>
                    <a:pt x="2722" y="2311"/>
                  </a:lnTo>
                  <a:lnTo>
                    <a:pt x="2668" y="2388"/>
                  </a:lnTo>
                  <a:lnTo>
                    <a:pt x="2607" y="2461"/>
                  </a:lnTo>
                  <a:lnTo>
                    <a:pt x="3454" y="3308"/>
                  </a:lnTo>
                  <a:lnTo>
                    <a:pt x="3469" y="3327"/>
                  </a:lnTo>
                  <a:lnTo>
                    <a:pt x="3480" y="3349"/>
                  </a:lnTo>
                  <a:lnTo>
                    <a:pt x="3484" y="3371"/>
                  </a:lnTo>
                  <a:lnTo>
                    <a:pt x="3484" y="3393"/>
                  </a:lnTo>
                  <a:lnTo>
                    <a:pt x="3480" y="3415"/>
                  </a:lnTo>
                  <a:lnTo>
                    <a:pt x="3469" y="3437"/>
                  </a:lnTo>
                  <a:lnTo>
                    <a:pt x="3454" y="3456"/>
                  </a:lnTo>
                  <a:lnTo>
                    <a:pt x="3438" y="3470"/>
                  </a:lnTo>
                  <a:lnTo>
                    <a:pt x="3420" y="3479"/>
                  </a:lnTo>
                  <a:lnTo>
                    <a:pt x="3401" y="3484"/>
                  </a:lnTo>
                  <a:lnTo>
                    <a:pt x="3381" y="3486"/>
                  </a:lnTo>
                  <a:lnTo>
                    <a:pt x="3362" y="3484"/>
                  </a:lnTo>
                  <a:lnTo>
                    <a:pt x="3342" y="3478"/>
                  </a:lnTo>
                  <a:lnTo>
                    <a:pt x="3324" y="3468"/>
                  </a:lnTo>
                  <a:lnTo>
                    <a:pt x="3308" y="3456"/>
                  </a:lnTo>
                  <a:lnTo>
                    <a:pt x="2461" y="2608"/>
                  </a:lnTo>
                  <a:lnTo>
                    <a:pt x="2388" y="2668"/>
                  </a:lnTo>
                  <a:lnTo>
                    <a:pt x="2311" y="2723"/>
                  </a:lnTo>
                  <a:lnTo>
                    <a:pt x="2230" y="2773"/>
                  </a:lnTo>
                  <a:lnTo>
                    <a:pt x="2146" y="2819"/>
                  </a:lnTo>
                  <a:lnTo>
                    <a:pt x="2059" y="2858"/>
                  </a:lnTo>
                  <a:lnTo>
                    <a:pt x="1970" y="2892"/>
                  </a:lnTo>
                  <a:lnTo>
                    <a:pt x="1877" y="2920"/>
                  </a:lnTo>
                  <a:lnTo>
                    <a:pt x="1783" y="2944"/>
                  </a:lnTo>
                  <a:lnTo>
                    <a:pt x="1685" y="2960"/>
                  </a:lnTo>
                  <a:lnTo>
                    <a:pt x="1587" y="2969"/>
                  </a:lnTo>
                  <a:lnTo>
                    <a:pt x="1486" y="2973"/>
                  </a:lnTo>
                  <a:lnTo>
                    <a:pt x="1388" y="2970"/>
                  </a:lnTo>
                  <a:lnTo>
                    <a:pt x="1292" y="2961"/>
                  </a:lnTo>
                  <a:lnTo>
                    <a:pt x="1199" y="2945"/>
                  </a:lnTo>
                  <a:lnTo>
                    <a:pt x="1107" y="2924"/>
                  </a:lnTo>
                  <a:lnTo>
                    <a:pt x="1016" y="2897"/>
                  </a:lnTo>
                  <a:lnTo>
                    <a:pt x="930" y="2865"/>
                  </a:lnTo>
                  <a:lnTo>
                    <a:pt x="845" y="2827"/>
                  </a:lnTo>
                  <a:lnTo>
                    <a:pt x="763" y="2785"/>
                  </a:lnTo>
                  <a:lnTo>
                    <a:pt x="685" y="2738"/>
                  </a:lnTo>
                  <a:lnTo>
                    <a:pt x="608" y="2686"/>
                  </a:lnTo>
                  <a:lnTo>
                    <a:pt x="536" y="2629"/>
                  </a:lnTo>
                  <a:lnTo>
                    <a:pt x="468" y="2569"/>
                  </a:lnTo>
                  <a:lnTo>
                    <a:pt x="404" y="2504"/>
                  </a:lnTo>
                  <a:lnTo>
                    <a:pt x="343" y="2436"/>
                  </a:lnTo>
                  <a:lnTo>
                    <a:pt x="287" y="2364"/>
                  </a:lnTo>
                  <a:lnTo>
                    <a:pt x="235" y="2289"/>
                  </a:lnTo>
                  <a:lnTo>
                    <a:pt x="188" y="2209"/>
                  </a:lnTo>
                  <a:lnTo>
                    <a:pt x="145" y="2128"/>
                  </a:lnTo>
                  <a:lnTo>
                    <a:pt x="108" y="2043"/>
                  </a:lnTo>
                  <a:lnTo>
                    <a:pt x="75" y="1956"/>
                  </a:lnTo>
                  <a:lnTo>
                    <a:pt x="49" y="1866"/>
                  </a:lnTo>
                  <a:lnTo>
                    <a:pt x="28" y="1774"/>
                  </a:lnTo>
                  <a:lnTo>
                    <a:pt x="12" y="1680"/>
                  </a:lnTo>
                  <a:lnTo>
                    <a:pt x="3" y="1584"/>
                  </a:lnTo>
                  <a:lnTo>
                    <a:pt x="0" y="1486"/>
                  </a:lnTo>
                  <a:lnTo>
                    <a:pt x="3" y="1389"/>
                  </a:lnTo>
                  <a:lnTo>
                    <a:pt x="12" y="1293"/>
                  </a:lnTo>
                  <a:lnTo>
                    <a:pt x="28" y="1199"/>
                  </a:lnTo>
                  <a:lnTo>
                    <a:pt x="49" y="1107"/>
                  </a:lnTo>
                  <a:lnTo>
                    <a:pt x="75" y="1018"/>
                  </a:lnTo>
                  <a:lnTo>
                    <a:pt x="108" y="930"/>
                  </a:lnTo>
                  <a:lnTo>
                    <a:pt x="145" y="845"/>
                  </a:lnTo>
                  <a:lnTo>
                    <a:pt x="188" y="763"/>
                  </a:lnTo>
                  <a:lnTo>
                    <a:pt x="234" y="685"/>
                  </a:lnTo>
                  <a:lnTo>
                    <a:pt x="286" y="610"/>
                  </a:lnTo>
                  <a:lnTo>
                    <a:pt x="342" y="538"/>
                  </a:lnTo>
                  <a:lnTo>
                    <a:pt x="404" y="469"/>
                  </a:lnTo>
                  <a:lnTo>
                    <a:pt x="468" y="404"/>
                  </a:lnTo>
                  <a:lnTo>
                    <a:pt x="536" y="344"/>
                  </a:lnTo>
                  <a:lnTo>
                    <a:pt x="608" y="287"/>
                  </a:lnTo>
                  <a:lnTo>
                    <a:pt x="684" y="235"/>
                  </a:lnTo>
                  <a:lnTo>
                    <a:pt x="763" y="188"/>
                  </a:lnTo>
                  <a:lnTo>
                    <a:pt x="845" y="145"/>
                  </a:lnTo>
                  <a:lnTo>
                    <a:pt x="930" y="108"/>
                  </a:lnTo>
                  <a:lnTo>
                    <a:pt x="1016" y="75"/>
                  </a:lnTo>
                  <a:lnTo>
                    <a:pt x="1107" y="49"/>
                  </a:lnTo>
                  <a:lnTo>
                    <a:pt x="1199" y="28"/>
                  </a:lnTo>
                  <a:lnTo>
                    <a:pt x="1292" y="13"/>
                  </a:lnTo>
                  <a:lnTo>
                    <a:pt x="1388" y="3"/>
                  </a:lnTo>
                  <a:lnTo>
                    <a:pt x="14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nvGrpSpPr>
            <p:cNvPr id="49" name="Group 39"/>
            <p:cNvGrpSpPr/>
            <p:nvPr userDrawn="1"/>
          </p:nvGrpSpPr>
          <p:grpSpPr>
            <a:xfrm>
              <a:off x="4057622" y="4900189"/>
              <a:ext cx="364726" cy="427827"/>
              <a:chOff x="1671638" y="5013325"/>
              <a:chExt cx="458787" cy="538162"/>
            </a:xfrm>
            <a:solidFill>
              <a:schemeClr val="tx1">
                <a:lumMod val="75000"/>
                <a:lumOff val="25000"/>
              </a:schemeClr>
            </a:solidFill>
          </p:grpSpPr>
          <p:sp>
            <p:nvSpPr>
              <p:cNvPr id="53"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54"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grpSp>
          <p:nvGrpSpPr>
            <p:cNvPr id="50" name="Group 42"/>
            <p:cNvGrpSpPr/>
            <p:nvPr userDrawn="1"/>
          </p:nvGrpSpPr>
          <p:grpSpPr>
            <a:xfrm>
              <a:off x="7839344" y="4204827"/>
              <a:ext cx="345806" cy="431936"/>
              <a:chOff x="2611438" y="2698750"/>
              <a:chExt cx="427038" cy="533400"/>
            </a:xfrm>
            <a:solidFill>
              <a:schemeClr val="tx1">
                <a:lumMod val="75000"/>
                <a:lumOff val="25000"/>
              </a:schemeClr>
            </a:solidFill>
          </p:grpSpPr>
          <p:sp>
            <p:nvSpPr>
              <p:cNvPr id="51" name="Freeform 126"/>
              <p:cNvSpPr>
                <a:spLocks noEditPoints="1"/>
              </p:cNvSpPr>
              <p:nvPr/>
            </p:nvSpPr>
            <p:spPr bwMode="auto">
              <a:xfrm>
                <a:off x="2611438" y="2698750"/>
                <a:ext cx="427038" cy="533400"/>
              </a:xfrm>
              <a:custGeom>
                <a:avLst/>
                <a:gdLst>
                  <a:gd name="T0" fmla="*/ 1093 w 2693"/>
                  <a:gd name="T1" fmla="*/ 218 h 3358"/>
                  <a:gd name="T2" fmla="*/ 787 w 2693"/>
                  <a:gd name="T3" fmla="*/ 335 h 3358"/>
                  <a:gd name="T4" fmla="*/ 530 w 2693"/>
                  <a:gd name="T5" fmla="*/ 529 h 3358"/>
                  <a:gd name="T6" fmla="*/ 335 w 2693"/>
                  <a:gd name="T7" fmla="*/ 786 h 3358"/>
                  <a:gd name="T8" fmla="*/ 218 w 2693"/>
                  <a:gd name="T9" fmla="*/ 1093 h 3358"/>
                  <a:gd name="T10" fmla="*/ 193 w 2693"/>
                  <a:gd name="T11" fmla="*/ 1420 h 3358"/>
                  <a:gd name="T12" fmla="*/ 212 w 2693"/>
                  <a:gd name="T13" fmla="*/ 1569 h 3358"/>
                  <a:gd name="T14" fmla="*/ 218 w 2693"/>
                  <a:gd name="T15" fmla="*/ 1600 h 3358"/>
                  <a:gd name="T16" fmla="*/ 297 w 2693"/>
                  <a:gd name="T17" fmla="*/ 1831 h 3358"/>
                  <a:gd name="T18" fmla="*/ 323 w 2693"/>
                  <a:gd name="T19" fmla="*/ 1891 h 3358"/>
                  <a:gd name="T20" fmla="*/ 459 w 2693"/>
                  <a:gd name="T21" fmla="*/ 2149 h 3358"/>
                  <a:gd name="T22" fmla="*/ 666 w 2693"/>
                  <a:gd name="T23" fmla="*/ 2449 h 3358"/>
                  <a:gd name="T24" fmla="*/ 956 w 2693"/>
                  <a:gd name="T25" fmla="*/ 2783 h 3358"/>
                  <a:gd name="T26" fmla="*/ 1345 w 2693"/>
                  <a:gd name="T27" fmla="*/ 3140 h 3358"/>
                  <a:gd name="T28" fmla="*/ 1735 w 2693"/>
                  <a:gd name="T29" fmla="*/ 2783 h 3358"/>
                  <a:gd name="T30" fmla="*/ 2025 w 2693"/>
                  <a:gd name="T31" fmla="*/ 2449 h 3358"/>
                  <a:gd name="T32" fmla="*/ 2232 w 2693"/>
                  <a:gd name="T33" fmla="*/ 2149 h 3358"/>
                  <a:gd name="T34" fmla="*/ 2368 w 2693"/>
                  <a:gd name="T35" fmla="*/ 1891 h 3358"/>
                  <a:gd name="T36" fmla="*/ 2395 w 2693"/>
                  <a:gd name="T37" fmla="*/ 1831 h 3358"/>
                  <a:gd name="T38" fmla="*/ 2473 w 2693"/>
                  <a:gd name="T39" fmla="*/ 1600 h 3358"/>
                  <a:gd name="T40" fmla="*/ 2479 w 2693"/>
                  <a:gd name="T41" fmla="*/ 1568 h 3358"/>
                  <a:gd name="T42" fmla="*/ 2501 w 2693"/>
                  <a:gd name="T43" fmla="*/ 1346 h 3358"/>
                  <a:gd name="T44" fmla="*/ 2452 w 2693"/>
                  <a:gd name="T45" fmla="*/ 1012 h 3358"/>
                  <a:gd name="T46" fmla="*/ 2315 w 2693"/>
                  <a:gd name="T47" fmla="*/ 717 h 3358"/>
                  <a:gd name="T48" fmla="*/ 2103 w 2693"/>
                  <a:gd name="T49" fmla="*/ 474 h 3358"/>
                  <a:gd name="T50" fmla="*/ 1832 w 2693"/>
                  <a:gd name="T51" fmla="*/ 297 h 3358"/>
                  <a:gd name="T52" fmla="*/ 1516 w 2693"/>
                  <a:gd name="T53" fmla="*/ 202 h 3358"/>
                  <a:gd name="T54" fmla="*/ 1437 w 2693"/>
                  <a:gd name="T55" fmla="*/ 3 h 3358"/>
                  <a:gd name="T56" fmla="*/ 1787 w 2693"/>
                  <a:gd name="T57" fmla="*/ 75 h 3358"/>
                  <a:gd name="T58" fmla="*/ 2098 w 2693"/>
                  <a:gd name="T59" fmla="*/ 231 h 3358"/>
                  <a:gd name="T60" fmla="*/ 2356 w 2693"/>
                  <a:gd name="T61" fmla="*/ 458 h 3358"/>
                  <a:gd name="T62" fmla="*/ 2549 w 2693"/>
                  <a:gd name="T63" fmla="*/ 744 h 3358"/>
                  <a:gd name="T64" fmla="*/ 2664 w 2693"/>
                  <a:gd name="T65" fmla="*/ 1075 h 3358"/>
                  <a:gd name="T66" fmla="*/ 2690 w 2693"/>
                  <a:gd name="T67" fmla="*/ 1431 h 3358"/>
                  <a:gd name="T68" fmla="*/ 2666 w 2693"/>
                  <a:gd name="T69" fmla="*/ 1614 h 3358"/>
                  <a:gd name="T70" fmla="*/ 2621 w 2693"/>
                  <a:gd name="T71" fmla="*/ 1779 h 3358"/>
                  <a:gd name="T72" fmla="*/ 2514 w 2693"/>
                  <a:gd name="T73" fmla="*/ 2030 h 3358"/>
                  <a:gd name="T74" fmla="*/ 2359 w 2693"/>
                  <a:gd name="T75" fmla="*/ 2307 h 3358"/>
                  <a:gd name="T76" fmla="*/ 2131 w 2693"/>
                  <a:gd name="T77" fmla="*/ 2623 h 3358"/>
                  <a:gd name="T78" fmla="*/ 1818 w 2693"/>
                  <a:gd name="T79" fmla="*/ 2970 h 3358"/>
                  <a:gd name="T80" fmla="*/ 1407 w 2693"/>
                  <a:gd name="T81" fmla="*/ 3337 h 3358"/>
                  <a:gd name="T82" fmla="*/ 1325 w 2693"/>
                  <a:gd name="T83" fmla="*/ 3356 h 3358"/>
                  <a:gd name="T84" fmla="*/ 1068 w 2693"/>
                  <a:gd name="T85" fmla="*/ 3152 h 3358"/>
                  <a:gd name="T86" fmla="*/ 706 w 2693"/>
                  <a:gd name="T87" fmla="*/ 2793 h 3358"/>
                  <a:gd name="T88" fmla="*/ 438 w 2693"/>
                  <a:gd name="T89" fmla="*/ 2460 h 3358"/>
                  <a:gd name="T90" fmla="*/ 248 w 2693"/>
                  <a:gd name="T91" fmla="*/ 2163 h 3358"/>
                  <a:gd name="T92" fmla="*/ 123 w 2693"/>
                  <a:gd name="T93" fmla="*/ 1910 h 3358"/>
                  <a:gd name="T94" fmla="*/ 34 w 2693"/>
                  <a:gd name="T95" fmla="*/ 1644 h 3358"/>
                  <a:gd name="T96" fmla="*/ 24 w 2693"/>
                  <a:gd name="T97" fmla="*/ 1599 h 3358"/>
                  <a:gd name="T98" fmla="*/ 3 w 2693"/>
                  <a:gd name="T99" fmla="*/ 1254 h 3358"/>
                  <a:gd name="T100" fmla="*/ 74 w 2693"/>
                  <a:gd name="T101" fmla="*/ 905 h 3358"/>
                  <a:gd name="T102" fmla="*/ 231 w 2693"/>
                  <a:gd name="T103" fmla="*/ 594 h 3358"/>
                  <a:gd name="T104" fmla="*/ 457 w 2693"/>
                  <a:gd name="T105" fmla="*/ 336 h 3358"/>
                  <a:gd name="T106" fmla="*/ 743 w 2693"/>
                  <a:gd name="T107" fmla="*/ 143 h 3358"/>
                  <a:gd name="T108" fmla="*/ 1075 w 2693"/>
                  <a:gd name="T109" fmla="*/ 28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3358">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52" name="Freeform 127"/>
              <p:cNvSpPr>
                <a:spLocks noEditPoints="1"/>
              </p:cNvSpPr>
              <p:nvPr/>
            </p:nvSpPr>
            <p:spPr bwMode="auto">
              <a:xfrm>
                <a:off x="2689226" y="2779713"/>
                <a:ext cx="271463" cy="271463"/>
              </a:xfrm>
              <a:custGeom>
                <a:avLst/>
                <a:gdLst>
                  <a:gd name="T0" fmla="*/ 728 w 1708"/>
                  <a:gd name="T1" fmla="*/ 202 h 1709"/>
                  <a:gd name="T2" fmla="*/ 554 w 1708"/>
                  <a:gd name="T3" fmla="*/ 261 h 1709"/>
                  <a:gd name="T4" fmla="*/ 406 w 1708"/>
                  <a:gd name="T5" fmla="*/ 364 h 1709"/>
                  <a:gd name="T6" fmla="*/ 291 w 1708"/>
                  <a:gd name="T7" fmla="*/ 502 h 1709"/>
                  <a:gd name="T8" fmla="*/ 216 w 1708"/>
                  <a:gd name="T9" fmla="*/ 668 h 1709"/>
                  <a:gd name="T10" fmla="*/ 190 w 1708"/>
                  <a:gd name="T11" fmla="*/ 854 h 1709"/>
                  <a:gd name="T12" fmla="*/ 216 w 1708"/>
                  <a:gd name="T13" fmla="*/ 1040 h 1709"/>
                  <a:gd name="T14" fmla="*/ 291 w 1708"/>
                  <a:gd name="T15" fmla="*/ 1207 h 1709"/>
                  <a:gd name="T16" fmla="*/ 406 w 1708"/>
                  <a:gd name="T17" fmla="*/ 1345 h 1709"/>
                  <a:gd name="T18" fmla="*/ 554 w 1708"/>
                  <a:gd name="T19" fmla="*/ 1447 h 1709"/>
                  <a:gd name="T20" fmla="*/ 728 w 1708"/>
                  <a:gd name="T21" fmla="*/ 1507 h 1709"/>
                  <a:gd name="T22" fmla="*/ 918 w 1708"/>
                  <a:gd name="T23" fmla="*/ 1516 h 1709"/>
                  <a:gd name="T24" fmla="*/ 1098 w 1708"/>
                  <a:gd name="T25" fmla="*/ 1472 h 1709"/>
                  <a:gd name="T26" fmla="*/ 1256 w 1708"/>
                  <a:gd name="T27" fmla="*/ 1383 h 1709"/>
                  <a:gd name="T28" fmla="*/ 1382 w 1708"/>
                  <a:gd name="T29" fmla="*/ 1256 h 1709"/>
                  <a:gd name="T30" fmla="*/ 1472 w 1708"/>
                  <a:gd name="T31" fmla="*/ 1098 h 1709"/>
                  <a:gd name="T32" fmla="*/ 1515 w 1708"/>
                  <a:gd name="T33" fmla="*/ 918 h 1709"/>
                  <a:gd name="T34" fmla="*/ 1506 w 1708"/>
                  <a:gd name="T35" fmla="*/ 728 h 1709"/>
                  <a:gd name="T36" fmla="*/ 1446 w 1708"/>
                  <a:gd name="T37" fmla="*/ 555 h 1709"/>
                  <a:gd name="T38" fmla="*/ 1343 w 1708"/>
                  <a:gd name="T39" fmla="*/ 406 h 1709"/>
                  <a:gd name="T40" fmla="*/ 1206 w 1708"/>
                  <a:gd name="T41" fmla="*/ 291 h 1709"/>
                  <a:gd name="T42" fmla="*/ 1040 w 1708"/>
                  <a:gd name="T43" fmla="*/ 216 h 1709"/>
                  <a:gd name="T44" fmla="*/ 853 w 1708"/>
                  <a:gd name="T45" fmla="*/ 190 h 1709"/>
                  <a:gd name="T46" fmla="*/ 999 w 1708"/>
                  <a:gd name="T47" fmla="*/ 12 h 1709"/>
                  <a:gd name="T48" fmla="*/ 1201 w 1708"/>
                  <a:gd name="T49" fmla="*/ 74 h 1709"/>
                  <a:gd name="T50" fmla="*/ 1380 w 1708"/>
                  <a:gd name="T51" fmla="*/ 181 h 1709"/>
                  <a:gd name="T52" fmla="*/ 1526 w 1708"/>
                  <a:gd name="T53" fmla="*/ 327 h 1709"/>
                  <a:gd name="T54" fmla="*/ 1633 w 1708"/>
                  <a:gd name="T55" fmla="*/ 506 h 1709"/>
                  <a:gd name="T56" fmla="*/ 1696 w 1708"/>
                  <a:gd name="T57" fmla="*/ 708 h 1709"/>
                  <a:gd name="T58" fmla="*/ 1705 w 1708"/>
                  <a:gd name="T59" fmla="*/ 928 h 1709"/>
                  <a:gd name="T60" fmla="*/ 1660 w 1708"/>
                  <a:gd name="T61" fmla="*/ 1137 h 1709"/>
                  <a:gd name="T62" fmla="*/ 1567 w 1708"/>
                  <a:gd name="T63" fmla="*/ 1324 h 1709"/>
                  <a:gd name="T64" fmla="*/ 1432 w 1708"/>
                  <a:gd name="T65" fmla="*/ 1482 h 1709"/>
                  <a:gd name="T66" fmla="*/ 1265 w 1708"/>
                  <a:gd name="T67" fmla="*/ 1603 h 1709"/>
                  <a:gd name="T68" fmla="*/ 1069 w 1708"/>
                  <a:gd name="T69" fmla="*/ 1682 h 1709"/>
                  <a:gd name="T70" fmla="*/ 853 w 1708"/>
                  <a:gd name="T71" fmla="*/ 1709 h 1709"/>
                  <a:gd name="T72" fmla="*/ 638 w 1708"/>
                  <a:gd name="T73" fmla="*/ 1682 h 1709"/>
                  <a:gd name="T74" fmla="*/ 443 w 1708"/>
                  <a:gd name="T75" fmla="*/ 1603 h 1709"/>
                  <a:gd name="T76" fmla="*/ 275 w 1708"/>
                  <a:gd name="T77" fmla="*/ 1482 h 1709"/>
                  <a:gd name="T78" fmla="*/ 141 w 1708"/>
                  <a:gd name="T79" fmla="*/ 1324 h 1709"/>
                  <a:gd name="T80" fmla="*/ 48 w 1708"/>
                  <a:gd name="T81" fmla="*/ 1137 h 1709"/>
                  <a:gd name="T82" fmla="*/ 3 w 1708"/>
                  <a:gd name="T83" fmla="*/ 928 h 1709"/>
                  <a:gd name="T84" fmla="*/ 12 w 1708"/>
                  <a:gd name="T85" fmla="*/ 708 h 1709"/>
                  <a:gd name="T86" fmla="*/ 73 w 1708"/>
                  <a:gd name="T87" fmla="*/ 506 h 1709"/>
                  <a:gd name="T88" fmla="*/ 182 w 1708"/>
                  <a:gd name="T89" fmla="*/ 327 h 1709"/>
                  <a:gd name="T90" fmla="*/ 328 w 1708"/>
                  <a:gd name="T91" fmla="*/ 181 h 1709"/>
                  <a:gd name="T92" fmla="*/ 505 w 1708"/>
                  <a:gd name="T93" fmla="*/ 74 h 1709"/>
                  <a:gd name="T94" fmla="*/ 708 w 1708"/>
                  <a:gd name="T95" fmla="*/ 12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9">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80344" y="2096402"/>
            <a:ext cx="10478548" cy="3913873"/>
            <a:chOff x="880344" y="2096402"/>
            <a:chExt cx="10478548" cy="3913873"/>
          </a:xfrm>
        </p:grpSpPr>
        <p:sp>
          <p:nvSpPr>
            <p:cNvPr id="22" name="Freeform 12"/>
            <p:cNvSpPr/>
            <p:nvPr userDrawn="1"/>
          </p:nvSpPr>
          <p:spPr bwMode="auto">
            <a:xfrm>
              <a:off x="880345" y="2209114"/>
              <a:ext cx="2169725" cy="3391449"/>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3" name="Freeform 13"/>
            <p:cNvSpPr/>
            <p:nvPr userDrawn="1"/>
          </p:nvSpPr>
          <p:spPr bwMode="auto">
            <a:xfrm>
              <a:off x="2454370" y="5600564"/>
              <a:ext cx="595700" cy="409711"/>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bg2">
                <a:lumMod val="8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4" name="Freeform 14"/>
            <p:cNvSpPr/>
            <p:nvPr userDrawn="1"/>
          </p:nvSpPr>
          <p:spPr bwMode="auto">
            <a:xfrm>
              <a:off x="880344" y="2096402"/>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5" name="Freeform 15"/>
            <p:cNvSpPr/>
            <p:nvPr userDrawn="1"/>
          </p:nvSpPr>
          <p:spPr bwMode="auto">
            <a:xfrm>
              <a:off x="989882" y="2096402"/>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solidFill>
              <a:schemeClr val="accent1"/>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26" name="Group 36"/>
            <p:cNvGrpSpPr/>
            <p:nvPr userDrawn="1"/>
          </p:nvGrpSpPr>
          <p:grpSpPr>
            <a:xfrm>
              <a:off x="1363738" y="2513447"/>
              <a:ext cx="614363" cy="612775"/>
              <a:chOff x="673100" y="2660651"/>
              <a:chExt cx="614363" cy="612775"/>
            </a:xfrm>
            <a:solidFill>
              <a:schemeClr val="bg1"/>
            </a:solidFill>
          </p:grpSpPr>
          <p:sp>
            <p:nvSpPr>
              <p:cNvPr id="49" name="Rectangle 31"/>
              <p:cNvSpPr>
                <a:spLocks noChangeArrowheads="1"/>
              </p:cNvSpPr>
              <p:nvPr/>
            </p:nvSpPr>
            <p:spPr bwMode="auto">
              <a:xfrm>
                <a:off x="803275" y="2830513"/>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sz="2000" dirty="0">
                  <a:cs typeface="+mn-ea"/>
                  <a:sym typeface="+mn-lt"/>
                </a:endParaRPr>
              </a:p>
            </p:txBody>
          </p:sp>
          <p:sp>
            <p:nvSpPr>
              <p:cNvPr id="50" name="Rectangle 32"/>
              <p:cNvSpPr>
                <a:spLocks noChangeArrowheads="1"/>
              </p:cNvSpPr>
              <p:nvPr/>
            </p:nvSpPr>
            <p:spPr bwMode="auto">
              <a:xfrm>
                <a:off x="895350"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sz="2000" dirty="0">
                  <a:cs typeface="+mn-ea"/>
                  <a:sym typeface="+mn-lt"/>
                </a:endParaRPr>
              </a:p>
            </p:txBody>
          </p:sp>
          <p:sp>
            <p:nvSpPr>
              <p:cNvPr id="51" name="Rectangle 33"/>
              <p:cNvSpPr>
                <a:spLocks noChangeArrowheads="1"/>
              </p:cNvSpPr>
              <p:nvPr/>
            </p:nvSpPr>
            <p:spPr bwMode="auto">
              <a:xfrm>
                <a:off x="987425"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sz="2000" dirty="0">
                  <a:cs typeface="+mn-ea"/>
                  <a:sym typeface="+mn-lt"/>
                </a:endParaRPr>
              </a:p>
            </p:txBody>
          </p:sp>
          <p:sp>
            <p:nvSpPr>
              <p:cNvPr id="52" name="Freeform 34"/>
              <p:cNvSpPr>
                <a:spLocks noEditPoints="1"/>
              </p:cNvSpPr>
              <p:nvPr/>
            </p:nvSpPr>
            <p:spPr bwMode="auto">
              <a:xfrm>
                <a:off x="673100" y="2660651"/>
                <a:ext cx="614363" cy="612775"/>
              </a:xfrm>
              <a:custGeom>
                <a:avLst/>
                <a:gdLst>
                  <a:gd name="T0" fmla="*/ 2668 w 3484"/>
                  <a:gd name="T1" fmla="*/ 1997 h 3476"/>
                  <a:gd name="T2" fmla="*/ 2659 w 3484"/>
                  <a:gd name="T3" fmla="*/ 2036 h 3476"/>
                  <a:gd name="T4" fmla="*/ 2633 w 3484"/>
                  <a:gd name="T5" fmla="*/ 2061 h 3476"/>
                  <a:gd name="T6" fmla="*/ 2594 w 3484"/>
                  <a:gd name="T7" fmla="*/ 2071 h 3476"/>
                  <a:gd name="T8" fmla="*/ 1409 w 3484"/>
                  <a:gd name="T9" fmla="*/ 2966 h 3476"/>
                  <a:gd name="T10" fmla="*/ 2632 w 3484"/>
                  <a:gd name="T11" fmla="*/ 2967 h 3476"/>
                  <a:gd name="T12" fmla="*/ 2656 w 3484"/>
                  <a:gd name="T13" fmla="*/ 2978 h 3476"/>
                  <a:gd name="T14" fmla="*/ 2906 w 3484"/>
                  <a:gd name="T15" fmla="*/ 3225 h 3476"/>
                  <a:gd name="T16" fmla="*/ 2908 w 3484"/>
                  <a:gd name="T17" fmla="*/ 3019 h 3476"/>
                  <a:gd name="T18" fmla="*/ 2926 w 3484"/>
                  <a:gd name="T19" fmla="*/ 2987 h 3476"/>
                  <a:gd name="T20" fmla="*/ 2959 w 3484"/>
                  <a:gd name="T21" fmla="*/ 2969 h 3476"/>
                  <a:gd name="T22" fmla="*/ 3335 w 3484"/>
                  <a:gd name="T23" fmla="*/ 2966 h 3476"/>
                  <a:gd name="T24" fmla="*/ 2668 w 3484"/>
                  <a:gd name="T25" fmla="*/ 1525 h 3476"/>
                  <a:gd name="T26" fmla="*/ 148 w 3484"/>
                  <a:gd name="T27" fmla="*/ 1924 h 3476"/>
                  <a:gd name="T28" fmla="*/ 614 w 3484"/>
                  <a:gd name="T29" fmla="*/ 1926 h 3476"/>
                  <a:gd name="T30" fmla="*/ 647 w 3484"/>
                  <a:gd name="T31" fmla="*/ 1944 h 3476"/>
                  <a:gd name="T32" fmla="*/ 665 w 3484"/>
                  <a:gd name="T33" fmla="*/ 1977 h 3476"/>
                  <a:gd name="T34" fmla="*/ 667 w 3484"/>
                  <a:gd name="T35" fmla="*/ 2264 h 3476"/>
                  <a:gd name="T36" fmla="*/ 997 w 3484"/>
                  <a:gd name="T37" fmla="*/ 1935 h 3476"/>
                  <a:gd name="T38" fmla="*/ 1023 w 3484"/>
                  <a:gd name="T39" fmla="*/ 1925 h 3476"/>
                  <a:gd name="T40" fmla="*/ 2521 w 3484"/>
                  <a:gd name="T41" fmla="*/ 1924 h 3476"/>
                  <a:gd name="T42" fmla="*/ 148 w 3484"/>
                  <a:gd name="T43" fmla="*/ 149 h 3476"/>
                  <a:gd name="T44" fmla="*/ 2594 w 3484"/>
                  <a:gd name="T45" fmla="*/ 0 h 3476"/>
                  <a:gd name="T46" fmla="*/ 2633 w 3484"/>
                  <a:gd name="T47" fmla="*/ 10 h 3476"/>
                  <a:gd name="T48" fmla="*/ 2659 w 3484"/>
                  <a:gd name="T49" fmla="*/ 35 h 3476"/>
                  <a:gd name="T50" fmla="*/ 2668 w 3484"/>
                  <a:gd name="T51" fmla="*/ 75 h 3476"/>
                  <a:gd name="T52" fmla="*/ 3410 w 3484"/>
                  <a:gd name="T53" fmla="*/ 1377 h 3476"/>
                  <a:gd name="T54" fmla="*/ 3448 w 3484"/>
                  <a:gd name="T55" fmla="*/ 1385 h 3476"/>
                  <a:gd name="T56" fmla="*/ 3474 w 3484"/>
                  <a:gd name="T57" fmla="*/ 1411 h 3476"/>
                  <a:gd name="T58" fmla="*/ 3484 w 3484"/>
                  <a:gd name="T59" fmla="*/ 1450 h 3476"/>
                  <a:gd name="T60" fmla="*/ 3481 w 3484"/>
                  <a:gd name="T61" fmla="*/ 3053 h 3476"/>
                  <a:gd name="T62" fmla="*/ 3464 w 3484"/>
                  <a:gd name="T63" fmla="*/ 3086 h 3476"/>
                  <a:gd name="T64" fmla="*/ 3431 w 3484"/>
                  <a:gd name="T65" fmla="*/ 3104 h 3476"/>
                  <a:gd name="T66" fmla="*/ 3054 w 3484"/>
                  <a:gd name="T67" fmla="*/ 3106 h 3476"/>
                  <a:gd name="T68" fmla="*/ 3052 w 3484"/>
                  <a:gd name="T69" fmla="*/ 3416 h 3476"/>
                  <a:gd name="T70" fmla="*/ 3033 w 3484"/>
                  <a:gd name="T71" fmla="*/ 3451 h 3476"/>
                  <a:gd name="T72" fmla="*/ 3003 w 3484"/>
                  <a:gd name="T73" fmla="*/ 3472 h 3476"/>
                  <a:gd name="T74" fmla="*/ 2966 w 3484"/>
                  <a:gd name="T75" fmla="*/ 3474 h 3476"/>
                  <a:gd name="T76" fmla="*/ 2928 w 3484"/>
                  <a:gd name="T77" fmla="*/ 3454 h 3476"/>
                  <a:gd name="T78" fmla="*/ 1335 w 3484"/>
                  <a:gd name="T79" fmla="*/ 3114 h 3476"/>
                  <a:gd name="T80" fmla="*/ 1296 w 3484"/>
                  <a:gd name="T81" fmla="*/ 3104 h 3476"/>
                  <a:gd name="T82" fmla="*/ 1270 w 3484"/>
                  <a:gd name="T83" fmla="*/ 3079 h 3476"/>
                  <a:gd name="T84" fmla="*/ 1260 w 3484"/>
                  <a:gd name="T85" fmla="*/ 3039 h 3476"/>
                  <a:gd name="T86" fmla="*/ 1068 w 3484"/>
                  <a:gd name="T87" fmla="*/ 2071 h 3476"/>
                  <a:gd name="T88" fmla="*/ 634 w 3484"/>
                  <a:gd name="T89" fmla="*/ 2501 h 3476"/>
                  <a:gd name="T90" fmla="*/ 603 w 3484"/>
                  <a:gd name="T91" fmla="*/ 2512 h 3476"/>
                  <a:gd name="T92" fmla="*/ 564 w 3484"/>
                  <a:gd name="T93" fmla="*/ 2507 h 3476"/>
                  <a:gd name="T94" fmla="*/ 536 w 3484"/>
                  <a:gd name="T95" fmla="*/ 2486 h 3476"/>
                  <a:gd name="T96" fmla="*/ 521 w 3484"/>
                  <a:gd name="T97" fmla="*/ 2457 h 3476"/>
                  <a:gd name="T98" fmla="*/ 519 w 3484"/>
                  <a:gd name="T99" fmla="*/ 2071 h 3476"/>
                  <a:gd name="T100" fmla="*/ 53 w 3484"/>
                  <a:gd name="T101" fmla="*/ 2069 h 3476"/>
                  <a:gd name="T102" fmla="*/ 21 w 3484"/>
                  <a:gd name="T103" fmla="*/ 2051 h 3476"/>
                  <a:gd name="T104" fmla="*/ 3 w 3484"/>
                  <a:gd name="T105" fmla="*/ 2018 h 3476"/>
                  <a:gd name="T106" fmla="*/ 0 w 3484"/>
                  <a:gd name="T107" fmla="*/ 75 h 3476"/>
                  <a:gd name="T108" fmla="*/ 9 w 3484"/>
                  <a:gd name="T109" fmla="*/ 35 h 3476"/>
                  <a:gd name="T110" fmla="*/ 36 w 3484"/>
                  <a:gd name="T111" fmla="*/ 10 h 3476"/>
                  <a:gd name="T112" fmla="*/ 74 w 3484"/>
                  <a:gd name="T113" fmla="*/ 0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4" h="3476">
                    <a:moveTo>
                      <a:pt x="2668" y="1525"/>
                    </a:moveTo>
                    <a:lnTo>
                      <a:pt x="2668" y="1997"/>
                    </a:lnTo>
                    <a:lnTo>
                      <a:pt x="2666" y="2018"/>
                    </a:lnTo>
                    <a:lnTo>
                      <a:pt x="2659" y="2036"/>
                    </a:lnTo>
                    <a:lnTo>
                      <a:pt x="2648" y="2051"/>
                    </a:lnTo>
                    <a:lnTo>
                      <a:pt x="2633" y="2061"/>
                    </a:lnTo>
                    <a:lnTo>
                      <a:pt x="2615" y="2069"/>
                    </a:lnTo>
                    <a:lnTo>
                      <a:pt x="2594" y="2071"/>
                    </a:lnTo>
                    <a:lnTo>
                      <a:pt x="1409" y="2071"/>
                    </a:lnTo>
                    <a:lnTo>
                      <a:pt x="1409" y="2966"/>
                    </a:lnTo>
                    <a:lnTo>
                      <a:pt x="2616" y="2966"/>
                    </a:lnTo>
                    <a:lnTo>
                      <a:pt x="2632" y="2967"/>
                    </a:lnTo>
                    <a:lnTo>
                      <a:pt x="2645" y="2972"/>
                    </a:lnTo>
                    <a:lnTo>
                      <a:pt x="2656" y="2978"/>
                    </a:lnTo>
                    <a:lnTo>
                      <a:pt x="2668" y="2989"/>
                    </a:lnTo>
                    <a:lnTo>
                      <a:pt x="2906" y="3225"/>
                    </a:lnTo>
                    <a:lnTo>
                      <a:pt x="2906" y="3039"/>
                    </a:lnTo>
                    <a:lnTo>
                      <a:pt x="2908" y="3019"/>
                    </a:lnTo>
                    <a:lnTo>
                      <a:pt x="2915" y="3001"/>
                    </a:lnTo>
                    <a:lnTo>
                      <a:pt x="2926" y="2987"/>
                    </a:lnTo>
                    <a:lnTo>
                      <a:pt x="2941" y="2976"/>
                    </a:lnTo>
                    <a:lnTo>
                      <a:pt x="2959" y="2969"/>
                    </a:lnTo>
                    <a:lnTo>
                      <a:pt x="2980" y="2966"/>
                    </a:lnTo>
                    <a:lnTo>
                      <a:pt x="3335" y="2966"/>
                    </a:lnTo>
                    <a:lnTo>
                      <a:pt x="3335" y="1525"/>
                    </a:lnTo>
                    <a:lnTo>
                      <a:pt x="2668" y="1525"/>
                    </a:lnTo>
                    <a:close/>
                    <a:moveTo>
                      <a:pt x="148" y="149"/>
                    </a:moveTo>
                    <a:lnTo>
                      <a:pt x="148" y="1924"/>
                    </a:lnTo>
                    <a:lnTo>
                      <a:pt x="593" y="1924"/>
                    </a:lnTo>
                    <a:lnTo>
                      <a:pt x="614" y="1926"/>
                    </a:lnTo>
                    <a:lnTo>
                      <a:pt x="632" y="1932"/>
                    </a:lnTo>
                    <a:lnTo>
                      <a:pt x="647" y="1944"/>
                    </a:lnTo>
                    <a:lnTo>
                      <a:pt x="658" y="1959"/>
                    </a:lnTo>
                    <a:lnTo>
                      <a:pt x="665" y="1977"/>
                    </a:lnTo>
                    <a:lnTo>
                      <a:pt x="667" y="1997"/>
                    </a:lnTo>
                    <a:lnTo>
                      <a:pt x="667" y="2264"/>
                    </a:lnTo>
                    <a:lnTo>
                      <a:pt x="987" y="1946"/>
                    </a:lnTo>
                    <a:lnTo>
                      <a:pt x="997" y="1935"/>
                    </a:lnTo>
                    <a:lnTo>
                      <a:pt x="1010" y="1929"/>
                    </a:lnTo>
                    <a:lnTo>
                      <a:pt x="1023" y="1925"/>
                    </a:lnTo>
                    <a:lnTo>
                      <a:pt x="1039" y="1924"/>
                    </a:lnTo>
                    <a:lnTo>
                      <a:pt x="2521" y="1924"/>
                    </a:lnTo>
                    <a:lnTo>
                      <a:pt x="2521" y="149"/>
                    </a:lnTo>
                    <a:lnTo>
                      <a:pt x="148" y="149"/>
                    </a:lnTo>
                    <a:close/>
                    <a:moveTo>
                      <a:pt x="74" y="0"/>
                    </a:moveTo>
                    <a:lnTo>
                      <a:pt x="2594" y="0"/>
                    </a:lnTo>
                    <a:lnTo>
                      <a:pt x="2615" y="3"/>
                    </a:lnTo>
                    <a:lnTo>
                      <a:pt x="2633" y="10"/>
                    </a:lnTo>
                    <a:lnTo>
                      <a:pt x="2648" y="21"/>
                    </a:lnTo>
                    <a:lnTo>
                      <a:pt x="2659" y="35"/>
                    </a:lnTo>
                    <a:lnTo>
                      <a:pt x="2666" y="53"/>
                    </a:lnTo>
                    <a:lnTo>
                      <a:pt x="2668" y="75"/>
                    </a:lnTo>
                    <a:lnTo>
                      <a:pt x="2668" y="1377"/>
                    </a:lnTo>
                    <a:lnTo>
                      <a:pt x="3410" y="1377"/>
                    </a:lnTo>
                    <a:lnTo>
                      <a:pt x="3431" y="1379"/>
                    </a:lnTo>
                    <a:lnTo>
                      <a:pt x="3448" y="1385"/>
                    </a:lnTo>
                    <a:lnTo>
                      <a:pt x="3463" y="1397"/>
                    </a:lnTo>
                    <a:lnTo>
                      <a:pt x="3474" y="1411"/>
                    </a:lnTo>
                    <a:lnTo>
                      <a:pt x="3481" y="1429"/>
                    </a:lnTo>
                    <a:lnTo>
                      <a:pt x="3484" y="1450"/>
                    </a:lnTo>
                    <a:lnTo>
                      <a:pt x="3484" y="3033"/>
                    </a:lnTo>
                    <a:lnTo>
                      <a:pt x="3481" y="3053"/>
                    </a:lnTo>
                    <a:lnTo>
                      <a:pt x="3474" y="3071"/>
                    </a:lnTo>
                    <a:lnTo>
                      <a:pt x="3464" y="3086"/>
                    </a:lnTo>
                    <a:lnTo>
                      <a:pt x="3449" y="3098"/>
                    </a:lnTo>
                    <a:lnTo>
                      <a:pt x="3431" y="3104"/>
                    </a:lnTo>
                    <a:lnTo>
                      <a:pt x="3410" y="3106"/>
                    </a:lnTo>
                    <a:lnTo>
                      <a:pt x="3054" y="3106"/>
                    </a:lnTo>
                    <a:lnTo>
                      <a:pt x="3054" y="3395"/>
                    </a:lnTo>
                    <a:lnTo>
                      <a:pt x="3052" y="3416"/>
                    </a:lnTo>
                    <a:lnTo>
                      <a:pt x="3045" y="3435"/>
                    </a:lnTo>
                    <a:lnTo>
                      <a:pt x="3033" y="3451"/>
                    </a:lnTo>
                    <a:lnTo>
                      <a:pt x="3019" y="3464"/>
                    </a:lnTo>
                    <a:lnTo>
                      <a:pt x="3003" y="3472"/>
                    </a:lnTo>
                    <a:lnTo>
                      <a:pt x="2985" y="3476"/>
                    </a:lnTo>
                    <a:lnTo>
                      <a:pt x="2966" y="3474"/>
                    </a:lnTo>
                    <a:lnTo>
                      <a:pt x="2947" y="3467"/>
                    </a:lnTo>
                    <a:lnTo>
                      <a:pt x="2928" y="3454"/>
                    </a:lnTo>
                    <a:lnTo>
                      <a:pt x="2588" y="3114"/>
                    </a:lnTo>
                    <a:lnTo>
                      <a:pt x="1335" y="3114"/>
                    </a:lnTo>
                    <a:lnTo>
                      <a:pt x="1313" y="3111"/>
                    </a:lnTo>
                    <a:lnTo>
                      <a:pt x="1296" y="3104"/>
                    </a:lnTo>
                    <a:lnTo>
                      <a:pt x="1282" y="3093"/>
                    </a:lnTo>
                    <a:lnTo>
                      <a:pt x="1270" y="3079"/>
                    </a:lnTo>
                    <a:lnTo>
                      <a:pt x="1263" y="3061"/>
                    </a:lnTo>
                    <a:lnTo>
                      <a:pt x="1260" y="3039"/>
                    </a:lnTo>
                    <a:lnTo>
                      <a:pt x="1260" y="2071"/>
                    </a:lnTo>
                    <a:lnTo>
                      <a:pt x="1068" y="2071"/>
                    </a:lnTo>
                    <a:lnTo>
                      <a:pt x="646" y="2492"/>
                    </a:lnTo>
                    <a:lnTo>
                      <a:pt x="634" y="2501"/>
                    </a:lnTo>
                    <a:lnTo>
                      <a:pt x="621" y="2508"/>
                    </a:lnTo>
                    <a:lnTo>
                      <a:pt x="603" y="2512"/>
                    </a:lnTo>
                    <a:lnTo>
                      <a:pt x="583" y="2513"/>
                    </a:lnTo>
                    <a:lnTo>
                      <a:pt x="564" y="2507"/>
                    </a:lnTo>
                    <a:lnTo>
                      <a:pt x="548" y="2497"/>
                    </a:lnTo>
                    <a:lnTo>
                      <a:pt x="536" y="2486"/>
                    </a:lnTo>
                    <a:lnTo>
                      <a:pt x="526" y="2473"/>
                    </a:lnTo>
                    <a:lnTo>
                      <a:pt x="521" y="2457"/>
                    </a:lnTo>
                    <a:lnTo>
                      <a:pt x="519" y="2440"/>
                    </a:lnTo>
                    <a:lnTo>
                      <a:pt x="519" y="2071"/>
                    </a:lnTo>
                    <a:lnTo>
                      <a:pt x="74" y="2071"/>
                    </a:lnTo>
                    <a:lnTo>
                      <a:pt x="53" y="2069"/>
                    </a:lnTo>
                    <a:lnTo>
                      <a:pt x="36" y="2061"/>
                    </a:lnTo>
                    <a:lnTo>
                      <a:pt x="21" y="2051"/>
                    </a:lnTo>
                    <a:lnTo>
                      <a:pt x="9" y="2036"/>
                    </a:lnTo>
                    <a:lnTo>
                      <a:pt x="3" y="2018"/>
                    </a:lnTo>
                    <a:lnTo>
                      <a:pt x="0" y="1997"/>
                    </a:lnTo>
                    <a:lnTo>
                      <a:pt x="0" y="75"/>
                    </a:lnTo>
                    <a:lnTo>
                      <a:pt x="3" y="53"/>
                    </a:lnTo>
                    <a:lnTo>
                      <a:pt x="9" y="35"/>
                    </a:lnTo>
                    <a:lnTo>
                      <a:pt x="21" y="22"/>
                    </a:lnTo>
                    <a:lnTo>
                      <a:pt x="36" y="10"/>
                    </a:lnTo>
                    <a:lnTo>
                      <a:pt x="53" y="4"/>
                    </a:lnTo>
                    <a:lnTo>
                      <a:pt x="74"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27" name="Freeform 12"/>
            <p:cNvSpPr/>
            <p:nvPr userDrawn="1"/>
          </p:nvSpPr>
          <p:spPr bwMode="auto">
            <a:xfrm>
              <a:off x="6419559" y="2209114"/>
              <a:ext cx="2169725" cy="3391449"/>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8" name="Freeform 13"/>
            <p:cNvSpPr/>
            <p:nvPr userDrawn="1"/>
          </p:nvSpPr>
          <p:spPr bwMode="auto">
            <a:xfrm>
              <a:off x="7993584" y="5600564"/>
              <a:ext cx="595700" cy="409711"/>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bg2">
                <a:lumMod val="8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9" name="Freeform 14"/>
            <p:cNvSpPr/>
            <p:nvPr userDrawn="1"/>
          </p:nvSpPr>
          <p:spPr bwMode="auto">
            <a:xfrm>
              <a:off x="6419558" y="2096402"/>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0" name="Freeform 15"/>
            <p:cNvSpPr/>
            <p:nvPr userDrawn="1"/>
          </p:nvSpPr>
          <p:spPr bwMode="auto">
            <a:xfrm>
              <a:off x="6529096" y="2096402"/>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1" name="Freeform 91"/>
            <p:cNvSpPr>
              <a:spLocks noEditPoints="1"/>
            </p:cNvSpPr>
            <p:nvPr userDrawn="1"/>
          </p:nvSpPr>
          <p:spPr bwMode="auto">
            <a:xfrm>
              <a:off x="6898105" y="2513447"/>
              <a:ext cx="612775" cy="612775"/>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2" name="Freeform 12"/>
            <p:cNvSpPr/>
            <p:nvPr userDrawn="1"/>
          </p:nvSpPr>
          <p:spPr bwMode="auto">
            <a:xfrm>
              <a:off x="3649952" y="2209114"/>
              <a:ext cx="2169725" cy="3391449"/>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3" name="Freeform 13"/>
            <p:cNvSpPr/>
            <p:nvPr userDrawn="1"/>
          </p:nvSpPr>
          <p:spPr bwMode="auto">
            <a:xfrm>
              <a:off x="5223977" y="5600564"/>
              <a:ext cx="595700" cy="409711"/>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bg2">
                <a:lumMod val="8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4" name="Freeform 14"/>
            <p:cNvSpPr/>
            <p:nvPr userDrawn="1"/>
          </p:nvSpPr>
          <p:spPr bwMode="auto">
            <a:xfrm>
              <a:off x="3649951" y="2096402"/>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5" name="Freeform 15"/>
            <p:cNvSpPr/>
            <p:nvPr userDrawn="1"/>
          </p:nvSpPr>
          <p:spPr bwMode="auto">
            <a:xfrm>
              <a:off x="3759489" y="2096402"/>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36" name="Group 42"/>
            <p:cNvGrpSpPr/>
            <p:nvPr userDrawn="1"/>
          </p:nvGrpSpPr>
          <p:grpSpPr>
            <a:xfrm>
              <a:off x="4082544" y="2519797"/>
              <a:ext cx="614363" cy="600075"/>
              <a:chOff x="5305425" y="1893888"/>
              <a:chExt cx="614363" cy="600075"/>
            </a:xfrm>
            <a:solidFill>
              <a:schemeClr val="bg1"/>
            </a:solidFill>
          </p:grpSpPr>
          <p:sp>
            <p:nvSpPr>
              <p:cNvPr id="44" name="Freeform 153"/>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5" name="Freeform 154"/>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6" name="Rectangle 155"/>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endParaRPr lang="en-US" sz="2000" dirty="0">
                  <a:cs typeface="+mn-ea"/>
                  <a:sym typeface="+mn-lt"/>
                </a:endParaRPr>
              </a:p>
            </p:txBody>
          </p:sp>
          <p:sp>
            <p:nvSpPr>
              <p:cNvPr id="47" name="Freeform 156"/>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8" name="Freeform 157"/>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37" name="Freeform 12"/>
            <p:cNvSpPr/>
            <p:nvPr userDrawn="1"/>
          </p:nvSpPr>
          <p:spPr bwMode="auto">
            <a:xfrm>
              <a:off x="9189167" y="2209114"/>
              <a:ext cx="2169725" cy="3391449"/>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8" name="Freeform 13"/>
            <p:cNvSpPr/>
            <p:nvPr userDrawn="1"/>
          </p:nvSpPr>
          <p:spPr bwMode="auto">
            <a:xfrm>
              <a:off x="10763192" y="5600564"/>
              <a:ext cx="595700" cy="409711"/>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bg2">
                <a:lumMod val="8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9" name="Freeform 14"/>
            <p:cNvSpPr/>
            <p:nvPr userDrawn="1"/>
          </p:nvSpPr>
          <p:spPr bwMode="auto">
            <a:xfrm>
              <a:off x="9189166" y="2096402"/>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40" name="Freeform 15"/>
            <p:cNvSpPr/>
            <p:nvPr userDrawn="1"/>
          </p:nvSpPr>
          <p:spPr bwMode="auto">
            <a:xfrm>
              <a:off x="9298704" y="2096402"/>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solidFill>
              <a:schemeClr val="accent4"/>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41" name="Group 48"/>
            <p:cNvGrpSpPr/>
            <p:nvPr userDrawn="1"/>
          </p:nvGrpSpPr>
          <p:grpSpPr>
            <a:xfrm>
              <a:off x="9756693" y="2561041"/>
              <a:ext cx="516112" cy="517586"/>
              <a:chOff x="7216775" y="2687638"/>
              <a:chExt cx="555625" cy="557212"/>
            </a:xfrm>
            <a:solidFill>
              <a:schemeClr val="bg1"/>
            </a:solidFill>
          </p:grpSpPr>
          <p:sp>
            <p:nvSpPr>
              <p:cNvPr id="42"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3"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grpSp>
      <p:sp>
        <p:nvSpPr>
          <p:cNvPr id="2" name="标题 1"/>
          <p:cNvSpPr>
            <a:spLocks noGrp="1"/>
          </p:cNvSpPr>
          <p:nvPr>
            <p:ph type="title"/>
          </p:nvPr>
        </p:nvSpPr>
        <p:spPr/>
        <p:txBody>
          <a:bodyPr/>
          <a:lstStyle/>
          <a:p>
            <a:r>
              <a:rPr lang="zh-CN" altLang="en-US">
                <a:latin typeface="+mn-lt"/>
                <a:ea typeface="+mn-ea"/>
                <a:cs typeface="+mn-ea"/>
                <a:sym typeface="+mn-lt"/>
              </a:rPr>
              <a:t>城市物流基础设施发展</a:t>
            </a:r>
          </a:p>
        </p:txBody>
      </p:sp>
      <p:sp>
        <p:nvSpPr>
          <p:cNvPr id="7" name="文本占位符 6"/>
          <p:cNvSpPr>
            <a:spLocks noGrp="1"/>
          </p:cNvSpPr>
          <p:nvPr>
            <p:ph type="body" sz="quarter" idx="16"/>
          </p:nvPr>
        </p:nvSpPr>
        <p:spPr>
          <a:xfrm>
            <a:off x="1026390" y="3577974"/>
            <a:ext cx="1869210" cy="1976456"/>
          </a:xfrm>
        </p:spPr>
        <p:txBody>
          <a:bodyPr>
            <a:noAutofit/>
          </a:bodyPr>
          <a:lstStyle/>
          <a:p>
            <a:r>
              <a:rPr lang="zh-CN" altLang="en-US" sz="1300" b="0">
                <a:solidFill>
                  <a:schemeClr val="tx1"/>
                </a:solidFill>
                <a:latin typeface="+mn-lt"/>
                <a:ea typeface="+mn-ea"/>
                <a:cs typeface="+mn-ea"/>
                <a:sym typeface="+mn-lt"/>
              </a:rPr>
              <a:t>按照物流企业体系的建设要求，以及电子商务等物流运作特点，完善基础设施功能与布局，形成支持网络化运作和服务的基础设施体系，提高基础设施的集约化服务能力。</a:t>
            </a:r>
          </a:p>
          <a:p>
            <a:endParaRPr lang="zh-CN" altLang="en-US" sz="1300" b="0">
              <a:solidFill>
                <a:schemeClr val="tx1"/>
              </a:solidFill>
              <a:latin typeface="+mn-lt"/>
              <a:ea typeface="+mn-ea"/>
              <a:cs typeface="+mn-ea"/>
              <a:sym typeface="+mn-lt"/>
            </a:endParaRPr>
          </a:p>
        </p:txBody>
      </p:sp>
      <p:sp>
        <p:nvSpPr>
          <p:cNvPr id="8" name="文本占位符 7"/>
          <p:cNvSpPr>
            <a:spLocks noGrp="1"/>
          </p:cNvSpPr>
          <p:nvPr>
            <p:ph type="body" sz="quarter" idx="17"/>
          </p:nvPr>
        </p:nvSpPr>
        <p:spPr>
          <a:xfrm>
            <a:off x="3759488" y="3577974"/>
            <a:ext cx="1869210" cy="1976456"/>
          </a:xfrm>
        </p:spPr>
        <p:txBody>
          <a:bodyPr>
            <a:noAutofit/>
          </a:bodyPr>
          <a:lstStyle/>
          <a:p>
            <a:r>
              <a:rPr lang="zh-CN" altLang="en-US" sz="1300" b="0">
                <a:solidFill>
                  <a:schemeClr val="tx1"/>
                </a:solidFill>
                <a:latin typeface="+mn-lt"/>
                <a:ea typeface="+mn-ea"/>
                <a:cs typeface="+mn-ea"/>
                <a:sym typeface="+mn-lt"/>
              </a:rPr>
              <a:t>一是完善区域性物流基础设施布局，形成区域性的物流组织与服务中心，支持物流企业和电子商务企业的区域分拨、采购等物流活动。</a:t>
            </a:r>
          </a:p>
          <a:p>
            <a:endParaRPr lang="zh-CN" altLang="en-US" sz="1300" b="0">
              <a:solidFill>
                <a:schemeClr val="tx1"/>
              </a:solidFill>
              <a:latin typeface="+mn-lt"/>
              <a:ea typeface="+mn-ea"/>
              <a:cs typeface="+mn-ea"/>
              <a:sym typeface="+mn-lt"/>
            </a:endParaRPr>
          </a:p>
        </p:txBody>
      </p:sp>
      <p:sp>
        <p:nvSpPr>
          <p:cNvPr id="9" name="文本占位符 8"/>
          <p:cNvSpPr>
            <a:spLocks noGrp="1"/>
          </p:cNvSpPr>
          <p:nvPr>
            <p:ph type="body" sz="quarter" idx="18"/>
          </p:nvPr>
        </p:nvSpPr>
        <p:spPr>
          <a:xfrm>
            <a:off x="6569816" y="3577973"/>
            <a:ext cx="1869210" cy="1976457"/>
          </a:xfrm>
        </p:spPr>
        <p:txBody>
          <a:bodyPr>
            <a:noAutofit/>
          </a:bodyPr>
          <a:lstStyle/>
          <a:p>
            <a:r>
              <a:rPr lang="zh-CN" altLang="en-US" sz="1300" b="0">
                <a:solidFill>
                  <a:schemeClr val="tx1"/>
                </a:solidFill>
                <a:latin typeface="+mn-lt"/>
                <a:ea typeface="+mn-ea"/>
                <a:cs typeface="+mn-ea"/>
                <a:sym typeface="+mn-lt"/>
              </a:rPr>
              <a:t>一是完善区域性物流基础设施布局，形成区域性的物流组织与服务中心，支持物流企业和电子商务企业的区域分拨、采购等物流活动。</a:t>
            </a:r>
          </a:p>
          <a:p>
            <a:endParaRPr lang="zh-CN" altLang="en-US" sz="1300" b="0">
              <a:solidFill>
                <a:schemeClr val="tx1"/>
              </a:solidFill>
              <a:latin typeface="+mn-lt"/>
              <a:ea typeface="+mn-ea"/>
              <a:cs typeface="+mn-ea"/>
              <a:sym typeface="+mn-lt"/>
            </a:endParaRPr>
          </a:p>
        </p:txBody>
      </p:sp>
      <p:sp>
        <p:nvSpPr>
          <p:cNvPr id="10" name="文本占位符 9"/>
          <p:cNvSpPr>
            <a:spLocks noGrp="1"/>
          </p:cNvSpPr>
          <p:nvPr>
            <p:ph type="body" sz="quarter" idx="19"/>
          </p:nvPr>
        </p:nvSpPr>
        <p:spPr>
          <a:xfrm>
            <a:off x="9362725" y="3577974"/>
            <a:ext cx="1869210" cy="1899930"/>
          </a:xfrm>
        </p:spPr>
        <p:txBody>
          <a:bodyPr>
            <a:normAutofit/>
          </a:bodyPr>
          <a:lstStyle/>
          <a:p>
            <a:r>
              <a:rPr lang="zh-CN" altLang="en-US" sz="1300" b="0">
                <a:solidFill>
                  <a:schemeClr val="tx1"/>
                </a:solidFill>
                <a:latin typeface="+mn-lt"/>
                <a:ea typeface="+mn-ea"/>
                <a:cs typeface="+mn-ea"/>
                <a:sym typeface="+mn-lt"/>
              </a:rPr>
              <a:t>三是完善城市内部的配送网点建设，形成高效率的终端配送服务系统。</a:t>
            </a:r>
          </a:p>
          <a:p>
            <a:endParaRPr lang="zh-CN" altLang="en-US" sz="1300" b="0">
              <a:solidFill>
                <a:schemeClr val="tx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7999"/>
          </a:xfrm>
          <a:prstGeom prst="rect">
            <a:avLst/>
          </a:prstGeom>
        </p:spPr>
      </p:pic>
      <p:sp>
        <p:nvSpPr>
          <p:cNvPr id="2" name="标题 1"/>
          <p:cNvSpPr>
            <a:spLocks noGrp="1"/>
          </p:cNvSpPr>
          <p:nvPr>
            <p:ph type="ctrTitle"/>
          </p:nvPr>
        </p:nvSpPr>
        <p:spPr>
          <a:xfrm>
            <a:off x="7137071" y="2242025"/>
            <a:ext cx="4117768" cy="1139185"/>
          </a:xfrm>
        </p:spPr>
        <p:txBody>
          <a:bodyPr/>
          <a:lstStyle/>
          <a:p>
            <a:pPr algn="dist"/>
            <a:r>
              <a:rPr lang="zh-CN" altLang="en-US" b="1">
                <a:solidFill>
                  <a:schemeClr val="bg1">
                    <a:alpha val="95000"/>
                  </a:schemeClr>
                </a:solidFill>
                <a:latin typeface="+mn-lt"/>
                <a:ea typeface="+mn-ea"/>
                <a:cs typeface="+mn-ea"/>
                <a:sym typeface="+mn-lt"/>
              </a:rPr>
              <a:t>谢谢观看</a:t>
            </a:r>
            <a:endParaRPr lang="zh-CN" altLang="en-US" b="1" dirty="0">
              <a:solidFill>
                <a:schemeClr val="bg1">
                  <a:alpha val="95000"/>
                </a:schemeClr>
              </a:solidFill>
              <a:latin typeface="+mn-lt"/>
              <a:ea typeface="+mn-ea"/>
              <a:cs typeface="+mn-ea"/>
              <a:sym typeface="+mn-lt"/>
            </a:endParaRPr>
          </a:p>
        </p:txBody>
      </p:sp>
      <p:sp>
        <p:nvSpPr>
          <p:cNvPr id="8" name="矩形 7"/>
          <p:cNvSpPr/>
          <p:nvPr/>
        </p:nvSpPr>
        <p:spPr>
          <a:xfrm>
            <a:off x="6095999" y="1272322"/>
            <a:ext cx="5158839" cy="92333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fr-FR" altLang="zh-CN" sz="1800" b="0" i="0" u="none" strike="noStrike" kern="1200" cap="none" spc="0" normalizeH="0" baseline="0" noProof="0">
                <a:ln>
                  <a:noFill/>
                </a:ln>
                <a:solidFill>
                  <a:prstClr val="white"/>
                </a:solidFill>
                <a:effectLst/>
                <a:uLnTx/>
                <a:uFillTx/>
                <a:cs typeface="+mn-ea"/>
                <a:sym typeface="+mn-lt"/>
              </a:rPr>
              <a:t/>
            </a:r>
            <a:br>
              <a:rPr kumimoji="0" lang="fr-FR" altLang="zh-CN" sz="1800" b="0" i="0" u="none" strike="noStrike" kern="1200" cap="none" spc="0" normalizeH="0" baseline="0" noProof="0">
                <a:ln>
                  <a:noFill/>
                </a:ln>
                <a:solidFill>
                  <a:prstClr val="white"/>
                </a:solidFill>
                <a:effectLst/>
                <a:uLnTx/>
                <a:uFillTx/>
                <a:cs typeface="+mn-ea"/>
                <a:sym typeface="+mn-lt"/>
              </a:rPr>
            </a:br>
            <a:endParaRPr kumimoji="0" lang="fr-FR" altLang="zh-CN" sz="1800" b="0" i="0" u="none" strike="noStrike" kern="1200" cap="none" spc="0" normalizeH="0" baseline="0" noProof="0">
              <a:ln>
                <a:noFill/>
              </a:ln>
              <a:solidFill>
                <a:prstClr val="white"/>
              </a:solidFill>
              <a:effectLst/>
              <a:uLnTx/>
              <a:uFillTx/>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defRPr/>
            </a:pPr>
            <a:r>
              <a:rPr kumimoji="0" lang="fr-FR" altLang="zh-CN" sz="1800" b="0" i="0" u="none" strike="noStrike" kern="1200" cap="none" spc="0" normalizeH="0" baseline="0" noProof="0">
                <a:ln>
                  <a:noFill/>
                </a:ln>
                <a:solidFill>
                  <a:prstClr val="white"/>
                </a:solidFill>
                <a:effectLst/>
                <a:uLnTx/>
                <a:uFillTx/>
                <a:cs typeface="+mn-ea"/>
                <a:sym typeface="+mn-lt"/>
              </a:rPr>
              <a:t>Discussion on e-commerce logistics solutions</a:t>
            </a:r>
          </a:p>
        </p:txBody>
      </p:sp>
      <p:sp>
        <p:nvSpPr>
          <p:cNvPr id="10" name="矩形 9"/>
          <p:cNvSpPr/>
          <p:nvPr/>
        </p:nvSpPr>
        <p:spPr>
          <a:xfrm>
            <a:off x="4390823" y="3473956"/>
            <a:ext cx="6864016"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cs typeface="+mn-ea"/>
                <a:sym typeface="+mn-lt"/>
              </a:rPr>
              <a:t>企业、产业、政府三个层面促进电子商务与物流的健康发展</a:t>
            </a:r>
          </a:p>
        </p:txBody>
      </p:sp>
      <p:grpSp>
        <p:nvGrpSpPr>
          <p:cNvPr id="13" name="组合 12"/>
          <p:cNvGrpSpPr/>
          <p:nvPr/>
        </p:nvGrpSpPr>
        <p:grpSpPr>
          <a:xfrm>
            <a:off x="7355939" y="4107603"/>
            <a:ext cx="3898900" cy="337185"/>
            <a:chOff x="7513722" y="4884907"/>
            <a:chExt cx="3898900" cy="337185"/>
          </a:xfrm>
        </p:grpSpPr>
        <p:sp>
          <p:nvSpPr>
            <p:cNvPr id="12" name="矩形: 圆角 11"/>
            <p:cNvSpPr/>
            <p:nvPr/>
          </p:nvSpPr>
          <p:spPr>
            <a:xfrm>
              <a:off x="7513722" y="4905813"/>
              <a:ext cx="3898900" cy="296743"/>
            </a:xfrm>
            <a:prstGeom prst="roundRect">
              <a:avLst>
                <a:gd name="adj" fmla="val 50000"/>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标题 1"/>
            <p:cNvSpPr txBox="1"/>
            <p:nvPr/>
          </p:nvSpPr>
          <p:spPr>
            <a:xfrm>
              <a:off x="7647307" y="4884907"/>
              <a:ext cx="3631731" cy="337185"/>
            </a:xfrm>
            <a:prstGeom prst="rect">
              <a:avLst/>
            </a:prstGeom>
          </p:spPr>
          <p:txBody>
            <a:bodyPr wrap="square">
              <a:spAutoFit/>
            </a:bodyPr>
            <a:lstStyle>
              <a:defPPr>
                <a:defRPr lang="zh-CN"/>
              </a:defPPr>
              <a:lvl1pPr>
                <a:defRPr sz="1100">
                  <a:solidFill>
                    <a:srgbClr val="F19A89"/>
                  </a:solidFill>
                  <a:latin typeface="思源黑体 Light" panose="020B0300000000000000" pitchFamily="34" charset="-122"/>
                  <a:ea typeface="思源黑体 Light" panose="020B0300000000000000" pitchFamily="34" charset="-122"/>
                </a:defRPr>
              </a:lvl1pPr>
            </a:lstStyle>
            <a:p>
              <a:pPr lvl="0" algn="ctr"/>
              <a:r>
                <a:rPr lang="zh-CN" altLang="en-US" sz="1600" smtClean="0">
                  <a:solidFill>
                    <a:srgbClr val="5A83B7"/>
                  </a:solidFill>
                  <a:latin typeface="微软雅黑" panose="020B0503020204020204" charset="-122"/>
                  <a:ea typeface="微软雅黑" panose="020B0503020204020204" charset="-122"/>
                  <a:cs typeface="+mn-ea"/>
                  <a:sym typeface="+mn-lt"/>
                </a:rPr>
                <a:t>汇报人：</a:t>
              </a:r>
              <a:r>
                <a:rPr lang="en-US" altLang="zh-CN" sz="1600" smtClean="0">
                  <a:solidFill>
                    <a:srgbClr val="5A83B7"/>
                  </a:solidFill>
                  <a:latin typeface="微软雅黑" panose="020B0503020204020204" charset="-122"/>
                  <a:ea typeface="微软雅黑" panose="020B0503020204020204" charset="-122"/>
                  <a:cs typeface="+mn-ea"/>
                  <a:sym typeface="+mn-lt"/>
                </a:rPr>
                <a:t>PPT818         20XX.XX.XX</a:t>
              </a:r>
              <a:endParaRPr lang="zh-CN" altLang="en-US" sz="1600" dirty="0">
                <a:solidFill>
                  <a:srgbClr val="5A83B7"/>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76696" y="2046661"/>
            <a:ext cx="10432799" cy="3700121"/>
            <a:chOff x="1376696" y="2046661"/>
            <a:chExt cx="10432799" cy="3700121"/>
          </a:xfrm>
        </p:grpSpPr>
        <p:pic>
          <p:nvPicPr>
            <p:cNvPr id="33" name="pasted-image.tiff"/>
            <p:cNvPicPr>
              <a:picLocks noChangeAspect="1"/>
            </p:cNvPicPr>
            <p:nvPr userDrawn="1"/>
          </p:nvPicPr>
          <p:blipFill>
            <a:blip r:embed="rId3" cstate="screen"/>
            <a:stretch>
              <a:fillRect/>
            </a:stretch>
          </p:blipFill>
          <p:spPr>
            <a:xfrm>
              <a:off x="6096000" y="2503410"/>
              <a:ext cx="5713495" cy="3243372"/>
            </a:xfrm>
            <a:prstGeom prst="rect">
              <a:avLst/>
            </a:prstGeom>
            <a:ln w="12700">
              <a:miter lim="400000"/>
              <a:headEnd/>
              <a:tailEnd/>
            </a:ln>
            <a:effectLst>
              <a:outerShdw blurRad="1270000" dist="635000" dir="3300000" rotWithShape="0">
                <a:schemeClr val="accent6">
                  <a:hueOff val="-2214564"/>
                  <a:satOff val="-18454"/>
                  <a:lumOff val="-82929"/>
                  <a:alpha val="24538"/>
                </a:schemeClr>
              </a:outerShdw>
            </a:effectLst>
          </p:spPr>
        </p:pic>
        <p:grpSp>
          <p:nvGrpSpPr>
            <p:cNvPr id="34" name="组合 33"/>
            <p:cNvGrpSpPr/>
            <p:nvPr userDrawn="1"/>
          </p:nvGrpSpPr>
          <p:grpSpPr>
            <a:xfrm>
              <a:off x="1376696" y="2046661"/>
              <a:ext cx="1135487" cy="1135936"/>
              <a:chOff x="1677608" y="2996952"/>
              <a:chExt cx="1395643" cy="1395643"/>
            </a:xfrm>
          </p:grpSpPr>
          <p:sp>
            <p:nvSpPr>
              <p:cNvPr id="4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65" dirty="0">
                  <a:solidFill>
                    <a:prstClr val="white"/>
                  </a:solidFill>
                  <a:cs typeface="+mn-ea"/>
                  <a:sym typeface="+mn-lt"/>
                </a:endParaRPr>
              </a:p>
            </p:txBody>
          </p:sp>
          <p:sp>
            <p:nvSpPr>
              <p:cNvPr id="41" name="Oval 29"/>
              <p:cNvSpPr>
                <a:spLocks noChangeAspect="1"/>
              </p:cNvSpPr>
              <p:nvPr/>
            </p:nvSpPr>
            <p:spPr>
              <a:xfrm>
                <a:off x="1850114" y="3169459"/>
                <a:ext cx="1050631" cy="1050629"/>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dirty="0">
                  <a:solidFill>
                    <a:prstClr val="white"/>
                  </a:solidFill>
                  <a:effectLst>
                    <a:outerShdw blurRad="38100" dist="38100" dir="2700000" algn="tl">
                      <a:srgbClr val="000000">
                        <a:alpha val="43137"/>
                      </a:srgbClr>
                    </a:outerShdw>
                  </a:effectLst>
                  <a:cs typeface="+mn-ea"/>
                  <a:sym typeface="+mn-lt"/>
                </a:endParaRPr>
              </a:p>
            </p:txBody>
          </p:sp>
        </p:grpSp>
        <p:grpSp>
          <p:nvGrpSpPr>
            <p:cNvPr id="35" name="组合 34"/>
            <p:cNvGrpSpPr/>
            <p:nvPr userDrawn="1"/>
          </p:nvGrpSpPr>
          <p:grpSpPr>
            <a:xfrm>
              <a:off x="3990126" y="2046661"/>
              <a:ext cx="1135487" cy="1135936"/>
              <a:chOff x="1677608" y="2996952"/>
              <a:chExt cx="1395643" cy="1395643"/>
            </a:xfrm>
          </p:grpSpPr>
          <p:sp>
            <p:nvSpPr>
              <p:cNvPr id="3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65" dirty="0">
                  <a:solidFill>
                    <a:prstClr val="white"/>
                  </a:solidFill>
                  <a:cs typeface="+mn-ea"/>
                  <a:sym typeface="+mn-lt"/>
                </a:endParaRPr>
              </a:p>
            </p:txBody>
          </p:sp>
          <p:sp>
            <p:nvSpPr>
              <p:cNvPr id="39" name="Oval 29"/>
              <p:cNvSpPr>
                <a:spLocks noChangeAspect="1"/>
              </p:cNvSpPr>
              <p:nvPr/>
            </p:nvSpPr>
            <p:spPr>
              <a:xfrm>
                <a:off x="1850114" y="3169459"/>
                <a:ext cx="1050631" cy="1050629"/>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dirty="0">
                  <a:solidFill>
                    <a:prstClr val="white"/>
                  </a:solidFill>
                  <a:effectLst>
                    <a:outerShdw blurRad="38100" dist="38100" dir="2700000" algn="tl">
                      <a:srgbClr val="000000">
                        <a:alpha val="43137"/>
                      </a:srgbClr>
                    </a:outerShdw>
                  </a:effectLst>
                  <a:cs typeface="+mn-ea"/>
                  <a:sym typeface="+mn-lt"/>
                </a:endParaRPr>
              </a:p>
            </p:txBody>
          </p:sp>
        </p:grpSp>
        <p:sp>
          <p:nvSpPr>
            <p:cNvPr id="36" name="iconfont-1186-567130"/>
            <p:cNvSpPr/>
            <p:nvPr userDrawn="1"/>
          </p:nvSpPr>
          <p:spPr>
            <a:xfrm>
              <a:off x="1772519" y="2417875"/>
              <a:ext cx="348000" cy="405570"/>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hand-holding-a-japanese-yen-coin_21186"/>
            <p:cNvSpPr/>
            <p:nvPr userDrawn="1"/>
          </p:nvSpPr>
          <p:spPr>
            <a:xfrm>
              <a:off x="4345420" y="2442778"/>
              <a:ext cx="405572" cy="361054"/>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 name="textcount"/>
          <p:cNvSpPr txBox="1"/>
          <p:nvPr/>
        </p:nvSpPr>
        <p:spPr>
          <a:xfrm>
            <a:off x="-2540000" y="0"/>
            <a:ext cx="2540000" cy="369332"/>
          </a:xfrm>
          <a:prstGeom prst="rect">
            <a:avLst/>
          </a:prstGeom>
          <a:noFill/>
        </p:spPr>
        <p:txBody>
          <a:bodyPr vert="horz" rtlCol="0">
            <a:spAutoFit/>
          </a:bodyPr>
          <a:lstStyle/>
          <a:p>
            <a:endParaRPr lang="zh-CN" altLang="en-US">
              <a:cs typeface="+mn-ea"/>
              <a:sym typeface="+mn-lt"/>
            </a:endParaRPr>
          </a:p>
        </p:txBody>
      </p:sp>
      <p:sp>
        <p:nvSpPr>
          <p:cNvPr id="3" name="textcount"/>
          <p:cNvSpPr txBox="1"/>
          <p:nvPr/>
        </p:nvSpPr>
        <p:spPr>
          <a:xfrm>
            <a:off x="-2540000" y="0"/>
            <a:ext cx="2540000" cy="369332"/>
          </a:xfrm>
          <a:prstGeom prst="rect">
            <a:avLst/>
          </a:prstGeom>
          <a:noFill/>
        </p:spPr>
        <p:txBody>
          <a:bodyPr vert="horz" rtlCol="0">
            <a:spAutoFit/>
          </a:bodyPr>
          <a:lstStyle/>
          <a:p>
            <a:endParaRPr lang="zh-CN" altLang="en-US">
              <a:cs typeface="+mn-ea"/>
              <a:sym typeface="+mn-lt"/>
            </a:endParaRPr>
          </a:p>
        </p:txBody>
      </p:sp>
      <p:sp>
        <p:nvSpPr>
          <p:cNvPr id="12" name="标题 11"/>
          <p:cNvSpPr>
            <a:spLocks noGrp="1"/>
          </p:cNvSpPr>
          <p:nvPr>
            <p:ph type="title"/>
          </p:nvPr>
        </p:nvSpPr>
        <p:spPr/>
        <p:txBody>
          <a:bodyPr/>
          <a:lstStyle/>
          <a:p>
            <a:r>
              <a:rPr lang="zh-CN" altLang="en-US">
                <a:latin typeface="+mn-lt"/>
                <a:ea typeface="+mn-ea"/>
                <a:cs typeface="+mn-ea"/>
                <a:sym typeface="+mn-lt"/>
              </a:rPr>
              <a:t>两条发展线索</a:t>
            </a:r>
          </a:p>
        </p:txBody>
      </p:sp>
      <p:sp>
        <p:nvSpPr>
          <p:cNvPr id="13" name="文本占位符 12"/>
          <p:cNvSpPr>
            <a:spLocks noGrp="1"/>
          </p:cNvSpPr>
          <p:nvPr>
            <p:ph type="body" sz="quarter" idx="10"/>
          </p:nvPr>
        </p:nvSpPr>
        <p:spPr>
          <a:xfrm>
            <a:off x="1350498" y="3429000"/>
            <a:ext cx="1873361" cy="2760630"/>
          </a:xfrm>
        </p:spPr>
        <p:txBody>
          <a:bodyPr/>
          <a:lstStyle/>
          <a:p>
            <a:r>
              <a:rPr lang="zh-CN" altLang="en-US">
                <a:latin typeface="+mn-lt"/>
                <a:ea typeface="+mn-ea"/>
                <a:cs typeface="+mn-ea"/>
                <a:sym typeface="+mn-lt"/>
              </a:rPr>
              <a:t>电子商务</a:t>
            </a:r>
          </a:p>
          <a:p>
            <a:pPr lvl="1"/>
            <a:r>
              <a:rPr lang="zh-CN" altLang="en-US">
                <a:latin typeface="+mn-lt"/>
                <a:ea typeface="+mn-ea"/>
                <a:cs typeface="+mn-ea"/>
                <a:sym typeface="+mn-lt"/>
              </a:rPr>
              <a:t>起步到成熟</a:t>
            </a:r>
          </a:p>
          <a:p>
            <a:pPr lvl="1"/>
            <a:r>
              <a:rPr lang="zh-CN" altLang="en-US">
                <a:latin typeface="+mn-lt"/>
                <a:ea typeface="+mn-ea"/>
                <a:cs typeface="+mn-ea"/>
                <a:sym typeface="+mn-lt"/>
              </a:rPr>
              <a:t>手段到目的</a:t>
            </a:r>
          </a:p>
          <a:p>
            <a:endParaRPr lang="zh-CN" altLang="en-US">
              <a:latin typeface="+mn-lt"/>
              <a:ea typeface="+mn-ea"/>
              <a:cs typeface="+mn-ea"/>
              <a:sym typeface="+mn-lt"/>
            </a:endParaRPr>
          </a:p>
        </p:txBody>
      </p:sp>
      <p:sp>
        <p:nvSpPr>
          <p:cNvPr id="14" name="文本占位符 13"/>
          <p:cNvSpPr>
            <a:spLocks noGrp="1"/>
          </p:cNvSpPr>
          <p:nvPr>
            <p:ph type="body" sz="quarter" idx="11"/>
          </p:nvPr>
        </p:nvSpPr>
        <p:spPr>
          <a:xfrm>
            <a:off x="3995225" y="3429000"/>
            <a:ext cx="2100775" cy="2760630"/>
          </a:xfrm>
        </p:spPr>
        <p:txBody>
          <a:bodyPr/>
          <a:lstStyle/>
          <a:p>
            <a:r>
              <a:rPr lang="zh-CN" altLang="en-US">
                <a:latin typeface="+mn-lt"/>
                <a:ea typeface="+mn-ea"/>
                <a:cs typeface="+mn-ea"/>
                <a:sym typeface="+mn-lt"/>
              </a:rPr>
              <a:t>物流服务</a:t>
            </a:r>
          </a:p>
          <a:p>
            <a:pPr lvl="1"/>
            <a:r>
              <a:rPr lang="zh-CN" altLang="en-US">
                <a:latin typeface="+mn-lt"/>
                <a:ea typeface="+mn-ea"/>
                <a:cs typeface="+mn-ea"/>
                <a:sym typeface="+mn-lt"/>
              </a:rPr>
              <a:t>认识到发展</a:t>
            </a:r>
          </a:p>
          <a:p>
            <a:pPr lvl="1"/>
            <a:r>
              <a:rPr lang="zh-CN" altLang="en-US">
                <a:latin typeface="+mn-lt"/>
                <a:ea typeface="+mn-ea"/>
                <a:cs typeface="+mn-ea"/>
                <a:sym typeface="+mn-lt"/>
              </a:rPr>
              <a:t>目的到手段</a:t>
            </a:r>
          </a:p>
          <a:p>
            <a:endParaRPr lang="zh-CN" altLang="en-US">
              <a:latin typeface="+mn-lt"/>
              <a:ea typeface="+mn-ea"/>
              <a:cs typeface="+mn-ea"/>
              <a:sym typeface="+mn-lt"/>
            </a:endParaRPr>
          </a:p>
        </p:txBody>
      </p:sp>
      <p:pic>
        <p:nvPicPr>
          <p:cNvPr id="29" name="图片占位符 28"/>
          <p:cNvPicPr>
            <a:picLocks noGrp="1" noChangeAspect="1"/>
          </p:cNvPicPr>
          <p:nvPr>
            <p:ph type="pic" sz="quarter" idx="12"/>
          </p:nvPr>
        </p:nvPicPr>
        <p:blipFill>
          <a:blip r:embed="rId4"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两种发展关系</a:t>
            </a:r>
          </a:p>
        </p:txBody>
      </p:sp>
      <p:sp>
        <p:nvSpPr>
          <p:cNvPr id="3" name="文本占位符 2"/>
          <p:cNvSpPr>
            <a:spLocks noGrp="1"/>
          </p:cNvSpPr>
          <p:nvPr>
            <p:ph type="body" sz="quarter" idx="10"/>
          </p:nvPr>
        </p:nvSpPr>
        <p:spPr>
          <a:xfrm>
            <a:off x="838200" y="1787500"/>
            <a:ext cx="2983320" cy="4346014"/>
          </a:xfrm>
        </p:spPr>
        <p:txBody>
          <a:bodyPr>
            <a:normAutofit/>
          </a:bodyPr>
          <a:lstStyle/>
          <a:p>
            <a:r>
              <a:rPr lang="zh-CN" altLang="en-US">
                <a:latin typeface="+mn-lt"/>
                <a:ea typeface="+mn-ea"/>
                <a:cs typeface="+mn-ea"/>
                <a:sym typeface="+mn-lt"/>
              </a:rPr>
              <a:t>电子商务与物流的发展关系。</a:t>
            </a:r>
            <a:endParaRPr lang="en-US" altLang="zh-CN">
              <a:latin typeface="+mn-lt"/>
              <a:ea typeface="+mn-ea"/>
              <a:cs typeface="+mn-ea"/>
              <a:sym typeface="+mn-lt"/>
            </a:endParaRPr>
          </a:p>
          <a:p>
            <a:pPr lvl="1"/>
            <a:r>
              <a:rPr lang="zh-CN" altLang="en-US">
                <a:latin typeface="+mn-lt"/>
                <a:ea typeface="+mn-ea"/>
                <a:cs typeface="+mn-ea"/>
                <a:sym typeface="+mn-lt"/>
              </a:rPr>
              <a:t>两者到底是什么关系？依附关系？相互促进关系？还是各自独立发展的关系？在经过多年的实践摸索、理论探索后，现在的答案似乎越来越模糊，好像两者是紧密的依存关系，也好像不是。有一点可以肯定，两者不是一回事，是具有各自特点的两件事情，只是在发展上关系太密切，在传统的产业领域大家感受没有如此强烈。</a:t>
            </a:r>
            <a:r>
              <a:rPr lang="en-US" altLang="zh-CN">
                <a:latin typeface="+mn-lt"/>
                <a:ea typeface="+mn-ea"/>
                <a:cs typeface="+mn-ea"/>
                <a:sym typeface="+mn-lt"/>
              </a:rPr>
              <a:t>——</a:t>
            </a:r>
            <a:r>
              <a:rPr lang="zh-CN" altLang="en-US">
                <a:latin typeface="+mn-lt"/>
                <a:ea typeface="+mn-ea"/>
                <a:cs typeface="+mn-ea"/>
                <a:sym typeface="+mn-lt"/>
              </a:rPr>
              <a:t>产业思路</a:t>
            </a:r>
          </a:p>
        </p:txBody>
      </p:sp>
      <p:sp>
        <p:nvSpPr>
          <p:cNvPr id="7" name="文本占位符 6"/>
          <p:cNvSpPr>
            <a:spLocks noGrp="1"/>
          </p:cNvSpPr>
          <p:nvPr>
            <p:ph type="body" sz="quarter" idx="11"/>
          </p:nvPr>
        </p:nvSpPr>
        <p:spPr>
          <a:xfrm>
            <a:off x="8252530" y="1787499"/>
            <a:ext cx="2983320" cy="3923983"/>
          </a:xfrm>
        </p:spPr>
        <p:txBody>
          <a:bodyPr/>
          <a:lstStyle/>
          <a:p>
            <a:r>
              <a:rPr lang="zh-CN" altLang="en-US">
                <a:latin typeface="+mn-lt"/>
                <a:ea typeface="+mn-ea"/>
                <a:cs typeface="+mn-ea"/>
                <a:sym typeface="+mn-lt"/>
              </a:rPr>
              <a:t>电子商务与物流的经营关系。</a:t>
            </a:r>
            <a:endParaRPr lang="en-US" altLang="zh-CN">
              <a:latin typeface="+mn-lt"/>
              <a:ea typeface="+mn-ea"/>
              <a:cs typeface="+mn-ea"/>
              <a:sym typeface="+mn-lt"/>
            </a:endParaRPr>
          </a:p>
          <a:p>
            <a:pPr lvl="1"/>
            <a:r>
              <a:rPr lang="zh-CN" altLang="en-US">
                <a:latin typeface="+mn-lt"/>
                <a:ea typeface="+mn-ea"/>
                <a:cs typeface="+mn-ea"/>
                <a:sym typeface="+mn-lt"/>
              </a:rPr>
              <a:t>既然不是一回事，那么，近两年来的跨界经营的问题，就有值得认真讨论和解决的必要，以便在企业、产业、政府三个层面上厘清发展的思路，促进电子商务与物流业的健康发展。</a:t>
            </a:r>
            <a:endParaRPr lang="en-US" altLang="zh-CN">
              <a:latin typeface="+mn-lt"/>
              <a:ea typeface="+mn-ea"/>
              <a:cs typeface="+mn-ea"/>
              <a:sym typeface="+mn-lt"/>
            </a:endParaRPr>
          </a:p>
          <a:p>
            <a:pPr lvl="1"/>
            <a:r>
              <a:rPr lang="en-US" altLang="zh-CN">
                <a:latin typeface="+mn-lt"/>
                <a:ea typeface="+mn-ea"/>
                <a:cs typeface="+mn-ea"/>
                <a:sym typeface="+mn-lt"/>
              </a:rPr>
              <a:t>——</a:t>
            </a:r>
            <a:r>
              <a:rPr lang="zh-CN" altLang="en-US">
                <a:latin typeface="+mn-lt"/>
                <a:ea typeface="+mn-ea"/>
                <a:cs typeface="+mn-ea"/>
                <a:sym typeface="+mn-lt"/>
              </a:rPr>
              <a:t>政策思路</a:t>
            </a:r>
          </a:p>
          <a:p>
            <a:endParaRPr lang="zh-CN" altLang="en-US">
              <a:latin typeface="+mn-lt"/>
              <a:ea typeface="+mn-ea"/>
              <a:cs typeface="+mn-ea"/>
              <a:sym typeface="+mn-lt"/>
            </a:endParaRPr>
          </a:p>
        </p:txBody>
      </p:sp>
      <p:grpSp>
        <p:nvGrpSpPr>
          <p:cNvPr id="27" name="组合 26"/>
          <p:cNvGrpSpPr/>
          <p:nvPr/>
        </p:nvGrpSpPr>
        <p:grpSpPr>
          <a:xfrm>
            <a:off x="1973836" y="1800572"/>
            <a:ext cx="8287764" cy="5852006"/>
            <a:chOff x="1973836" y="1800572"/>
            <a:chExt cx="8287764" cy="5852006"/>
          </a:xfrm>
        </p:grpSpPr>
        <p:grpSp>
          <p:nvGrpSpPr>
            <p:cNvPr id="28" name="Group 4"/>
            <p:cNvGrpSpPr>
              <a:grpSpLocks noChangeAspect="1"/>
            </p:cNvGrpSpPr>
            <p:nvPr userDrawn="1"/>
          </p:nvGrpSpPr>
          <p:grpSpPr bwMode="auto">
            <a:xfrm>
              <a:off x="5330318" y="1800572"/>
              <a:ext cx="1612900" cy="3187700"/>
              <a:chOff x="3332" y="1156"/>
              <a:chExt cx="1016" cy="2008"/>
            </a:xfrm>
          </p:grpSpPr>
          <p:sp>
            <p:nvSpPr>
              <p:cNvPr id="104" name="Freeform 5"/>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close/>
                  </a:path>
                </a:pathLst>
              </a:custGeom>
              <a:solidFill>
                <a:srgbClr val="FF8B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5" name="Freeform 6"/>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6" name="Freeform 7"/>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close/>
                  </a:path>
                </a:pathLst>
              </a:custGeom>
              <a:solidFill>
                <a:srgbClr val="FF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7" name="Freeform 8"/>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8" name="Freeform 9"/>
              <p:cNvSpPr/>
              <p:nvPr/>
            </p:nvSpPr>
            <p:spPr bwMode="auto">
              <a:xfrm>
                <a:off x="3332" y="2038"/>
                <a:ext cx="375" cy="734"/>
              </a:xfrm>
              <a:custGeom>
                <a:avLst/>
                <a:gdLst>
                  <a:gd name="T0" fmla="*/ 37 w 231"/>
                  <a:gd name="T1" fmla="*/ 453 h 454"/>
                  <a:gd name="T2" fmla="*/ 231 w 231"/>
                  <a:gd name="T3" fmla="*/ 183 h 454"/>
                  <a:gd name="T4" fmla="*/ 222 w 231"/>
                  <a:gd name="T5" fmla="*/ 0 h 454"/>
                  <a:gd name="T6" fmla="*/ 0 w 231"/>
                  <a:gd name="T7" fmla="*/ 304 h 454"/>
                  <a:gd name="T8" fmla="*/ 37 w 231"/>
                  <a:gd name="T9" fmla="*/ 454 h 454"/>
                  <a:gd name="T10" fmla="*/ 37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37" y="453"/>
                    </a:moveTo>
                    <a:cubicBezTo>
                      <a:pt x="37" y="327"/>
                      <a:pt x="118" y="221"/>
                      <a:pt x="231" y="183"/>
                    </a:cubicBezTo>
                    <a:cubicBezTo>
                      <a:pt x="222" y="0"/>
                      <a:pt x="222" y="0"/>
                      <a:pt x="222" y="0"/>
                    </a:cubicBezTo>
                    <a:cubicBezTo>
                      <a:pt x="93" y="41"/>
                      <a:pt x="0" y="162"/>
                      <a:pt x="0" y="304"/>
                    </a:cubicBezTo>
                    <a:cubicBezTo>
                      <a:pt x="0" y="358"/>
                      <a:pt x="13" y="409"/>
                      <a:pt x="37" y="454"/>
                    </a:cubicBezTo>
                    <a:lnTo>
                      <a:pt x="37" y="45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9" name="Freeform 10"/>
              <p:cNvSpPr/>
              <p:nvPr/>
            </p:nvSpPr>
            <p:spPr bwMode="auto">
              <a:xfrm>
                <a:off x="3973" y="2038"/>
                <a:ext cx="375" cy="734"/>
              </a:xfrm>
              <a:custGeom>
                <a:avLst/>
                <a:gdLst>
                  <a:gd name="T0" fmla="*/ 194 w 231"/>
                  <a:gd name="T1" fmla="*/ 453 h 454"/>
                  <a:gd name="T2" fmla="*/ 0 w 231"/>
                  <a:gd name="T3" fmla="*/ 183 h 454"/>
                  <a:gd name="T4" fmla="*/ 9 w 231"/>
                  <a:gd name="T5" fmla="*/ 0 h 454"/>
                  <a:gd name="T6" fmla="*/ 231 w 231"/>
                  <a:gd name="T7" fmla="*/ 304 h 454"/>
                  <a:gd name="T8" fmla="*/ 194 w 231"/>
                  <a:gd name="T9" fmla="*/ 454 h 454"/>
                  <a:gd name="T10" fmla="*/ 194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194" y="453"/>
                    </a:moveTo>
                    <a:cubicBezTo>
                      <a:pt x="194" y="327"/>
                      <a:pt x="113" y="221"/>
                      <a:pt x="0" y="183"/>
                    </a:cubicBezTo>
                    <a:cubicBezTo>
                      <a:pt x="9" y="0"/>
                      <a:pt x="9" y="0"/>
                      <a:pt x="9" y="0"/>
                    </a:cubicBezTo>
                    <a:cubicBezTo>
                      <a:pt x="138" y="41"/>
                      <a:pt x="231" y="162"/>
                      <a:pt x="231" y="304"/>
                    </a:cubicBezTo>
                    <a:cubicBezTo>
                      <a:pt x="231" y="358"/>
                      <a:pt x="218" y="409"/>
                      <a:pt x="194" y="454"/>
                    </a:cubicBezTo>
                    <a:cubicBezTo>
                      <a:pt x="194" y="453"/>
                      <a:pt x="194" y="453"/>
                      <a:pt x="194" y="453"/>
                    </a:cubicBezTo>
                  </a:path>
                </a:pathLst>
              </a:custGeom>
              <a:solidFill>
                <a:srgbClr val="C7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0" name="Freeform 11"/>
              <p:cNvSpPr/>
              <p:nvPr/>
            </p:nvSpPr>
            <p:spPr bwMode="auto">
              <a:xfrm>
                <a:off x="3621" y="1156"/>
                <a:ext cx="438" cy="1519"/>
              </a:xfrm>
              <a:custGeom>
                <a:avLst/>
                <a:gdLst>
                  <a:gd name="T0" fmla="*/ 270 w 270"/>
                  <a:gd name="T1" fmla="*/ 411 h 939"/>
                  <a:gd name="T2" fmla="*/ 135 w 270"/>
                  <a:gd name="T3" fmla="*/ 0 h 939"/>
                  <a:gd name="T4" fmla="*/ 0 w 270"/>
                  <a:gd name="T5" fmla="*/ 411 h 939"/>
                  <a:gd name="T6" fmla="*/ 62 w 270"/>
                  <a:gd name="T7" fmla="*/ 911 h 939"/>
                  <a:gd name="T8" fmla="*/ 63 w 270"/>
                  <a:gd name="T9" fmla="*/ 911 h 939"/>
                  <a:gd name="T10" fmla="*/ 135 w 270"/>
                  <a:gd name="T11" fmla="*/ 939 h 939"/>
                  <a:gd name="T12" fmla="*/ 207 w 270"/>
                  <a:gd name="T13" fmla="*/ 911 h 939"/>
                  <a:gd name="T14" fmla="*/ 208 w 270"/>
                  <a:gd name="T15" fmla="*/ 911 h 939"/>
                  <a:gd name="T16" fmla="*/ 270 w 270"/>
                  <a:gd name="T17" fmla="*/ 411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939">
                    <a:moveTo>
                      <a:pt x="270" y="411"/>
                    </a:moveTo>
                    <a:cubicBezTo>
                      <a:pt x="270" y="249"/>
                      <a:pt x="218" y="103"/>
                      <a:pt x="135" y="0"/>
                    </a:cubicBezTo>
                    <a:cubicBezTo>
                      <a:pt x="52" y="103"/>
                      <a:pt x="0" y="249"/>
                      <a:pt x="0" y="411"/>
                    </a:cubicBezTo>
                    <a:cubicBezTo>
                      <a:pt x="0" y="518"/>
                      <a:pt x="23" y="743"/>
                      <a:pt x="62" y="911"/>
                    </a:cubicBezTo>
                    <a:cubicBezTo>
                      <a:pt x="63" y="911"/>
                      <a:pt x="63" y="911"/>
                      <a:pt x="63" y="911"/>
                    </a:cubicBezTo>
                    <a:cubicBezTo>
                      <a:pt x="64" y="927"/>
                      <a:pt x="96" y="939"/>
                      <a:pt x="135" y="939"/>
                    </a:cubicBezTo>
                    <a:cubicBezTo>
                      <a:pt x="174" y="939"/>
                      <a:pt x="206" y="927"/>
                      <a:pt x="207" y="911"/>
                    </a:cubicBezTo>
                    <a:cubicBezTo>
                      <a:pt x="208" y="911"/>
                      <a:pt x="208" y="911"/>
                      <a:pt x="208" y="911"/>
                    </a:cubicBezTo>
                    <a:cubicBezTo>
                      <a:pt x="247" y="743"/>
                      <a:pt x="270" y="518"/>
                      <a:pt x="270" y="41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1" name="Freeform 12"/>
              <p:cNvSpPr/>
              <p:nvPr/>
            </p:nvSpPr>
            <p:spPr bwMode="auto">
              <a:xfrm>
                <a:off x="3647" y="1156"/>
                <a:ext cx="386" cy="450"/>
              </a:xfrm>
              <a:custGeom>
                <a:avLst/>
                <a:gdLst>
                  <a:gd name="T0" fmla="*/ 119 w 238"/>
                  <a:gd name="T1" fmla="*/ 278 h 278"/>
                  <a:gd name="T2" fmla="*/ 238 w 238"/>
                  <a:gd name="T3" fmla="*/ 259 h 278"/>
                  <a:gd name="T4" fmla="*/ 119 w 238"/>
                  <a:gd name="T5" fmla="*/ 0 h 278"/>
                  <a:gd name="T6" fmla="*/ 0 w 238"/>
                  <a:gd name="T7" fmla="*/ 259 h 278"/>
                  <a:gd name="T8" fmla="*/ 119 w 238"/>
                  <a:gd name="T9" fmla="*/ 278 h 278"/>
                </a:gdLst>
                <a:ahLst/>
                <a:cxnLst>
                  <a:cxn ang="0">
                    <a:pos x="T0" y="T1"/>
                  </a:cxn>
                  <a:cxn ang="0">
                    <a:pos x="T2" y="T3"/>
                  </a:cxn>
                  <a:cxn ang="0">
                    <a:pos x="T4" y="T5"/>
                  </a:cxn>
                  <a:cxn ang="0">
                    <a:pos x="T6" y="T7"/>
                  </a:cxn>
                  <a:cxn ang="0">
                    <a:pos x="T8" y="T9"/>
                  </a:cxn>
                </a:cxnLst>
                <a:rect l="0" t="0" r="r" b="b"/>
                <a:pathLst>
                  <a:path w="238" h="278">
                    <a:moveTo>
                      <a:pt x="119" y="278"/>
                    </a:moveTo>
                    <a:cubicBezTo>
                      <a:pt x="161" y="278"/>
                      <a:pt x="201" y="272"/>
                      <a:pt x="238" y="259"/>
                    </a:cubicBezTo>
                    <a:cubicBezTo>
                      <a:pt x="217" y="159"/>
                      <a:pt x="175" y="70"/>
                      <a:pt x="119" y="0"/>
                    </a:cubicBezTo>
                    <a:cubicBezTo>
                      <a:pt x="63" y="70"/>
                      <a:pt x="21" y="159"/>
                      <a:pt x="0" y="259"/>
                    </a:cubicBezTo>
                    <a:cubicBezTo>
                      <a:pt x="37" y="272"/>
                      <a:pt x="77" y="278"/>
                      <a:pt x="119"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2" name="Oval 14"/>
              <p:cNvSpPr>
                <a:spLocks noChangeArrowheads="1"/>
              </p:cNvSpPr>
              <p:nvPr/>
            </p:nvSpPr>
            <p:spPr bwMode="auto">
              <a:xfrm>
                <a:off x="3683" y="1760"/>
                <a:ext cx="314" cy="312"/>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3" name="Oval 15"/>
              <p:cNvSpPr>
                <a:spLocks noChangeArrowheads="1"/>
              </p:cNvSpPr>
              <p:nvPr/>
            </p:nvSpPr>
            <p:spPr bwMode="auto">
              <a:xfrm>
                <a:off x="3718" y="1794"/>
                <a:ext cx="244" cy="2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4" name="Freeform 19"/>
              <p:cNvSpPr>
                <a:spLocks noEditPoints="1"/>
              </p:cNvSpPr>
              <p:nvPr/>
            </p:nvSpPr>
            <p:spPr bwMode="auto">
              <a:xfrm>
                <a:off x="3840" y="1158"/>
                <a:ext cx="508" cy="1611"/>
              </a:xfrm>
              <a:custGeom>
                <a:avLst/>
                <a:gdLst>
                  <a:gd name="T0" fmla="*/ 276 w 313"/>
                  <a:gd name="T1" fmla="*/ 996 h 996"/>
                  <a:gd name="T2" fmla="*/ 276 w 313"/>
                  <a:gd name="T3" fmla="*/ 995 h 996"/>
                  <a:gd name="T4" fmla="*/ 276 w 313"/>
                  <a:gd name="T5" fmla="*/ 995 h 996"/>
                  <a:gd name="T6" fmla="*/ 276 w 313"/>
                  <a:gd name="T7" fmla="*/ 994 h 996"/>
                  <a:gd name="T8" fmla="*/ 276 w 313"/>
                  <a:gd name="T9" fmla="*/ 993 h 996"/>
                  <a:gd name="T10" fmla="*/ 276 w 313"/>
                  <a:gd name="T11" fmla="*/ 993 h 996"/>
                  <a:gd name="T12" fmla="*/ 276 w 313"/>
                  <a:gd name="T13" fmla="*/ 992 h 996"/>
                  <a:gd name="T14" fmla="*/ 276 w 313"/>
                  <a:gd name="T15" fmla="*/ 991 h 996"/>
                  <a:gd name="T16" fmla="*/ 276 w 313"/>
                  <a:gd name="T17" fmla="*/ 991 h 996"/>
                  <a:gd name="T18" fmla="*/ 276 w 313"/>
                  <a:gd name="T19" fmla="*/ 990 h 996"/>
                  <a:gd name="T20" fmla="*/ 276 w 313"/>
                  <a:gd name="T21" fmla="*/ 989 h 996"/>
                  <a:gd name="T22" fmla="*/ 276 w 313"/>
                  <a:gd name="T23" fmla="*/ 989 h 996"/>
                  <a:gd name="T24" fmla="*/ 276 w 313"/>
                  <a:gd name="T25" fmla="*/ 989 h 996"/>
                  <a:gd name="T26" fmla="*/ 313 w 313"/>
                  <a:gd name="T27" fmla="*/ 848 h 996"/>
                  <a:gd name="T28" fmla="*/ 313 w 313"/>
                  <a:gd name="T29" fmla="*/ 848 h 996"/>
                  <a:gd name="T30" fmla="*/ 313 w 313"/>
                  <a:gd name="T31" fmla="*/ 847 h 996"/>
                  <a:gd name="T32" fmla="*/ 313 w 313"/>
                  <a:gd name="T33" fmla="*/ 846 h 996"/>
                  <a:gd name="T34" fmla="*/ 313 w 313"/>
                  <a:gd name="T35" fmla="*/ 846 h 996"/>
                  <a:gd name="T36" fmla="*/ 313 w 313"/>
                  <a:gd name="T37" fmla="*/ 845 h 996"/>
                  <a:gd name="T38" fmla="*/ 313 w 313"/>
                  <a:gd name="T39" fmla="*/ 844 h 996"/>
                  <a:gd name="T40" fmla="*/ 313 w 313"/>
                  <a:gd name="T41" fmla="*/ 843 h 996"/>
                  <a:gd name="T42" fmla="*/ 313 w 313"/>
                  <a:gd name="T43" fmla="*/ 842 h 996"/>
                  <a:gd name="T44" fmla="*/ 313 w 313"/>
                  <a:gd name="T45" fmla="*/ 842 h 996"/>
                  <a:gd name="T46" fmla="*/ 313 w 313"/>
                  <a:gd name="T47" fmla="*/ 841 h 996"/>
                  <a:gd name="T48" fmla="*/ 313 w 313"/>
                  <a:gd name="T49" fmla="*/ 840 h 996"/>
                  <a:gd name="T50" fmla="*/ 313 w 313"/>
                  <a:gd name="T51" fmla="*/ 840 h 996"/>
                  <a:gd name="T52" fmla="*/ 313 w 313"/>
                  <a:gd name="T53" fmla="*/ 839 h 996"/>
                  <a:gd name="T54" fmla="*/ 313 w 313"/>
                  <a:gd name="T55" fmla="*/ 838 h 996"/>
                  <a:gd name="T56" fmla="*/ 313 w 313"/>
                  <a:gd name="T57" fmla="*/ 838 h 996"/>
                  <a:gd name="T58" fmla="*/ 313 w 313"/>
                  <a:gd name="T59" fmla="*/ 837 h 996"/>
                  <a:gd name="T60" fmla="*/ 313 w 313"/>
                  <a:gd name="T61" fmla="*/ 836 h 996"/>
                  <a:gd name="T62" fmla="*/ 313 w 313"/>
                  <a:gd name="T63" fmla="*/ 836 h 996"/>
                  <a:gd name="T64" fmla="*/ 313 w 313"/>
                  <a:gd name="T65" fmla="*/ 835 h 996"/>
                  <a:gd name="T66" fmla="*/ 313 w 313"/>
                  <a:gd name="T67" fmla="*/ 834 h 996"/>
                  <a:gd name="T68" fmla="*/ 313 w 313"/>
                  <a:gd name="T69" fmla="*/ 834 h 996"/>
                  <a:gd name="T70" fmla="*/ 313 w 313"/>
                  <a:gd name="T71" fmla="*/ 833 h 996"/>
                  <a:gd name="T72" fmla="*/ 313 w 313"/>
                  <a:gd name="T73" fmla="*/ 831 h 996"/>
                  <a:gd name="T74" fmla="*/ 313 w 313"/>
                  <a:gd name="T75" fmla="*/ 831 h 996"/>
                  <a:gd name="T76" fmla="*/ 313 w 313"/>
                  <a:gd name="T77" fmla="*/ 830 h 996"/>
                  <a:gd name="T78" fmla="*/ 313 w 313"/>
                  <a:gd name="T79" fmla="*/ 827 h 996"/>
                  <a:gd name="T80" fmla="*/ 313 w 313"/>
                  <a:gd name="T81" fmla="*/ 827 h 996"/>
                  <a:gd name="T82" fmla="*/ 135 w 313"/>
                  <a:gd name="T83" fmla="*/ 414 h 996"/>
                  <a:gd name="T84" fmla="*/ 135 w 313"/>
                  <a:gd name="T85" fmla="*/ 413 h 996"/>
                  <a:gd name="T86" fmla="*/ 135 w 313"/>
                  <a:gd name="T87" fmla="*/ 413 h 996"/>
                  <a:gd name="T88" fmla="*/ 135 w 313"/>
                  <a:gd name="T89" fmla="*/ 412 h 996"/>
                  <a:gd name="T90" fmla="*/ 135 w 313"/>
                  <a:gd name="T91" fmla="*/ 412 h 996"/>
                  <a:gd name="T92" fmla="*/ 135 w 313"/>
                  <a:gd name="T93" fmla="*/ 411 h 996"/>
                  <a:gd name="T94" fmla="*/ 135 w 313"/>
                  <a:gd name="T95" fmla="*/ 410 h 996"/>
                  <a:gd name="T96" fmla="*/ 135 w 313"/>
                  <a:gd name="T97" fmla="*/ 410 h 996"/>
                  <a:gd name="T98" fmla="*/ 135 w 313"/>
                  <a:gd name="T99" fmla="*/ 409 h 996"/>
                  <a:gd name="T100" fmla="*/ 135 w 313"/>
                  <a:gd name="T101" fmla="*/ 409 h 996"/>
                  <a:gd name="T102" fmla="*/ 135 w 313"/>
                  <a:gd name="T103" fmla="*/ 408 h 996"/>
                  <a:gd name="T104" fmla="*/ 135 w 313"/>
                  <a:gd name="T105" fmla="*/ 407 h 996"/>
                  <a:gd name="T106" fmla="*/ 135 w 313"/>
                  <a:gd name="T107" fmla="*/ 407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996">
                    <a:moveTo>
                      <a:pt x="276" y="996"/>
                    </a:moveTo>
                    <a:cubicBezTo>
                      <a:pt x="276" y="996"/>
                      <a:pt x="276" y="996"/>
                      <a:pt x="276" y="996"/>
                    </a:cubicBezTo>
                    <a:cubicBezTo>
                      <a:pt x="276" y="996"/>
                      <a:pt x="276" y="996"/>
                      <a:pt x="276" y="996"/>
                    </a:cubicBezTo>
                    <a:moveTo>
                      <a:pt x="276" y="996"/>
                    </a:moveTo>
                    <a:cubicBezTo>
                      <a:pt x="276" y="996"/>
                      <a:pt x="276" y="996"/>
                      <a:pt x="276" y="996"/>
                    </a:cubicBezTo>
                    <a:cubicBezTo>
                      <a:pt x="276" y="996"/>
                      <a:pt x="276" y="996"/>
                      <a:pt x="276" y="996"/>
                    </a:cubicBezTo>
                    <a:moveTo>
                      <a:pt x="276" y="995"/>
                    </a:moveTo>
                    <a:cubicBezTo>
                      <a:pt x="276" y="995"/>
                      <a:pt x="276" y="995"/>
                      <a:pt x="276" y="996"/>
                    </a:cubicBezTo>
                    <a:cubicBezTo>
                      <a:pt x="276" y="995"/>
                      <a:pt x="276" y="995"/>
                      <a:pt x="276" y="995"/>
                    </a:cubicBezTo>
                    <a:moveTo>
                      <a:pt x="276" y="995"/>
                    </a:moveTo>
                    <a:cubicBezTo>
                      <a:pt x="276" y="995"/>
                      <a:pt x="276" y="995"/>
                      <a:pt x="276" y="995"/>
                    </a:cubicBezTo>
                    <a:cubicBezTo>
                      <a:pt x="276" y="995"/>
                      <a:pt x="276" y="995"/>
                      <a:pt x="276" y="995"/>
                    </a:cubicBezTo>
                    <a:moveTo>
                      <a:pt x="276" y="995"/>
                    </a:moveTo>
                    <a:cubicBezTo>
                      <a:pt x="276" y="995"/>
                      <a:pt x="276" y="995"/>
                      <a:pt x="276" y="995"/>
                    </a:cubicBezTo>
                    <a:cubicBezTo>
                      <a:pt x="276" y="995"/>
                      <a:pt x="276" y="995"/>
                      <a:pt x="276" y="995"/>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2"/>
                    </a:moveTo>
                    <a:cubicBezTo>
                      <a:pt x="276" y="992"/>
                      <a:pt x="276" y="992"/>
                      <a:pt x="276" y="992"/>
                    </a:cubicBezTo>
                    <a:cubicBezTo>
                      <a:pt x="276" y="992"/>
                      <a:pt x="276" y="992"/>
                      <a:pt x="276" y="992"/>
                    </a:cubicBezTo>
                    <a:moveTo>
                      <a:pt x="276" y="992"/>
                    </a:moveTo>
                    <a:cubicBezTo>
                      <a:pt x="276" y="992"/>
                      <a:pt x="276" y="992"/>
                      <a:pt x="276" y="992"/>
                    </a:cubicBezTo>
                    <a:cubicBezTo>
                      <a:pt x="276" y="992"/>
                      <a:pt x="276" y="992"/>
                      <a:pt x="276" y="992"/>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0"/>
                    </a:moveTo>
                    <a:cubicBezTo>
                      <a:pt x="276" y="990"/>
                      <a:pt x="276" y="990"/>
                      <a:pt x="276" y="990"/>
                    </a:cubicBezTo>
                    <a:cubicBezTo>
                      <a:pt x="276" y="990"/>
                      <a:pt x="276" y="990"/>
                      <a:pt x="276" y="990"/>
                    </a:cubicBezTo>
                    <a:moveTo>
                      <a:pt x="276" y="990"/>
                    </a:moveTo>
                    <a:cubicBezTo>
                      <a:pt x="276" y="990"/>
                      <a:pt x="276" y="990"/>
                      <a:pt x="276" y="990"/>
                    </a:cubicBezTo>
                    <a:cubicBezTo>
                      <a:pt x="276" y="990"/>
                      <a:pt x="276" y="990"/>
                      <a:pt x="276" y="990"/>
                    </a:cubicBezTo>
                    <a:moveTo>
                      <a:pt x="276" y="989"/>
                    </a:moveTo>
                    <a:cubicBezTo>
                      <a:pt x="276" y="990"/>
                      <a:pt x="276" y="990"/>
                      <a:pt x="276" y="990"/>
                    </a:cubicBezTo>
                    <a:cubicBezTo>
                      <a:pt x="276" y="990"/>
                      <a:pt x="276" y="990"/>
                      <a:pt x="276" y="989"/>
                    </a:cubicBezTo>
                    <a:moveTo>
                      <a:pt x="276" y="989"/>
                    </a:moveTo>
                    <a:cubicBezTo>
                      <a:pt x="276" y="989"/>
                      <a:pt x="276" y="989"/>
                      <a:pt x="276" y="989"/>
                    </a:cubicBezTo>
                    <a:cubicBezTo>
                      <a:pt x="276" y="989"/>
                      <a:pt x="276" y="989"/>
                      <a:pt x="276" y="989"/>
                    </a:cubicBezTo>
                    <a:moveTo>
                      <a:pt x="276" y="989"/>
                    </a:moveTo>
                    <a:cubicBezTo>
                      <a:pt x="276" y="989"/>
                      <a:pt x="276" y="989"/>
                      <a:pt x="276" y="989"/>
                    </a:cubicBezTo>
                    <a:cubicBezTo>
                      <a:pt x="276" y="989"/>
                      <a:pt x="276" y="989"/>
                      <a:pt x="276" y="989"/>
                    </a:cubicBezTo>
                    <a:moveTo>
                      <a:pt x="276" y="988"/>
                    </a:moveTo>
                    <a:cubicBezTo>
                      <a:pt x="276" y="989"/>
                      <a:pt x="276" y="989"/>
                      <a:pt x="276" y="989"/>
                    </a:cubicBezTo>
                    <a:cubicBezTo>
                      <a:pt x="276" y="989"/>
                      <a:pt x="276" y="989"/>
                      <a:pt x="276" y="988"/>
                    </a:cubicBezTo>
                    <a:moveTo>
                      <a:pt x="276" y="988"/>
                    </a:moveTo>
                    <a:cubicBezTo>
                      <a:pt x="276" y="988"/>
                      <a:pt x="276" y="988"/>
                      <a:pt x="276" y="988"/>
                    </a:cubicBezTo>
                    <a:cubicBezTo>
                      <a:pt x="276" y="988"/>
                      <a:pt x="276" y="988"/>
                      <a:pt x="276" y="988"/>
                    </a:cubicBezTo>
                    <a:moveTo>
                      <a:pt x="313" y="848"/>
                    </a:moveTo>
                    <a:cubicBezTo>
                      <a:pt x="313" y="848"/>
                      <a:pt x="313" y="848"/>
                      <a:pt x="313" y="848"/>
                    </a:cubicBezTo>
                    <a:cubicBezTo>
                      <a:pt x="313" y="848"/>
                      <a:pt x="313" y="848"/>
                      <a:pt x="313" y="848"/>
                    </a:cubicBezTo>
                    <a:cubicBezTo>
                      <a:pt x="313" y="848"/>
                      <a:pt x="313" y="848"/>
                      <a:pt x="313" y="848"/>
                    </a:cubicBezTo>
                    <a:moveTo>
                      <a:pt x="313" y="847"/>
                    </a:moveTo>
                    <a:cubicBezTo>
                      <a:pt x="313" y="848"/>
                      <a:pt x="313" y="848"/>
                      <a:pt x="313" y="848"/>
                    </a:cubicBezTo>
                    <a:cubicBezTo>
                      <a:pt x="313" y="848"/>
                      <a:pt x="313" y="848"/>
                      <a:pt x="313" y="847"/>
                    </a:cubicBezTo>
                    <a:moveTo>
                      <a:pt x="313" y="847"/>
                    </a:moveTo>
                    <a:cubicBezTo>
                      <a:pt x="313" y="847"/>
                      <a:pt x="313" y="847"/>
                      <a:pt x="313" y="847"/>
                    </a:cubicBezTo>
                    <a:cubicBezTo>
                      <a:pt x="313" y="847"/>
                      <a:pt x="313" y="847"/>
                      <a:pt x="313" y="847"/>
                    </a:cubicBezTo>
                    <a:moveTo>
                      <a:pt x="313" y="847"/>
                    </a:moveTo>
                    <a:cubicBezTo>
                      <a:pt x="313" y="847"/>
                      <a:pt x="313" y="847"/>
                      <a:pt x="313" y="847"/>
                    </a:cubicBezTo>
                    <a:cubicBezTo>
                      <a:pt x="313" y="847"/>
                      <a:pt x="313" y="847"/>
                      <a:pt x="313" y="847"/>
                    </a:cubicBezTo>
                    <a:moveTo>
                      <a:pt x="313" y="846"/>
                    </a:moveTo>
                    <a:cubicBezTo>
                      <a:pt x="313" y="846"/>
                      <a:pt x="313" y="846"/>
                      <a:pt x="313" y="846"/>
                    </a:cubicBezTo>
                    <a:cubicBezTo>
                      <a:pt x="313" y="846"/>
                      <a:pt x="313" y="846"/>
                      <a:pt x="313" y="846"/>
                    </a:cubicBezTo>
                    <a:moveTo>
                      <a:pt x="313" y="846"/>
                    </a:moveTo>
                    <a:cubicBezTo>
                      <a:pt x="313" y="846"/>
                      <a:pt x="313" y="846"/>
                      <a:pt x="313" y="846"/>
                    </a:cubicBezTo>
                    <a:cubicBezTo>
                      <a:pt x="313" y="846"/>
                      <a:pt x="313" y="846"/>
                      <a:pt x="313" y="846"/>
                    </a:cubicBezTo>
                    <a:moveTo>
                      <a:pt x="313" y="845"/>
                    </a:moveTo>
                    <a:cubicBezTo>
                      <a:pt x="313" y="845"/>
                      <a:pt x="313" y="846"/>
                      <a:pt x="313" y="846"/>
                    </a:cubicBezTo>
                    <a:cubicBezTo>
                      <a:pt x="313" y="846"/>
                      <a:pt x="313" y="845"/>
                      <a:pt x="313" y="845"/>
                    </a:cubicBezTo>
                    <a:moveTo>
                      <a:pt x="313" y="845"/>
                    </a:moveTo>
                    <a:cubicBezTo>
                      <a:pt x="313" y="845"/>
                      <a:pt x="313" y="845"/>
                      <a:pt x="313" y="845"/>
                    </a:cubicBezTo>
                    <a:cubicBezTo>
                      <a:pt x="313" y="845"/>
                      <a:pt x="313" y="845"/>
                      <a:pt x="313" y="845"/>
                    </a:cubicBezTo>
                    <a:moveTo>
                      <a:pt x="313" y="845"/>
                    </a:moveTo>
                    <a:cubicBezTo>
                      <a:pt x="313" y="845"/>
                      <a:pt x="313" y="845"/>
                      <a:pt x="313" y="845"/>
                    </a:cubicBezTo>
                    <a:cubicBezTo>
                      <a:pt x="313" y="845"/>
                      <a:pt x="313" y="845"/>
                      <a:pt x="313" y="845"/>
                    </a:cubicBezTo>
                    <a:moveTo>
                      <a:pt x="313" y="844"/>
                    </a:moveTo>
                    <a:cubicBezTo>
                      <a:pt x="313" y="844"/>
                      <a:pt x="313" y="844"/>
                      <a:pt x="313" y="844"/>
                    </a:cubicBezTo>
                    <a:cubicBezTo>
                      <a:pt x="313" y="844"/>
                      <a:pt x="313" y="844"/>
                      <a:pt x="313" y="844"/>
                    </a:cubicBezTo>
                    <a:moveTo>
                      <a:pt x="313" y="844"/>
                    </a:moveTo>
                    <a:cubicBezTo>
                      <a:pt x="313" y="844"/>
                      <a:pt x="313" y="844"/>
                      <a:pt x="313" y="844"/>
                    </a:cubicBezTo>
                    <a:cubicBezTo>
                      <a:pt x="313" y="844"/>
                      <a:pt x="313" y="844"/>
                      <a:pt x="313" y="844"/>
                    </a:cubicBezTo>
                    <a:moveTo>
                      <a:pt x="313" y="843"/>
                    </a:moveTo>
                    <a:cubicBezTo>
                      <a:pt x="313" y="843"/>
                      <a:pt x="313" y="843"/>
                      <a:pt x="313" y="843"/>
                    </a:cubicBezTo>
                    <a:cubicBezTo>
                      <a:pt x="313" y="843"/>
                      <a:pt x="313" y="843"/>
                      <a:pt x="313" y="843"/>
                    </a:cubicBezTo>
                    <a:moveTo>
                      <a:pt x="313" y="843"/>
                    </a:moveTo>
                    <a:cubicBezTo>
                      <a:pt x="313" y="843"/>
                      <a:pt x="313" y="843"/>
                      <a:pt x="313" y="843"/>
                    </a:cubicBezTo>
                    <a:cubicBezTo>
                      <a:pt x="313" y="843"/>
                      <a:pt x="313" y="843"/>
                      <a:pt x="313" y="843"/>
                    </a:cubicBezTo>
                    <a:moveTo>
                      <a:pt x="313" y="842"/>
                    </a:moveTo>
                    <a:cubicBezTo>
                      <a:pt x="313" y="843"/>
                      <a:pt x="313" y="843"/>
                      <a:pt x="313" y="843"/>
                    </a:cubicBezTo>
                    <a:cubicBezTo>
                      <a:pt x="313" y="843"/>
                      <a:pt x="313" y="843"/>
                      <a:pt x="313" y="842"/>
                    </a:cubicBezTo>
                    <a:moveTo>
                      <a:pt x="313" y="842"/>
                    </a:moveTo>
                    <a:cubicBezTo>
                      <a:pt x="313" y="842"/>
                      <a:pt x="313" y="842"/>
                      <a:pt x="313" y="842"/>
                    </a:cubicBezTo>
                    <a:cubicBezTo>
                      <a:pt x="313" y="842"/>
                      <a:pt x="313" y="842"/>
                      <a:pt x="313" y="842"/>
                    </a:cubicBezTo>
                    <a:moveTo>
                      <a:pt x="313" y="842"/>
                    </a:moveTo>
                    <a:cubicBezTo>
                      <a:pt x="313" y="842"/>
                      <a:pt x="313" y="842"/>
                      <a:pt x="313" y="842"/>
                    </a:cubicBezTo>
                    <a:cubicBezTo>
                      <a:pt x="313" y="842"/>
                      <a:pt x="313" y="842"/>
                      <a:pt x="313" y="842"/>
                    </a:cubicBezTo>
                    <a:moveTo>
                      <a:pt x="313" y="841"/>
                    </a:moveTo>
                    <a:cubicBezTo>
                      <a:pt x="313" y="841"/>
                      <a:pt x="313" y="841"/>
                      <a:pt x="313" y="841"/>
                    </a:cubicBezTo>
                    <a:cubicBezTo>
                      <a:pt x="313" y="841"/>
                      <a:pt x="313" y="841"/>
                      <a:pt x="313" y="841"/>
                    </a:cubicBezTo>
                    <a:moveTo>
                      <a:pt x="313" y="841"/>
                    </a:moveTo>
                    <a:cubicBezTo>
                      <a:pt x="313" y="841"/>
                      <a:pt x="313" y="841"/>
                      <a:pt x="313" y="841"/>
                    </a:cubicBezTo>
                    <a:cubicBezTo>
                      <a:pt x="313" y="841"/>
                      <a:pt x="313" y="841"/>
                      <a:pt x="313" y="841"/>
                    </a:cubicBezTo>
                    <a:moveTo>
                      <a:pt x="313" y="840"/>
                    </a:moveTo>
                    <a:cubicBezTo>
                      <a:pt x="313" y="840"/>
                      <a:pt x="313" y="841"/>
                      <a:pt x="313" y="841"/>
                    </a:cubicBezTo>
                    <a:cubicBezTo>
                      <a:pt x="313" y="841"/>
                      <a:pt x="313" y="841"/>
                      <a:pt x="313" y="840"/>
                    </a:cubicBezTo>
                    <a:moveTo>
                      <a:pt x="313" y="840"/>
                    </a:moveTo>
                    <a:cubicBezTo>
                      <a:pt x="313" y="840"/>
                      <a:pt x="313" y="840"/>
                      <a:pt x="313" y="840"/>
                    </a:cubicBezTo>
                    <a:cubicBezTo>
                      <a:pt x="313" y="840"/>
                      <a:pt x="313" y="840"/>
                      <a:pt x="313" y="840"/>
                    </a:cubicBezTo>
                    <a:moveTo>
                      <a:pt x="313" y="840"/>
                    </a:moveTo>
                    <a:cubicBezTo>
                      <a:pt x="313" y="840"/>
                      <a:pt x="313" y="840"/>
                      <a:pt x="313" y="840"/>
                    </a:cubicBezTo>
                    <a:cubicBezTo>
                      <a:pt x="313" y="840"/>
                      <a:pt x="313" y="840"/>
                      <a:pt x="313" y="840"/>
                    </a:cubicBezTo>
                    <a:moveTo>
                      <a:pt x="313" y="839"/>
                    </a:moveTo>
                    <a:cubicBezTo>
                      <a:pt x="313" y="839"/>
                      <a:pt x="313" y="839"/>
                      <a:pt x="313" y="839"/>
                    </a:cubicBezTo>
                    <a:cubicBezTo>
                      <a:pt x="313" y="839"/>
                      <a:pt x="313" y="839"/>
                      <a:pt x="313" y="839"/>
                    </a:cubicBezTo>
                    <a:moveTo>
                      <a:pt x="313" y="839"/>
                    </a:moveTo>
                    <a:cubicBezTo>
                      <a:pt x="313" y="839"/>
                      <a:pt x="313" y="839"/>
                      <a:pt x="313" y="839"/>
                    </a:cubicBezTo>
                    <a:cubicBezTo>
                      <a:pt x="313" y="839"/>
                      <a:pt x="313" y="839"/>
                      <a:pt x="313" y="839"/>
                    </a:cubicBezTo>
                    <a:moveTo>
                      <a:pt x="313" y="838"/>
                    </a:moveTo>
                    <a:cubicBezTo>
                      <a:pt x="313" y="838"/>
                      <a:pt x="313" y="838"/>
                      <a:pt x="313" y="839"/>
                    </a:cubicBezTo>
                    <a:cubicBezTo>
                      <a:pt x="313" y="838"/>
                      <a:pt x="313" y="838"/>
                      <a:pt x="313" y="838"/>
                    </a:cubicBezTo>
                    <a:moveTo>
                      <a:pt x="313" y="838"/>
                    </a:moveTo>
                    <a:cubicBezTo>
                      <a:pt x="313" y="838"/>
                      <a:pt x="313" y="838"/>
                      <a:pt x="313" y="838"/>
                    </a:cubicBezTo>
                    <a:cubicBezTo>
                      <a:pt x="313" y="838"/>
                      <a:pt x="313" y="838"/>
                      <a:pt x="313" y="838"/>
                    </a:cubicBezTo>
                    <a:moveTo>
                      <a:pt x="313" y="838"/>
                    </a:moveTo>
                    <a:cubicBezTo>
                      <a:pt x="313" y="838"/>
                      <a:pt x="313" y="838"/>
                      <a:pt x="313" y="838"/>
                    </a:cubicBezTo>
                    <a:cubicBezTo>
                      <a:pt x="313" y="838"/>
                      <a:pt x="313" y="838"/>
                      <a:pt x="313" y="838"/>
                    </a:cubicBezTo>
                    <a:moveTo>
                      <a:pt x="313" y="837"/>
                    </a:moveTo>
                    <a:cubicBezTo>
                      <a:pt x="313" y="837"/>
                      <a:pt x="313" y="837"/>
                      <a:pt x="313" y="837"/>
                    </a:cubicBezTo>
                    <a:cubicBezTo>
                      <a:pt x="313" y="837"/>
                      <a:pt x="313" y="837"/>
                      <a:pt x="313" y="837"/>
                    </a:cubicBezTo>
                    <a:moveTo>
                      <a:pt x="313" y="837"/>
                    </a:moveTo>
                    <a:cubicBezTo>
                      <a:pt x="313" y="837"/>
                      <a:pt x="313" y="837"/>
                      <a:pt x="313" y="837"/>
                    </a:cubicBezTo>
                    <a:cubicBezTo>
                      <a:pt x="313" y="837"/>
                      <a:pt x="313" y="837"/>
                      <a:pt x="313" y="837"/>
                    </a:cubicBezTo>
                    <a:moveTo>
                      <a:pt x="313" y="836"/>
                    </a:moveTo>
                    <a:cubicBezTo>
                      <a:pt x="313" y="836"/>
                      <a:pt x="313" y="836"/>
                      <a:pt x="313" y="836"/>
                    </a:cubicBezTo>
                    <a:cubicBezTo>
                      <a:pt x="313" y="836"/>
                      <a:pt x="313" y="836"/>
                      <a:pt x="313" y="836"/>
                    </a:cubicBezTo>
                    <a:moveTo>
                      <a:pt x="313" y="836"/>
                    </a:moveTo>
                    <a:cubicBezTo>
                      <a:pt x="313" y="836"/>
                      <a:pt x="313" y="836"/>
                      <a:pt x="313" y="836"/>
                    </a:cubicBezTo>
                    <a:cubicBezTo>
                      <a:pt x="313" y="836"/>
                      <a:pt x="313" y="836"/>
                      <a:pt x="313" y="836"/>
                    </a:cubicBezTo>
                    <a:moveTo>
                      <a:pt x="313" y="835"/>
                    </a:moveTo>
                    <a:cubicBezTo>
                      <a:pt x="313" y="835"/>
                      <a:pt x="313" y="835"/>
                      <a:pt x="313" y="836"/>
                    </a:cubicBezTo>
                    <a:cubicBezTo>
                      <a:pt x="313" y="835"/>
                      <a:pt x="313" y="835"/>
                      <a:pt x="313" y="835"/>
                    </a:cubicBezTo>
                    <a:moveTo>
                      <a:pt x="313" y="835"/>
                    </a:moveTo>
                    <a:cubicBezTo>
                      <a:pt x="313" y="835"/>
                      <a:pt x="313" y="835"/>
                      <a:pt x="313" y="835"/>
                    </a:cubicBezTo>
                    <a:cubicBezTo>
                      <a:pt x="313" y="835"/>
                      <a:pt x="313" y="835"/>
                      <a:pt x="313" y="835"/>
                    </a:cubicBezTo>
                    <a:moveTo>
                      <a:pt x="313" y="835"/>
                    </a:moveTo>
                    <a:cubicBezTo>
                      <a:pt x="313" y="835"/>
                      <a:pt x="313" y="835"/>
                      <a:pt x="313" y="835"/>
                    </a:cubicBezTo>
                    <a:cubicBezTo>
                      <a:pt x="313" y="835"/>
                      <a:pt x="313" y="835"/>
                      <a:pt x="313" y="835"/>
                    </a:cubicBezTo>
                    <a:moveTo>
                      <a:pt x="313" y="834"/>
                    </a:moveTo>
                    <a:cubicBezTo>
                      <a:pt x="313" y="834"/>
                      <a:pt x="313" y="834"/>
                      <a:pt x="313" y="834"/>
                    </a:cubicBezTo>
                    <a:cubicBezTo>
                      <a:pt x="313" y="834"/>
                      <a:pt x="313" y="834"/>
                      <a:pt x="313" y="834"/>
                    </a:cubicBezTo>
                    <a:moveTo>
                      <a:pt x="313" y="834"/>
                    </a:moveTo>
                    <a:cubicBezTo>
                      <a:pt x="313" y="834"/>
                      <a:pt x="313" y="834"/>
                      <a:pt x="313" y="834"/>
                    </a:cubicBezTo>
                    <a:cubicBezTo>
                      <a:pt x="313" y="834"/>
                      <a:pt x="313" y="834"/>
                      <a:pt x="313" y="834"/>
                    </a:cubicBezTo>
                    <a:moveTo>
                      <a:pt x="313" y="833"/>
                    </a:moveTo>
                    <a:cubicBezTo>
                      <a:pt x="313" y="834"/>
                      <a:pt x="313" y="834"/>
                      <a:pt x="313" y="834"/>
                    </a:cubicBezTo>
                    <a:cubicBezTo>
                      <a:pt x="313" y="834"/>
                      <a:pt x="313" y="834"/>
                      <a:pt x="313" y="833"/>
                    </a:cubicBezTo>
                    <a:moveTo>
                      <a:pt x="313" y="833"/>
                    </a:moveTo>
                    <a:cubicBezTo>
                      <a:pt x="313" y="833"/>
                      <a:pt x="313" y="833"/>
                      <a:pt x="313" y="833"/>
                    </a:cubicBezTo>
                    <a:cubicBezTo>
                      <a:pt x="313" y="833"/>
                      <a:pt x="313" y="833"/>
                      <a:pt x="313" y="833"/>
                    </a:cubicBezTo>
                    <a:moveTo>
                      <a:pt x="313" y="832"/>
                    </a:moveTo>
                    <a:cubicBezTo>
                      <a:pt x="313" y="832"/>
                      <a:pt x="313" y="832"/>
                      <a:pt x="313" y="832"/>
                    </a:cubicBezTo>
                    <a:cubicBezTo>
                      <a:pt x="313" y="832"/>
                      <a:pt x="313" y="832"/>
                      <a:pt x="313" y="832"/>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0"/>
                    </a:moveTo>
                    <a:cubicBezTo>
                      <a:pt x="313" y="830"/>
                      <a:pt x="313" y="830"/>
                      <a:pt x="313" y="830"/>
                    </a:cubicBezTo>
                    <a:cubicBezTo>
                      <a:pt x="313" y="830"/>
                      <a:pt x="313" y="830"/>
                      <a:pt x="313" y="830"/>
                    </a:cubicBezTo>
                    <a:moveTo>
                      <a:pt x="313" y="830"/>
                    </a:moveTo>
                    <a:cubicBezTo>
                      <a:pt x="313" y="830"/>
                      <a:pt x="313" y="830"/>
                      <a:pt x="313" y="830"/>
                    </a:cubicBezTo>
                    <a:cubicBezTo>
                      <a:pt x="313" y="830"/>
                      <a:pt x="313" y="830"/>
                      <a:pt x="313" y="830"/>
                    </a:cubicBezTo>
                    <a:moveTo>
                      <a:pt x="313" y="827"/>
                    </a:moveTo>
                    <a:cubicBezTo>
                      <a:pt x="313" y="827"/>
                      <a:pt x="313" y="827"/>
                      <a:pt x="313" y="827"/>
                    </a:cubicBezTo>
                    <a:cubicBezTo>
                      <a:pt x="313" y="827"/>
                      <a:pt x="313" y="827"/>
                      <a:pt x="313" y="827"/>
                    </a:cubicBezTo>
                    <a:moveTo>
                      <a:pt x="313" y="827"/>
                    </a:moveTo>
                    <a:cubicBezTo>
                      <a:pt x="313" y="827"/>
                      <a:pt x="313" y="827"/>
                      <a:pt x="313" y="827"/>
                    </a:cubicBezTo>
                    <a:cubicBezTo>
                      <a:pt x="313" y="827"/>
                      <a:pt x="313" y="827"/>
                      <a:pt x="313" y="827"/>
                    </a:cubicBezTo>
                    <a:moveTo>
                      <a:pt x="105" y="736"/>
                    </a:moveTo>
                    <a:cubicBezTo>
                      <a:pt x="105" y="736"/>
                      <a:pt x="105" y="736"/>
                      <a:pt x="105" y="736"/>
                    </a:cubicBezTo>
                    <a:cubicBezTo>
                      <a:pt x="203" y="779"/>
                      <a:pt x="273" y="875"/>
                      <a:pt x="276" y="988"/>
                    </a:cubicBezTo>
                    <a:cubicBezTo>
                      <a:pt x="273" y="875"/>
                      <a:pt x="203" y="779"/>
                      <a:pt x="105" y="736"/>
                    </a:cubicBezTo>
                    <a:moveTo>
                      <a:pt x="135" y="414"/>
                    </a:moveTo>
                    <a:cubicBezTo>
                      <a:pt x="135" y="414"/>
                      <a:pt x="135" y="414"/>
                      <a:pt x="135" y="414"/>
                    </a:cubicBezTo>
                    <a:cubicBezTo>
                      <a:pt x="135" y="414"/>
                      <a:pt x="135" y="414"/>
                      <a:pt x="135" y="414"/>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1"/>
                    </a:moveTo>
                    <a:cubicBezTo>
                      <a:pt x="135" y="411"/>
                      <a:pt x="135" y="412"/>
                      <a:pt x="135" y="412"/>
                    </a:cubicBezTo>
                    <a:cubicBezTo>
                      <a:pt x="135" y="412"/>
                      <a:pt x="135" y="411"/>
                      <a:pt x="135" y="411"/>
                    </a:cubicBezTo>
                    <a:moveTo>
                      <a:pt x="135" y="411"/>
                    </a:moveTo>
                    <a:cubicBezTo>
                      <a:pt x="135" y="411"/>
                      <a:pt x="135" y="411"/>
                      <a:pt x="135" y="411"/>
                    </a:cubicBezTo>
                    <a:cubicBezTo>
                      <a:pt x="135" y="411"/>
                      <a:pt x="135" y="411"/>
                      <a:pt x="135" y="411"/>
                    </a:cubicBezTo>
                    <a:moveTo>
                      <a:pt x="135" y="411"/>
                    </a:moveTo>
                    <a:cubicBezTo>
                      <a:pt x="135" y="411"/>
                      <a:pt x="135" y="411"/>
                      <a:pt x="135" y="411"/>
                    </a:cubicBezTo>
                    <a:cubicBezTo>
                      <a:pt x="135" y="411"/>
                      <a:pt x="135" y="411"/>
                      <a:pt x="135" y="411"/>
                    </a:cubicBezTo>
                    <a:moveTo>
                      <a:pt x="135" y="410"/>
                    </a:moveTo>
                    <a:cubicBezTo>
                      <a:pt x="135" y="410"/>
                      <a:pt x="135" y="411"/>
                      <a:pt x="135" y="411"/>
                    </a:cubicBezTo>
                    <a:cubicBezTo>
                      <a:pt x="135" y="411"/>
                      <a:pt x="135" y="410"/>
                      <a:pt x="135" y="410"/>
                    </a:cubicBezTo>
                    <a:moveTo>
                      <a:pt x="135" y="410"/>
                    </a:moveTo>
                    <a:cubicBezTo>
                      <a:pt x="135" y="410"/>
                      <a:pt x="135" y="410"/>
                      <a:pt x="135" y="410"/>
                    </a:cubicBezTo>
                    <a:cubicBezTo>
                      <a:pt x="135" y="410"/>
                      <a:pt x="135" y="410"/>
                      <a:pt x="135" y="410"/>
                    </a:cubicBezTo>
                    <a:moveTo>
                      <a:pt x="135" y="410"/>
                    </a:moveTo>
                    <a:cubicBezTo>
                      <a:pt x="135" y="410"/>
                      <a:pt x="135" y="410"/>
                      <a:pt x="135" y="410"/>
                    </a:cubicBezTo>
                    <a:cubicBezTo>
                      <a:pt x="135" y="410"/>
                      <a:pt x="135" y="410"/>
                      <a:pt x="135" y="410"/>
                    </a:cubicBezTo>
                    <a:cubicBezTo>
                      <a:pt x="135" y="410"/>
                      <a:pt x="135" y="410"/>
                      <a:pt x="135" y="410"/>
                    </a:cubicBezTo>
                    <a:moveTo>
                      <a:pt x="135" y="409"/>
                    </a:moveTo>
                    <a:cubicBezTo>
                      <a:pt x="135" y="409"/>
                      <a:pt x="135" y="409"/>
                      <a:pt x="135" y="409"/>
                    </a:cubicBezTo>
                    <a:cubicBezTo>
                      <a:pt x="135" y="409"/>
                      <a:pt x="135" y="409"/>
                      <a:pt x="135" y="409"/>
                    </a:cubicBezTo>
                    <a:moveTo>
                      <a:pt x="135" y="409"/>
                    </a:moveTo>
                    <a:cubicBezTo>
                      <a:pt x="135" y="409"/>
                      <a:pt x="135" y="409"/>
                      <a:pt x="135" y="409"/>
                    </a:cubicBezTo>
                    <a:cubicBezTo>
                      <a:pt x="135" y="409"/>
                      <a:pt x="135" y="409"/>
                      <a:pt x="135" y="409"/>
                    </a:cubicBezTo>
                    <a:moveTo>
                      <a:pt x="135" y="408"/>
                    </a:moveTo>
                    <a:cubicBezTo>
                      <a:pt x="135" y="408"/>
                      <a:pt x="135" y="408"/>
                      <a:pt x="135" y="408"/>
                    </a:cubicBezTo>
                    <a:cubicBezTo>
                      <a:pt x="135" y="408"/>
                      <a:pt x="135" y="408"/>
                      <a:pt x="135" y="408"/>
                    </a:cubicBezTo>
                    <a:moveTo>
                      <a:pt x="135" y="408"/>
                    </a:moveTo>
                    <a:cubicBezTo>
                      <a:pt x="135" y="408"/>
                      <a:pt x="135" y="408"/>
                      <a:pt x="135" y="408"/>
                    </a:cubicBezTo>
                    <a:cubicBezTo>
                      <a:pt x="135" y="408"/>
                      <a:pt x="135" y="408"/>
                      <a:pt x="135" y="408"/>
                    </a:cubicBezTo>
                    <a:moveTo>
                      <a:pt x="135" y="407"/>
                    </a:moveTo>
                    <a:cubicBezTo>
                      <a:pt x="135" y="407"/>
                      <a:pt x="135" y="407"/>
                      <a:pt x="135" y="408"/>
                    </a:cubicBezTo>
                    <a:cubicBezTo>
                      <a:pt x="135" y="407"/>
                      <a:pt x="135" y="407"/>
                      <a:pt x="135" y="407"/>
                    </a:cubicBezTo>
                    <a:moveTo>
                      <a:pt x="135" y="407"/>
                    </a:moveTo>
                    <a:cubicBezTo>
                      <a:pt x="135" y="407"/>
                      <a:pt x="135" y="407"/>
                      <a:pt x="135" y="407"/>
                    </a:cubicBezTo>
                    <a:cubicBezTo>
                      <a:pt x="135" y="407"/>
                      <a:pt x="135" y="407"/>
                      <a:pt x="135" y="407"/>
                    </a:cubicBezTo>
                    <a:moveTo>
                      <a:pt x="135" y="407"/>
                    </a:moveTo>
                    <a:cubicBezTo>
                      <a:pt x="135" y="407"/>
                      <a:pt x="135" y="407"/>
                      <a:pt x="135" y="407"/>
                    </a:cubicBezTo>
                    <a:cubicBezTo>
                      <a:pt x="135" y="407"/>
                      <a:pt x="135" y="407"/>
                      <a:pt x="135" y="407"/>
                    </a:cubicBezTo>
                    <a:moveTo>
                      <a:pt x="0" y="0"/>
                    </a:moveTo>
                    <a:cubicBezTo>
                      <a:pt x="0" y="0"/>
                      <a:pt x="0" y="0"/>
                      <a:pt x="0" y="0"/>
                    </a:cubicBez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5" name="Freeform 20"/>
              <p:cNvSpPr/>
              <p:nvPr/>
            </p:nvSpPr>
            <p:spPr bwMode="auto">
              <a:xfrm>
                <a:off x="4010" y="2061"/>
                <a:ext cx="338" cy="711"/>
              </a:xfrm>
              <a:custGeom>
                <a:avLst/>
                <a:gdLst>
                  <a:gd name="T0" fmla="*/ 171 w 208"/>
                  <a:gd name="T1" fmla="*/ 430 h 440"/>
                  <a:gd name="T2" fmla="*/ 171 w 208"/>
                  <a:gd name="T3" fmla="*/ 430 h 440"/>
                  <a:gd name="T4" fmla="*/ 171 w 208"/>
                  <a:gd name="T5" fmla="*/ 431 h 440"/>
                  <a:gd name="T6" fmla="*/ 171 w 208"/>
                  <a:gd name="T7" fmla="*/ 431 h 440"/>
                  <a:gd name="T8" fmla="*/ 171 w 208"/>
                  <a:gd name="T9" fmla="*/ 432 h 440"/>
                  <a:gd name="T10" fmla="*/ 171 w 208"/>
                  <a:gd name="T11" fmla="*/ 433 h 440"/>
                  <a:gd name="T12" fmla="*/ 171 w 208"/>
                  <a:gd name="T13" fmla="*/ 433 h 440"/>
                  <a:gd name="T14" fmla="*/ 171 w 208"/>
                  <a:gd name="T15" fmla="*/ 434 h 440"/>
                  <a:gd name="T16" fmla="*/ 171 w 208"/>
                  <a:gd name="T17" fmla="*/ 434 h 440"/>
                  <a:gd name="T18" fmla="*/ 171 w 208"/>
                  <a:gd name="T19" fmla="*/ 435 h 440"/>
                  <a:gd name="T20" fmla="*/ 171 w 208"/>
                  <a:gd name="T21" fmla="*/ 435 h 440"/>
                  <a:gd name="T22" fmla="*/ 171 w 208"/>
                  <a:gd name="T23" fmla="*/ 436 h 440"/>
                  <a:gd name="T24" fmla="*/ 171 w 208"/>
                  <a:gd name="T25" fmla="*/ 436 h 440"/>
                  <a:gd name="T26" fmla="*/ 171 w 208"/>
                  <a:gd name="T27" fmla="*/ 437 h 440"/>
                  <a:gd name="T28" fmla="*/ 171 w 208"/>
                  <a:gd name="T29" fmla="*/ 438 h 440"/>
                  <a:gd name="T30" fmla="*/ 171 w 208"/>
                  <a:gd name="T31" fmla="*/ 438 h 440"/>
                  <a:gd name="T32" fmla="*/ 171 w 208"/>
                  <a:gd name="T33" fmla="*/ 439 h 440"/>
                  <a:gd name="T34" fmla="*/ 208 w 208"/>
                  <a:gd name="T35" fmla="*/ 290 h 440"/>
                  <a:gd name="T36" fmla="*/ 208 w 208"/>
                  <a:gd name="T37" fmla="*/ 289 h 440"/>
                  <a:gd name="T38" fmla="*/ 208 w 208"/>
                  <a:gd name="T39" fmla="*/ 289 h 440"/>
                  <a:gd name="T40" fmla="*/ 208 w 208"/>
                  <a:gd name="T41" fmla="*/ 288 h 440"/>
                  <a:gd name="T42" fmla="*/ 208 w 208"/>
                  <a:gd name="T43" fmla="*/ 288 h 440"/>
                  <a:gd name="T44" fmla="*/ 208 w 208"/>
                  <a:gd name="T45" fmla="*/ 287 h 440"/>
                  <a:gd name="T46" fmla="*/ 208 w 208"/>
                  <a:gd name="T47" fmla="*/ 286 h 440"/>
                  <a:gd name="T48" fmla="*/ 208 w 208"/>
                  <a:gd name="T49" fmla="*/ 286 h 440"/>
                  <a:gd name="T50" fmla="*/ 208 w 208"/>
                  <a:gd name="T51" fmla="*/ 285 h 440"/>
                  <a:gd name="T52" fmla="*/ 208 w 208"/>
                  <a:gd name="T53" fmla="*/ 284 h 440"/>
                  <a:gd name="T54" fmla="*/ 208 w 208"/>
                  <a:gd name="T55" fmla="*/ 284 h 440"/>
                  <a:gd name="T56" fmla="*/ 208 w 208"/>
                  <a:gd name="T57" fmla="*/ 283 h 440"/>
                  <a:gd name="T58" fmla="*/ 208 w 208"/>
                  <a:gd name="T59" fmla="*/ 283 h 440"/>
                  <a:gd name="T60" fmla="*/ 208 w 208"/>
                  <a:gd name="T61" fmla="*/ 282 h 440"/>
                  <a:gd name="T62" fmla="*/ 208 w 208"/>
                  <a:gd name="T63" fmla="*/ 281 h 440"/>
                  <a:gd name="T64" fmla="*/ 208 w 208"/>
                  <a:gd name="T65" fmla="*/ 281 h 440"/>
                  <a:gd name="T66" fmla="*/ 208 w 208"/>
                  <a:gd name="T67" fmla="*/ 280 h 440"/>
                  <a:gd name="T68" fmla="*/ 208 w 208"/>
                  <a:gd name="T69" fmla="*/ 280 h 440"/>
                  <a:gd name="T70" fmla="*/ 208 w 208"/>
                  <a:gd name="T71" fmla="*/ 279 h 440"/>
                  <a:gd name="T72" fmla="*/ 208 w 208"/>
                  <a:gd name="T73" fmla="*/ 278 h 440"/>
                  <a:gd name="T74" fmla="*/ 208 w 208"/>
                  <a:gd name="T75" fmla="*/ 278 h 440"/>
                  <a:gd name="T76" fmla="*/ 208 w 208"/>
                  <a:gd name="T77" fmla="*/ 277 h 440"/>
                  <a:gd name="T78" fmla="*/ 208 w 208"/>
                  <a:gd name="T79" fmla="*/ 276 h 440"/>
                  <a:gd name="T80" fmla="*/ 208 w 208"/>
                  <a:gd name="T81" fmla="*/ 276 h 440"/>
                  <a:gd name="T82" fmla="*/ 208 w 208"/>
                  <a:gd name="T83" fmla="*/ 275 h 440"/>
                  <a:gd name="T84" fmla="*/ 208 w 208"/>
                  <a:gd name="T85" fmla="*/ 274 h 440"/>
                  <a:gd name="T86" fmla="*/ 208 w 208"/>
                  <a:gd name="T87" fmla="*/ 273 h 440"/>
                  <a:gd name="T88" fmla="*/ 208 w 208"/>
                  <a:gd name="T89" fmla="*/ 273 h 440"/>
                  <a:gd name="T90" fmla="*/ 208 w 208"/>
                  <a:gd name="T91" fmla="*/ 272 h 440"/>
                  <a:gd name="T92" fmla="*/ 208 w 208"/>
                  <a:gd name="T93" fmla="*/ 269 h 440"/>
                  <a:gd name="T94" fmla="*/ 22 w 208"/>
                  <a:gd name="T9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440">
                    <a:moveTo>
                      <a:pt x="22" y="0"/>
                    </a:moveTo>
                    <a:cubicBezTo>
                      <a:pt x="17" y="55"/>
                      <a:pt x="10" y="117"/>
                      <a:pt x="0" y="178"/>
                    </a:cubicBezTo>
                    <a:cubicBezTo>
                      <a:pt x="98" y="221"/>
                      <a:pt x="168" y="317"/>
                      <a:pt x="171" y="430"/>
                    </a:cubicBezTo>
                    <a:cubicBezTo>
                      <a:pt x="171" y="430"/>
                      <a:pt x="171" y="430"/>
                      <a:pt x="171" y="430"/>
                    </a:cubicBezTo>
                    <a:cubicBezTo>
                      <a:pt x="171" y="430"/>
                      <a:pt x="171" y="430"/>
                      <a:pt x="171" y="430"/>
                    </a:cubicBezTo>
                    <a:cubicBezTo>
                      <a:pt x="171" y="430"/>
                      <a:pt x="171" y="430"/>
                      <a:pt x="171" y="430"/>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4"/>
                      <a:pt x="171" y="434"/>
                    </a:cubicBezTo>
                    <a:cubicBezTo>
                      <a:pt x="171" y="434"/>
                      <a:pt x="171" y="434"/>
                      <a:pt x="171" y="434"/>
                    </a:cubicBezTo>
                    <a:cubicBezTo>
                      <a:pt x="171" y="434"/>
                      <a:pt x="171" y="434"/>
                      <a:pt x="171" y="434"/>
                    </a:cubicBezTo>
                    <a:cubicBezTo>
                      <a:pt x="171" y="434"/>
                      <a:pt x="171" y="434"/>
                      <a:pt x="171" y="434"/>
                    </a:cubicBezTo>
                    <a:cubicBezTo>
                      <a:pt x="171" y="434"/>
                      <a:pt x="171" y="434"/>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8"/>
                    </a:cubicBezTo>
                    <a:cubicBezTo>
                      <a:pt x="171" y="438"/>
                      <a:pt x="171" y="438"/>
                      <a:pt x="171" y="438"/>
                    </a:cubicBezTo>
                    <a:cubicBezTo>
                      <a:pt x="171" y="438"/>
                      <a:pt x="171" y="438"/>
                      <a:pt x="171" y="438"/>
                    </a:cubicBezTo>
                    <a:cubicBezTo>
                      <a:pt x="171" y="438"/>
                      <a:pt x="171" y="438"/>
                      <a:pt x="171" y="438"/>
                    </a:cubicBezTo>
                    <a:cubicBezTo>
                      <a:pt x="171" y="438"/>
                      <a:pt x="171" y="438"/>
                      <a:pt x="171" y="438"/>
                    </a:cubicBezTo>
                    <a:cubicBezTo>
                      <a:pt x="171" y="438"/>
                      <a:pt x="171" y="438"/>
                      <a:pt x="171" y="439"/>
                    </a:cubicBezTo>
                    <a:cubicBezTo>
                      <a:pt x="171" y="439"/>
                      <a:pt x="171" y="439"/>
                      <a:pt x="171" y="439"/>
                    </a:cubicBezTo>
                    <a:cubicBezTo>
                      <a:pt x="171" y="439"/>
                      <a:pt x="171" y="439"/>
                      <a:pt x="171" y="439"/>
                    </a:cubicBezTo>
                    <a:cubicBezTo>
                      <a:pt x="171" y="440"/>
                      <a:pt x="171" y="440"/>
                      <a:pt x="171" y="440"/>
                    </a:cubicBezTo>
                    <a:cubicBezTo>
                      <a:pt x="195" y="395"/>
                      <a:pt x="208" y="344"/>
                      <a:pt x="208" y="290"/>
                    </a:cubicBezTo>
                    <a:cubicBezTo>
                      <a:pt x="208" y="290"/>
                      <a:pt x="208" y="290"/>
                      <a:pt x="208" y="290"/>
                    </a:cubicBezTo>
                    <a:cubicBezTo>
                      <a:pt x="208" y="290"/>
                      <a:pt x="208" y="290"/>
                      <a:pt x="208" y="290"/>
                    </a:cubicBezTo>
                    <a:cubicBezTo>
                      <a:pt x="208" y="290"/>
                      <a:pt x="208" y="290"/>
                      <a:pt x="208" y="289"/>
                    </a:cubicBezTo>
                    <a:cubicBezTo>
                      <a:pt x="208" y="289"/>
                      <a:pt x="208" y="289"/>
                      <a:pt x="208" y="289"/>
                    </a:cubicBezTo>
                    <a:cubicBezTo>
                      <a:pt x="208" y="289"/>
                      <a:pt x="208" y="289"/>
                      <a:pt x="208" y="289"/>
                    </a:cubicBezTo>
                    <a:cubicBezTo>
                      <a:pt x="208" y="289"/>
                      <a:pt x="208" y="289"/>
                      <a:pt x="208" y="289"/>
                    </a:cubicBezTo>
                    <a:cubicBezTo>
                      <a:pt x="208" y="289"/>
                      <a:pt x="208" y="289"/>
                      <a:pt x="208" y="289"/>
                    </a:cubicBezTo>
                    <a:cubicBezTo>
                      <a:pt x="208" y="289"/>
                      <a:pt x="208" y="288"/>
                      <a:pt x="208" y="288"/>
                    </a:cubicBezTo>
                    <a:cubicBezTo>
                      <a:pt x="208" y="288"/>
                      <a:pt x="208" y="288"/>
                      <a:pt x="208" y="288"/>
                    </a:cubicBezTo>
                    <a:cubicBezTo>
                      <a:pt x="208" y="288"/>
                      <a:pt x="208" y="288"/>
                      <a:pt x="208" y="288"/>
                    </a:cubicBezTo>
                    <a:cubicBezTo>
                      <a:pt x="208" y="288"/>
                      <a:pt x="208" y="288"/>
                      <a:pt x="208" y="288"/>
                    </a:cubicBezTo>
                    <a:cubicBezTo>
                      <a:pt x="208" y="288"/>
                      <a:pt x="208" y="288"/>
                      <a:pt x="208" y="288"/>
                    </a:cubicBezTo>
                    <a:cubicBezTo>
                      <a:pt x="208" y="288"/>
                      <a:pt x="208" y="287"/>
                      <a:pt x="208" y="287"/>
                    </a:cubicBezTo>
                    <a:cubicBezTo>
                      <a:pt x="208" y="287"/>
                      <a:pt x="208" y="287"/>
                      <a:pt x="208" y="287"/>
                    </a:cubicBezTo>
                    <a:cubicBezTo>
                      <a:pt x="208" y="287"/>
                      <a:pt x="208" y="287"/>
                      <a:pt x="208" y="287"/>
                    </a:cubicBezTo>
                    <a:cubicBezTo>
                      <a:pt x="208" y="287"/>
                      <a:pt x="208" y="287"/>
                      <a:pt x="208" y="287"/>
                    </a:cubicBezTo>
                    <a:cubicBezTo>
                      <a:pt x="208" y="287"/>
                      <a:pt x="208" y="287"/>
                      <a:pt x="208" y="287"/>
                    </a:cubicBezTo>
                    <a:cubicBezTo>
                      <a:pt x="208" y="287"/>
                      <a:pt x="208" y="286"/>
                      <a:pt x="208" y="286"/>
                    </a:cubicBezTo>
                    <a:cubicBezTo>
                      <a:pt x="208" y="286"/>
                      <a:pt x="208" y="286"/>
                      <a:pt x="208" y="286"/>
                    </a:cubicBezTo>
                    <a:cubicBezTo>
                      <a:pt x="208" y="286"/>
                      <a:pt x="208" y="286"/>
                      <a:pt x="208" y="286"/>
                    </a:cubicBezTo>
                    <a:cubicBezTo>
                      <a:pt x="208" y="286"/>
                      <a:pt x="208" y="286"/>
                      <a:pt x="208" y="286"/>
                    </a:cubicBezTo>
                    <a:cubicBezTo>
                      <a:pt x="208" y="286"/>
                      <a:pt x="208" y="286"/>
                      <a:pt x="208" y="285"/>
                    </a:cubicBezTo>
                    <a:cubicBezTo>
                      <a:pt x="208" y="285"/>
                      <a:pt x="208" y="285"/>
                      <a:pt x="208" y="285"/>
                    </a:cubicBezTo>
                    <a:cubicBezTo>
                      <a:pt x="208" y="285"/>
                      <a:pt x="208" y="285"/>
                      <a:pt x="208" y="285"/>
                    </a:cubicBezTo>
                    <a:cubicBezTo>
                      <a:pt x="208" y="285"/>
                      <a:pt x="208" y="285"/>
                      <a:pt x="208" y="285"/>
                    </a:cubicBezTo>
                    <a:cubicBezTo>
                      <a:pt x="208" y="285"/>
                      <a:pt x="208" y="285"/>
                      <a:pt x="208" y="285"/>
                    </a:cubicBezTo>
                    <a:cubicBezTo>
                      <a:pt x="208" y="285"/>
                      <a:pt x="208" y="285"/>
                      <a:pt x="208" y="284"/>
                    </a:cubicBezTo>
                    <a:cubicBezTo>
                      <a:pt x="208" y="284"/>
                      <a:pt x="208" y="284"/>
                      <a:pt x="208" y="284"/>
                    </a:cubicBezTo>
                    <a:cubicBezTo>
                      <a:pt x="208" y="284"/>
                      <a:pt x="208" y="284"/>
                      <a:pt x="208" y="284"/>
                    </a:cubicBezTo>
                    <a:cubicBezTo>
                      <a:pt x="208" y="284"/>
                      <a:pt x="208" y="284"/>
                      <a:pt x="208" y="284"/>
                    </a:cubicBezTo>
                    <a:cubicBezTo>
                      <a:pt x="208" y="284"/>
                      <a:pt x="208" y="284"/>
                      <a:pt x="208" y="284"/>
                    </a:cubicBezTo>
                    <a:cubicBezTo>
                      <a:pt x="208" y="284"/>
                      <a:pt x="208" y="284"/>
                      <a:pt x="208" y="283"/>
                    </a:cubicBezTo>
                    <a:cubicBezTo>
                      <a:pt x="208" y="283"/>
                      <a:pt x="208" y="283"/>
                      <a:pt x="208" y="283"/>
                    </a:cubicBezTo>
                    <a:cubicBezTo>
                      <a:pt x="208" y="283"/>
                      <a:pt x="208" y="283"/>
                      <a:pt x="208" y="283"/>
                    </a:cubicBezTo>
                    <a:cubicBezTo>
                      <a:pt x="208" y="283"/>
                      <a:pt x="208" y="283"/>
                      <a:pt x="208" y="283"/>
                    </a:cubicBezTo>
                    <a:cubicBezTo>
                      <a:pt x="208" y="283"/>
                      <a:pt x="208" y="283"/>
                      <a:pt x="208" y="283"/>
                    </a:cubicBezTo>
                    <a:cubicBezTo>
                      <a:pt x="208" y="283"/>
                      <a:pt x="208" y="282"/>
                      <a:pt x="208" y="282"/>
                    </a:cubicBezTo>
                    <a:cubicBezTo>
                      <a:pt x="208" y="282"/>
                      <a:pt x="208" y="282"/>
                      <a:pt x="208" y="282"/>
                    </a:cubicBezTo>
                    <a:cubicBezTo>
                      <a:pt x="208" y="282"/>
                      <a:pt x="208" y="282"/>
                      <a:pt x="208" y="282"/>
                    </a:cubicBezTo>
                    <a:cubicBezTo>
                      <a:pt x="208" y="282"/>
                      <a:pt x="208" y="282"/>
                      <a:pt x="208" y="282"/>
                    </a:cubicBezTo>
                    <a:cubicBezTo>
                      <a:pt x="208" y="282"/>
                      <a:pt x="208" y="282"/>
                      <a:pt x="208" y="282"/>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79"/>
                      <a:pt x="208" y="279"/>
                      <a:pt x="208" y="279"/>
                    </a:cubicBezTo>
                    <a:cubicBezTo>
                      <a:pt x="208" y="279"/>
                      <a:pt x="208" y="279"/>
                      <a:pt x="208" y="279"/>
                    </a:cubicBezTo>
                    <a:cubicBezTo>
                      <a:pt x="208" y="279"/>
                      <a:pt x="208" y="279"/>
                      <a:pt x="208" y="279"/>
                    </a:cubicBezTo>
                    <a:cubicBezTo>
                      <a:pt x="208" y="279"/>
                      <a:pt x="208" y="279"/>
                      <a:pt x="208" y="279"/>
                    </a:cubicBezTo>
                    <a:cubicBezTo>
                      <a:pt x="208" y="279"/>
                      <a:pt x="208" y="278"/>
                      <a:pt x="208" y="278"/>
                    </a:cubicBezTo>
                    <a:cubicBezTo>
                      <a:pt x="208" y="278"/>
                      <a:pt x="208" y="278"/>
                      <a:pt x="208" y="278"/>
                    </a:cubicBezTo>
                    <a:cubicBezTo>
                      <a:pt x="208" y="278"/>
                      <a:pt x="208" y="278"/>
                      <a:pt x="208" y="278"/>
                    </a:cubicBezTo>
                    <a:cubicBezTo>
                      <a:pt x="208" y="278"/>
                      <a:pt x="208" y="278"/>
                      <a:pt x="208" y="278"/>
                    </a:cubicBezTo>
                    <a:cubicBezTo>
                      <a:pt x="208" y="278"/>
                      <a:pt x="208" y="278"/>
                      <a:pt x="208" y="278"/>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5"/>
                    </a:cubicBezTo>
                    <a:cubicBezTo>
                      <a:pt x="208" y="275"/>
                      <a:pt x="208" y="275"/>
                      <a:pt x="208" y="275"/>
                    </a:cubicBezTo>
                    <a:cubicBezTo>
                      <a:pt x="208" y="275"/>
                      <a:pt x="208" y="275"/>
                      <a:pt x="208" y="275"/>
                    </a:cubicBezTo>
                    <a:cubicBezTo>
                      <a:pt x="208" y="275"/>
                      <a:pt x="208" y="274"/>
                      <a:pt x="208" y="274"/>
                    </a:cubicBezTo>
                    <a:cubicBezTo>
                      <a:pt x="208" y="274"/>
                      <a:pt x="208" y="274"/>
                      <a:pt x="208" y="274"/>
                    </a:cubicBezTo>
                    <a:cubicBezTo>
                      <a:pt x="208" y="274"/>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2"/>
                      <a:pt x="208" y="272"/>
                      <a:pt x="208" y="272"/>
                    </a:cubicBezTo>
                    <a:cubicBezTo>
                      <a:pt x="208" y="272"/>
                      <a:pt x="208" y="272"/>
                      <a:pt x="208" y="272"/>
                    </a:cubicBezTo>
                    <a:cubicBezTo>
                      <a:pt x="208" y="272"/>
                      <a:pt x="208" y="272"/>
                      <a:pt x="208" y="272"/>
                    </a:cubicBezTo>
                    <a:cubicBezTo>
                      <a:pt x="208" y="272"/>
                      <a:pt x="208" y="272"/>
                      <a:pt x="208" y="272"/>
                    </a:cubicBezTo>
                    <a:cubicBezTo>
                      <a:pt x="208" y="271"/>
                      <a:pt x="208" y="270"/>
                      <a:pt x="208" y="269"/>
                    </a:cubicBezTo>
                    <a:cubicBezTo>
                      <a:pt x="208" y="269"/>
                      <a:pt x="208" y="269"/>
                      <a:pt x="208" y="269"/>
                    </a:cubicBezTo>
                    <a:cubicBezTo>
                      <a:pt x="208" y="269"/>
                      <a:pt x="208" y="269"/>
                      <a:pt x="208" y="269"/>
                    </a:cubicBezTo>
                    <a:cubicBezTo>
                      <a:pt x="208" y="269"/>
                      <a:pt x="208" y="269"/>
                      <a:pt x="208" y="269"/>
                    </a:cubicBezTo>
                    <a:cubicBezTo>
                      <a:pt x="200" y="149"/>
                      <a:pt x="126" y="48"/>
                      <a:pt x="22"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6" name="Freeform 21"/>
              <p:cNvSpPr>
                <a:spLocks noEditPoints="1"/>
              </p:cNvSpPr>
              <p:nvPr/>
            </p:nvSpPr>
            <p:spPr bwMode="auto">
              <a:xfrm>
                <a:off x="3840" y="1156"/>
                <a:ext cx="219" cy="1196"/>
              </a:xfrm>
              <a:custGeom>
                <a:avLst/>
                <a:gdLst>
                  <a:gd name="T0" fmla="*/ 113 w 135"/>
                  <a:gd name="T1" fmla="*/ 232 h 739"/>
                  <a:gd name="T2" fmla="*/ 119 w 135"/>
                  <a:gd name="T3" fmla="*/ 259 h 739"/>
                  <a:gd name="T4" fmla="*/ 0 w 135"/>
                  <a:gd name="T5" fmla="*/ 278 h 739"/>
                  <a:gd name="T6" fmla="*/ 0 w 135"/>
                  <a:gd name="T7" fmla="*/ 373 h 739"/>
                  <a:gd name="T8" fmla="*/ 97 w 135"/>
                  <a:gd name="T9" fmla="*/ 470 h 739"/>
                  <a:gd name="T10" fmla="*/ 0 w 135"/>
                  <a:gd name="T11" fmla="*/ 566 h 739"/>
                  <a:gd name="T12" fmla="*/ 0 w 135"/>
                  <a:gd name="T13" fmla="*/ 736 h 739"/>
                  <a:gd name="T14" fmla="*/ 108 w 135"/>
                  <a:gd name="T15" fmla="*/ 718 h 739"/>
                  <a:gd name="T16" fmla="*/ 108 w 135"/>
                  <a:gd name="T17" fmla="*/ 718 h 739"/>
                  <a:gd name="T18" fmla="*/ 108 w 135"/>
                  <a:gd name="T19" fmla="*/ 718 h 739"/>
                  <a:gd name="T20" fmla="*/ 105 w 135"/>
                  <a:gd name="T21" fmla="*/ 739 h 739"/>
                  <a:gd name="T22" fmla="*/ 105 w 135"/>
                  <a:gd name="T23" fmla="*/ 737 h 739"/>
                  <a:gd name="T24" fmla="*/ 105 w 135"/>
                  <a:gd name="T25" fmla="*/ 737 h 739"/>
                  <a:gd name="T26" fmla="*/ 105 w 135"/>
                  <a:gd name="T27" fmla="*/ 737 h 739"/>
                  <a:gd name="T28" fmla="*/ 127 w 135"/>
                  <a:gd name="T29" fmla="*/ 559 h 739"/>
                  <a:gd name="T30" fmla="*/ 127 w 135"/>
                  <a:gd name="T31" fmla="*/ 559 h 739"/>
                  <a:gd name="T32" fmla="*/ 135 w 135"/>
                  <a:gd name="T33" fmla="*/ 415 h 739"/>
                  <a:gd name="T34" fmla="*/ 135 w 135"/>
                  <a:gd name="T35" fmla="*/ 415 h 739"/>
                  <a:gd name="T36" fmla="*/ 135 w 135"/>
                  <a:gd name="T37" fmla="*/ 414 h 739"/>
                  <a:gd name="T38" fmla="*/ 135 w 135"/>
                  <a:gd name="T39" fmla="*/ 414 h 739"/>
                  <a:gd name="T40" fmla="*/ 135 w 135"/>
                  <a:gd name="T41" fmla="*/ 414 h 739"/>
                  <a:gd name="T42" fmla="*/ 135 w 135"/>
                  <a:gd name="T43" fmla="*/ 414 h 739"/>
                  <a:gd name="T44" fmla="*/ 135 w 135"/>
                  <a:gd name="T45" fmla="*/ 414 h 739"/>
                  <a:gd name="T46" fmla="*/ 135 w 135"/>
                  <a:gd name="T47" fmla="*/ 414 h 739"/>
                  <a:gd name="T48" fmla="*/ 135 w 135"/>
                  <a:gd name="T49" fmla="*/ 413 h 739"/>
                  <a:gd name="T50" fmla="*/ 135 w 135"/>
                  <a:gd name="T51" fmla="*/ 413 h 739"/>
                  <a:gd name="T52" fmla="*/ 135 w 135"/>
                  <a:gd name="T53" fmla="*/ 413 h 739"/>
                  <a:gd name="T54" fmla="*/ 135 w 135"/>
                  <a:gd name="T55" fmla="*/ 413 h 739"/>
                  <a:gd name="T56" fmla="*/ 135 w 135"/>
                  <a:gd name="T57" fmla="*/ 413 h 739"/>
                  <a:gd name="T58" fmla="*/ 135 w 135"/>
                  <a:gd name="T59" fmla="*/ 413 h 739"/>
                  <a:gd name="T60" fmla="*/ 135 w 135"/>
                  <a:gd name="T61" fmla="*/ 413 h 739"/>
                  <a:gd name="T62" fmla="*/ 135 w 135"/>
                  <a:gd name="T63" fmla="*/ 412 h 739"/>
                  <a:gd name="T64" fmla="*/ 135 w 135"/>
                  <a:gd name="T65" fmla="*/ 412 h 739"/>
                  <a:gd name="T66" fmla="*/ 135 w 135"/>
                  <a:gd name="T67" fmla="*/ 412 h 739"/>
                  <a:gd name="T68" fmla="*/ 135 w 135"/>
                  <a:gd name="T69" fmla="*/ 412 h 739"/>
                  <a:gd name="T70" fmla="*/ 135 w 135"/>
                  <a:gd name="T71" fmla="*/ 412 h 739"/>
                  <a:gd name="T72" fmla="*/ 135 w 135"/>
                  <a:gd name="T73" fmla="*/ 412 h 739"/>
                  <a:gd name="T74" fmla="*/ 135 w 135"/>
                  <a:gd name="T75" fmla="*/ 411 h 739"/>
                  <a:gd name="T76" fmla="*/ 135 w 135"/>
                  <a:gd name="T77" fmla="*/ 411 h 739"/>
                  <a:gd name="T78" fmla="*/ 135 w 135"/>
                  <a:gd name="T79" fmla="*/ 411 h 739"/>
                  <a:gd name="T80" fmla="*/ 135 w 135"/>
                  <a:gd name="T81" fmla="*/ 411 h 739"/>
                  <a:gd name="T82" fmla="*/ 135 w 135"/>
                  <a:gd name="T83" fmla="*/ 411 h 739"/>
                  <a:gd name="T84" fmla="*/ 135 w 135"/>
                  <a:gd name="T85" fmla="*/ 410 h 739"/>
                  <a:gd name="T86" fmla="*/ 135 w 135"/>
                  <a:gd name="T87" fmla="*/ 410 h 739"/>
                  <a:gd name="T88" fmla="*/ 135 w 135"/>
                  <a:gd name="T89" fmla="*/ 410 h 739"/>
                  <a:gd name="T90" fmla="*/ 135 w 135"/>
                  <a:gd name="T91" fmla="*/ 410 h 739"/>
                  <a:gd name="T92" fmla="*/ 135 w 135"/>
                  <a:gd name="T93" fmla="*/ 409 h 739"/>
                  <a:gd name="T94" fmla="*/ 135 w 135"/>
                  <a:gd name="T95" fmla="*/ 409 h 739"/>
                  <a:gd name="T96" fmla="*/ 135 w 135"/>
                  <a:gd name="T97" fmla="*/ 409 h 739"/>
                  <a:gd name="T98" fmla="*/ 135 w 135"/>
                  <a:gd name="T99" fmla="*/ 409 h 739"/>
                  <a:gd name="T100" fmla="*/ 135 w 135"/>
                  <a:gd name="T101" fmla="*/ 409 h 739"/>
                  <a:gd name="T102" fmla="*/ 135 w 135"/>
                  <a:gd name="T103" fmla="*/ 408 h 739"/>
                  <a:gd name="T104" fmla="*/ 135 w 135"/>
                  <a:gd name="T105" fmla="*/ 408 h 739"/>
                  <a:gd name="T106" fmla="*/ 135 w 135"/>
                  <a:gd name="T107" fmla="*/ 408 h 739"/>
                  <a:gd name="T108" fmla="*/ 135 w 135"/>
                  <a:gd name="T109" fmla="*/ 408 h 739"/>
                  <a:gd name="T110" fmla="*/ 135 w 135"/>
                  <a:gd name="T111" fmla="*/ 408 h 739"/>
                  <a:gd name="T112" fmla="*/ 113 w 135"/>
                  <a:gd name="T113" fmla="*/ 232 h 739"/>
                  <a:gd name="T114" fmla="*/ 0 w 135"/>
                  <a:gd name="T115" fmla="*/ 0 h 739"/>
                  <a:gd name="T116" fmla="*/ 0 w 135"/>
                  <a:gd name="T117" fmla="*/ 0 h 739"/>
                  <a:gd name="T118" fmla="*/ 0 w 135"/>
                  <a:gd name="T119" fmla="*/ 1 h 739"/>
                  <a:gd name="T120" fmla="*/ 0 w 135"/>
                  <a:gd name="T121" fmla="*/ 1 h 739"/>
                  <a:gd name="T122" fmla="*/ 0 w 135"/>
                  <a:gd name="T123" fmla="*/ 0 h 739"/>
                  <a:gd name="T124" fmla="*/ 0 w 135"/>
                  <a:gd name="T125"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5" h="739">
                    <a:moveTo>
                      <a:pt x="113" y="232"/>
                    </a:moveTo>
                    <a:cubicBezTo>
                      <a:pt x="115" y="241"/>
                      <a:pt x="117" y="250"/>
                      <a:pt x="119" y="259"/>
                    </a:cubicBezTo>
                    <a:cubicBezTo>
                      <a:pt x="82" y="272"/>
                      <a:pt x="42" y="278"/>
                      <a:pt x="0" y="278"/>
                    </a:cubicBezTo>
                    <a:cubicBezTo>
                      <a:pt x="0" y="373"/>
                      <a:pt x="0" y="373"/>
                      <a:pt x="0" y="373"/>
                    </a:cubicBezTo>
                    <a:cubicBezTo>
                      <a:pt x="53" y="373"/>
                      <a:pt x="97" y="416"/>
                      <a:pt x="97" y="470"/>
                    </a:cubicBezTo>
                    <a:cubicBezTo>
                      <a:pt x="97" y="523"/>
                      <a:pt x="53" y="566"/>
                      <a:pt x="0" y="566"/>
                    </a:cubicBezTo>
                    <a:cubicBezTo>
                      <a:pt x="0" y="736"/>
                      <a:pt x="0" y="736"/>
                      <a:pt x="0" y="736"/>
                    </a:cubicBezTo>
                    <a:cubicBezTo>
                      <a:pt x="38" y="736"/>
                      <a:pt x="74" y="729"/>
                      <a:pt x="108" y="718"/>
                    </a:cubicBezTo>
                    <a:cubicBezTo>
                      <a:pt x="108" y="718"/>
                      <a:pt x="108" y="718"/>
                      <a:pt x="108" y="718"/>
                    </a:cubicBezTo>
                    <a:cubicBezTo>
                      <a:pt x="108" y="718"/>
                      <a:pt x="108" y="718"/>
                      <a:pt x="108" y="718"/>
                    </a:cubicBezTo>
                    <a:cubicBezTo>
                      <a:pt x="107" y="725"/>
                      <a:pt x="106" y="732"/>
                      <a:pt x="105" y="739"/>
                    </a:cubicBezTo>
                    <a:cubicBezTo>
                      <a:pt x="105" y="738"/>
                      <a:pt x="105" y="738"/>
                      <a:pt x="105" y="737"/>
                    </a:cubicBezTo>
                    <a:cubicBezTo>
                      <a:pt x="105" y="737"/>
                      <a:pt x="105" y="737"/>
                      <a:pt x="105" y="737"/>
                    </a:cubicBezTo>
                    <a:cubicBezTo>
                      <a:pt x="105" y="737"/>
                      <a:pt x="105" y="737"/>
                      <a:pt x="105" y="737"/>
                    </a:cubicBezTo>
                    <a:cubicBezTo>
                      <a:pt x="115" y="676"/>
                      <a:pt x="122" y="614"/>
                      <a:pt x="127" y="559"/>
                    </a:cubicBezTo>
                    <a:cubicBezTo>
                      <a:pt x="127" y="559"/>
                      <a:pt x="127" y="559"/>
                      <a:pt x="127" y="559"/>
                    </a:cubicBezTo>
                    <a:cubicBezTo>
                      <a:pt x="132" y="502"/>
                      <a:pt x="135" y="452"/>
                      <a:pt x="135" y="415"/>
                    </a:cubicBezTo>
                    <a:cubicBezTo>
                      <a:pt x="135" y="415"/>
                      <a:pt x="135" y="415"/>
                      <a:pt x="135" y="415"/>
                    </a:cubicBezTo>
                    <a:cubicBezTo>
                      <a:pt x="135" y="415"/>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1"/>
                      <a:pt x="135" y="411"/>
                    </a:cubicBezTo>
                    <a:cubicBezTo>
                      <a:pt x="135" y="411"/>
                      <a:pt x="135" y="411"/>
                      <a:pt x="135" y="411"/>
                    </a:cubicBezTo>
                    <a:cubicBezTo>
                      <a:pt x="135" y="411"/>
                      <a:pt x="135" y="411"/>
                      <a:pt x="135" y="411"/>
                    </a:cubicBezTo>
                    <a:cubicBezTo>
                      <a:pt x="135" y="411"/>
                      <a:pt x="135" y="411"/>
                      <a:pt x="135" y="411"/>
                    </a:cubicBezTo>
                    <a:cubicBezTo>
                      <a:pt x="135" y="411"/>
                      <a:pt x="135" y="411"/>
                      <a:pt x="135" y="411"/>
                    </a:cubicBezTo>
                    <a:cubicBezTo>
                      <a:pt x="135" y="411"/>
                      <a:pt x="135" y="410"/>
                      <a:pt x="135" y="410"/>
                    </a:cubicBezTo>
                    <a:cubicBezTo>
                      <a:pt x="135" y="410"/>
                      <a:pt x="135" y="410"/>
                      <a:pt x="135" y="410"/>
                    </a:cubicBezTo>
                    <a:cubicBezTo>
                      <a:pt x="135" y="410"/>
                      <a:pt x="135" y="410"/>
                      <a:pt x="135" y="410"/>
                    </a:cubicBezTo>
                    <a:cubicBezTo>
                      <a:pt x="135" y="410"/>
                      <a:pt x="135" y="410"/>
                      <a:pt x="135" y="410"/>
                    </a:cubicBezTo>
                    <a:cubicBezTo>
                      <a:pt x="135" y="410"/>
                      <a:pt x="135" y="410"/>
                      <a:pt x="135" y="409"/>
                    </a:cubicBezTo>
                    <a:cubicBezTo>
                      <a:pt x="135" y="409"/>
                      <a:pt x="135" y="409"/>
                      <a:pt x="135" y="409"/>
                    </a:cubicBezTo>
                    <a:cubicBezTo>
                      <a:pt x="135" y="409"/>
                      <a:pt x="135" y="409"/>
                      <a:pt x="135" y="409"/>
                    </a:cubicBezTo>
                    <a:cubicBezTo>
                      <a:pt x="135" y="409"/>
                      <a:pt x="135" y="409"/>
                      <a:pt x="135" y="409"/>
                    </a:cubicBezTo>
                    <a:cubicBezTo>
                      <a:pt x="135" y="409"/>
                      <a:pt x="135" y="409"/>
                      <a:pt x="135" y="409"/>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346"/>
                      <a:pt x="127" y="287"/>
                      <a:pt x="113" y="232"/>
                    </a:cubicBezTo>
                    <a:moveTo>
                      <a:pt x="0" y="0"/>
                    </a:moveTo>
                    <a:cubicBezTo>
                      <a:pt x="0" y="0"/>
                      <a:pt x="0" y="0"/>
                      <a:pt x="0" y="0"/>
                    </a:cubicBezTo>
                    <a:cubicBezTo>
                      <a:pt x="0" y="1"/>
                      <a:pt x="0" y="1"/>
                      <a:pt x="0" y="1"/>
                    </a:cubicBezTo>
                    <a:cubicBezTo>
                      <a:pt x="0" y="1"/>
                      <a:pt x="0" y="1"/>
                      <a:pt x="0" y="1"/>
                    </a:cubicBezTo>
                    <a:cubicBezTo>
                      <a:pt x="0" y="1"/>
                      <a:pt x="0" y="1"/>
                      <a:pt x="0" y="0"/>
                    </a:cubicBezTo>
                    <a:cubicBezTo>
                      <a:pt x="0" y="0"/>
                      <a:pt x="0" y="0"/>
                      <a:pt x="0"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7" name="Freeform 24"/>
              <p:cNvSpPr/>
              <p:nvPr/>
            </p:nvSpPr>
            <p:spPr bwMode="auto">
              <a:xfrm>
                <a:off x="4010" y="23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8" name="Freeform 25"/>
              <p:cNvSpPr/>
              <p:nvPr/>
            </p:nvSpPr>
            <p:spPr bwMode="auto">
              <a:xfrm>
                <a:off x="3958" y="26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57D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19" name="Oval 26"/>
              <p:cNvSpPr>
                <a:spLocks noChangeArrowheads="1"/>
              </p:cNvSpPr>
              <p:nvPr/>
            </p:nvSpPr>
            <p:spPr bwMode="auto">
              <a:xfrm>
                <a:off x="3958" y="2630"/>
                <a:ext cx="1" cy="1"/>
              </a:xfrm>
              <a:prstGeom prst="ellipse">
                <a:avLst/>
              </a:pr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9" name="Group 34"/>
            <p:cNvGrpSpPr>
              <a:grpSpLocks noChangeAspect="1"/>
            </p:cNvGrpSpPr>
            <p:nvPr userDrawn="1"/>
          </p:nvGrpSpPr>
          <p:grpSpPr bwMode="auto">
            <a:xfrm>
              <a:off x="1973836" y="5014780"/>
              <a:ext cx="8287764" cy="2637798"/>
              <a:chOff x="1685" y="2725"/>
              <a:chExt cx="4339" cy="1381"/>
            </a:xfrm>
            <a:solidFill>
              <a:schemeClr val="accent1">
                <a:alpha val="20000"/>
              </a:schemeClr>
            </a:solidFill>
          </p:grpSpPr>
          <p:sp>
            <p:nvSpPr>
              <p:cNvPr id="36" name="Oval 36"/>
              <p:cNvSpPr>
                <a:spLocks noChangeArrowheads="1"/>
              </p:cNvSpPr>
              <p:nvPr/>
            </p:nvSpPr>
            <p:spPr bwMode="auto">
              <a:xfrm>
                <a:off x="4595" y="3124"/>
                <a:ext cx="407" cy="4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37" name="Oval 37"/>
              <p:cNvSpPr>
                <a:spLocks noChangeArrowheads="1"/>
              </p:cNvSpPr>
              <p:nvPr/>
            </p:nvSpPr>
            <p:spPr bwMode="auto">
              <a:xfrm>
                <a:off x="4856" y="3236"/>
                <a:ext cx="463" cy="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38" name="Oval 38"/>
              <p:cNvSpPr>
                <a:spLocks noChangeArrowheads="1"/>
              </p:cNvSpPr>
              <p:nvPr/>
            </p:nvSpPr>
            <p:spPr bwMode="auto">
              <a:xfrm>
                <a:off x="5192" y="3174"/>
                <a:ext cx="522" cy="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39" name="Oval 39"/>
              <p:cNvSpPr>
                <a:spLocks noChangeArrowheads="1"/>
              </p:cNvSpPr>
              <p:nvPr/>
            </p:nvSpPr>
            <p:spPr bwMode="auto">
              <a:xfrm>
                <a:off x="2565" y="3309"/>
                <a:ext cx="412" cy="4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0" name="Oval 40"/>
              <p:cNvSpPr>
                <a:spLocks noChangeArrowheads="1"/>
              </p:cNvSpPr>
              <p:nvPr/>
            </p:nvSpPr>
            <p:spPr bwMode="auto">
              <a:xfrm>
                <a:off x="2861" y="3101"/>
                <a:ext cx="1005" cy="10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1" name="Oval 41"/>
              <p:cNvSpPr>
                <a:spLocks noChangeArrowheads="1"/>
              </p:cNvSpPr>
              <p:nvPr/>
            </p:nvSpPr>
            <p:spPr bwMode="auto">
              <a:xfrm>
                <a:off x="1969" y="3276"/>
                <a:ext cx="643" cy="64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2" name="Oval 42"/>
              <p:cNvSpPr>
                <a:spLocks noChangeArrowheads="1"/>
              </p:cNvSpPr>
              <p:nvPr/>
            </p:nvSpPr>
            <p:spPr bwMode="auto">
              <a:xfrm>
                <a:off x="1685" y="3340"/>
                <a:ext cx="644" cy="6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3" name="Oval 43"/>
              <p:cNvSpPr>
                <a:spLocks noChangeArrowheads="1"/>
              </p:cNvSpPr>
              <p:nvPr/>
            </p:nvSpPr>
            <p:spPr bwMode="auto">
              <a:xfrm>
                <a:off x="3502" y="2725"/>
                <a:ext cx="369" cy="3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4" name="Oval 44"/>
              <p:cNvSpPr>
                <a:spLocks noChangeArrowheads="1"/>
              </p:cNvSpPr>
              <p:nvPr/>
            </p:nvSpPr>
            <p:spPr bwMode="auto">
              <a:xfrm>
                <a:off x="3542" y="2942"/>
                <a:ext cx="556" cy="5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5" name="Oval 45"/>
              <p:cNvSpPr>
                <a:spLocks noChangeArrowheads="1"/>
              </p:cNvSpPr>
              <p:nvPr/>
            </p:nvSpPr>
            <p:spPr bwMode="auto">
              <a:xfrm>
                <a:off x="3728" y="3143"/>
                <a:ext cx="772" cy="77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6" name="Oval 46"/>
              <p:cNvSpPr>
                <a:spLocks noChangeArrowheads="1"/>
              </p:cNvSpPr>
              <p:nvPr/>
            </p:nvSpPr>
            <p:spPr bwMode="auto">
              <a:xfrm>
                <a:off x="4399" y="3437"/>
                <a:ext cx="390" cy="3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7" name="Oval 50"/>
              <p:cNvSpPr>
                <a:spLocks noChangeArrowheads="1"/>
              </p:cNvSpPr>
              <p:nvPr/>
            </p:nvSpPr>
            <p:spPr bwMode="auto">
              <a:xfrm>
                <a:off x="5494" y="3314"/>
                <a:ext cx="526" cy="5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8" name="Oval 51"/>
              <p:cNvSpPr>
                <a:spLocks noChangeArrowheads="1"/>
              </p:cNvSpPr>
              <p:nvPr/>
            </p:nvSpPr>
            <p:spPr bwMode="auto">
              <a:xfrm>
                <a:off x="3263" y="3001"/>
                <a:ext cx="556" cy="5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49" name="Oval 52"/>
              <p:cNvSpPr>
                <a:spLocks noChangeArrowheads="1"/>
              </p:cNvSpPr>
              <p:nvPr/>
            </p:nvSpPr>
            <p:spPr bwMode="auto">
              <a:xfrm>
                <a:off x="3062" y="3314"/>
                <a:ext cx="364" cy="36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0" name="Freeform 57"/>
              <p:cNvSpPr>
                <a:spLocks noEditPoints="1"/>
              </p:cNvSpPr>
              <p:nvPr/>
            </p:nvSpPr>
            <p:spPr bwMode="auto">
              <a:xfrm>
                <a:off x="3743" y="3087"/>
                <a:ext cx="332" cy="328"/>
              </a:xfrm>
              <a:custGeom>
                <a:avLst/>
                <a:gdLst>
                  <a:gd name="T0" fmla="*/ 133 w 140"/>
                  <a:gd name="T1" fmla="*/ 18 h 139"/>
                  <a:gd name="T2" fmla="*/ 73 w 140"/>
                  <a:gd name="T3" fmla="*/ 44 h 139"/>
                  <a:gd name="T4" fmla="*/ 16 w 140"/>
                  <a:gd name="T5" fmla="*/ 21 h 139"/>
                  <a:gd name="T6" fmla="*/ 32 w 140"/>
                  <a:gd name="T7" fmla="*/ 82 h 139"/>
                  <a:gd name="T8" fmla="*/ 22 w 140"/>
                  <a:gd name="T9" fmla="*/ 130 h 139"/>
                  <a:gd name="T10" fmla="*/ 60 w 140"/>
                  <a:gd name="T11" fmla="*/ 139 h 139"/>
                  <a:gd name="T12" fmla="*/ 68 w 140"/>
                  <a:gd name="T13" fmla="*/ 139 h 139"/>
                  <a:gd name="T14" fmla="*/ 140 w 140"/>
                  <a:gd name="T15" fmla="*/ 36 h 139"/>
                  <a:gd name="T16" fmla="*/ 133 w 140"/>
                  <a:gd name="T17" fmla="*/ 18 h 139"/>
                  <a:gd name="T18" fmla="*/ 0 w 140"/>
                  <a:gd name="T19" fmla="*/ 0 h 139"/>
                  <a:gd name="T20" fmla="*/ 0 w 140"/>
                  <a:gd name="T21" fmla="*/ 0 h 139"/>
                  <a:gd name="T22" fmla="*/ 0 w 140"/>
                  <a:gd name="T23" fmla="*/ 1 h 139"/>
                  <a:gd name="T24" fmla="*/ 0 w 140"/>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9">
                    <a:moveTo>
                      <a:pt x="133" y="18"/>
                    </a:moveTo>
                    <a:cubicBezTo>
                      <a:pt x="118" y="34"/>
                      <a:pt x="96" y="44"/>
                      <a:pt x="73" y="44"/>
                    </a:cubicBezTo>
                    <a:cubicBezTo>
                      <a:pt x="51" y="44"/>
                      <a:pt x="30" y="35"/>
                      <a:pt x="16" y="21"/>
                    </a:cubicBezTo>
                    <a:cubicBezTo>
                      <a:pt x="26" y="39"/>
                      <a:pt x="32" y="59"/>
                      <a:pt x="32" y="82"/>
                    </a:cubicBezTo>
                    <a:cubicBezTo>
                      <a:pt x="32" y="99"/>
                      <a:pt x="29" y="115"/>
                      <a:pt x="22" y="130"/>
                    </a:cubicBezTo>
                    <a:cubicBezTo>
                      <a:pt x="33" y="136"/>
                      <a:pt x="46" y="139"/>
                      <a:pt x="60" y="139"/>
                    </a:cubicBezTo>
                    <a:cubicBezTo>
                      <a:pt x="63" y="139"/>
                      <a:pt x="66" y="139"/>
                      <a:pt x="68" y="139"/>
                    </a:cubicBezTo>
                    <a:cubicBezTo>
                      <a:pt x="72" y="93"/>
                      <a:pt x="100" y="55"/>
                      <a:pt x="140" y="36"/>
                    </a:cubicBezTo>
                    <a:cubicBezTo>
                      <a:pt x="138" y="30"/>
                      <a:pt x="136" y="24"/>
                      <a:pt x="133" y="18"/>
                    </a:cubicBezTo>
                    <a:moveTo>
                      <a:pt x="0" y="0"/>
                    </a:moveTo>
                    <a:cubicBezTo>
                      <a:pt x="0" y="0"/>
                      <a:pt x="0" y="0"/>
                      <a:pt x="0" y="0"/>
                    </a:cubicBezTo>
                    <a:cubicBezTo>
                      <a:pt x="0" y="0"/>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1" name="Freeform 58"/>
              <p:cNvSpPr/>
              <p:nvPr/>
            </p:nvSpPr>
            <p:spPr bwMode="auto">
              <a:xfrm>
                <a:off x="3904" y="3172"/>
                <a:ext cx="175" cy="243"/>
              </a:xfrm>
              <a:custGeom>
                <a:avLst/>
                <a:gdLst>
                  <a:gd name="T0" fmla="*/ 72 w 74"/>
                  <a:gd name="T1" fmla="*/ 0 h 103"/>
                  <a:gd name="T2" fmla="*/ 0 w 74"/>
                  <a:gd name="T3" fmla="*/ 103 h 103"/>
                  <a:gd name="T4" fmla="*/ 74 w 74"/>
                  <a:gd name="T5" fmla="*/ 21 h 103"/>
                  <a:gd name="T6" fmla="*/ 72 w 74"/>
                  <a:gd name="T7" fmla="*/ 0 h 103"/>
                </a:gdLst>
                <a:ahLst/>
                <a:cxnLst>
                  <a:cxn ang="0">
                    <a:pos x="T0" y="T1"/>
                  </a:cxn>
                  <a:cxn ang="0">
                    <a:pos x="T2" y="T3"/>
                  </a:cxn>
                  <a:cxn ang="0">
                    <a:pos x="T4" y="T5"/>
                  </a:cxn>
                  <a:cxn ang="0">
                    <a:pos x="T6" y="T7"/>
                  </a:cxn>
                </a:cxnLst>
                <a:rect l="0" t="0" r="r" b="b"/>
                <a:pathLst>
                  <a:path w="74" h="103">
                    <a:moveTo>
                      <a:pt x="72" y="0"/>
                    </a:moveTo>
                    <a:cubicBezTo>
                      <a:pt x="32" y="19"/>
                      <a:pt x="4" y="57"/>
                      <a:pt x="0" y="103"/>
                    </a:cubicBezTo>
                    <a:cubicBezTo>
                      <a:pt x="42" y="99"/>
                      <a:pt x="74" y="64"/>
                      <a:pt x="74" y="21"/>
                    </a:cubicBezTo>
                    <a:cubicBezTo>
                      <a:pt x="74" y="14"/>
                      <a:pt x="74" y="7"/>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2" name="Freeform 59"/>
              <p:cNvSpPr/>
              <p:nvPr/>
            </p:nvSpPr>
            <p:spPr bwMode="auto">
              <a:xfrm>
                <a:off x="3689" y="3087"/>
                <a:ext cx="130" cy="307"/>
              </a:xfrm>
              <a:custGeom>
                <a:avLst/>
                <a:gdLst>
                  <a:gd name="T0" fmla="*/ 23 w 55"/>
                  <a:gd name="T1" fmla="*/ 0 h 130"/>
                  <a:gd name="T2" fmla="*/ 0 w 55"/>
                  <a:gd name="T3" fmla="*/ 57 h 130"/>
                  <a:gd name="T4" fmla="*/ 1 w 55"/>
                  <a:gd name="T5" fmla="*/ 70 h 130"/>
                  <a:gd name="T6" fmla="*/ 19 w 55"/>
                  <a:gd name="T7" fmla="*/ 110 h 130"/>
                  <a:gd name="T8" fmla="*/ 45 w 55"/>
                  <a:gd name="T9" fmla="*/ 130 h 130"/>
                  <a:gd name="T10" fmla="*/ 55 w 55"/>
                  <a:gd name="T11" fmla="*/ 82 h 130"/>
                  <a:gd name="T12" fmla="*/ 39 w 55"/>
                  <a:gd name="T13" fmla="*/ 21 h 130"/>
                  <a:gd name="T14" fmla="*/ 23 w 55"/>
                  <a:gd name="T15" fmla="*/ 1 h 130"/>
                  <a:gd name="T16" fmla="*/ 23 w 55"/>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0">
                    <a:moveTo>
                      <a:pt x="23" y="0"/>
                    </a:moveTo>
                    <a:cubicBezTo>
                      <a:pt x="9" y="15"/>
                      <a:pt x="0" y="35"/>
                      <a:pt x="0" y="57"/>
                    </a:cubicBezTo>
                    <a:cubicBezTo>
                      <a:pt x="0" y="61"/>
                      <a:pt x="1" y="66"/>
                      <a:pt x="1" y="70"/>
                    </a:cubicBezTo>
                    <a:cubicBezTo>
                      <a:pt x="11" y="81"/>
                      <a:pt x="17" y="95"/>
                      <a:pt x="19" y="110"/>
                    </a:cubicBezTo>
                    <a:cubicBezTo>
                      <a:pt x="26" y="118"/>
                      <a:pt x="35" y="125"/>
                      <a:pt x="45" y="130"/>
                    </a:cubicBezTo>
                    <a:cubicBezTo>
                      <a:pt x="52" y="115"/>
                      <a:pt x="55" y="99"/>
                      <a:pt x="55" y="82"/>
                    </a:cubicBezTo>
                    <a:cubicBezTo>
                      <a:pt x="55" y="59"/>
                      <a:pt x="49" y="39"/>
                      <a:pt x="39" y="21"/>
                    </a:cubicBezTo>
                    <a:cubicBezTo>
                      <a:pt x="32" y="15"/>
                      <a:pt x="27" y="8"/>
                      <a:pt x="23" y="1"/>
                    </a:cubicBezTo>
                    <a:cubicBezTo>
                      <a:pt x="23" y="1"/>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3" name="Freeform 60"/>
              <p:cNvSpPr/>
              <p:nvPr/>
            </p:nvSpPr>
            <p:spPr bwMode="auto">
              <a:xfrm>
                <a:off x="3424" y="3526"/>
                <a:ext cx="244" cy="48"/>
              </a:xfrm>
              <a:custGeom>
                <a:avLst/>
                <a:gdLst>
                  <a:gd name="T0" fmla="*/ 103 w 103"/>
                  <a:gd name="T1" fmla="*/ 0 h 20"/>
                  <a:gd name="T2" fmla="*/ 50 w 103"/>
                  <a:gd name="T3" fmla="*/ 13 h 20"/>
                  <a:gd name="T4" fmla="*/ 0 w 103"/>
                  <a:gd name="T5" fmla="*/ 2 h 20"/>
                  <a:gd name="T6" fmla="*/ 0 w 103"/>
                  <a:gd name="T7" fmla="*/ 3 h 20"/>
                  <a:gd name="T8" fmla="*/ 50 w 103"/>
                  <a:gd name="T9" fmla="*/ 20 h 20"/>
                  <a:gd name="T10" fmla="*/ 103 w 103"/>
                  <a:gd name="T11" fmla="*/ 0 h 20"/>
                </a:gdLst>
                <a:ahLst/>
                <a:cxnLst>
                  <a:cxn ang="0">
                    <a:pos x="T0" y="T1"/>
                  </a:cxn>
                  <a:cxn ang="0">
                    <a:pos x="T2" y="T3"/>
                  </a:cxn>
                  <a:cxn ang="0">
                    <a:pos x="T4" y="T5"/>
                  </a:cxn>
                  <a:cxn ang="0">
                    <a:pos x="T6" y="T7"/>
                  </a:cxn>
                  <a:cxn ang="0">
                    <a:pos x="T8" y="T9"/>
                  </a:cxn>
                  <a:cxn ang="0">
                    <a:pos x="T10" y="T11"/>
                  </a:cxn>
                </a:cxnLst>
                <a:rect l="0" t="0" r="r" b="b"/>
                <a:pathLst>
                  <a:path w="103" h="20">
                    <a:moveTo>
                      <a:pt x="103" y="0"/>
                    </a:moveTo>
                    <a:cubicBezTo>
                      <a:pt x="87" y="8"/>
                      <a:pt x="69" y="13"/>
                      <a:pt x="50" y="13"/>
                    </a:cubicBezTo>
                    <a:cubicBezTo>
                      <a:pt x="32" y="13"/>
                      <a:pt x="15" y="9"/>
                      <a:pt x="0" y="2"/>
                    </a:cubicBezTo>
                    <a:cubicBezTo>
                      <a:pt x="0" y="2"/>
                      <a:pt x="0" y="2"/>
                      <a:pt x="0" y="3"/>
                    </a:cubicBezTo>
                    <a:cubicBezTo>
                      <a:pt x="14" y="13"/>
                      <a:pt x="31" y="20"/>
                      <a:pt x="50" y="20"/>
                    </a:cubicBezTo>
                    <a:cubicBezTo>
                      <a:pt x="70" y="20"/>
                      <a:pt x="88" y="12"/>
                      <a:pt x="10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4" name="Freeform 61"/>
              <p:cNvSpPr/>
              <p:nvPr/>
            </p:nvSpPr>
            <p:spPr bwMode="auto">
              <a:xfrm>
                <a:off x="3348" y="3181"/>
                <a:ext cx="388" cy="376"/>
              </a:xfrm>
              <a:custGeom>
                <a:avLst/>
                <a:gdLst>
                  <a:gd name="T0" fmla="*/ 82 w 164"/>
                  <a:gd name="T1" fmla="*/ 0 h 159"/>
                  <a:gd name="T2" fmla="*/ 0 w 164"/>
                  <a:gd name="T3" fmla="*/ 70 h 159"/>
                  <a:gd name="T4" fmla="*/ 33 w 164"/>
                  <a:gd name="T5" fmla="*/ 133 h 159"/>
                  <a:gd name="T6" fmla="*/ 32 w 164"/>
                  <a:gd name="T7" fmla="*/ 148 h 159"/>
                  <a:gd name="T8" fmla="*/ 82 w 164"/>
                  <a:gd name="T9" fmla="*/ 159 h 159"/>
                  <a:gd name="T10" fmla="*/ 135 w 164"/>
                  <a:gd name="T11" fmla="*/ 146 h 159"/>
                  <a:gd name="T12" fmla="*/ 164 w 164"/>
                  <a:gd name="T13" fmla="*/ 83 h 159"/>
                  <a:gd name="T14" fmla="*/ 163 w 164"/>
                  <a:gd name="T15" fmla="*/ 70 h 159"/>
                  <a:gd name="T16" fmla="*/ 145 w 164"/>
                  <a:gd name="T17" fmla="*/ 30 h 159"/>
                  <a:gd name="T18" fmla="*/ 82 w 164"/>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9">
                    <a:moveTo>
                      <a:pt x="82" y="0"/>
                    </a:moveTo>
                    <a:cubicBezTo>
                      <a:pt x="41" y="0"/>
                      <a:pt x="7" y="31"/>
                      <a:pt x="0" y="70"/>
                    </a:cubicBezTo>
                    <a:cubicBezTo>
                      <a:pt x="20" y="84"/>
                      <a:pt x="33" y="107"/>
                      <a:pt x="33" y="133"/>
                    </a:cubicBezTo>
                    <a:cubicBezTo>
                      <a:pt x="33" y="138"/>
                      <a:pt x="33" y="143"/>
                      <a:pt x="32" y="148"/>
                    </a:cubicBezTo>
                    <a:cubicBezTo>
                      <a:pt x="47" y="155"/>
                      <a:pt x="64" y="159"/>
                      <a:pt x="82" y="159"/>
                    </a:cubicBezTo>
                    <a:cubicBezTo>
                      <a:pt x="101" y="159"/>
                      <a:pt x="119" y="154"/>
                      <a:pt x="135" y="146"/>
                    </a:cubicBezTo>
                    <a:cubicBezTo>
                      <a:pt x="153" y="131"/>
                      <a:pt x="164" y="108"/>
                      <a:pt x="164" y="83"/>
                    </a:cubicBezTo>
                    <a:cubicBezTo>
                      <a:pt x="164" y="78"/>
                      <a:pt x="164" y="74"/>
                      <a:pt x="163" y="70"/>
                    </a:cubicBezTo>
                    <a:cubicBezTo>
                      <a:pt x="154" y="59"/>
                      <a:pt x="148" y="45"/>
                      <a:pt x="145" y="30"/>
                    </a:cubicBezTo>
                    <a:cubicBezTo>
                      <a:pt x="130" y="12"/>
                      <a:pt x="107"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5" name="Freeform 62"/>
              <p:cNvSpPr/>
              <p:nvPr/>
            </p:nvSpPr>
            <p:spPr bwMode="auto">
              <a:xfrm>
                <a:off x="3346" y="3347"/>
                <a:ext cx="80" cy="186"/>
              </a:xfrm>
              <a:custGeom>
                <a:avLst/>
                <a:gdLst>
                  <a:gd name="T0" fmla="*/ 1 w 34"/>
                  <a:gd name="T1" fmla="*/ 0 h 79"/>
                  <a:gd name="T2" fmla="*/ 0 w 34"/>
                  <a:gd name="T3" fmla="*/ 13 h 79"/>
                  <a:gd name="T4" fmla="*/ 33 w 34"/>
                  <a:gd name="T5" fmla="*/ 79 h 79"/>
                  <a:gd name="T6" fmla="*/ 33 w 34"/>
                  <a:gd name="T7" fmla="*/ 78 h 79"/>
                  <a:gd name="T8" fmla="*/ 34 w 34"/>
                  <a:gd name="T9" fmla="*/ 63 h 79"/>
                  <a:gd name="T10" fmla="*/ 1 w 34"/>
                  <a:gd name="T11" fmla="*/ 0 h 79"/>
                </a:gdLst>
                <a:ahLst/>
                <a:cxnLst>
                  <a:cxn ang="0">
                    <a:pos x="T0" y="T1"/>
                  </a:cxn>
                  <a:cxn ang="0">
                    <a:pos x="T2" y="T3"/>
                  </a:cxn>
                  <a:cxn ang="0">
                    <a:pos x="T4" y="T5"/>
                  </a:cxn>
                  <a:cxn ang="0">
                    <a:pos x="T6" y="T7"/>
                  </a:cxn>
                  <a:cxn ang="0">
                    <a:pos x="T8" y="T9"/>
                  </a:cxn>
                  <a:cxn ang="0">
                    <a:pos x="T10" y="T11"/>
                  </a:cxn>
                </a:cxnLst>
                <a:rect l="0" t="0" r="r" b="b"/>
                <a:pathLst>
                  <a:path w="34" h="79">
                    <a:moveTo>
                      <a:pt x="1" y="0"/>
                    </a:moveTo>
                    <a:cubicBezTo>
                      <a:pt x="1" y="4"/>
                      <a:pt x="0" y="9"/>
                      <a:pt x="0" y="13"/>
                    </a:cubicBezTo>
                    <a:cubicBezTo>
                      <a:pt x="0" y="40"/>
                      <a:pt x="13" y="64"/>
                      <a:pt x="33" y="79"/>
                    </a:cubicBezTo>
                    <a:cubicBezTo>
                      <a:pt x="33" y="78"/>
                      <a:pt x="33" y="78"/>
                      <a:pt x="33" y="78"/>
                    </a:cubicBezTo>
                    <a:cubicBezTo>
                      <a:pt x="34" y="73"/>
                      <a:pt x="34" y="68"/>
                      <a:pt x="34" y="63"/>
                    </a:cubicBezTo>
                    <a:cubicBezTo>
                      <a:pt x="34" y="37"/>
                      <a:pt x="21" y="14"/>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6" name="Freeform 63"/>
              <p:cNvSpPr/>
              <p:nvPr/>
            </p:nvSpPr>
            <p:spPr bwMode="auto">
              <a:xfrm>
                <a:off x="3691" y="3252"/>
                <a:ext cx="43" cy="95"/>
              </a:xfrm>
              <a:custGeom>
                <a:avLst/>
                <a:gdLst>
                  <a:gd name="T0" fmla="*/ 0 w 18"/>
                  <a:gd name="T1" fmla="*/ 0 h 40"/>
                  <a:gd name="T2" fmla="*/ 18 w 18"/>
                  <a:gd name="T3" fmla="*/ 40 h 40"/>
                  <a:gd name="T4" fmla="*/ 0 w 18"/>
                  <a:gd name="T5" fmla="*/ 0 h 40"/>
                </a:gdLst>
                <a:ahLst/>
                <a:cxnLst>
                  <a:cxn ang="0">
                    <a:pos x="T0" y="T1"/>
                  </a:cxn>
                  <a:cxn ang="0">
                    <a:pos x="T2" y="T3"/>
                  </a:cxn>
                  <a:cxn ang="0">
                    <a:pos x="T4" y="T5"/>
                  </a:cxn>
                </a:cxnLst>
                <a:rect l="0" t="0" r="r" b="b"/>
                <a:pathLst>
                  <a:path w="18" h="40">
                    <a:moveTo>
                      <a:pt x="0" y="0"/>
                    </a:moveTo>
                    <a:cubicBezTo>
                      <a:pt x="3" y="15"/>
                      <a:pt x="9" y="29"/>
                      <a:pt x="18" y="40"/>
                    </a:cubicBezTo>
                    <a:cubicBezTo>
                      <a:pt x="16" y="25"/>
                      <a:pt x="10" y="1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7" name="Freeform 64"/>
              <p:cNvSpPr/>
              <p:nvPr/>
            </p:nvSpPr>
            <p:spPr bwMode="auto">
              <a:xfrm>
                <a:off x="3299" y="2767"/>
                <a:ext cx="258" cy="178"/>
              </a:xfrm>
              <a:custGeom>
                <a:avLst/>
                <a:gdLst>
                  <a:gd name="T0" fmla="*/ 82 w 109"/>
                  <a:gd name="T1" fmla="*/ 0 h 75"/>
                  <a:gd name="T2" fmla="*/ 0 w 109"/>
                  <a:gd name="T3" fmla="*/ 75 h 75"/>
                  <a:gd name="T4" fmla="*/ 87 w 109"/>
                  <a:gd name="T5" fmla="*/ 50 h 75"/>
                  <a:gd name="T6" fmla="*/ 109 w 109"/>
                  <a:gd name="T7" fmla="*/ 4 h 75"/>
                  <a:gd name="T8" fmla="*/ 82 w 109"/>
                  <a:gd name="T9" fmla="*/ 0 h 75"/>
                </a:gdLst>
                <a:ahLst/>
                <a:cxnLst>
                  <a:cxn ang="0">
                    <a:pos x="T0" y="T1"/>
                  </a:cxn>
                  <a:cxn ang="0">
                    <a:pos x="T2" y="T3"/>
                  </a:cxn>
                  <a:cxn ang="0">
                    <a:pos x="T4" y="T5"/>
                  </a:cxn>
                  <a:cxn ang="0">
                    <a:pos x="T6" y="T7"/>
                  </a:cxn>
                  <a:cxn ang="0">
                    <a:pos x="T8" y="T9"/>
                  </a:cxn>
                </a:cxnLst>
                <a:rect l="0" t="0" r="r" b="b"/>
                <a:pathLst>
                  <a:path w="109" h="75">
                    <a:moveTo>
                      <a:pt x="82" y="0"/>
                    </a:moveTo>
                    <a:cubicBezTo>
                      <a:pt x="39" y="0"/>
                      <a:pt x="4" y="33"/>
                      <a:pt x="0" y="75"/>
                    </a:cubicBezTo>
                    <a:cubicBezTo>
                      <a:pt x="4" y="74"/>
                      <a:pt x="43" y="63"/>
                      <a:pt x="87" y="50"/>
                    </a:cubicBezTo>
                    <a:cubicBezTo>
                      <a:pt x="89" y="32"/>
                      <a:pt x="97" y="16"/>
                      <a:pt x="109" y="4"/>
                    </a:cubicBezTo>
                    <a:cubicBezTo>
                      <a:pt x="101" y="1"/>
                      <a:pt x="92"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8" name="Freeform 65"/>
              <p:cNvSpPr/>
              <p:nvPr/>
            </p:nvSpPr>
            <p:spPr bwMode="auto">
              <a:xfrm>
                <a:off x="3299" y="2886"/>
                <a:ext cx="229" cy="201"/>
              </a:xfrm>
              <a:custGeom>
                <a:avLst/>
                <a:gdLst>
                  <a:gd name="T0" fmla="*/ 87 w 97"/>
                  <a:gd name="T1" fmla="*/ 0 h 85"/>
                  <a:gd name="T2" fmla="*/ 0 w 97"/>
                  <a:gd name="T3" fmla="*/ 25 h 85"/>
                  <a:gd name="T4" fmla="*/ 0 w 97"/>
                  <a:gd name="T5" fmla="*/ 32 h 85"/>
                  <a:gd name="T6" fmla="*/ 19 w 97"/>
                  <a:gd name="T7" fmla="*/ 85 h 85"/>
                  <a:gd name="T8" fmla="*/ 97 w 97"/>
                  <a:gd name="T9" fmla="*/ 49 h 85"/>
                  <a:gd name="T10" fmla="*/ 86 w 97"/>
                  <a:gd name="T11" fmla="*/ 10 h 85"/>
                  <a:gd name="T12" fmla="*/ 87 w 97"/>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7" h="85">
                    <a:moveTo>
                      <a:pt x="87" y="0"/>
                    </a:moveTo>
                    <a:cubicBezTo>
                      <a:pt x="43" y="13"/>
                      <a:pt x="4" y="24"/>
                      <a:pt x="0" y="25"/>
                    </a:cubicBezTo>
                    <a:cubicBezTo>
                      <a:pt x="0" y="27"/>
                      <a:pt x="0" y="30"/>
                      <a:pt x="0" y="32"/>
                    </a:cubicBezTo>
                    <a:cubicBezTo>
                      <a:pt x="0" y="52"/>
                      <a:pt x="7" y="71"/>
                      <a:pt x="19" y="85"/>
                    </a:cubicBezTo>
                    <a:cubicBezTo>
                      <a:pt x="39" y="64"/>
                      <a:pt x="66" y="51"/>
                      <a:pt x="97" y="49"/>
                    </a:cubicBezTo>
                    <a:cubicBezTo>
                      <a:pt x="90" y="38"/>
                      <a:pt x="86" y="24"/>
                      <a:pt x="86" y="10"/>
                    </a:cubicBezTo>
                    <a:cubicBezTo>
                      <a:pt x="86" y="7"/>
                      <a:pt x="86" y="3"/>
                      <a:pt x="8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59" name="Freeform 66"/>
              <p:cNvSpPr/>
              <p:nvPr/>
            </p:nvSpPr>
            <p:spPr bwMode="auto">
              <a:xfrm>
                <a:off x="3502" y="2777"/>
                <a:ext cx="187" cy="239"/>
              </a:xfrm>
              <a:custGeom>
                <a:avLst/>
                <a:gdLst>
                  <a:gd name="T0" fmla="*/ 23 w 79"/>
                  <a:gd name="T1" fmla="*/ 0 h 101"/>
                  <a:gd name="T2" fmla="*/ 1 w 79"/>
                  <a:gd name="T3" fmla="*/ 46 h 101"/>
                  <a:gd name="T4" fmla="*/ 0 w 79"/>
                  <a:gd name="T5" fmla="*/ 56 h 101"/>
                  <a:gd name="T6" fmla="*/ 11 w 79"/>
                  <a:gd name="T7" fmla="*/ 95 h 101"/>
                  <a:gd name="T8" fmla="*/ 17 w 79"/>
                  <a:gd name="T9" fmla="*/ 95 h 101"/>
                  <a:gd name="T10" fmla="*/ 55 w 79"/>
                  <a:gd name="T11" fmla="*/ 101 h 101"/>
                  <a:gd name="T12" fmla="*/ 79 w 79"/>
                  <a:gd name="T13" fmla="*/ 84 h 101"/>
                  <a:gd name="T14" fmla="*/ 79 w 79"/>
                  <a:gd name="T15" fmla="*/ 78 h 101"/>
                  <a:gd name="T16" fmla="*/ 23 w 79"/>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01">
                    <a:moveTo>
                      <a:pt x="23" y="0"/>
                    </a:moveTo>
                    <a:cubicBezTo>
                      <a:pt x="11" y="12"/>
                      <a:pt x="3" y="28"/>
                      <a:pt x="1" y="46"/>
                    </a:cubicBezTo>
                    <a:cubicBezTo>
                      <a:pt x="0" y="49"/>
                      <a:pt x="0" y="53"/>
                      <a:pt x="0" y="56"/>
                    </a:cubicBezTo>
                    <a:cubicBezTo>
                      <a:pt x="0" y="70"/>
                      <a:pt x="4" y="84"/>
                      <a:pt x="11" y="95"/>
                    </a:cubicBezTo>
                    <a:cubicBezTo>
                      <a:pt x="13" y="95"/>
                      <a:pt x="15" y="95"/>
                      <a:pt x="17" y="95"/>
                    </a:cubicBezTo>
                    <a:cubicBezTo>
                      <a:pt x="30" y="95"/>
                      <a:pt x="43" y="97"/>
                      <a:pt x="55" y="101"/>
                    </a:cubicBezTo>
                    <a:cubicBezTo>
                      <a:pt x="62" y="95"/>
                      <a:pt x="70" y="89"/>
                      <a:pt x="79" y="84"/>
                    </a:cubicBezTo>
                    <a:cubicBezTo>
                      <a:pt x="79" y="82"/>
                      <a:pt x="79" y="80"/>
                      <a:pt x="79" y="78"/>
                    </a:cubicBezTo>
                    <a:cubicBezTo>
                      <a:pt x="79" y="42"/>
                      <a:pt x="56" y="11"/>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0" name="Freeform 67"/>
              <p:cNvSpPr/>
              <p:nvPr/>
            </p:nvSpPr>
            <p:spPr bwMode="auto">
              <a:xfrm>
                <a:off x="3632" y="2975"/>
                <a:ext cx="57" cy="60"/>
              </a:xfrm>
              <a:custGeom>
                <a:avLst/>
                <a:gdLst>
                  <a:gd name="T0" fmla="*/ 24 w 24"/>
                  <a:gd name="T1" fmla="*/ 0 h 25"/>
                  <a:gd name="T2" fmla="*/ 0 w 24"/>
                  <a:gd name="T3" fmla="*/ 17 h 25"/>
                  <a:gd name="T4" fmla="*/ 18 w 24"/>
                  <a:gd name="T5" fmla="*/ 25 h 25"/>
                  <a:gd name="T6" fmla="*/ 24 w 24"/>
                  <a:gd name="T7" fmla="*/ 0 h 25"/>
                </a:gdLst>
                <a:ahLst/>
                <a:cxnLst>
                  <a:cxn ang="0">
                    <a:pos x="T0" y="T1"/>
                  </a:cxn>
                  <a:cxn ang="0">
                    <a:pos x="T2" y="T3"/>
                  </a:cxn>
                  <a:cxn ang="0">
                    <a:pos x="T4" y="T5"/>
                  </a:cxn>
                  <a:cxn ang="0">
                    <a:pos x="T6" y="T7"/>
                  </a:cxn>
                </a:cxnLst>
                <a:rect l="0" t="0" r="r" b="b"/>
                <a:pathLst>
                  <a:path w="24" h="25">
                    <a:moveTo>
                      <a:pt x="24" y="0"/>
                    </a:moveTo>
                    <a:cubicBezTo>
                      <a:pt x="15" y="5"/>
                      <a:pt x="7" y="11"/>
                      <a:pt x="0" y="17"/>
                    </a:cubicBezTo>
                    <a:cubicBezTo>
                      <a:pt x="6" y="20"/>
                      <a:pt x="12" y="22"/>
                      <a:pt x="18" y="25"/>
                    </a:cubicBezTo>
                    <a:cubicBezTo>
                      <a:pt x="21" y="18"/>
                      <a:pt x="23" y="9"/>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1" name="Freeform 68"/>
              <p:cNvSpPr/>
              <p:nvPr/>
            </p:nvSpPr>
            <p:spPr bwMode="auto">
              <a:xfrm>
                <a:off x="3344" y="3001"/>
                <a:ext cx="331" cy="157"/>
              </a:xfrm>
              <a:custGeom>
                <a:avLst/>
                <a:gdLst>
                  <a:gd name="T0" fmla="*/ 84 w 140"/>
                  <a:gd name="T1" fmla="*/ 0 h 66"/>
                  <a:gd name="T2" fmla="*/ 78 w 140"/>
                  <a:gd name="T3" fmla="*/ 0 h 66"/>
                  <a:gd name="T4" fmla="*/ 0 w 140"/>
                  <a:gd name="T5" fmla="*/ 36 h 66"/>
                  <a:gd name="T6" fmla="*/ 63 w 140"/>
                  <a:gd name="T7" fmla="*/ 66 h 66"/>
                  <a:gd name="T8" fmla="*/ 140 w 140"/>
                  <a:gd name="T9" fmla="*/ 14 h 66"/>
                  <a:gd name="T10" fmla="*/ 122 w 140"/>
                  <a:gd name="T11" fmla="*/ 6 h 66"/>
                  <a:gd name="T12" fmla="*/ 84 w 14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40" h="66">
                    <a:moveTo>
                      <a:pt x="84" y="0"/>
                    </a:moveTo>
                    <a:cubicBezTo>
                      <a:pt x="82" y="0"/>
                      <a:pt x="80" y="0"/>
                      <a:pt x="78" y="0"/>
                    </a:cubicBezTo>
                    <a:cubicBezTo>
                      <a:pt x="47" y="2"/>
                      <a:pt x="20" y="15"/>
                      <a:pt x="0" y="36"/>
                    </a:cubicBezTo>
                    <a:cubicBezTo>
                      <a:pt x="15" y="54"/>
                      <a:pt x="38" y="66"/>
                      <a:pt x="63" y="66"/>
                    </a:cubicBezTo>
                    <a:cubicBezTo>
                      <a:pt x="98" y="66"/>
                      <a:pt x="128" y="45"/>
                      <a:pt x="140" y="14"/>
                    </a:cubicBezTo>
                    <a:cubicBezTo>
                      <a:pt x="134" y="11"/>
                      <a:pt x="128" y="9"/>
                      <a:pt x="122" y="6"/>
                    </a:cubicBezTo>
                    <a:cubicBezTo>
                      <a:pt x="110" y="2"/>
                      <a:pt x="97" y="0"/>
                      <a:pt x="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2" name="Freeform 69"/>
              <p:cNvSpPr/>
              <p:nvPr/>
            </p:nvSpPr>
            <p:spPr bwMode="auto">
              <a:xfrm>
                <a:off x="3902" y="2801"/>
                <a:ext cx="206" cy="160"/>
              </a:xfrm>
              <a:custGeom>
                <a:avLst/>
                <a:gdLst>
                  <a:gd name="T0" fmla="*/ 6 w 87"/>
                  <a:gd name="T1" fmla="*/ 0 h 68"/>
                  <a:gd name="T2" fmla="*/ 0 w 87"/>
                  <a:gd name="T3" fmla="*/ 0 h 68"/>
                  <a:gd name="T4" fmla="*/ 87 w 87"/>
                  <a:gd name="T5" fmla="*/ 68 h 68"/>
                  <a:gd name="T6" fmla="*/ 6 w 87"/>
                  <a:gd name="T7" fmla="*/ 0 h 68"/>
                </a:gdLst>
                <a:ahLst/>
                <a:cxnLst>
                  <a:cxn ang="0">
                    <a:pos x="T0" y="T1"/>
                  </a:cxn>
                  <a:cxn ang="0">
                    <a:pos x="T2" y="T3"/>
                  </a:cxn>
                  <a:cxn ang="0">
                    <a:pos x="T4" y="T5"/>
                  </a:cxn>
                  <a:cxn ang="0">
                    <a:pos x="T6" y="T7"/>
                  </a:cxn>
                </a:cxnLst>
                <a:rect l="0" t="0" r="r" b="b"/>
                <a:pathLst>
                  <a:path w="87" h="68">
                    <a:moveTo>
                      <a:pt x="6" y="0"/>
                    </a:moveTo>
                    <a:cubicBezTo>
                      <a:pt x="4" y="0"/>
                      <a:pt x="2" y="0"/>
                      <a:pt x="0" y="0"/>
                    </a:cubicBezTo>
                    <a:cubicBezTo>
                      <a:pt x="26" y="18"/>
                      <a:pt x="64" y="50"/>
                      <a:pt x="87" y="68"/>
                    </a:cubicBezTo>
                    <a:cubicBezTo>
                      <a:pt x="80" y="29"/>
                      <a:pt x="4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3" name="Freeform 70"/>
              <p:cNvSpPr/>
              <p:nvPr/>
            </p:nvSpPr>
            <p:spPr bwMode="auto">
              <a:xfrm>
                <a:off x="3845" y="2801"/>
                <a:ext cx="265" cy="309"/>
              </a:xfrm>
              <a:custGeom>
                <a:avLst/>
                <a:gdLst>
                  <a:gd name="T0" fmla="*/ 24 w 112"/>
                  <a:gd name="T1" fmla="*/ 0 h 131"/>
                  <a:gd name="T2" fmla="*/ 0 w 112"/>
                  <a:gd name="T3" fmla="*/ 6 h 131"/>
                  <a:gd name="T4" fmla="*/ 11 w 112"/>
                  <a:gd name="T5" fmla="*/ 46 h 131"/>
                  <a:gd name="T6" fmla="*/ 9 w 112"/>
                  <a:gd name="T7" fmla="*/ 62 h 131"/>
                  <a:gd name="T8" fmla="*/ 97 w 112"/>
                  <a:gd name="T9" fmla="*/ 131 h 131"/>
                  <a:gd name="T10" fmla="*/ 112 w 112"/>
                  <a:gd name="T11" fmla="*/ 83 h 131"/>
                  <a:gd name="T12" fmla="*/ 111 w 112"/>
                  <a:gd name="T13" fmla="*/ 68 h 131"/>
                  <a:gd name="T14" fmla="*/ 24 w 112"/>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31">
                    <a:moveTo>
                      <a:pt x="24" y="0"/>
                    </a:moveTo>
                    <a:cubicBezTo>
                      <a:pt x="16" y="1"/>
                      <a:pt x="7" y="3"/>
                      <a:pt x="0" y="6"/>
                    </a:cubicBezTo>
                    <a:cubicBezTo>
                      <a:pt x="7" y="17"/>
                      <a:pt x="11" y="31"/>
                      <a:pt x="11" y="46"/>
                    </a:cubicBezTo>
                    <a:cubicBezTo>
                      <a:pt x="11" y="51"/>
                      <a:pt x="10" y="57"/>
                      <a:pt x="9" y="62"/>
                    </a:cubicBezTo>
                    <a:cubicBezTo>
                      <a:pt x="49" y="69"/>
                      <a:pt x="81" y="95"/>
                      <a:pt x="97" y="131"/>
                    </a:cubicBezTo>
                    <a:cubicBezTo>
                      <a:pt x="107" y="117"/>
                      <a:pt x="112" y="100"/>
                      <a:pt x="112" y="83"/>
                    </a:cubicBezTo>
                    <a:cubicBezTo>
                      <a:pt x="112" y="78"/>
                      <a:pt x="112" y="73"/>
                      <a:pt x="111" y="68"/>
                    </a:cubicBezTo>
                    <a:cubicBezTo>
                      <a:pt x="88" y="50"/>
                      <a:pt x="50" y="18"/>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4" name="Freeform 71"/>
              <p:cNvSpPr/>
              <p:nvPr/>
            </p:nvSpPr>
            <p:spPr bwMode="auto">
              <a:xfrm>
                <a:off x="3722" y="2815"/>
                <a:ext cx="149" cy="146"/>
              </a:xfrm>
              <a:custGeom>
                <a:avLst/>
                <a:gdLst>
                  <a:gd name="T0" fmla="*/ 52 w 63"/>
                  <a:gd name="T1" fmla="*/ 0 h 62"/>
                  <a:gd name="T2" fmla="*/ 0 w 63"/>
                  <a:gd name="T3" fmla="*/ 62 h 62"/>
                  <a:gd name="T4" fmla="*/ 41 w 63"/>
                  <a:gd name="T5" fmla="*/ 54 h 62"/>
                  <a:gd name="T6" fmla="*/ 61 w 63"/>
                  <a:gd name="T7" fmla="*/ 56 h 62"/>
                  <a:gd name="T8" fmla="*/ 63 w 63"/>
                  <a:gd name="T9" fmla="*/ 40 h 62"/>
                  <a:gd name="T10" fmla="*/ 52 w 63"/>
                  <a:gd name="T11" fmla="*/ 0 h 62"/>
                </a:gdLst>
                <a:ahLst/>
                <a:cxnLst>
                  <a:cxn ang="0">
                    <a:pos x="T0" y="T1"/>
                  </a:cxn>
                  <a:cxn ang="0">
                    <a:pos x="T2" y="T3"/>
                  </a:cxn>
                  <a:cxn ang="0">
                    <a:pos x="T4" y="T5"/>
                  </a:cxn>
                  <a:cxn ang="0">
                    <a:pos x="T6" y="T7"/>
                  </a:cxn>
                  <a:cxn ang="0">
                    <a:pos x="T8" y="T9"/>
                  </a:cxn>
                  <a:cxn ang="0">
                    <a:pos x="T10" y="T11"/>
                  </a:cxn>
                </a:cxnLst>
                <a:rect l="0" t="0" r="r" b="b"/>
                <a:pathLst>
                  <a:path w="63" h="62">
                    <a:moveTo>
                      <a:pt x="52" y="0"/>
                    </a:moveTo>
                    <a:cubicBezTo>
                      <a:pt x="25" y="10"/>
                      <a:pt x="6" y="33"/>
                      <a:pt x="0" y="62"/>
                    </a:cubicBezTo>
                    <a:cubicBezTo>
                      <a:pt x="13" y="57"/>
                      <a:pt x="27" y="54"/>
                      <a:pt x="41" y="54"/>
                    </a:cubicBezTo>
                    <a:cubicBezTo>
                      <a:pt x="48" y="54"/>
                      <a:pt x="55" y="55"/>
                      <a:pt x="61" y="56"/>
                    </a:cubicBezTo>
                    <a:cubicBezTo>
                      <a:pt x="62" y="51"/>
                      <a:pt x="63" y="45"/>
                      <a:pt x="63" y="40"/>
                    </a:cubicBezTo>
                    <a:cubicBezTo>
                      <a:pt x="63" y="25"/>
                      <a:pt x="59" y="11"/>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5" name="Freeform 72"/>
              <p:cNvSpPr/>
              <p:nvPr/>
            </p:nvSpPr>
            <p:spPr bwMode="auto">
              <a:xfrm>
                <a:off x="3720" y="2942"/>
                <a:ext cx="355" cy="187"/>
              </a:xfrm>
              <a:custGeom>
                <a:avLst/>
                <a:gdLst>
                  <a:gd name="T0" fmla="*/ 42 w 150"/>
                  <a:gd name="T1" fmla="*/ 0 h 79"/>
                  <a:gd name="T2" fmla="*/ 1 w 150"/>
                  <a:gd name="T3" fmla="*/ 8 h 79"/>
                  <a:gd name="T4" fmla="*/ 0 w 150"/>
                  <a:gd name="T5" fmla="*/ 23 h 79"/>
                  <a:gd name="T6" fmla="*/ 10 w 150"/>
                  <a:gd name="T7" fmla="*/ 61 h 79"/>
                  <a:gd name="T8" fmla="*/ 70 w 150"/>
                  <a:gd name="T9" fmla="*/ 35 h 79"/>
                  <a:gd name="T10" fmla="*/ 143 w 150"/>
                  <a:gd name="T11" fmla="*/ 79 h 79"/>
                  <a:gd name="T12" fmla="*/ 150 w 150"/>
                  <a:gd name="T13" fmla="*/ 71 h 79"/>
                  <a:gd name="T14" fmla="*/ 62 w 150"/>
                  <a:gd name="T15" fmla="*/ 2 h 79"/>
                  <a:gd name="T16" fmla="*/ 42 w 15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79">
                    <a:moveTo>
                      <a:pt x="42" y="0"/>
                    </a:moveTo>
                    <a:cubicBezTo>
                      <a:pt x="28" y="0"/>
                      <a:pt x="14" y="3"/>
                      <a:pt x="1" y="8"/>
                    </a:cubicBezTo>
                    <a:cubicBezTo>
                      <a:pt x="1" y="12"/>
                      <a:pt x="0" y="17"/>
                      <a:pt x="0" y="23"/>
                    </a:cubicBezTo>
                    <a:cubicBezTo>
                      <a:pt x="0" y="36"/>
                      <a:pt x="4" y="50"/>
                      <a:pt x="10" y="61"/>
                    </a:cubicBezTo>
                    <a:cubicBezTo>
                      <a:pt x="25" y="45"/>
                      <a:pt x="46" y="35"/>
                      <a:pt x="70" y="35"/>
                    </a:cubicBezTo>
                    <a:cubicBezTo>
                      <a:pt x="101" y="35"/>
                      <a:pt x="129" y="53"/>
                      <a:pt x="143" y="79"/>
                    </a:cubicBezTo>
                    <a:cubicBezTo>
                      <a:pt x="145" y="76"/>
                      <a:pt x="148" y="74"/>
                      <a:pt x="150" y="71"/>
                    </a:cubicBezTo>
                    <a:cubicBezTo>
                      <a:pt x="134" y="35"/>
                      <a:pt x="102" y="9"/>
                      <a:pt x="62" y="2"/>
                    </a:cubicBezTo>
                    <a:cubicBezTo>
                      <a:pt x="56" y="1"/>
                      <a:pt x="49"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6" name="Freeform 73"/>
              <p:cNvSpPr/>
              <p:nvPr/>
            </p:nvSpPr>
            <p:spPr bwMode="auto">
              <a:xfrm>
                <a:off x="3743" y="3025"/>
                <a:ext cx="315" cy="166"/>
              </a:xfrm>
              <a:custGeom>
                <a:avLst/>
                <a:gdLst>
                  <a:gd name="T0" fmla="*/ 60 w 133"/>
                  <a:gd name="T1" fmla="*/ 0 h 70"/>
                  <a:gd name="T2" fmla="*/ 0 w 133"/>
                  <a:gd name="T3" fmla="*/ 26 h 70"/>
                  <a:gd name="T4" fmla="*/ 0 w 133"/>
                  <a:gd name="T5" fmla="*/ 27 h 70"/>
                  <a:gd name="T6" fmla="*/ 16 w 133"/>
                  <a:gd name="T7" fmla="*/ 47 h 70"/>
                  <a:gd name="T8" fmla="*/ 73 w 133"/>
                  <a:gd name="T9" fmla="*/ 70 h 70"/>
                  <a:gd name="T10" fmla="*/ 133 w 133"/>
                  <a:gd name="T11" fmla="*/ 44 h 70"/>
                  <a:gd name="T12" fmla="*/ 60 w 13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33" h="70">
                    <a:moveTo>
                      <a:pt x="60" y="0"/>
                    </a:moveTo>
                    <a:cubicBezTo>
                      <a:pt x="36" y="0"/>
                      <a:pt x="15" y="10"/>
                      <a:pt x="0" y="26"/>
                    </a:cubicBezTo>
                    <a:cubicBezTo>
                      <a:pt x="0" y="26"/>
                      <a:pt x="0" y="27"/>
                      <a:pt x="0" y="27"/>
                    </a:cubicBezTo>
                    <a:cubicBezTo>
                      <a:pt x="6" y="33"/>
                      <a:pt x="11" y="40"/>
                      <a:pt x="16" y="47"/>
                    </a:cubicBezTo>
                    <a:cubicBezTo>
                      <a:pt x="30" y="61"/>
                      <a:pt x="51" y="70"/>
                      <a:pt x="73" y="70"/>
                    </a:cubicBezTo>
                    <a:cubicBezTo>
                      <a:pt x="96" y="70"/>
                      <a:pt x="118" y="60"/>
                      <a:pt x="133" y="44"/>
                    </a:cubicBezTo>
                    <a:cubicBezTo>
                      <a:pt x="119" y="18"/>
                      <a:pt x="91"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7" name="Freeform 74"/>
              <p:cNvSpPr/>
              <p:nvPr/>
            </p:nvSpPr>
            <p:spPr bwMode="auto">
              <a:xfrm>
                <a:off x="3743" y="3089"/>
                <a:ext cx="38" cy="47"/>
              </a:xfrm>
              <a:custGeom>
                <a:avLst/>
                <a:gdLst>
                  <a:gd name="T0" fmla="*/ 0 w 16"/>
                  <a:gd name="T1" fmla="*/ 0 h 20"/>
                  <a:gd name="T2" fmla="*/ 16 w 16"/>
                  <a:gd name="T3" fmla="*/ 20 h 20"/>
                  <a:gd name="T4" fmla="*/ 0 w 16"/>
                  <a:gd name="T5" fmla="*/ 0 h 20"/>
                </a:gdLst>
                <a:ahLst/>
                <a:cxnLst>
                  <a:cxn ang="0">
                    <a:pos x="T0" y="T1"/>
                  </a:cxn>
                  <a:cxn ang="0">
                    <a:pos x="T2" y="T3"/>
                  </a:cxn>
                  <a:cxn ang="0">
                    <a:pos x="T4" y="T5"/>
                  </a:cxn>
                </a:cxnLst>
                <a:rect l="0" t="0" r="r" b="b"/>
                <a:pathLst>
                  <a:path w="16" h="20">
                    <a:moveTo>
                      <a:pt x="0" y="0"/>
                    </a:moveTo>
                    <a:cubicBezTo>
                      <a:pt x="4" y="7"/>
                      <a:pt x="9" y="14"/>
                      <a:pt x="16" y="20"/>
                    </a:cubicBezTo>
                    <a:cubicBezTo>
                      <a:pt x="11" y="13"/>
                      <a:pt x="6" y="6"/>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8" name="Freeform 75"/>
              <p:cNvSpPr/>
              <p:nvPr/>
            </p:nvSpPr>
            <p:spPr bwMode="auto">
              <a:xfrm>
                <a:off x="2608" y="3642"/>
                <a:ext cx="16" cy="19"/>
              </a:xfrm>
              <a:custGeom>
                <a:avLst/>
                <a:gdLst>
                  <a:gd name="T0" fmla="*/ 1 w 7"/>
                  <a:gd name="T1" fmla="*/ 0 h 8"/>
                  <a:gd name="T2" fmla="*/ 0 w 7"/>
                  <a:gd name="T3" fmla="*/ 7 h 8"/>
                  <a:gd name="T4" fmla="*/ 7 w 7"/>
                  <a:gd name="T5" fmla="*/ 8 h 8"/>
                  <a:gd name="T6" fmla="*/ 1 w 7"/>
                  <a:gd name="T7" fmla="*/ 0 h 8"/>
                </a:gdLst>
                <a:ahLst/>
                <a:cxnLst>
                  <a:cxn ang="0">
                    <a:pos x="T0" y="T1"/>
                  </a:cxn>
                  <a:cxn ang="0">
                    <a:pos x="T2" y="T3"/>
                  </a:cxn>
                  <a:cxn ang="0">
                    <a:pos x="T4" y="T5"/>
                  </a:cxn>
                  <a:cxn ang="0">
                    <a:pos x="T6" y="T7"/>
                  </a:cxn>
                </a:cxnLst>
                <a:rect l="0" t="0" r="r" b="b"/>
                <a:pathLst>
                  <a:path w="7" h="8">
                    <a:moveTo>
                      <a:pt x="1" y="0"/>
                    </a:moveTo>
                    <a:cubicBezTo>
                      <a:pt x="0" y="3"/>
                      <a:pt x="0" y="5"/>
                      <a:pt x="0" y="7"/>
                    </a:cubicBezTo>
                    <a:cubicBezTo>
                      <a:pt x="7" y="8"/>
                      <a:pt x="7" y="8"/>
                      <a:pt x="7" y="8"/>
                    </a:cubicBezTo>
                    <a:cubicBezTo>
                      <a:pt x="5" y="5"/>
                      <a:pt x="3"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69" name="Freeform 76"/>
              <p:cNvSpPr/>
              <p:nvPr/>
            </p:nvSpPr>
            <p:spPr bwMode="auto">
              <a:xfrm>
                <a:off x="2560" y="3659"/>
                <a:ext cx="223" cy="144"/>
              </a:xfrm>
              <a:custGeom>
                <a:avLst/>
                <a:gdLst>
                  <a:gd name="T0" fmla="*/ 20 w 94"/>
                  <a:gd name="T1" fmla="*/ 0 h 61"/>
                  <a:gd name="T2" fmla="*/ 0 w 94"/>
                  <a:gd name="T3" fmla="*/ 49 h 61"/>
                  <a:gd name="T4" fmla="*/ 37 w 94"/>
                  <a:gd name="T5" fmla="*/ 61 h 61"/>
                  <a:gd name="T6" fmla="*/ 94 w 94"/>
                  <a:gd name="T7" fmla="*/ 26 h 61"/>
                  <a:gd name="T8" fmla="*/ 89 w 94"/>
                  <a:gd name="T9" fmla="*/ 26 h 61"/>
                  <a:gd name="T10" fmla="*/ 27 w 94"/>
                  <a:gd name="T11" fmla="*/ 1 h 61"/>
                  <a:gd name="T12" fmla="*/ 20 w 9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94" h="61">
                    <a:moveTo>
                      <a:pt x="20" y="0"/>
                    </a:moveTo>
                    <a:cubicBezTo>
                      <a:pt x="16" y="18"/>
                      <a:pt x="9" y="34"/>
                      <a:pt x="0" y="49"/>
                    </a:cubicBezTo>
                    <a:cubicBezTo>
                      <a:pt x="10" y="57"/>
                      <a:pt x="23" y="61"/>
                      <a:pt x="37" y="61"/>
                    </a:cubicBezTo>
                    <a:cubicBezTo>
                      <a:pt x="61" y="61"/>
                      <a:pt x="83" y="47"/>
                      <a:pt x="94" y="26"/>
                    </a:cubicBezTo>
                    <a:cubicBezTo>
                      <a:pt x="92" y="26"/>
                      <a:pt x="91" y="26"/>
                      <a:pt x="89" y="26"/>
                    </a:cubicBezTo>
                    <a:cubicBezTo>
                      <a:pt x="65" y="26"/>
                      <a:pt x="43" y="16"/>
                      <a:pt x="27" y="1"/>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0" name="Freeform 77"/>
              <p:cNvSpPr/>
              <p:nvPr/>
            </p:nvSpPr>
            <p:spPr bwMode="auto">
              <a:xfrm>
                <a:off x="2601" y="3500"/>
                <a:ext cx="198" cy="220"/>
              </a:xfrm>
              <a:custGeom>
                <a:avLst/>
                <a:gdLst>
                  <a:gd name="T0" fmla="*/ 20 w 84"/>
                  <a:gd name="T1" fmla="*/ 0 h 93"/>
                  <a:gd name="T2" fmla="*/ 0 w 84"/>
                  <a:gd name="T3" fmla="*/ 3 h 93"/>
                  <a:gd name="T4" fmla="*/ 5 w 84"/>
                  <a:gd name="T5" fmla="*/ 41 h 93"/>
                  <a:gd name="T6" fmla="*/ 4 w 84"/>
                  <a:gd name="T7" fmla="*/ 60 h 93"/>
                  <a:gd name="T8" fmla="*/ 10 w 84"/>
                  <a:gd name="T9" fmla="*/ 68 h 93"/>
                  <a:gd name="T10" fmla="*/ 72 w 84"/>
                  <a:gd name="T11" fmla="*/ 93 h 93"/>
                  <a:gd name="T12" fmla="*/ 77 w 84"/>
                  <a:gd name="T13" fmla="*/ 93 h 93"/>
                  <a:gd name="T14" fmla="*/ 84 w 84"/>
                  <a:gd name="T15" fmla="*/ 64 h 93"/>
                  <a:gd name="T16" fmla="*/ 20 w 8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3">
                    <a:moveTo>
                      <a:pt x="20" y="0"/>
                    </a:moveTo>
                    <a:cubicBezTo>
                      <a:pt x="13" y="0"/>
                      <a:pt x="6" y="1"/>
                      <a:pt x="0" y="3"/>
                    </a:cubicBezTo>
                    <a:cubicBezTo>
                      <a:pt x="3" y="15"/>
                      <a:pt x="5" y="28"/>
                      <a:pt x="5" y="41"/>
                    </a:cubicBezTo>
                    <a:cubicBezTo>
                      <a:pt x="5" y="48"/>
                      <a:pt x="5" y="54"/>
                      <a:pt x="4" y="60"/>
                    </a:cubicBezTo>
                    <a:cubicBezTo>
                      <a:pt x="6" y="63"/>
                      <a:pt x="8" y="65"/>
                      <a:pt x="10" y="68"/>
                    </a:cubicBezTo>
                    <a:cubicBezTo>
                      <a:pt x="26" y="83"/>
                      <a:pt x="48" y="93"/>
                      <a:pt x="72" y="93"/>
                    </a:cubicBezTo>
                    <a:cubicBezTo>
                      <a:pt x="74" y="93"/>
                      <a:pt x="75" y="93"/>
                      <a:pt x="77" y="93"/>
                    </a:cubicBezTo>
                    <a:cubicBezTo>
                      <a:pt x="81" y="84"/>
                      <a:pt x="84" y="74"/>
                      <a:pt x="84" y="64"/>
                    </a:cubicBezTo>
                    <a:cubicBezTo>
                      <a:pt x="84" y="29"/>
                      <a:pt x="55"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1" name="Freeform 78"/>
              <p:cNvSpPr/>
              <p:nvPr/>
            </p:nvSpPr>
            <p:spPr bwMode="auto">
              <a:xfrm>
                <a:off x="2497" y="3507"/>
                <a:ext cx="115" cy="268"/>
              </a:xfrm>
              <a:custGeom>
                <a:avLst/>
                <a:gdLst>
                  <a:gd name="T0" fmla="*/ 44 w 49"/>
                  <a:gd name="T1" fmla="*/ 0 h 113"/>
                  <a:gd name="T2" fmla="*/ 0 w 49"/>
                  <a:gd name="T3" fmla="*/ 61 h 113"/>
                  <a:gd name="T4" fmla="*/ 27 w 49"/>
                  <a:gd name="T5" fmla="*/ 113 h 113"/>
                  <a:gd name="T6" fmla="*/ 47 w 49"/>
                  <a:gd name="T7" fmla="*/ 64 h 113"/>
                  <a:gd name="T8" fmla="*/ 48 w 49"/>
                  <a:gd name="T9" fmla="*/ 57 h 113"/>
                  <a:gd name="T10" fmla="*/ 49 w 49"/>
                  <a:gd name="T11" fmla="*/ 38 h 113"/>
                  <a:gd name="T12" fmla="*/ 44 w 4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49" h="113">
                    <a:moveTo>
                      <a:pt x="44" y="0"/>
                    </a:moveTo>
                    <a:cubicBezTo>
                      <a:pt x="18" y="9"/>
                      <a:pt x="0" y="33"/>
                      <a:pt x="0" y="61"/>
                    </a:cubicBezTo>
                    <a:cubicBezTo>
                      <a:pt x="0" y="82"/>
                      <a:pt x="10" y="102"/>
                      <a:pt x="27" y="113"/>
                    </a:cubicBezTo>
                    <a:cubicBezTo>
                      <a:pt x="36" y="98"/>
                      <a:pt x="43" y="82"/>
                      <a:pt x="47" y="64"/>
                    </a:cubicBezTo>
                    <a:cubicBezTo>
                      <a:pt x="47" y="62"/>
                      <a:pt x="47" y="60"/>
                      <a:pt x="48" y="57"/>
                    </a:cubicBezTo>
                    <a:cubicBezTo>
                      <a:pt x="49" y="51"/>
                      <a:pt x="49" y="45"/>
                      <a:pt x="49" y="38"/>
                    </a:cubicBezTo>
                    <a:cubicBezTo>
                      <a:pt x="49" y="25"/>
                      <a:pt x="47" y="12"/>
                      <a:pt x="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2" name="Freeform 79"/>
              <p:cNvSpPr/>
              <p:nvPr/>
            </p:nvSpPr>
            <p:spPr bwMode="auto">
              <a:xfrm>
                <a:off x="4432" y="2907"/>
                <a:ext cx="239" cy="227"/>
              </a:xfrm>
              <a:custGeom>
                <a:avLst/>
                <a:gdLst>
                  <a:gd name="T0" fmla="*/ 50 w 101"/>
                  <a:gd name="T1" fmla="*/ 0 h 96"/>
                  <a:gd name="T2" fmla="*/ 0 w 101"/>
                  <a:gd name="T3" fmla="*/ 50 h 96"/>
                  <a:gd name="T4" fmla="*/ 7 w 101"/>
                  <a:gd name="T5" fmla="*/ 76 h 96"/>
                  <a:gd name="T6" fmla="*/ 72 w 101"/>
                  <a:gd name="T7" fmla="*/ 96 h 96"/>
                  <a:gd name="T8" fmla="*/ 101 w 101"/>
                  <a:gd name="T9" fmla="*/ 50 h 96"/>
                  <a:gd name="T10" fmla="*/ 50 w 101"/>
                  <a:gd name="T11" fmla="*/ 0 h 96"/>
                </a:gdLst>
                <a:ahLst/>
                <a:cxnLst>
                  <a:cxn ang="0">
                    <a:pos x="T0" y="T1"/>
                  </a:cxn>
                  <a:cxn ang="0">
                    <a:pos x="T2" y="T3"/>
                  </a:cxn>
                  <a:cxn ang="0">
                    <a:pos x="T4" y="T5"/>
                  </a:cxn>
                  <a:cxn ang="0">
                    <a:pos x="T6" y="T7"/>
                  </a:cxn>
                  <a:cxn ang="0">
                    <a:pos x="T8" y="T9"/>
                  </a:cxn>
                  <a:cxn ang="0">
                    <a:pos x="T10" y="T11"/>
                  </a:cxn>
                </a:cxnLst>
                <a:rect l="0" t="0" r="r" b="b"/>
                <a:pathLst>
                  <a:path w="101" h="96">
                    <a:moveTo>
                      <a:pt x="50" y="0"/>
                    </a:moveTo>
                    <a:cubicBezTo>
                      <a:pt x="22" y="0"/>
                      <a:pt x="0" y="22"/>
                      <a:pt x="0" y="50"/>
                    </a:cubicBezTo>
                    <a:cubicBezTo>
                      <a:pt x="0" y="60"/>
                      <a:pt x="2" y="69"/>
                      <a:pt x="7" y="76"/>
                    </a:cubicBezTo>
                    <a:cubicBezTo>
                      <a:pt x="31" y="84"/>
                      <a:pt x="54" y="91"/>
                      <a:pt x="72" y="96"/>
                    </a:cubicBezTo>
                    <a:cubicBezTo>
                      <a:pt x="89" y="88"/>
                      <a:pt x="101" y="70"/>
                      <a:pt x="101" y="50"/>
                    </a:cubicBezTo>
                    <a:cubicBezTo>
                      <a:pt x="101" y="22"/>
                      <a:pt x="78" y="0"/>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3" name="Freeform 80"/>
              <p:cNvSpPr/>
              <p:nvPr/>
            </p:nvSpPr>
            <p:spPr bwMode="auto">
              <a:xfrm>
                <a:off x="4449" y="3087"/>
                <a:ext cx="153" cy="59"/>
              </a:xfrm>
              <a:custGeom>
                <a:avLst/>
                <a:gdLst>
                  <a:gd name="T0" fmla="*/ 0 w 65"/>
                  <a:gd name="T1" fmla="*/ 0 h 25"/>
                  <a:gd name="T2" fmla="*/ 43 w 65"/>
                  <a:gd name="T3" fmla="*/ 25 h 25"/>
                  <a:gd name="T4" fmla="*/ 65 w 65"/>
                  <a:gd name="T5" fmla="*/ 20 h 25"/>
                  <a:gd name="T6" fmla="*/ 0 w 65"/>
                  <a:gd name="T7" fmla="*/ 0 h 25"/>
                </a:gdLst>
                <a:ahLst/>
                <a:cxnLst>
                  <a:cxn ang="0">
                    <a:pos x="T0" y="T1"/>
                  </a:cxn>
                  <a:cxn ang="0">
                    <a:pos x="T2" y="T3"/>
                  </a:cxn>
                  <a:cxn ang="0">
                    <a:pos x="T4" y="T5"/>
                  </a:cxn>
                  <a:cxn ang="0">
                    <a:pos x="T6" y="T7"/>
                  </a:cxn>
                </a:cxnLst>
                <a:rect l="0" t="0" r="r" b="b"/>
                <a:pathLst>
                  <a:path w="65" h="25">
                    <a:moveTo>
                      <a:pt x="0" y="0"/>
                    </a:moveTo>
                    <a:cubicBezTo>
                      <a:pt x="9" y="15"/>
                      <a:pt x="25" y="25"/>
                      <a:pt x="43" y="25"/>
                    </a:cubicBezTo>
                    <a:cubicBezTo>
                      <a:pt x="51" y="25"/>
                      <a:pt x="58" y="23"/>
                      <a:pt x="65" y="20"/>
                    </a:cubicBezTo>
                    <a:cubicBezTo>
                      <a:pt x="47" y="15"/>
                      <a:pt x="24" y="8"/>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4" name="Freeform 81"/>
              <p:cNvSpPr/>
              <p:nvPr/>
            </p:nvSpPr>
            <p:spPr bwMode="auto">
              <a:xfrm>
                <a:off x="4458" y="3205"/>
                <a:ext cx="178" cy="255"/>
              </a:xfrm>
              <a:custGeom>
                <a:avLst/>
                <a:gdLst>
                  <a:gd name="T0" fmla="*/ 64 w 75"/>
                  <a:gd name="T1" fmla="*/ 0 h 108"/>
                  <a:gd name="T2" fmla="*/ 0 w 75"/>
                  <a:gd name="T3" fmla="*/ 35 h 108"/>
                  <a:gd name="T4" fmla="*/ 18 w 75"/>
                  <a:gd name="T5" fmla="*/ 100 h 108"/>
                  <a:gd name="T6" fmla="*/ 18 w 75"/>
                  <a:gd name="T7" fmla="*/ 108 h 108"/>
                  <a:gd name="T8" fmla="*/ 58 w 75"/>
                  <a:gd name="T9" fmla="*/ 98 h 108"/>
                  <a:gd name="T10" fmla="*/ 71 w 75"/>
                  <a:gd name="T11" fmla="*/ 99 h 108"/>
                  <a:gd name="T12" fmla="*/ 58 w 75"/>
                  <a:gd name="T13" fmla="*/ 52 h 108"/>
                  <a:gd name="T14" fmla="*/ 75 w 75"/>
                  <a:gd name="T15" fmla="*/ 1 h 108"/>
                  <a:gd name="T16" fmla="*/ 64 w 75"/>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8">
                    <a:moveTo>
                      <a:pt x="64" y="0"/>
                    </a:moveTo>
                    <a:cubicBezTo>
                      <a:pt x="37" y="0"/>
                      <a:pt x="13" y="14"/>
                      <a:pt x="0" y="35"/>
                    </a:cubicBezTo>
                    <a:cubicBezTo>
                      <a:pt x="11" y="54"/>
                      <a:pt x="18" y="76"/>
                      <a:pt x="18" y="100"/>
                    </a:cubicBezTo>
                    <a:cubicBezTo>
                      <a:pt x="18" y="103"/>
                      <a:pt x="18" y="105"/>
                      <a:pt x="18" y="108"/>
                    </a:cubicBezTo>
                    <a:cubicBezTo>
                      <a:pt x="29" y="101"/>
                      <a:pt x="43" y="98"/>
                      <a:pt x="58" y="98"/>
                    </a:cubicBezTo>
                    <a:cubicBezTo>
                      <a:pt x="62" y="98"/>
                      <a:pt x="67" y="98"/>
                      <a:pt x="71" y="99"/>
                    </a:cubicBezTo>
                    <a:cubicBezTo>
                      <a:pt x="63" y="85"/>
                      <a:pt x="58" y="69"/>
                      <a:pt x="58" y="52"/>
                    </a:cubicBezTo>
                    <a:cubicBezTo>
                      <a:pt x="58" y="33"/>
                      <a:pt x="64" y="15"/>
                      <a:pt x="75" y="1"/>
                    </a:cubicBezTo>
                    <a:cubicBezTo>
                      <a:pt x="71" y="0"/>
                      <a:pt x="68"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5" name="Freeform 82"/>
              <p:cNvSpPr/>
              <p:nvPr/>
            </p:nvSpPr>
            <p:spPr bwMode="auto">
              <a:xfrm>
                <a:off x="4595" y="3207"/>
                <a:ext cx="192" cy="296"/>
              </a:xfrm>
              <a:custGeom>
                <a:avLst/>
                <a:gdLst>
                  <a:gd name="T0" fmla="*/ 17 w 81"/>
                  <a:gd name="T1" fmla="*/ 0 h 125"/>
                  <a:gd name="T2" fmla="*/ 0 w 81"/>
                  <a:gd name="T3" fmla="*/ 51 h 125"/>
                  <a:gd name="T4" fmla="*/ 13 w 81"/>
                  <a:gd name="T5" fmla="*/ 98 h 125"/>
                  <a:gd name="T6" fmla="*/ 62 w 81"/>
                  <a:gd name="T7" fmla="*/ 125 h 125"/>
                  <a:gd name="T8" fmla="*/ 81 w 81"/>
                  <a:gd name="T9" fmla="*/ 74 h 125"/>
                  <a:gd name="T10" fmla="*/ 17 w 81"/>
                  <a:gd name="T11" fmla="*/ 0 h 125"/>
                </a:gdLst>
                <a:ahLst/>
                <a:cxnLst>
                  <a:cxn ang="0">
                    <a:pos x="T0" y="T1"/>
                  </a:cxn>
                  <a:cxn ang="0">
                    <a:pos x="T2" y="T3"/>
                  </a:cxn>
                  <a:cxn ang="0">
                    <a:pos x="T4" y="T5"/>
                  </a:cxn>
                  <a:cxn ang="0">
                    <a:pos x="T6" y="T7"/>
                  </a:cxn>
                  <a:cxn ang="0">
                    <a:pos x="T8" y="T9"/>
                  </a:cxn>
                  <a:cxn ang="0">
                    <a:pos x="T10" y="T11"/>
                  </a:cxn>
                </a:cxnLst>
                <a:rect l="0" t="0" r="r" b="b"/>
                <a:pathLst>
                  <a:path w="81" h="125">
                    <a:moveTo>
                      <a:pt x="17" y="0"/>
                    </a:moveTo>
                    <a:cubicBezTo>
                      <a:pt x="6" y="14"/>
                      <a:pt x="0" y="32"/>
                      <a:pt x="0" y="51"/>
                    </a:cubicBezTo>
                    <a:cubicBezTo>
                      <a:pt x="0" y="68"/>
                      <a:pt x="5" y="84"/>
                      <a:pt x="13" y="98"/>
                    </a:cubicBezTo>
                    <a:cubicBezTo>
                      <a:pt x="32" y="101"/>
                      <a:pt x="49" y="111"/>
                      <a:pt x="62" y="125"/>
                    </a:cubicBezTo>
                    <a:cubicBezTo>
                      <a:pt x="74" y="111"/>
                      <a:pt x="81" y="94"/>
                      <a:pt x="81" y="74"/>
                    </a:cubicBezTo>
                    <a:cubicBezTo>
                      <a:pt x="81" y="36"/>
                      <a:pt x="53" y="5"/>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6" name="Freeform 83"/>
              <p:cNvSpPr/>
              <p:nvPr/>
            </p:nvSpPr>
            <p:spPr bwMode="auto">
              <a:xfrm>
                <a:off x="4432" y="3288"/>
                <a:ext cx="69" cy="198"/>
              </a:xfrm>
              <a:custGeom>
                <a:avLst/>
                <a:gdLst>
                  <a:gd name="T0" fmla="*/ 11 w 29"/>
                  <a:gd name="T1" fmla="*/ 0 h 84"/>
                  <a:gd name="T2" fmla="*/ 0 w 29"/>
                  <a:gd name="T3" fmla="*/ 40 h 84"/>
                  <a:gd name="T4" fmla="*/ 14 w 29"/>
                  <a:gd name="T5" fmla="*/ 84 h 84"/>
                  <a:gd name="T6" fmla="*/ 29 w 29"/>
                  <a:gd name="T7" fmla="*/ 73 h 84"/>
                  <a:gd name="T8" fmla="*/ 29 w 29"/>
                  <a:gd name="T9" fmla="*/ 65 h 84"/>
                  <a:gd name="T10" fmla="*/ 11 w 29"/>
                  <a:gd name="T11" fmla="*/ 0 h 84"/>
                </a:gdLst>
                <a:ahLst/>
                <a:cxnLst>
                  <a:cxn ang="0">
                    <a:pos x="T0" y="T1"/>
                  </a:cxn>
                  <a:cxn ang="0">
                    <a:pos x="T2" y="T3"/>
                  </a:cxn>
                  <a:cxn ang="0">
                    <a:pos x="T4" y="T5"/>
                  </a:cxn>
                  <a:cxn ang="0">
                    <a:pos x="T6" y="T7"/>
                  </a:cxn>
                  <a:cxn ang="0">
                    <a:pos x="T8" y="T9"/>
                  </a:cxn>
                  <a:cxn ang="0">
                    <a:pos x="T10" y="T11"/>
                  </a:cxn>
                </a:cxnLst>
                <a:rect l="0" t="0" r="r" b="b"/>
                <a:pathLst>
                  <a:path w="29" h="84">
                    <a:moveTo>
                      <a:pt x="11" y="0"/>
                    </a:moveTo>
                    <a:cubicBezTo>
                      <a:pt x="4" y="12"/>
                      <a:pt x="0" y="25"/>
                      <a:pt x="0" y="40"/>
                    </a:cubicBezTo>
                    <a:cubicBezTo>
                      <a:pt x="0" y="56"/>
                      <a:pt x="5" y="71"/>
                      <a:pt x="14" y="84"/>
                    </a:cubicBezTo>
                    <a:cubicBezTo>
                      <a:pt x="18" y="80"/>
                      <a:pt x="23" y="76"/>
                      <a:pt x="29" y="73"/>
                    </a:cubicBezTo>
                    <a:cubicBezTo>
                      <a:pt x="29" y="70"/>
                      <a:pt x="29" y="68"/>
                      <a:pt x="29" y="65"/>
                    </a:cubicBezTo>
                    <a:cubicBezTo>
                      <a:pt x="29" y="41"/>
                      <a:pt x="22" y="19"/>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7" name="Freeform 84"/>
              <p:cNvSpPr/>
              <p:nvPr/>
            </p:nvSpPr>
            <p:spPr bwMode="auto">
              <a:xfrm>
                <a:off x="4465" y="3437"/>
                <a:ext cx="277" cy="122"/>
              </a:xfrm>
              <a:custGeom>
                <a:avLst/>
                <a:gdLst>
                  <a:gd name="T0" fmla="*/ 55 w 117"/>
                  <a:gd name="T1" fmla="*/ 0 h 52"/>
                  <a:gd name="T2" fmla="*/ 15 w 117"/>
                  <a:gd name="T3" fmla="*/ 10 h 52"/>
                  <a:gd name="T4" fmla="*/ 0 w 117"/>
                  <a:gd name="T5" fmla="*/ 21 h 52"/>
                  <a:gd name="T6" fmla="*/ 61 w 117"/>
                  <a:gd name="T7" fmla="*/ 52 h 52"/>
                  <a:gd name="T8" fmla="*/ 117 w 117"/>
                  <a:gd name="T9" fmla="*/ 28 h 52"/>
                  <a:gd name="T10" fmla="*/ 68 w 117"/>
                  <a:gd name="T11" fmla="*/ 1 h 52"/>
                  <a:gd name="T12" fmla="*/ 55 w 117"/>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17" h="52">
                    <a:moveTo>
                      <a:pt x="55" y="0"/>
                    </a:moveTo>
                    <a:cubicBezTo>
                      <a:pt x="40" y="0"/>
                      <a:pt x="26" y="3"/>
                      <a:pt x="15" y="10"/>
                    </a:cubicBezTo>
                    <a:cubicBezTo>
                      <a:pt x="9" y="13"/>
                      <a:pt x="4" y="17"/>
                      <a:pt x="0" y="21"/>
                    </a:cubicBezTo>
                    <a:cubicBezTo>
                      <a:pt x="13" y="40"/>
                      <a:pt x="36" y="52"/>
                      <a:pt x="61" y="52"/>
                    </a:cubicBezTo>
                    <a:cubicBezTo>
                      <a:pt x="83" y="52"/>
                      <a:pt x="103" y="43"/>
                      <a:pt x="117" y="28"/>
                    </a:cubicBezTo>
                    <a:cubicBezTo>
                      <a:pt x="104" y="14"/>
                      <a:pt x="87" y="4"/>
                      <a:pt x="68" y="1"/>
                    </a:cubicBezTo>
                    <a:cubicBezTo>
                      <a:pt x="64" y="0"/>
                      <a:pt x="59" y="0"/>
                      <a:pt x="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8" name="Freeform 85"/>
              <p:cNvSpPr/>
              <p:nvPr/>
            </p:nvSpPr>
            <p:spPr bwMode="auto">
              <a:xfrm>
                <a:off x="4827" y="3522"/>
                <a:ext cx="346" cy="212"/>
              </a:xfrm>
              <a:custGeom>
                <a:avLst/>
                <a:gdLst>
                  <a:gd name="T0" fmla="*/ 15 w 146"/>
                  <a:gd name="T1" fmla="*/ 0 h 90"/>
                  <a:gd name="T2" fmla="*/ 0 w 146"/>
                  <a:gd name="T3" fmla="*/ 35 h 90"/>
                  <a:gd name="T4" fmla="*/ 69 w 146"/>
                  <a:gd name="T5" fmla="*/ 90 h 90"/>
                  <a:gd name="T6" fmla="*/ 110 w 146"/>
                  <a:gd name="T7" fmla="*/ 81 h 90"/>
                  <a:gd name="T8" fmla="*/ 139 w 146"/>
                  <a:gd name="T9" fmla="*/ 85 h 90"/>
                  <a:gd name="T10" fmla="*/ 146 w 146"/>
                  <a:gd name="T11" fmla="*/ 68 h 90"/>
                  <a:gd name="T12" fmla="*/ 110 w 146"/>
                  <a:gd name="T13" fmla="*/ 75 h 90"/>
                  <a:gd name="T14" fmla="*/ 15 w 146"/>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90">
                    <a:moveTo>
                      <a:pt x="15" y="0"/>
                    </a:moveTo>
                    <a:cubicBezTo>
                      <a:pt x="7" y="10"/>
                      <a:pt x="2" y="22"/>
                      <a:pt x="0" y="35"/>
                    </a:cubicBezTo>
                    <a:cubicBezTo>
                      <a:pt x="31" y="39"/>
                      <a:pt x="58" y="61"/>
                      <a:pt x="69" y="90"/>
                    </a:cubicBezTo>
                    <a:cubicBezTo>
                      <a:pt x="81" y="84"/>
                      <a:pt x="95" y="81"/>
                      <a:pt x="110" y="81"/>
                    </a:cubicBezTo>
                    <a:cubicBezTo>
                      <a:pt x="120" y="81"/>
                      <a:pt x="130" y="82"/>
                      <a:pt x="139" y="85"/>
                    </a:cubicBezTo>
                    <a:cubicBezTo>
                      <a:pt x="142" y="80"/>
                      <a:pt x="145" y="74"/>
                      <a:pt x="146" y="68"/>
                    </a:cubicBezTo>
                    <a:cubicBezTo>
                      <a:pt x="135" y="72"/>
                      <a:pt x="123" y="75"/>
                      <a:pt x="110" y="75"/>
                    </a:cubicBezTo>
                    <a:cubicBezTo>
                      <a:pt x="64" y="75"/>
                      <a:pt x="25" y="43"/>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9" name="Freeform 86"/>
              <p:cNvSpPr/>
              <p:nvPr/>
            </p:nvSpPr>
            <p:spPr bwMode="auto">
              <a:xfrm>
                <a:off x="4863" y="3453"/>
                <a:ext cx="317" cy="246"/>
              </a:xfrm>
              <a:custGeom>
                <a:avLst/>
                <a:gdLst>
                  <a:gd name="T0" fmla="*/ 59 w 134"/>
                  <a:gd name="T1" fmla="*/ 0 h 104"/>
                  <a:gd name="T2" fmla="*/ 0 w 134"/>
                  <a:gd name="T3" fmla="*/ 29 h 104"/>
                  <a:gd name="T4" fmla="*/ 95 w 134"/>
                  <a:gd name="T5" fmla="*/ 104 h 104"/>
                  <a:gd name="T6" fmla="*/ 131 w 134"/>
                  <a:gd name="T7" fmla="*/ 97 h 104"/>
                  <a:gd name="T8" fmla="*/ 134 w 134"/>
                  <a:gd name="T9" fmla="*/ 75 h 104"/>
                  <a:gd name="T10" fmla="*/ 59 w 134"/>
                  <a:gd name="T11" fmla="*/ 0 h 104"/>
                </a:gdLst>
                <a:ahLst/>
                <a:cxnLst>
                  <a:cxn ang="0">
                    <a:pos x="T0" y="T1"/>
                  </a:cxn>
                  <a:cxn ang="0">
                    <a:pos x="T2" y="T3"/>
                  </a:cxn>
                  <a:cxn ang="0">
                    <a:pos x="T4" y="T5"/>
                  </a:cxn>
                  <a:cxn ang="0">
                    <a:pos x="T6" y="T7"/>
                  </a:cxn>
                  <a:cxn ang="0">
                    <a:pos x="T8" y="T9"/>
                  </a:cxn>
                  <a:cxn ang="0">
                    <a:pos x="T10" y="T11"/>
                  </a:cxn>
                </a:cxnLst>
                <a:rect l="0" t="0" r="r" b="b"/>
                <a:pathLst>
                  <a:path w="134" h="104">
                    <a:moveTo>
                      <a:pt x="59" y="0"/>
                    </a:moveTo>
                    <a:cubicBezTo>
                      <a:pt x="35" y="0"/>
                      <a:pt x="13" y="12"/>
                      <a:pt x="0" y="29"/>
                    </a:cubicBezTo>
                    <a:cubicBezTo>
                      <a:pt x="10" y="72"/>
                      <a:pt x="49" y="104"/>
                      <a:pt x="95" y="104"/>
                    </a:cubicBezTo>
                    <a:cubicBezTo>
                      <a:pt x="108" y="104"/>
                      <a:pt x="120" y="101"/>
                      <a:pt x="131" y="97"/>
                    </a:cubicBezTo>
                    <a:cubicBezTo>
                      <a:pt x="133" y="90"/>
                      <a:pt x="134" y="83"/>
                      <a:pt x="134" y="75"/>
                    </a:cubicBezTo>
                    <a:cubicBezTo>
                      <a:pt x="134" y="34"/>
                      <a:pt x="101" y="0"/>
                      <a:pt x="5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0" name="Freeform 87"/>
              <p:cNvSpPr/>
              <p:nvPr/>
            </p:nvSpPr>
            <p:spPr bwMode="auto">
              <a:xfrm>
                <a:off x="4825" y="3604"/>
                <a:ext cx="165" cy="182"/>
              </a:xfrm>
              <a:custGeom>
                <a:avLst/>
                <a:gdLst>
                  <a:gd name="T0" fmla="*/ 1 w 70"/>
                  <a:gd name="T1" fmla="*/ 0 h 77"/>
                  <a:gd name="T2" fmla="*/ 0 w 70"/>
                  <a:gd name="T3" fmla="*/ 11 h 77"/>
                  <a:gd name="T4" fmla="*/ 39 w 70"/>
                  <a:gd name="T5" fmla="*/ 77 h 77"/>
                  <a:gd name="T6" fmla="*/ 70 w 70"/>
                  <a:gd name="T7" fmla="*/ 55 h 77"/>
                  <a:gd name="T8" fmla="*/ 1 w 70"/>
                  <a:gd name="T9" fmla="*/ 0 h 77"/>
                </a:gdLst>
                <a:ahLst/>
                <a:cxnLst>
                  <a:cxn ang="0">
                    <a:pos x="T0" y="T1"/>
                  </a:cxn>
                  <a:cxn ang="0">
                    <a:pos x="T2" y="T3"/>
                  </a:cxn>
                  <a:cxn ang="0">
                    <a:pos x="T4" y="T5"/>
                  </a:cxn>
                  <a:cxn ang="0">
                    <a:pos x="T6" y="T7"/>
                  </a:cxn>
                  <a:cxn ang="0">
                    <a:pos x="T8" y="T9"/>
                  </a:cxn>
                </a:cxnLst>
                <a:rect l="0" t="0" r="r" b="b"/>
                <a:pathLst>
                  <a:path w="70" h="77">
                    <a:moveTo>
                      <a:pt x="1" y="0"/>
                    </a:moveTo>
                    <a:cubicBezTo>
                      <a:pt x="0" y="4"/>
                      <a:pt x="0" y="7"/>
                      <a:pt x="0" y="11"/>
                    </a:cubicBezTo>
                    <a:cubicBezTo>
                      <a:pt x="0" y="40"/>
                      <a:pt x="16" y="64"/>
                      <a:pt x="39" y="77"/>
                    </a:cubicBezTo>
                    <a:cubicBezTo>
                      <a:pt x="47" y="68"/>
                      <a:pt x="58" y="60"/>
                      <a:pt x="70" y="55"/>
                    </a:cubicBezTo>
                    <a:cubicBezTo>
                      <a:pt x="59" y="26"/>
                      <a:pt x="32" y="4"/>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1" name="Freeform 88"/>
              <p:cNvSpPr/>
              <p:nvPr/>
            </p:nvSpPr>
            <p:spPr bwMode="auto">
              <a:xfrm>
                <a:off x="4917" y="3713"/>
                <a:ext cx="239" cy="97"/>
              </a:xfrm>
              <a:custGeom>
                <a:avLst/>
                <a:gdLst>
                  <a:gd name="T0" fmla="*/ 72 w 101"/>
                  <a:gd name="T1" fmla="*/ 0 h 41"/>
                  <a:gd name="T2" fmla="*/ 31 w 101"/>
                  <a:gd name="T3" fmla="*/ 9 h 41"/>
                  <a:gd name="T4" fmla="*/ 0 w 101"/>
                  <a:gd name="T5" fmla="*/ 31 h 41"/>
                  <a:gd name="T6" fmla="*/ 36 w 101"/>
                  <a:gd name="T7" fmla="*/ 41 h 41"/>
                  <a:gd name="T8" fmla="*/ 101 w 101"/>
                  <a:gd name="T9" fmla="*/ 4 h 41"/>
                  <a:gd name="T10" fmla="*/ 72 w 101"/>
                  <a:gd name="T11" fmla="*/ 0 h 41"/>
                </a:gdLst>
                <a:ahLst/>
                <a:cxnLst>
                  <a:cxn ang="0">
                    <a:pos x="T0" y="T1"/>
                  </a:cxn>
                  <a:cxn ang="0">
                    <a:pos x="T2" y="T3"/>
                  </a:cxn>
                  <a:cxn ang="0">
                    <a:pos x="T4" y="T5"/>
                  </a:cxn>
                  <a:cxn ang="0">
                    <a:pos x="T6" y="T7"/>
                  </a:cxn>
                  <a:cxn ang="0">
                    <a:pos x="T8" y="T9"/>
                  </a:cxn>
                  <a:cxn ang="0">
                    <a:pos x="T10" y="T11"/>
                  </a:cxn>
                </a:cxnLst>
                <a:rect l="0" t="0" r="r" b="b"/>
                <a:pathLst>
                  <a:path w="101" h="41">
                    <a:moveTo>
                      <a:pt x="72" y="0"/>
                    </a:moveTo>
                    <a:cubicBezTo>
                      <a:pt x="57" y="0"/>
                      <a:pt x="43" y="3"/>
                      <a:pt x="31" y="9"/>
                    </a:cubicBezTo>
                    <a:cubicBezTo>
                      <a:pt x="19" y="14"/>
                      <a:pt x="8" y="22"/>
                      <a:pt x="0" y="31"/>
                    </a:cubicBezTo>
                    <a:cubicBezTo>
                      <a:pt x="11" y="37"/>
                      <a:pt x="23" y="41"/>
                      <a:pt x="36" y="41"/>
                    </a:cubicBezTo>
                    <a:cubicBezTo>
                      <a:pt x="64" y="41"/>
                      <a:pt x="88" y="26"/>
                      <a:pt x="101" y="4"/>
                    </a:cubicBezTo>
                    <a:cubicBezTo>
                      <a:pt x="92" y="1"/>
                      <a:pt x="8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2" name="Freeform 89"/>
              <p:cNvSpPr/>
              <p:nvPr/>
            </p:nvSpPr>
            <p:spPr bwMode="auto">
              <a:xfrm>
                <a:off x="5267" y="2992"/>
                <a:ext cx="757" cy="506"/>
              </a:xfrm>
              <a:custGeom>
                <a:avLst/>
                <a:gdLst>
                  <a:gd name="T0" fmla="*/ 155 w 320"/>
                  <a:gd name="T1" fmla="*/ 0 h 214"/>
                  <a:gd name="T2" fmla="*/ 0 w 320"/>
                  <a:gd name="T3" fmla="*/ 109 h 214"/>
                  <a:gd name="T4" fmla="*/ 79 w 320"/>
                  <a:gd name="T5" fmla="*/ 77 h 214"/>
                  <a:gd name="T6" fmla="*/ 179 w 320"/>
                  <a:gd name="T7" fmla="*/ 140 h 214"/>
                  <a:gd name="T8" fmla="*/ 207 w 320"/>
                  <a:gd name="T9" fmla="*/ 136 h 214"/>
                  <a:gd name="T10" fmla="*/ 313 w 320"/>
                  <a:gd name="T11" fmla="*/ 214 h 214"/>
                  <a:gd name="T12" fmla="*/ 320 w 320"/>
                  <a:gd name="T13" fmla="*/ 165 h 214"/>
                  <a:gd name="T14" fmla="*/ 155 w 320"/>
                  <a:gd name="T15" fmla="*/ 0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214">
                    <a:moveTo>
                      <a:pt x="155" y="0"/>
                    </a:moveTo>
                    <a:cubicBezTo>
                      <a:pt x="84" y="0"/>
                      <a:pt x="23" y="46"/>
                      <a:pt x="0" y="109"/>
                    </a:cubicBezTo>
                    <a:cubicBezTo>
                      <a:pt x="20" y="89"/>
                      <a:pt x="48" y="77"/>
                      <a:pt x="79" y="77"/>
                    </a:cubicBezTo>
                    <a:cubicBezTo>
                      <a:pt x="123" y="77"/>
                      <a:pt x="161" y="103"/>
                      <a:pt x="179" y="140"/>
                    </a:cubicBezTo>
                    <a:cubicBezTo>
                      <a:pt x="188" y="137"/>
                      <a:pt x="197" y="136"/>
                      <a:pt x="207" y="136"/>
                    </a:cubicBezTo>
                    <a:cubicBezTo>
                      <a:pt x="257" y="136"/>
                      <a:pt x="299" y="169"/>
                      <a:pt x="313" y="214"/>
                    </a:cubicBezTo>
                    <a:cubicBezTo>
                      <a:pt x="318" y="199"/>
                      <a:pt x="320" y="182"/>
                      <a:pt x="320" y="165"/>
                    </a:cubicBezTo>
                    <a:cubicBezTo>
                      <a:pt x="320" y="74"/>
                      <a:pt x="247" y="0"/>
                      <a:pt x="1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3" name="Freeform 90"/>
              <p:cNvSpPr/>
              <p:nvPr/>
            </p:nvSpPr>
            <p:spPr bwMode="auto">
              <a:xfrm>
                <a:off x="5246" y="3174"/>
                <a:ext cx="445" cy="492"/>
              </a:xfrm>
              <a:custGeom>
                <a:avLst/>
                <a:gdLst>
                  <a:gd name="T0" fmla="*/ 88 w 188"/>
                  <a:gd name="T1" fmla="*/ 0 h 208"/>
                  <a:gd name="T2" fmla="*/ 9 w 188"/>
                  <a:gd name="T3" fmla="*/ 32 h 208"/>
                  <a:gd name="T4" fmla="*/ 0 w 188"/>
                  <a:gd name="T5" fmla="*/ 88 h 208"/>
                  <a:gd name="T6" fmla="*/ 51 w 188"/>
                  <a:gd name="T7" fmla="*/ 208 h 208"/>
                  <a:gd name="T8" fmla="*/ 88 w 188"/>
                  <a:gd name="T9" fmla="*/ 202 h 208"/>
                  <a:gd name="T10" fmla="*/ 110 w 188"/>
                  <a:gd name="T11" fmla="*/ 204 h 208"/>
                  <a:gd name="T12" fmla="*/ 105 w 188"/>
                  <a:gd name="T13" fmla="*/ 170 h 208"/>
                  <a:gd name="T14" fmla="*/ 188 w 188"/>
                  <a:gd name="T15" fmla="*/ 63 h 208"/>
                  <a:gd name="T16" fmla="*/ 88 w 188"/>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8">
                    <a:moveTo>
                      <a:pt x="88" y="0"/>
                    </a:moveTo>
                    <a:cubicBezTo>
                      <a:pt x="57" y="0"/>
                      <a:pt x="29" y="12"/>
                      <a:pt x="9" y="32"/>
                    </a:cubicBezTo>
                    <a:cubicBezTo>
                      <a:pt x="3" y="50"/>
                      <a:pt x="0" y="69"/>
                      <a:pt x="0" y="88"/>
                    </a:cubicBezTo>
                    <a:cubicBezTo>
                      <a:pt x="0" y="135"/>
                      <a:pt x="19" y="178"/>
                      <a:pt x="51" y="208"/>
                    </a:cubicBezTo>
                    <a:cubicBezTo>
                      <a:pt x="63" y="204"/>
                      <a:pt x="75" y="202"/>
                      <a:pt x="88" y="202"/>
                    </a:cubicBezTo>
                    <a:cubicBezTo>
                      <a:pt x="95" y="202"/>
                      <a:pt x="103" y="203"/>
                      <a:pt x="110" y="204"/>
                    </a:cubicBezTo>
                    <a:cubicBezTo>
                      <a:pt x="107" y="194"/>
                      <a:pt x="105" y="182"/>
                      <a:pt x="105" y="170"/>
                    </a:cubicBezTo>
                    <a:cubicBezTo>
                      <a:pt x="105" y="119"/>
                      <a:pt x="140" y="75"/>
                      <a:pt x="188" y="63"/>
                    </a:cubicBezTo>
                    <a:cubicBezTo>
                      <a:pt x="170" y="26"/>
                      <a:pt x="132" y="0"/>
                      <a:pt x="8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4" name="Freeform 91"/>
              <p:cNvSpPr/>
              <p:nvPr/>
            </p:nvSpPr>
            <p:spPr bwMode="auto">
              <a:xfrm>
                <a:off x="5367" y="3652"/>
                <a:ext cx="213" cy="115"/>
              </a:xfrm>
              <a:custGeom>
                <a:avLst/>
                <a:gdLst>
                  <a:gd name="T0" fmla="*/ 37 w 90"/>
                  <a:gd name="T1" fmla="*/ 0 h 49"/>
                  <a:gd name="T2" fmla="*/ 0 w 90"/>
                  <a:gd name="T3" fmla="*/ 6 h 49"/>
                  <a:gd name="T4" fmla="*/ 90 w 90"/>
                  <a:gd name="T5" fmla="*/ 49 h 49"/>
                  <a:gd name="T6" fmla="*/ 59 w 90"/>
                  <a:gd name="T7" fmla="*/ 2 h 49"/>
                  <a:gd name="T8" fmla="*/ 37 w 90"/>
                  <a:gd name="T9" fmla="*/ 0 h 49"/>
                </a:gdLst>
                <a:ahLst/>
                <a:cxnLst>
                  <a:cxn ang="0">
                    <a:pos x="T0" y="T1"/>
                  </a:cxn>
                  <a:cxn ang="0">
                    <a:pos x="T2" y="T3"/>
                  </a:cxn>
                  <a:cxn ang="0">
                    <a:pos x="T4" y="T5"/>
                  </a:cxn>
                  <a:cxn ang="0">
                    <a:pos x="T6" y="T7"/>
                  </a:cxn>
                  <a:cxn ang="0">
                    <a:pos x="T8" y="T9"/>
                  </a:cxn>
                </a:cxnLst>
                <a:rect l="0" t="0" r="r" b="b"/>
                <a:pathLst>
                  <a:path w="90" h="49">
                    <a:moveTo>
                      <a:pt x="37" y="0"/>
                    </a:moveTo>
                    <a:cubicBezTo>
                      <a:pt x="24" y="0"/>
                      <a:pt x="12" y="2"/>
                      <a:pt x="0" y="6"/>
                    </a:cubicBezTo>
                    <a:cubicBezTo>
                      <a:pt x="24" y="29"/>
                      <a:pt x="55" y="45"/>
                      <a:pt x="90" y="49"/>
                    </a:cubicBezTo>
                    <a:cubicBezTo>
                      <a:pt x="76" y="37"/>
                      <a:pt x="65" y="21"/>
                      <a:pt x="59" y="2"/>
                    </a:cubicBezTo>
                    <a:cubicBezTo>
                      <a:pt x="52" y="1"/>
                      <a:pt x="44"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5" name="Freeform 92"/>
              <p:cNvSpPr/>
              <p:nvPr/>
            </p:nvSpPr>
            <p:spPr bwMode="auto">
              <a:xfrm>
                <a:off x="5494" y="3314"/>
                <a:ext cx="514" cy="458"/>
              </a:xfrm>
              <a:custGeom>
                <a:avLst/>
                <a:gdLst>
                  <a:gd name="T0" fmla="*/ 111 w 217"/>
                  <a:gd name="T1" fmla="*/ 0 h 194"/>
                  <a:gd name="T2" fmla="*/ 83 w 217"/>
                  <a:gd name="T3" fmla="*/ 4 h 194"/>
                  <a:gd name="T4" fmla="*/ 0 w 217"/>
                  <a:gd name="T5" fmla="*/ 111 h 194"/>
                  <a:gd name="T6" fmla="*/ 5 w 217"/>
                  <a:gd name="T7" fmla="*/ 145 h 194"/>
                  <a:gd name="T8" fmla="*/ 36 w 217"/>
                  <a:gd name="T9" fmla="*/ 192 h 194"/>
                  <a:gd name="T10" fmla="*/ 59 w 217"/>
                  <a:gd name="T11" fmla="*/ 194 h 194"/>
                  <a:gd name="T12" fmla="*/ 217 w 217"/>
                  <a:gd name="T13" fmla="*/ 78 h 194"/>
                  <a:gd name="T14" fmla="*/ 111 w 217"/>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94">
                    <a:moveTo>
                      <a:pt x="111" y="0"/>
                    </a:moveTo>
                    <a:cubicBezTo>
                      <a:pt x="101" y="0"/>
                      <a:pt x="92" y="1"/>
                      <a:pt x="83" y="4"/>
                    </a:cubicBezTo>
                    <a:cubicBezTo>
                      <a:pt x="35" y="16"/>
                      <a:pt x="0" y="60"/>
                      <a:pt x="0" y="111"/>
                    </a:cubicBezTo>
                    <a:cubicBezTo>
                      <a:pt x="0" y="123"/>
                      <a:pt x="2" y="135"/>
                      <a:pt x="5" y="145"/>
                    </a:cubicBezTo>
                    <a:cubicBezTo>
                      <a:pt x="11" y="164"/>
                      <a:pt x="22" y="180"/>
                      <a:pt x="36" y="192"/>
                    </a:cubicBezTo>
                    <a:cubicBezTo>
                      <a:pt x="44" y="194"/>
                      <a:pt x="51" y="194"/>
                      <a:pt x="59" y="194"/>
                    </a:cubicBezTo>
                    <a:cubicBezTo>
                      <a:pt x="133" y="194"/>
                      <a:pt x="196" y="145"/>
                      <a:pt x="217" y="78"/>
                    </a:cubicBezTo>
                    <a:cubicBezTo>
                      <a:pt x="203" y="33"/>
                      <a:pt x="161" y="0"/>
                      <a:pt x="1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6" name="Freeform 93"/>
              <p:cNvSpPr/>
              <p:nvPr/>
            </p:nvSpPr>
            <p:spPr bwMode="auto">
              <a:xfrm>
                <a:off x="4851" y="3030"/>
                <a:ext cx="315" cy="220"/>
              </a:xfrm>
              <a:custGeom>
                <a:avLst/>
                <a:gdLst>
                  <a:gd name="T0" fmla="*/ 64 w 133"/>
                  <a:gd name="T1" fmla="*/ 0 h 93"/>
                  <a:gd name="T2" fmla="*/ 0 w 133"/>
                  <a:gd name="T3" fmla="*/ 43 h 93"/>
                  <a:gd name="T4" fmla="*/ 57 w 133"/>
                  <a:gd name="T5" fmla="*/ 91 h 93"/>
                  <a:gd name="T6" fmla="*/ 64 w 133"/>
                  <a:gd name="T7" fmla="*/ 93 h 93"/>
                  <a:gd name="T8" fmla="*/ 100 w 133"/>
                  <a:gd name="T9" fmla="*/ 87 h 93"/>
                  <a:gd name="T10" fmla="*/ 129 w 133"/>
                  <a:gd name="T11" fmla="*/ 91 h 93"/>
                  <a:gd name="T12" fmla="*/ 133 w 133"/>
                  <a:gd name="T13" fmla="*/ 69 h 93"/>
                  <a:gd name="T14" fmla="*/ 64 w 133"/>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3">
                    <a:moveTo>
                      <a:pt x="64" y="0"/>
                    </a:moveTo>
                    <a:cubicBezTo>
                      <a:pt x="35" y="0"/>
                      <a:pt x="11" y="18"/>
                      <a:pt x="0" y="43"/>
                    </a:cubicBezTo>
                    <a:cubicBezTo>
                      <a:pt x="26" y="50"/>
                      <a:pt x="46" y="68"/>
                      <a:pt x="57" y="91"/>
                    </a:cubicBezTo>
                    <a:cubicBezTo>
                      <a:pt x="64" y="93"/>
                      <a:pt x="64" y="93"/>
                      <a:pt x="64" y="93"/>
                    </a:cubicBezTo>
                    <a:cubicBezTo>
                      <a:pt x="75" y="89"/>
                      <a:pt x="87" y="87"/>
                      <a:pt x="100" y="87"/>
                    </a:cubicBezTo>
                    <a:cubicBezTo>
                      <a:pt x="110" y="87"/>
                      <a:pt x="120" y="88"/>
                      <a:pt x="129" y="91"/>
                    </a:cubicBezTo>
                    <a:cubicBezTo>
                      <a:pt x="132" y="84"/>
                      <a:pt x="133" y="77"/>
                      <a:pt x="133" y="69"/>
                    </a:cubicBezTo>
                    <a:cubicBezTo>
                      <a:pt x="133" y="31"/>
                      <a:pt x="102"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7" name="Freeform 94"/>
              <p:cNvSpPr/>
              <p:nvPr/>
            </p:nvSpPr>
            <p:spPr bwMode="auto">
              <a:xfrm>
                <a:off x="4986" y="3245"/>
                <a:ext cx="16" cy="12"/>
              </a:xfrm>
              <a:custGeom>
                <a:avLst/>
                <a:gdLst>
                  <a:gd name="T0" fmla="*/ 0 w 7"/>
                  <a:gd name="T1" fmla="*/ 0 h 5"/>
                  <a:gd name="T2" fmla="*/ 2 w 7"/>
                  <a:gd name="T3" fmla="*/ 5 h 5"/>
                  <a:gd name="T4" fmla="*/ 7 w 7"/>
                  <a:gd name="T5" fmla="*/ 2 h 5"/>
                  <a:gd name="T6" fmla="*/ 0 w 7"/>
                  <a:gd name="T7" fmla="*/ 0 h 5"/>
                </a:gdLst>
                <a:ahLst/>
                <a:cxnLst>
                  <a:cxn ang="0">
                    <a:pos x="T0" y="T1"/>
                  </a:cxn>
                  <a:cxn ang="0">
                    <a:pos x="T2" y="T3"/>
                  </a:cxn>
                  <a:cxn ang="0">
                    <a:pos x="T4" y="T5"/>
                  </a:cxn>
                  <a:cxn ang="0">
                    <a:pos x="T6" y="T7"/>
                  </a:cxn>
                </a:cxnLst>
                <a:rect l="0" t="0" r="r" b="b"/>
                <a:pathLst>
                  <a:path w="7" h="5">
                    <a:moveTo>
                      <a:pt x="0" y="0"/>
                    </a:moveTo>
                    <a:cubicBezTo>
                      <a:pt x="0" y="2"/>
                      <a:pt x="1" y="3"/>
                      <a:pt x="2" y="5"/>
                    </a:cubicBezTo>
                    <a:cubicBezTo>
                      <a:pt x="3" y="4"/>
                      <a:pt x="5" y="3"/>
                      <a:pt x="7"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8" name="Freeform 95"/>
              <p:cNvSpPr/>
              <p:nvPr/>
            </p:nvSpPr>
            <p:spPr bwMode="auto">
              <a:xfrm>
                <a:off x="4839" y="3132"/>
                <a:ext cx="151" cy="191"/>
              </a:xfrm>
              <a:custGeom>
                <a:avLst/>
                <a:gdLst>
                  <a:gd name="T0" fmla="*/ 5 w 64"/>
                  <a:gd name="T1" fmla="*/ 0 h 81"/>
                  <a:gd name="T2" fmla="*/ 0 w 64"/>
                  <a:gd name="T3" fmla="*/ 26 h 81"/>
                  <a:gd name="T4" fmla="*/ 28 w 64"/>
                  <a:gd name="T5" fmla="*/ 81 h 81"/>
                  <a:gd name="T6" fmla="*/ 64 w 64"/>
                  <a:gd name="T7" fmla="*/ 53 h 81"/>
                  <a:gd name="T8" fmla="*/ 62 w 64"/>
                  <a:gd name="T9" fmla="*/ 48 h 81"/>
                  <a:gd name="T10" fmla="*/ 5 w 64"/>
                  <a:gd name="T11" fmla="*/ 0 h 81"/>
                </a:gdLst>
                <a:ahLst/>
                <a:cxnLst>
                  <a:cxn ang="0">
                    <a:pos x="T0" y="T1"/>
                  </a:cxn>
                  <a:cxn ang="0">
                    <a:pos x="T2" y="T3"/>
                  </a:cxn>
                  <a:cxn ang="0">
                    <a:pos x="T4" y="T5"/>
                  </a:cxn>
                  <a:cxn ang="0">
                    <a:pos x="T6" y="T7"/>
                  </a:cxn>
                  <a:cxn ang="0">
                    <a:pos x="T8" y="T9"/>
                  </a:cxn>
                  <a:cxn ang="0">
                    <a:pos x="T10" y="T11"/>
                  </a:cxn>
                </a:cxnLst>
                <a:rect l="0" t="0" r="r" b="b"/>
                <a:pathLst>
                  <a:path w="64" h="81">
                    <a:moveTo>
                      <a:pt x="5" y="0"/>
                    </a:moveTo>
                    <a:cubicBezTo>
                      <a:pt x="2" y="8"/>
                      <a:pt x="0" y="17"/>
                      <a:pt x="0" y="26"/>
                    </a:cubicBezTo>
                    <a:cubicBezTo>
                      <a:pt x="0" y="48"/>
                      <a:pt x="11" y="68"/>
                      <a:pt x="28" y="81"/>
                    </a:cubicBezTo>
                    <a:cubicBezTo>
                      <a:pt x="37" y="69"/>
                      <a:pt x="50" y="59"/>
                      <a:pt x="64" y="53"/>
                    </a:cubicBezTo>
                    <a:cubicBezTo>
                      <a:pt x="63" y="51"/>
                      <a:pt x="62" y="50"/>
                      <a:pt x="62" y="48"/>
                    </a:cubicBezTo>
                    <a:cubicBezTo>
                      <a:pt x="51" y="25"/>
                      <a:pt x="31" y="7"/>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9" name="Freeform 96"/>
              <p:cNvSpPr/>
              <p:nvPr/>
            </p:nvSpPr>
            <p:spPr bwMode="auto">
              <a:xfrm>
                <a:off x="4905" y="3236"/>
                <a:ext cx="251" cy="120"/>
              </a:xfrm>
              <a:custGeom>
                <a:avLst/>
                <a:gdLst>
                  <a:gd name="T0" fmla="*/ 77 w 106"/>
                  <a:gd name="T1" fmla="*/ 0 h 51"/>
                  <a:gd name="T2" fmla="*/ 41 w 106"/>
                  <a:gd name="T3" fmla="*/ 6 h 51"/>
                  <a:gd name="T4" fmla="*/ 36 w 106"/>
                  <a:gd name="T5" fmla="*/ 9 h 51"/>
                  <a:gd name="T6" fmla="*/ 0 w 106"/>
                  <a:gd name="T7" fmla="*/ 37 h 51"/>
                  <a:gd name="T8" fmla="*/ 41 w 106"/>
                  <a:gd name="T9" fmla="*/ 51 h 51"/>
                  <a:gd name="T10" fmla="*/ 106 w 106"/>
                  <a:gd name="T11" fmla="*/ 4 h 51"/>
                  <a:gd name="T12" fmla="*/ 77 w 10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106" h="51">
                    <a:moveTo>
                      <a:pt x="77" y="0"/>
                    </a:moveTo>
                    <a:cubicBezTo>
                      <a:pt x="64" y="0"/>
                      <a:pt x="52" y="2"/>
                      <a:pt x="41" y="6"/>
                    </a:cubicBezTo>
                    <a:cubicBezTo>
                      <a:pt x="39" y="7"/>
                      <a:pt x="37" y="8"/>
                      <a:pt x="36" y="9"/>
                    </a:cubicBezTo>
                    <a:cubicBezTo>
                      <a:pt x="22" y="15"/>
                      <a:pt x="9" y="25"/>
                      <a:pt x="0" y="37"/>
                    </a:cubicBezTo>
                    <a:cubicBezTo>
                      <a:pt x="11" y="45"/>
                      <a:pt x="26" y="51"/>
                      <a:pt x="41" y="51"/>
                    </a:cubicBezTo>
                    <a:cubicBezTo>
                      <a:pt x="71" y="51"/>
                      <a:pt x="97" y="31"/>
                      <a:pt x="106" y="4"/>
                    </a:cubicBezTo>
                    <a:cubicBezTo>
                      <a:pt x="97" y="1"/>
                      <a:pt x="8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0" name="Freeform 97"/>
              <p:cNvSpPr/>
              <p:nvPr/>
            </p:nvSpPr>
            <p:spPr bwMode="auto">
              <a:xfrm>
                <a:off x="2293" y="3150"/>
                <a:ext cx="199" cy="173"/>
              </a:xfrm>
              <a:custGeom>
                <a:avLst/>
                <a:gdLst>
                  <a:gd name="T0" fmla="*/ 42 w 84"/>
                  <a:gd name="T1" fmla="*/ 0 h 73"/>
                  <a:gd name="T2" fmla="*/ 0 w 84"/>
                  <a:gd name="T3" fmla="*/ 41 h 73"/>
                  <a:gd name="T4" fmla="*/ 2 w 84"/>
                  <a:gd name="T5" fmla="*/ 53 h 73"/>
                  <a:gd name="T6" fmla="*/ 69 w 84"/>
                  <a:gd name="T7" fmla="*/ 73 h 73"/>
                  <a:gd name="T8" fmla="*/ 84 w 84"/>
                  <a:gd name="T9" fmla="*/ 41 h 73"/>
                  <a:gd name="T10" fmla="*/ 42 w 84"/>
                  <a:gd name="T11" fmla="*/ 0 h 73"/>
                </a:gdLst>
                <a:ahLst/>
                <a:cxnLst>
                  <a:cxn ang="0">
                    <a:pos x="T0" y="T1"/>
                  </a:cxn>
                  <a:cxn ang="0">
                    <a:pos x="T2" y="T3"/>
                  </a:cxn>
                  <a:cxn ang="0">
                    <a:pos x="T4" y="T5"/>
                  </a:cxn>
                  <a:cxn ang="0">
                    <a:pos x="T6" y="T7"/>
                  </a:cxn>
                  <a:cxn ang="0">
                    <a:pos x="T8" y="T9"/>
                  </a:cxn>
                  <a:cxn ang="0">
                    <a:pos x="T10" y="T11"/>
                  </a:cxn>
                </a:cxnLst>
                <a:rect l="0" t="0" r="r" b="b"/>
                <a:pathLst>
                  <a:path w="84" h="73">
                    <a:moveTo>
                      <a:pt x="42" y="0"/>
                    </a:moveTo>
                    <a:cubicBezTo>
                      <a:pt x="19" y="0"/>
                      <a:pt x="0" y="18"/>
                      <a:pt x="0" y="41"/>
                    </a:cubicBezTo>
                    <a:cubicBezTo>
                      <a:pt x="0" y="45"/>
                      <a:pt x="1" y="49"/>
                      <a:pt x="2" y="53"/>
                    </a:cubicBezTo>
                    <a:cubicBezTo>
                      <a:pt x="27" y="54"/>
                      <a:pt x="50" y="61"/>
                      <a:pt x="69" y="73"/>
                    </a:cubicBezTo>
                    <a:cubicBezTo>
                      <a:pt x="78" y="65"/>
                      <a:pt x="84" y="54"/>
                      <a:pt x="84" y="41"/>
                    </a:cubicBezTo>
                    <a:cubicBezTo>
                      <a:pt x="84" y="18"/>
                      <a:pt x="65"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1" name="Freeform 98"/>
              <p:cNvSpPr/>
              <p:nvPr/>
            </p:nvSpPr>
            <p:spPr bwMode="auto">
              <a:xfrm>
                <a:off x="2298" y="3276"/>
                <a:ext cx="158" cy="71"/>
              </a:xfrm>
              <a:custGeom>
                <a:avLst/>
                <a:gdLst>
                  <a:gd name="T0" fmla="*/ 0 w 67"/>
                  <a:gd name="T1" fmla="*/ 0 h 30"/>
                  <a:gd name="T2" fmla="*/ 40 w 67"/>
                  <a:gd name="T3" fmla="*/ 30 h 30"/>
                  <a:gd name="T4" fmla="*/ 67 w 67"/>
                  <a:gd name="T5" fmla="*/ 20 h 30"/>
                  <a:gd name="T6" fmla="*/ 0 w 67"/>
                  <a:gd name="T7" fmla="*/ 0 h 30"/>
                </a:gdLst>
                <a:ahLst/>
                <a:cxnLst>
                  <a:cxn ang="0">
                    <a:pos x="T0" y="T1"/>
                  </a:cxn>
                  <a:cxn ang="0">
                    <a:pos x="T2" y="T3"/>
                  </a:cxn>
                  <a:cxn ang="0">
                    <a:pos x="T4" y="T5"/>
                  </a:cxn>
                  <a:cxn ang="0">
                    <a:pos x="T6" y="T7"/>
                  </a:cxn>
                </a:cxnLst>
                <a:rect l="0" t="0" r="r" b="b"/>
                <a:pathLst>
                  <a:path w="67" h="30">
                    <a:moveTo>
                      <a:pt x="0" y="0"/>
                    </a:moveTo>
                    <a:cubicBezTo>
                      <a:pt x="5" y="17"/>
                      <a:pt x="21" y="30"/>
                      <a:pt x="40" y="30"/>
                    </a:cubicBezTo>
                    <a:cubicBezTo>
                      <a:pt x="50" y="30"/>
                      <a:pt x="60" y="26"/>
                      <a:pt x="67" y="20"/>
                    </a:cubicBezTo>
                    <a:cubicBezTo>
                      <a:pt x="48" y="8"/>
                      <a:pt x="25"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2" name="Freeform 99"/>
              <p:cNvSpPr/>
              <p:nvPr/>
            </p:nvSpPr>
            <p:spPr bwMode="auto">
              <a:xfrm>
                <a:off x="1877" y="3257"/>
                <a:ext cx="196" cy="111"/>
              </a:xfrm>
              <a:custGeom>
                <a:avLst/>
                <a:gdLst>
                  <a:gd name="T0" fmla="*/ 42 w 83"/>
                  <a:gd name="T1" fmla="*/ 0 h 47"/>
                  <a:gd name="T2" fmla="*/ 0 w 83"/>
                  <a:gd name="T3" fmla="*/ 42 h 47"/>
                  <a:gd name="T4" fmla="*/ 0 w 83"/>
                  <a:gd name="T5" fmla="*/ 47 h 47"/>
                  <a:gd name="T6" fmla="*/ 55 w 83"/>
                  <a:gd name="T7" fmla="*/ 35 h 47"/>
                  <a:gd name="T8" fmla="*/ 83 w 83"/>
                  <a:gd name="T9" fmla="*/ 38 h 47"/>
                  <a:gd name="T10" fmla="*/ 42 w 83"/>
                  <a:gd name="T11" fmla="*/ 0 h 47"/>
                </a:gdLst>
                <a:ahLst/>
                <a:cxnLst>
                  <a:cxn ang="0">
                    <a:pos x="T0" y="T1"/>
                  </a:cxn>
                  <a:cxn ang="0">
                    <a:pos x="T2" y="T3"/>
                  </a:cxn>
                  <a:cxn ang="0">
                    <a:pos x="T4" y="T5"/>
                  </a:cxn>
                  <a:cxn ang="0">
                    <a:pos x="T6" y="T7"/>
                  </a:cxn>
                  <a:cxn ang="0">
                    <a:pos x="T8" y="T9"/>
                  </a:cxn>
                  <a:cxn ang="0">
                    <a:pos x="T10" y="T11"/>
                  </a:cxn>
                </a:cxnLst>
                <a:rect l="0" t="0" r="r" b="b"/>
                <a:pathLst>
                  <a:path w="83" h="47">
                    <a:moveTo>
                      <a:pt x="42" y="0"/>
                    </a:moveTo>
                    <a:cubicBezTo>
                      <a:pt x="19" y="0"/>
                      <a:pt x="0" y="19"/>
                      <a:pt x="0" y="42"/>
                    </a:cubicBezTo>
                    <a:cubicBezTo>
                      <a:pt x="0" y="43"/>
                      <a:pt x="0" y="45"/>
                      <a:pt x="0" y="47"/>
                    </a:cubicBezTo>
                    <a:cubicBezTo>
                      <a:pt x="17" y="39"/>
                      <a:pt x="36" y="35"/>
                      <a:pt x="55" y="35"/>
                    </a:cubicBezTo>
                    <a:cubicBezTo>
                      <a:pt x="65" y="35"/>
                      <a:pt x="74" y="36"/>
                      <a:pt x="83" y="38"/>
                    </a:cubicBezTo>
                    <a:cubicBezTo>
                      <a:pt x="81" y="17"/>
                      <a:pt x="64"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3" name="Freeform 100"/>
              <p:cNvSpPr/>
              <p:nvPr/>
            </p:nvSpPr>
            <p:spPr bwMode="auto">
              <a:xfrm>
                <a:off x="1877" y="3340"/>
                <a:ext cx="196" cy="113"/>
              </a:xfrm>
              <a:custGeom>
                <a:avLst/>
                <a:gdLst>
                  <a:gd name="T0" fmla="*/ 55 w 83"/>
                  <a:gd name="T1" fmla="*/ 0 h 48"/>
                  <a:gd name="T2" fmla="*/ 0 w 83"/>
                  <a:gd name="T3" fmla="*/ 12 h 48"/>
                  <a:gd name="T4" fmla="*/ 42 w 83"/>
                  <a:gd name="T5" fmla="*/ 48 h 48"/>
                  <a:gd name="T6" fmla="*/ 83 w 83"/>
                  <a:gd name="T7" fmla="*/ 7 h 48"/>
                  <a:gd name="T8" fmla="*/ 83 w 83"/>
                  <a:gd name="T9" fmla="*/ 3 h 48"/>
                  <a:gd name="T10" fmla="*/ 55 w 83"/>
                  <a:gd name="T11" fmla="*/ 0 h 48"/>
                </a:gdLst>
                <a:ahLst/>
                <a:cxnLst>
                  <a:cxn ang="0">
                    <a:pos x="T0" y="T1"/>
                  </a:cxn>
                  <a:cxn ang="0">
                    <a:pos x="T2" y="T3"/>
                  </a:cxn>
                  <a:cxn ang="0">
                    <a:pos x="T4" y="T5"/>
                  </a:cxn>
                  <a:cxn ang="0">
                    <a:pos x="T6" y="T7"/>
                  </a:cxn>
                  <a:cxn ang="0">
                    <a:pos x="T8" y="T9"/>
                  </a:cxn>
                  <a:cxn ang="0">
                    <a:pos x="T10" y="T11"/>
                  </a:cxn>
                </a:cxnLst>
                <a:rect l="0" t="0" r="r" b="b"/>
                <a:pathLst>
                  <a:path w="83" h="48">
                    <a:moveTo>
                      <a:pt x="55" y="0"/>
                    </a:moveTo>
                    <a:cubicBezTo>
                      <a:pt x="36" y="0"/>
                      <a:pt x="17" y="4"/>
                      <a:pt x="0" y="12"/>
                    </a:cubicBezTo>
                    <a:cubicBezTo>
                      <a:pt x="3" y="32"/>
                      <a:pt x="21" y="48"/>
                      <a:pt x="42" y="48"/>
                    </a:cubicBezTo>
                    <a:cubicBezTo>
                      <a:pt x="65" y="48"/>
                      <a:pt x="83" y="29"/>
                      <a:pt x="83" y="7"/>
                    </a:cubicBezTo>
                    <a:cubicBezTo>
                      <a:pt x="83" y="5"/>
                      <a:pt x="83" y="4"/>
                      <a:pt x="83" y="3"/>
                    </a:cubicBezTo>
                    <a:cubicBezTo>
                      <a:pt x="74" y="1"/>
                      <a:pt x="65" y="0"/>
                      <a:pt x="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4" name="Oval 102"/>
              <p:cNvSpPr>
                <a:spLocks noChangeArrowheads="1"/>
              </p:cNvSpPr>
              <p:nvPr/>
            </p:nvSpPr>
            <p:spPr bwMode="auto">
              <a:xfrm>
                <a:off x="2629" y="3141"/>
                <a:ext cx="156" cy="1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5" name="Freeform 103"/>
              <p:cNvSpPr/>
              <p:nvPr/>
            </p:nvSpPr>
            <p:spPr bwMode="auto">
              <a:xfrm>
                <a:off x="2842" y="3288"/>
                <a:ext cx="24" cy="42"/>
              </a:xfrm>
              <a:custGeom>
                <a:avLst/>
                <a:gdLst>
                  <a:gd name="T0" fmla="*/ 10 w 10"/>
                  <a:gd name="T1" fmla="*/ 0 h 18"/>
                  <a:gd name="T2" fmla="*/ 0 w 10"/>
                  <a:gd name="T3" fmla="*/ 14 h 18"/>
                  <a:gd name="T4" fmla="*/ 8 w 10"/>
                  <a:gd name="T5" fmla="*/ 18 h 18"/>
                  <a:gd name="T6" fmla="*/ 10 w 10"/>
                  <a:gd name="T7" fmla="*/ 0 h 18"/>
                </a:gdLst>
                <a:ahLst/>
                <a:cxnLst>
                  <a:cxn ang="0">
                    <a:pos x="T0" y="T1"/>
                  </a:cxn>
                  <a:cxn ang="0">
                    <a:pos x="T2" y="T3"/>
                  </a:cxn>
                  <a:cxn ang="0">
                    <a:pos x="T4" y="T5"/>
                  </a:cxn>
                  <a:cxn ang="0">
                    <a:pos x="T6" y="T7"/>
                  </a:cxn>
                </a:cxnLst>
                <a:rect l="0" t="0" r="r" b="b"/>
                <a:pathLst>
                  <a:path w="10" h="18">
                    <a:moveTo>
                      <a:pt x="10" y="0"/>
                    </a:moveTo>
                    <a:cubicBezTo>
                      <a:pt x="6" y="5"/>
                      <a:pt x="3" y="9"/>
                      <a:pt x="0" y="14"/>
                    </a:cubicBezTo>
                    <a:cubicBezTo>
                      <a:pt x="3" y="15"/>
                      <a:pt x="6" y="16"/>
                      <a:pt x="8" y="18"/>
                    </a:cubicBezTo>
                    <a:cubicBezTo>
                      <a:pt x="8" y="12"/>
                      <a:pt x="9" y="6"/>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6" name="Freeform 104"/>
              <p:cNvSpPr/>
              <p:nvPr/>
            </p:nvSpPr>
            <p:spPr bwMode="auto">
              <a:xfrm>
                <a:off x="2970" y="3533"/>
                <a:ext cx="83" cy="41"/>
              </a:xfrm>
              <a:custGeom>
                <a:avLst/>
                <a:gdLst>
                  <a:gd name="T0" fmla="*/ 3 w 35"/>
                  <a:gd name="T1" fmla="*/ 0 h 17"/>
                  <a:gd name="T2" fmla="*/ 0 w 35"/>
                  <a:gd name="T3" fmla="*/ 17 h 17"/>
                  <a:gd name="T4" fmla="*/ 8 w 35"/>
                  <a:gd name="T5" fmla="*/ 17 h 17"/>
                  <a:gd name="T6" fmla="*/ 35 w 35"/>
                  <a:gd name="T7" fmla="*/ 12 h 17"/>
                  <a:gd name="T8" fmla="*/ 3 w 35"/>
                  <a:gd name="T9" fmla="*/ 0 h 17"/>
                </a:gdLst>
                <a:ahLst/>
                <a:cxnLst>
                  <a:cxn ang="0">
                    <a:pos x="T0" y="T1"/>
                  </a:cxn>
                  <a:cxn ang="0">
                    <a:pos x="T2" y="T3"/>
                  </a:cxn>
                  <a:cxn ang="0">
                    <a:pos x="T4" y="T5"/>
                  </a:cxn>
                  <a:cxn ang="0">
                    <a:pos x="T6" y="T7"/>
                  </a:cxn>
                  <a:cxn ang="0">
                    <a:pos x="T8" y="T9"/>
                  </a:cxn>
                </a:cxnLst>
                <a:rect l="0" t="0" r="r" b="b"/>
                <a:pathLst>
                  <a:path w="35" h="17">
                    <a:moveTo>
                      <a:pt x="3" y="0"/>
                    </a:moveTo>
                    <a:cubicBezTo>
                      <a:pt x="2" y="6"/>
                      <a:pt x="1" y="11"/>
                      <a:pt x="0" y="17"/>
                    </a:cubicBezTo>
                    <a:cubicBezTo>
                      <a:pt x="2" y="17"/>
                      <a:pt x="5" y="17"/>
                      <a:pt x="8" y="17"/>
                    </a:cubicBezTo>
                    <a:cubicBezTo>
                      <a:pt x="17" y="17"/>
                      <a:pt x="27" y="15"/>
                      <a:pt x="35" y="12"/>
                    </a:cubicBezTo>
                    <a:cubicBezTo>
                      <a:pt x="23" y="10"/>
                      <a:pt x="13" y="6"/>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7" name="Freeform 105"/>
              <p:cNvSpPr/>
              <p:nvPr/>
            </p:nvSpPr>
            <p:spPr bwMode="auto">
              <a:xfrm>
                <a:off x="2818" y="3321"/>
                <a:ext cx="159" cy="253"/>
              </a:xfrm>
              <a:custGeom>
                <a:avLst/>
                <a:gdLst>
                  <a:gd name="T0" fmla="*/ 10 w 67"/>
                  <a:gd name="T1" fmla="*/ 0 h 107"/>
                  <a:gd name="T2" fmla="*/ 0 w 67"/>
                  <a:gd name="T3" fmla="*/ 36 h 107"/>
                  <a:gd name="T4" fmla="*/ 64 w 67"/>
                  <a:gd name="T5" fmla="*/ 107 h 107"/>
                  <a:gd name="T6" fmla="*/ 67 w 67"/>
                  <a:gd name="T7" fmla="*/ 90 h 107"/>
                  <a:gd name="T8" fmla="*/ 18 w 67"/>
                  <a:gd name="T9" fmla="*/ 5 h 107"/>
                  <a:gd name="T10" fmla="*/ 18 w 67"/>
                  <a:gd name="T11" fmla="*/ 4 h 107"/>
                  <a:gd name="T12" fmla="*/ 10 w 6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10" y="0"/>
                    </a:moveTo>
                    <a:cubicBezTo>
                      <a:pt x="4" y="11"/>
                      <a:pt x="0" y="23"/>
                      <a:pt x="0" y="36"/>
                    </a:cubicBezTo>
                    <a:cubicBezTo>
                      <a:pt x="0" y="72"/>
                      <a:pt x="28" y="103"/>
                      <a:pt x="64" y="107"/>
                    </a:cubicBezTo>
                    <a:cubicBezTo>
                      <a:pt x="65" y="101"/>
                      <a:pt x="66" y="96"/>
                      <a:pt x="67" y="90"/>
                    </a:cubicBezTo>
                    <a:cubicBezTo>
                      <a:pt x="38" y="73"/>
                      <a:pt x="18" y="42"/>
                      <a:pt x="18" y="5"/>
                    </a:cubicBezTo>
                    <a:cubicBezTo>
                      <a:pt x="18" y="5"/>
                      <a:pt x="18" y="4"/>
                      <a:pt x="18" y="4"/>
                    </a:cubicBezTo>
                    <a:cubicBezTo>
                      <a:pt x="16" y="2"/>
                      <a:pt x="13" y="1"/>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8" name="Freeform 106"/>
              <p:cNvSpPr/>
              <p:nvPr/>
            </p:nvSpPr>
            <p:spPr bwMode="auto">
              <a:xfrm>
                <a:off x="2861" y="3236"/>
                <a:ext cx="286" cy="326"/>
              </a:xfrm>
              <a:custGeom>
                <a:avLst/>
                <a:gdLst>
                  <a:gd name="T0" fmla="*/ 54 w 121"/>
                  <a:gd name="T1" fmla="*/ 0 h 138"/>
                  <a:gd name="T2" fmla="*/ 2 w 121"/>
                  <a:gd name="T3" fmla="*/ 22 h 138"/>
                  <a:gd name="T4" fmla="*/ 0 w 121"/>
                  <a:gd name="T5" fmla="*/ 40 h 138"/>
                  <a:gd name="T6" fmla="*/ 0 w 121"/>
                  <a:gd name="T7" fmla="*/ 41 h 138"/>
                  <a:gd name="T8" fmla="*/ 49 w 121"/>
                  <a:gd name="T9" fmla="*/ 126 h 138"/>
                  <a:gd name="T10" fmla="*/ 81 w 121"/>
                  <a:gd name="T11" fmla="*/ 138 h 138"/>
                  <a:gd name="T12" fmla="*/ 89 w 121"/>
                  <a:gd name="T13" fmla="*/ 134 h 138"/>
                  <a:gd name="T14" fmla="*/ 85 w 121"/>
                  <a:gd name="T15" fmla="*/ 110 h 138"/>
                  <a:gd name="T16" fmla="*/ 121 w 121"/>
                  <a:gd name="T17" fmla="*/ 46 h 138"/>
                  <a:gd name="T18" fmla="*/ 54 w 121"/>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8">
                    <a:moveTo>
                      <a:pt x="54" y="0"/>
                    </a:moveTo>
                    <a:cubicBezTo>
                      <a:pt x="34" y="0"/>
                      <a:pt x="15" y="9"/>
                      <a:pt x="2" y="22"/>
                    </a:cubicBezTo>
                    <a:cubicBezTo>
                      <a:pt x="1" y="28"/>
                      <a:pt x="0" y="34"/>
                      <a:pt x="0" y="40"/>
                    </a:cubicBezTo>
                    <a:cubicBezTo>
                      <a:pt x="0" y="40"/>
                      <a:pt x="0" y="41"/>
                      <a:pt x="0" y="41"/>
                    </a:cubicBezTo>
                    <a:cubicBezTo>
                      <a:pt x="0" y="78"/>
                      <a:pt x="20" y="109"/>
                      <a:pt x="49" y="126"/>
                    </a:cubicBezTo>
                    <a:cubicBezTo>
                      <a:pt x="59" y="132"/>
                      <a:pt x="69" y="136"/>
                      <a:pt x="81" y="138"/>
                    </a:cubicBezTo>
                    <a:cubicBezTo>
                      <a:pt x="84" y="137"/>
                      <a:pt x="86" y="135"/>
                      <a:pt x="89" y="134"/>
                    </a:cubicBezTo>
                    <a:cubicBezTo>
                      <a:pt x="87" y="127"/>
                      <a:pt x="85" y="119"/>
                      <a:pt x="85" y="110"/>
                    </a:cubicBezTo>
                    <a:cubicBezTo>
                      <a:pt x="85" y="83"/>
                      <a:pt x="99" y="59"/>
                      <a:pt x="121" y="46"/>
                    </a:cubicBezTo>
                    <a:cubicBezTo>
                      <a:pt x="110" y="19"/>
                      <a:pt x="84" y="0"/>
                      <a:pt x="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9" name="Freeform 107"/>
              <p:cNvSpPr/>
              <p:nvPr/>
            </p:nvSpPr>
            <p:spPr bwMode="auto">
              <a:xfrm>
                <a:off x="3062" y="3344"/>
                <a:ext cx="95" cy="208"/>
              </a:xfrm>
              <a:custGeom>
                <a:avLst/>
                <a:gdLst>
                  <a:gd name="T0" fmla="*/ 36 w 40"/>
                  <a:gd name="T1" fmla="*/ 0 h 88"/>
                  <a:gd name="T2" fmla="*/ 0 w 40"/>
                  <a:gd name="T3" fmla="*/ 64 h 88"/>
                  <a:gd name="T4" fmla="*/ 4 w 40"/>
                  <a:gd name="T5" fmla="*/ 88 h 88"/>
                  <a:gd name="T6" fmla="*/ 40 w 40"/>
                  <a:gd name="T7" fmla="*/ 26 h 88"/>
                  <a:gd name="T8" fmla="*/ 36 w 40"/>
                  <a:gd name="T9" fmla="*/ 0 h 88"/>
                </a:gdLst>
                <a:ahLst/>
                <a:cxnLst>
                  <a:cxn ang="0">
                    <a:pos x="T0" y="T1"/>
                  </a:cxn>
                  <a:cxn ang="0">
                    <a:pos x="T2" y="T3"/>
                  </a:cxn>
                  <a:cxn ang="0">
                    <a:pos x="T4" y="T5"/>
                  </a:cxn>
                  <a:cxn ang="0">
                    <a:pos x="T6" y="T7"/>
                  </a:cxn>
                  <a:cxn ang="0">
                    <a:pos x="T8" y="T9"/>
                  </a:cxn>
                </a:cxnLst>
                <a:rect l="0" t="0" r="r" b="b"/>
                <a:pathLst>
                  <a:path w="40" h="88">
                    <a:moveTo>
                      <a:pt x="36" y="0"/>
                    </a:moveTo>
                    <a:cubicBezTo>
                      <a:pt x="14" y="13"/>
                      <a:pt x="0" y="37"/>
                      <a:pt x="0" y="64"/>
                    </a:cubicBezTo>
                    <a:cubicBezTo>
                      <a:pt x="0" y="73"/>
                      <a:pt x="2" y="81"/>
                      <a:pt x="4" y="88"/>
                    </a:cubicBezTo>
                    <a:cubicBezTo>
                      <a:pt x="26" y="76"/>
                      <a:pt x="40" y="52"/>
                      <a:pt x="40" y="26"/>
                    </a:cubicBezTo>
                    <a:cubicBezTo>
                      <a:pt x="40" y="16"/>
                      <a:pt x="39" y="8"/>
                      <a:pt x="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0" name="Freeform 108"/>
              <p:cNvSpPr/>
              <p:nvPr/>
            </p:nvSpPr>
            <p:spPr bwMode="auto">
              <a:xfrm>
                <a:off x="2227" y="3408"/>
                <a:ext cx="184" cy="232"/>
              </a:xfrm>
              <a:custGeom>
                <a:avLst/>
                <a:gdLst>
                  <a:gd name="T0" fmla="*/ 27 w 78"/>
                  <a:gd name="T1" fmla="*/ 0 h 98"/>
                  <a:gd name="T2" fmla="*/ 0 w 78"/>
                  <a:gd name="T3" fmla="*/ 8 h 98"/>
                  <a:gd name="T4" fmla="*/ 43 w 78"/>
                  <a:gd name="T5" fmla="*/ 98 h 98"/>
                  <a:gd name="T6" fmla="*/ 78 w 78"/>
                  <a:gd name="T7" fmla="*/ 50 h 98"/>
                  <a:gd name="T8" fmla="*/ 27 w 78"/>
                  <a:gd name="T9" fmla="*/ 0 h 98"/>
                </a:gdLst>
                <a:ahLst/>
                <a:cxnLst>
                  <a:cxn ang="0">
                    <a:pos x="T0" y="T1"/>
                  </a:cxn>
                  <a:cxn ang="0">
                    <a:pos x="T2" y="T3"/>
                  </a:cxn>
                  <a:cxn ang="0">
                    <a:pos x="T4" y="T5"/>
                  </a:cxn>
                  <a:cxn ang="0">
                    <a:pos x="T6" y="T7"/>
                  </a:cxn>
                  <a:cxn ang="0">
                    <a:pos x="T8" y="T9"/>
                  </a:cxn>
                </a:cxnLst>
                <a:rect l="0" t="0" r="r" b="b"/>
                <a:pathLst>
                  <a:path w="78" h="98">
                    <a:moveTo>
                      <a:pt x="27" y="0"/>
                    </a:moveTo>
                    <a:cubicBezTo>
                      <a:pt x="17" y="0"/>
                      <a:pt x="8" y="3"/>
                      <a:pt x="0" y="8"/>
                    </a:cubicBezTo>
                    <a:cubicBezTo>
                      <a:pt x="25" y="30"/>
                      <a:pt x="41" y="62"/>
                      <a:pt x="43" y="98"/>
                    </a:cubicBezTo>
                    <a:cubicBezTo>
                      <a:pt x="63" y="91"/>
                      <a:pt x="78" y="73"/>
                      <a:pt x="78" y="50"/>
                    </a:cubicBezTo>
                    <a:cubicBezTo>
                      <a:pt x="78" y="22"/>
                      <a:pt x="55"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1" name="Freeform 109"/>
              <p:cNvSpPr/>
              <p:nvPr/>
            </p:nvSpPr>
            <p:spPr bwMode="auto">
              <a:xfrm>
                <a:off x="2170" y="3427"/>
                <a:ext cx="159" cy="220"/>
              </a:xfrm>
              <a:custGeom>
                <a:avLst/>
                <a:gdLst>
                  <a:gd name="T0" fmla="*/ 24 w 67"/>
                  <a:gd name="T1" fmla="*/ 0 h 93"/>
                  <a:gd name="T2" fmla="*/ 0 w 67"/>
                  <a:gd name="T3" fmla="*/ 42 h 93"/>
                  <a:gd name="T4" fmla="*/ 51 w 67"/>
                  <a:gd name="T5" fmla="*/ 93 h 93"/>
                  <a:gd name="T6" fmla="*/ 67 w 67"/>
                  <a:gd name="T7" fmla="*/ 90 h 93"/>
                  <a:gd name="T8" fmla="*/ 24 w 67"/>
                  <a:gd name="T9" fmla="*/ 0 h 93"/>
                </a:gdLst>
                <a:ahLst/>
                <a:cxnLst>
                  <a:cxn ang="0">
                    <a:pos x="T0" y="T1"/>
                  </a:cxn>
                  <a:cxn ang="0">
                    <a:pos x="T2" y="T3"/>
                  </a:cxn>
                  <a:cxn ang="0">
                    <a:pos x="T4" y="T5"/>
                  </a:cxn>
                  <a:cxn ang="0">
                    <a:pos x="T6" y="T7"/>
                  </a:cxn>
                  <a:cxn ang="0">
                    <a:pos x="T8" y="T9"/>
                  </a:cxn>
                </a:cxnLst>
                <a:rect l="0" t="0" r="r" b="b"/>
                <a:pathLst>
                  <a:path w="67" h="93">
                    <a:moveTo>
                      <a:pt x="24" y="0"/>
                    </a:moveTo>
                    <a:cubicBezTo>
                      <a:pt x="10" y="9"/>
                      <a:pt x="0" y="24"/>
                      <a:pt x="0" y="42"/>
                    </a:cubicBezTo>
                    <a:cubicBezTo>
                      <a:pt x="0" y="70"/>
                      <a:pt x="23" y="93"/>
                      <a:pt x="51" y="93"/>
                    </a:cubicBezTo>
                    <a:cubicBezTo>
                      <a:pt x="57" y="93"/>
                      <a:pt x="62" y="92"/>
                      <a:pt x="67" y="90"/>
                    </a:cubicBezTo>
                    <a:cubicBezTo>
                      <a:pt x="65" y="54"/>
                      <a:pt x="49" y="22"/>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2" name="Freeform 110"/>
              <p:cNvSpPr/>
              <p:nvPr/>
            </p:nvSpPr>
            <p:spPr bwMode="auto">
              <a:xfrm>
                <a:off x="1851" y="3581"/>
                <a:ext cx="381" cy="269"/>
              </a:xfrm>
              <a:custGeom>
                <a:avLst/>
                <a:gdLst>
                  <a:gd name="T0" fmla="*/ 81 w 161"/>
                  <a:gd name="T1" fmla="*/ 0 h 114"/>
                  <a:gd name="T2" fmla="*/ 0 w 161"/>
                  <a:gd name="T3" fmla="*/ 81 h 114"/>
                  <a:gd name="T4" fmla="*/ 8 w 161"/>
                  <a:gd name="T5" fmla="*/ 114 h 114"/>
                  <a:gd name="T6" fmla="*/ 66 w 161"/>
                  <a:gd name="T7" fmla="*/ 100 h 114"/>
                  <a:gd name="T8" fmla="*/ 99 w 161"/>
                  <a:gd name="T9" fmla="*/ 104 h 114"/>
                  <a:gd name="T10" fmla="*/ 161 w 161"/>
                  <a:gd name="T11" fmla="*/ 75 h 114"/>
                  <a:gd name="T12" fmla="*/ 81 w 16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61" h="114">
                    <a:moveTo>
                      <a:pt x="81" y="0"/>
                    </a:moveTo>
                    <a:cubicBezTo>
                      <a:pt x="36" y="0"/>
                      <a:pt x="0" y="36"/>
                      <a:pt x="0" y="81"/>
                    </a:cubicBezTo>
                    <a:cubicBezTo>
                      <a:pt x="0" y="92"/>
                      <a:pt x="3" y="104"/>
                      <a:pt x="8" y="114"/>
                    </a:cubicBezTo>
                    <a:cubicBezTo>
                      <a:pt x="25" y="105"/>
                      <a:pt x="45" y="100"/>
                      <a:pt x="66" y="100"/>
                    </a:cubicBezTo>
                    <a:cubicBezTo>
                      <a:pt x="78" y="100"/>
                      <a:pt x="89" y="102"/>
                      <a:pt x="99" y="104"/>
                    </a:cubicBezTo>
                    <a:cubicBezTo>
                      <a:pt x="117" y="90"/>
                      <a:pt x="138" y="80"/>
                      <a:pt x="161" y="75"/>
                    </a:cubicBezTo>
                    <a:cubicBezTo>
                      <a:pt x="158" y="33"/>
                      <a:pt x="123" y="0"/>
                      <a:pt x="8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103" name="Freeform 111"/>
              <p:cNvSpPr/>
              <p:nvPr/>
            </p:nvSpPr>
            <p:spPr bwMode="auto">
              <a:xfrm>
                <a:off x="2085" y="3758"/>
                <a:ext cx="147" cy="121"/>
              </a:xfrm>
              <a:custGeom>
                <a:avLst/>
                <a:gdLst>
                  <a:gd name="T0" fmla="*/ 62 w 62"/>
                  <a:gd name="T1" fmla="*/ 0 h 51"/>
                  <a:gd name="T2" fmla="*/ 0 w 62"/>
                  <a:gd name="T3" fmla="*/ 29 h 51"/>
                  <a:gd name="T4" fmla="*/ 47 w 62"/>
                  <a:gd name="T5" fmla="*/ 51 h 51"/>
                  <a:gd name="T6" fmla="*/ 62 w 62"/>
                  <a:gd name="T7" fmla="*/ 6 h 51"/>
                  <a:gd name="T8" fmla="*/ 62 w 62"/>
                  <a:gd name="T9" fmla="*/ 0 h 51"/>
                </a:gdLst>
                <a:ahLst/>
                <a:cxnLst>
                  <a:cxn ang="0">
                    <a:pos x="T0" y="T1"/>
                  </a:cxn>
                  <a:cxn ang="0">
                    <a:pos x="T2" y="T3"/>
                  </a:cxn>
                  <a:cxn ang="0">
                    <a:pos x="T4" y="T5"/>
                  </a:cxn>
                  <a:cxn ang="0">
                    <a:pos x="T6" y="T7"/>
                  </a:cxn>
                  <a:cxn ang="0">
                    <a:pos x="T8" y="T9"/>
                  </a:cxn>
                </a:cxnLst>
                <a:rect l="0" t="0" r="r" b="b"/>
                <a:pathLst>
                  <a:path w="62" h="51">
                    <a:moveTo>
                      <a:pt x="62" y="0"/>
                    </a:moveTo>
                    <a:cubicBezTo>
                      <a:pt x="39" y="5"/>
                      <a:pt x="18" y="15"/>
                      <a:pt x="0" y="29"/>
                    </a:cubicBezTo>
                    <a:cubicBezTo>
                      <a:pt x="18" y="34"/>
                      <a:pt x="34" y="41"/>
                      <a:pt x="47" y="51"/>
                    </a:cubicBezTo>
                    <a:cubicBezTo>
                      <a:pt x="57" y="38"/>
                      <a:pt x="62" y="23"/>
                      <a:pt x="62" y="6"/>
                    </a:cubicBezTo>
                    <a:cubicBezTo>
                      <a:pt x="62" y="4"/>
                      <a:pt x="62" y="2"/>
                      <a:pt x="6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sp>
          <p:nvSpPr>
            <p:cNvPr id="30" name="Right Arrow 116"/>
            <p:cNvSpPr/>
            <p:nvPr userDrawn="1"/>
          </p:nvSpPr>
          <p:spPr>
            <a:xfrm>
              <a:off x="6952483"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Right Arrow 119"/>
            <p:cNvSpPr/>
            <p:nvPr userDrawn="1"/>
          </p:nvSpPr>
          <p:spPr>
            <a:xfrm flipH="1">
              <a:off x="4386185"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菱形 31"/>
            <p:cNvSpPr/>
            <p:nvPr userDrawn="1"/>
          </p:nvSpPr>
          <p:spPr>
            <a:xfrm>
              <a:off x="7736933"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dollar-bag_17794"/>
            <p:cNvSpPr/>
            <p:nvPr userDrawn="1"/>
          </p:nvSpPr>
          <p:spPr>
            <a:xfrm>
              <a:off x="7889039"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菱形 33"/>
            <p:cNvSpPr/>
            <p:nvPr userDrawn="1"/>
          </p:nvSpPr>
          <p:spPr>
            <a:xfrm>
              <a:off x="3838982"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sp>
          <p:nvSpPr>
            <p:cNvPr id="35" name="dollar-bag_17794"/>
            <p:cNvSpPr/>
            <p:nvPr userDrawn="1"/>
          </p:nvSpPr>
          <p:spPr>
            <a:xfrm>
              <a:off x="3987175"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“跨界”发展问题</a:t>
            </a:r>
          </a:p>
        </p:txBody>
      </p:sp>
      <p:sp>
        <p:nvSpPr>
          <p:cNvPr id="3" name="文本占位符 2"/>
          <p:cNvSpPr>
            <a:spLocks noGrp="1"/>
          </p:cNvSpPr>
          <p:nvPr>
            <p:ph type="body" sz="quarter" idx="12"/>
          </p:nvPr>
        </p:nvSpPr>
        <p:spPr/>
        <p:txBody>
          <a:bodyPr>
            <a:normAutofit/>
          </a:bodyPr>
          <a:lstStyle/>
          <a:p>
            <a:r>
              <a:rPr lang="zh-CN" altLang="en-US">
                <a:latin typeface="+mn-lt"/>
                <a:ea typeface="+mn-ea"/>
                <a:cs typeface="+mn-ea"/>
                <a:sym typeface="+mn-lt"/>
              </a:rPr>
              <a:t>发展初期。</a:t>
            </a:r>
            <a:endParaRPr lang="en-US" altLang="zh-CN">
              <a:latin typeface="+mn-lt"/>
              <a:ea typeface="+mn-ea"/>
              <a:cs typeface="+mn-ea"/>
              <a:sym typeface="+mn-lt"/>
            </a:endParaRPr>
          </a:p>
          <a:p>
            <a:pPr lvl="1"/>
            <a:r>
              <a:rPr lang="zh-CN" altLang="en-US">
                <a:latin typeface="+mn-lt"/>
                <a:ea typeface="+mn-ea"/>
                <a:cs typeface="+mn-ea"/>
                <a:sym typeface="+mn-lt"/>
              </a:rPr>
              <a:t>一般认为电子商务作为一种具有前景的商业模式和经营方式，需要得到物流运作和服务的支持，这种早期对两者关系的认识，总体上并没有什么不妥。</a:t>
            </a:r>
          </a:p>
          <a:p>
            <a:endParaRPr lang="zh-CN" altLang="en-US">
              <a:latin typeface="+mn-lt"/>
              <a:ea typeface="+mn-ea"/>
              <a:cs typeface="+mn-ea"/>
              <a:sym typeface="+mn-lt"/>
            </a:endParaRPr>
          </a:p>
        </p:txBody>
      </p:sp>
      <p:sp>
        <p:nvSpPr>
          <p:cNvPr id="8" name="文本占位符 7"/>
          <p:cNvSpPr>
            <a:spLocks noGrp="1"/>
          </p:cNvSpPr>
          <p:nvPr>
            <p:ph type="body" sz="quarter" idx="13"/>
          </p:nvPr>
        </p:nvSpPr>
        <p:spPr>
          <a:xfrm>
            <a:off x="1038371" y="1850587"/>
            <a:ext cx="4272641" cy="1986719"/>
          </a:xfrm>
        </p:spPr>
        <p:txBody>
          <a:bodyPr>
            <a:normAutofit/>
          </a:bodyPr>
          <a:lstStyle/>
          <a:p>
            <a:r>
              <a:rPr lang="zh-CN" altLang="en-US">
                <a:latin typeface="+mn-lt"/>
                <a:ea typeface="+mn-ea"/>
                <a:cs typeface="+mn-ea"/>
                <a:sym typeface="+mn-lt"/>
              </a:rPr>
              <a:t>快速发展期。</a:t>
            </a:r>
            <a:endParaRPr lang="en-US" altLang="zh-CN">
              <a:latin typeface="+mn-lt"/>
              <a:ea typeface="+mn-ea"/>
              <a:cs typeface="+mn-ea"/>
              <a:sym typeface="+mn-lt"/>
            </a:endParaRPr>
          </a:p>
          <a:p>
            <a:pPr lvl="1"/>
            <a:r>
              <a:rPr lang="zh-CN" altLang="en-US">
                <a:latin typeface="+mn-lt"/>
                <a:ea typeface="+mn-ea"/>
                <a:cs typeface="+mn-ea"/>
                <a:sym typeface="+mn-lt"/>
              </a:rPr>
              <a:t>随着电子商务逐渐修成正果，物流服务环境逐渐改善，以及快递等具有时间、质量保障的服务方式的创新和成熟，两者在当前的条件下，在经营上的关系发生了不小的改变，不再是简单的谁需要谁的问题。</a:t>
            </a:r>
          </a:p>
          <a:p>
            <a:endParaRPr lang="zh-CN" altLang="en-US">
              <a:latin typeface="+mn-lt"/>
              <a:ea typeface="+mn-ea"/>
              <a:cs typeface="+mn-ea"/>
              <a:sym typeface="+mn-lt"/>
            </a:endParaRPr>
          </a:p>
        </p:txBody>
      </p:sp>
      <p:sp>
        <p:nvSpPr>
          <p:cNvPr id="9" name="文本占位符 8"/>
          <p:cNvSpPr>
            <a:spLocks noGrp="1"/>
          </p:cNvSpPr>
          <p:nvPr>
            <p:ph type="body" sz="quarter" idx="14"/>
          </p:nvPr>
        </p:nvSpPr>
        <p:spPr/>
        <p:txBody>
          <a:bodyPr/>
          <a:lstStyle/>
          <a:p>
            <a:r>
              <a:rPr lang="zh-CN" altLang="en-US">
                <a:latin typeface="+mn-lt"/>
                <a:ea typeface="+mn-ea"/>
                <a:cs typeface="+mn-ea"/>
                <a:sym typeface="+mn-lt"/>
              </a:rPr>
              <a:t>发展关系演变。</a:t>
            </a:r>
            <a:endParaRPr lang="en-US" altLang="zh-CN">
              <a:latin typeface="+mn-lt"/>
              <a:ea typeface="+mn-ea"/>
              <a:cs typeface="+mn-ea"/>
              <a:sym typeface="+mn-lt"/>
            </a:endParaRPr>
          </a:p>
          <a:p>
            <a:pPr lvl="1"/>
            <a:r>
              <a:rPr lang="zh-CN" altLang="en-US">
                <a:latin typeface="+mn-lt"/>
                <a:ea typeface="+mn-ea"/>
                <a:cs typeface="+mn-ea"/>
                <a:sym typeface="+mn-lt"/>
              </a:rPr>
              <a:t>相互需求层次加深，以及规模化商机出现，做电子商务的开始去做物流、做物流的也开始尝试着开展电子商务。</a:t>
            </a:r>
          </a:p>
          <a:p>
            <a:endParaRPr lang="zh-CN" altLang="en-US">
              <a:latin typeface="+mn-lt"/>
              <a:ea typeface="+mn-ea"/>
              <a:cs typeface="+mn-ea"/>
              <a:sym typeface="+mn-lt"/>
            </a:endParaRPr>
          </a:p>
          <a:p>
            <a:endParaRPr lang="zh-CN" altLang="en-US">
              <a:latin typeface="+mn-lt"/>
              <a:ea typeface="+mn-ea"/>
              <a:cs typeface="+mn-ea"/>
              <a:sym typeface="+mn-lt"/>
            </a:endParaRPr>
          </a:p>
        </p:txBody>
      </p:sp>
      <p:grpSp>
        <p:nvGrpSpPr>
          <p:cNvPr id="20" name="组合 19"/>
          <p:cNvGrpSpPr/>
          <p:nvPr/>
        </p:nvGrpSpPr>
        <p:grpSpPr>
          <a:xfrm>
            <a:off x="3218563" y="2123564"/>
            <a:ext cx="5227013" cy="4734436"/>
            <a:chOff x="3218563" y="2123564"/>
            <a:chExt cx="5227013" cy="4734436"/>
          </a:xfrm>
        </p:grpSpPr>
        <p:grpSp>
          <p:nvGrpSpPr>
            <p:cNvPr id="21" name="Group 30"/>
            <p:cNvGrpSpPr/>
            <p:nvPr userDrawn="1"/>
          </p:nvGrpSpPr>
          <p:grpSpPr>
            <a:xfrm>
              <a:off x="4499970" y="4581241"/>
              <a:ext cx="1133958" cy="2276759"/>
              <a:chOff x="4499970" y="4581241"/>
              <a:chExt cx="1133958" cy="2276759"/>
            </a:xfrm>
          </p:grpSpPr>
          <p:sp>
            <p:nvSpPr>
              <p:cNvPr id="33" name="Rectangle 198"/>
              <p:cNvSpPr>
                <a:spLocks noChangeArrowheads="1"/>
              </p:cNvSpPr>
              <p:nvPr/>
            </p:nvSpPr>
            <p:spPr bwMode="auto">
              <a:xfrm>
                <a:off x="4499970" y="5847370"/>
                <a:ext cx="1133958" cy="1010630"/>
              </a:xfrm>
              <a:prstGeom prst="rect">
                <a:avLst/>
              </a:prstGeom>
              <a:solidFill>
                <a:schemeClr val="tx1">
                  <a:lumMod val="65000"/>
                  <a:lumOff val="3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4" name="Freeform 203"/>
              <p:cNvSpPr/>
              <p:nvPr/>
            </p:nvSpPr>
            <p:spPr bwMode="auto">
              <a:xfrm>
                <a:off x="4858931" y="4581241"/>
                <a:ext cx="410027" cy="413031"/>
              </a:xfrm>
              <a:custGeom>
                <a:avLst/>
                <a:gdLst>
                  <a:gd name="T0" fmla="*/ 57 w 115"/>
                  <a:gd name="T1" fmla="*/ 116 h 116"/>
                  <a:gd name="T2" fmla="*/ 115 w 115"/>
                  <a:gd name="T3" fmla="*/ 58 h 116"/>
                  <a:gd name="T4" fmla="*/ 57 w 115"/>
                  <a:gd name="T5" fmla="*/ 0 h 116"/>
                  <a:gd name="T6" fmla="*/ 0 w 115"/>
                  <a:gd name="T7" fmla="*/ 58 h 116"/>
                  <a:gd name="T8" fmla="*/ 57 w 115"/>
                  <a:gd name="T9" fmla="*/ 116 h 116"/>
                </a:gdLst>
                <a:ahLst/>
                <a:cxnLst>
                  <a:cxn ang="0">
                    <a:pos x="T0" y="T1"/>
                  </a:cxn>
                  <a:cxn ang="0">
                    <a:pos x="T2" y="T3"/>
                  </a:cxn>
                  <a:cxn ang="0">
                    <a:pos x="T4" y="T5"/>
                  </a:cxn>
                  <a:cxn ang="0">
                    <a:pos x="T6" y="T7"/>
                  </a:cxn>
                  <a:cxn ang="0">
                    <a:pos x="T8" y="T9"/>
                  </a:cxn>
                </a:cxnLst>
                <a:rect l="0" t="0" r="r" b="b"/>
                <a:pathLst>
                  <a:path w="115" h="116">
                    <a:moveTo>
                      <a:pt x="57" y="116"/>
                    </a:moveTo>
                    <a:cubicBezTo>
                      <a:pt x="91" y="116"/>
                      <a:pt x="115" y="91"/>
                      <a:pt x="115" y="58"/>
                    </a:cubicBezTo>
                    <a:cubicBezTo>
                      <a:pt x="115" y="28"/>
                      <a:pt x="91" y="0"/>
                      <a:pt x="57" y="0"/>
                    </a:cubicBezTo>
                    <a:cubicBezTo>
                      <a:pt x="27" y="0"/>
                      <a:pt x="0" y="28"/>
                      <a:pt x="0" y="58"/>
                    </a:cubicBezTo>
                    <a:cubicBezTo>
                      <a:pt x="0" y="91"/>
                      <a:pt x="27" y="116"/>
                      <a:pt x="57" y="116"/>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5" name="Freeform 204"/>
              <p:cNvSpPr/>
              <p:nvPr/>
            </p:nvSpPr>
            <p:spPr bwMode="auto">
              <a:xfrm>
                <a:off x="5207379" y="5626586"/>
                <a:ext cx="210270" cy="551209"/>
              </a:xfrm>
              <a:custGeom>
                <a:avLst/>
                <a:gdLst>
                  <a:gd name="T0" fmla="*/ 33 w 59"/>
                  <a:gd name="T1" fmla="*/ 18 h 155"/>
                  <a:gd name="T2" fmla="*/ 16 w 59"/>
                  <a:gd name="T3" fmla="*/ 0 h 155"/>
                  <a:gd name="T4" fmla="*/ 0 w 59"/>
                  <a:gd name="T5" fmla="*/ 25 h 155"/>
                  <a:gd name="T6" fmla="*/ 0 w 59"/>
                  <a:gd name="T7" fmla="*/ 129 h 155"/>
                  <a:gd name="T8" fmla="*/ 27 w 59"/>
                  <a:gd name="T9" fmla="*/ 155 h 155"/>
                  <a:gd name="T10" fmla="*/ 35 w 59"/>
                  <a:gd name="T11" fmla="*/ 155 h 155"/>
                  <a:gd name="T12" fmla="*/ 59 w 59"/>
                  <a:gd name="T13" fmla="*/ 129 h 155"/>
                  <a:gd name="T14" fmla="*/ 59 w 59"/>
                  <a:gd name="T15" fmla="*/ 25 h 155"/>
                  <a:gd name="T16" fmla="*/ 59 w 59"/>
                  <a:gd name="T17" fmla="*/ 18 h 155"/>
                  <a:gd name="T18" fmla="*/ 33 w 59"/>
                  <a:gd name="T19" fmla="*/ 1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55">
                    <a:moveTo>
                      <a:pt x="33" y="18"/>
                    </a:moveTo>
                    <a:cubicBezTo>
                      <a:pt x="25" y="15"/>
                      <a:pt x="20" y="8"/>
                      <a:pt x="16" y="0"/>
                    </a:cubicBezTo>
                    <a:cubicBezTo>
                      <a:pt x="6" y="4"/>
                      <a:pt x="0" y="15"/>
                      <a:pt x="0" y="25"/>
                    </a:cubicBezTo>
                    <a:cubicBezTo>
                      <a:pt x="0" y="129"/>
                      <a:pt x="0" y="129"/>
                      <a:pt x="0" y="129"/>
                    </a:cubicBezTo>
                    <a:cubicBezTo>
                      <a:pt x="0" y="143"/>
                      <a:pt x="11" y="155"/>
                      <a:pt x="27" y="155"/>
                    </a:cubicBezTo>
                    <a:cubicBezTo>
                      <a:pt x="35" y="155"/>
                      <a:pt x="35" y="155"/>
                      <a:pt x="35" y="155"/>
                    </a:cubicBezTo>
                    <a:cubicBezTo>
                      <a:pt x="49" y="155"/>
                      <a:pt x="59" y="143"/>
                      <a:pt x="59" y="129"/>
                    </a:cubicBezTo>
                    <a:cubicBezTo>
                      <a:pt x="59" y="25"/>
                      <a:pt x="59" y="25"/>
                      <a:pt x="59" y="25"/>
                    </a:cubicBezTo>
                    <a:cubicBezTo>
                      <a:pt x="59" y="24"/>
                      <a:pt x="59" y="22"/>
                      <a:pt x="59" y="18"/>
                    </a:cubicBezTo>
                    <a:cubicBezTo>
                      <a:pt x="51" y="22"/>
                      <a:pt x="41" y="22"/>
                      <a:pt x="33" y="1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6" name="Freeform 205"/>
              <p:cNvSpPr/>
              <p:nvPr/>
            </p:nvSpPr>
            <p:spPr bwMode="auto">
              <a:xfrm>
                <a:off x="4692217" y="5641606"/>
                <a:ext cx="220784" cy="536190"/>
              </a:xfrm>
              <a:custGeom>
                <a:avLst/>
                <a:gdLst>
                  <a:gd name="T0" fmla="*/ 50 w 62"/>
                  <a:gd name="T1" fmla="*/ 0 h 151"/>
                  <a:gd name="T2" fmla="*/ 35 w 62"/>
                  <a:gd name="T3" fmla="*/ 15 h 151"/>
                  <a:gd name="T4" fmla="*/ 2 w 62"/>
                  <a:gd name="T5" fmla="*/ 14 h 151"/>
                  <a:gd name="T6" fmla="*/ 0 w 62"/>
                  <a:gd name="T7" fmla="*/ 21 h 151"/>
                  <a:gd name="T8" fmla="*/ 0 w 62"/>
                  <a:gd name="T9" fmla="*/ 125 h 151"/>
                  <a:gd name="T10" fmla="*/ 27 w 62"/>
                  <a:gd name="T11" fmla="*/ 151 h 151"/>
                  <a:gd name="T12" fmla="*/ 35 w 62"/>
                  <a:gd name="T13" fmla="*/ 151 h 151"/>
                  <a:gd name="T14" fmla="*/ 62 w 62"/>
                  <a:gd name="T15" fmla="*/ 125 h 151"/>
                  <a:gd name="T16" fmla="*/ 62 w 62"/>
                  <a:gd name="T17" fmla="*/ 21 h 151"/>
                  <a:gd name="T18" fmla="*/ 50 w 62"/>
                  <a:gd name="T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51">
                    <a:moveTo>
                      <a:pt x="50" y="0"/>
                    </a:moveTo>
                    <a:cubicBezTo>
                      <a:pt x="47" y="6"/>
                      <a:pt x="43" y="12"/>
                      <a:pt x="35" y="15"/>
                    </a:cubicBezTo>
                    <a:cubicBezTo>
                      <a:pt x="23" y="20"/>
                      <a:pt x="11" y="20"/>
                      <a:pt x="2" y="14"/>
                    </a:cubicBezTo>
                    <a:cubicBezTo>
                      <a:pt x="0" y="15"/>
                      <a:pt x="0" y="18"/>
                      <a:pt x="0" y="21"/>
                    </a:cubicBezTo>
                    <a:cubicBezTo>
                      <a:pt x="0" y="125"/>
                      <a:pt x="0" y="125"/>
                      <a:pt x="0" y="125"/>
                    </a:cubicBezTo>
                    <a:cubicBezTo>
                      <a:pt x="0" y="139"/>
                      <a:pt x="11" y="151"/>
                      <a:pt x="27" y="151"/>
                    </a:cubicBezTo>
                    <a:cubicBezTo>
                      <a:pt x="35" y="151"/>
                      <a:pt x="35" y="151"/>
                      <a:pt x="35" y="151"/>
                    </a:cubicBezTo>
                    <a:cubicBezTo>
                      <a:pt x="50" y="151"/>
                      <a:pt x="62" y="139"/>
                      <a:pt x="62" y="125"/>
                    </a:cubicBezTo>
                    <a:cubicBezTo>
                      <a:pt x="62" y="21"/>
                      <a:pt x="62" y="21"/>
                      <a:pt x="62" y="21"/>
                    </a:cubicBezTo>
                    <a:cubicBezTo>
                      <a:pt x="62" y="14"/>
                      <a:pt x="58" y="6"/>
                      <a:pt x="50" y="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7" name="Freeform 206"/>
              <p:cNvSpPr/>
              <p:nvPr/>
            </p:nvSpPr>
            <p:spPr bwMode="auto">
              <a:xfrm>
                <a:off x="4528506" y="4788508"/>
                <a:ext cx="1076885" cy="1034831"/>
              </a:xfrm>
              <a:custGeom>
                <a:avLst/>
                <a:gdLst>
                  <a:gd name="T0" fmla="*/ 301 w 303"/>
                  <a:gd name="T1" fmla="*/ 125 h 291"/>
                  <a:gd name="T2" fmla="*/ 274 w 303"/>
                  <a:gd name="T3" fmla="*/ 66 h 291"/>
                  <a:gd name="T4" fmla="*/ 250 w 303"/>
                  <a:gd name="T5" fmla="*/ 16 h 291"/>
                  <a:gd name="T6" fmla="*/ 226 w 303"/>
                  <a:gd name="T7" fmla="*/ 0 h 291"/>
                  <a:gd name="T8" fmla="*/ 226 w 303"/>
                  <a:gd name="T9" fmla="*/ 0 h 291"/>
                  <a:gd name="T10" fmla="*/ 219 w 303"/>
                  <a:gd name="T11" fmla="*/ 0 h 291"/>
                  <a:gd name="T12" fmla="*/ 150 w 303"/>
                  <a:gd name="T13" fmla="*/ 70 h 291"/>
                  <a:gd name="T14" fmla="*/ 81 w 303"/>
                  <a:gd name="T15" fmla="*/ 0 h 291"/>
                  <a:gd name="T16" fmla="*/ 75 w 303"/>
                  <a:gd name="T17" fmla="*/ 0 h 291"/>
                  <a:gd name="T18" fmla="*/ 75 w 303"/>
                  <a:gd name="T19" fmla="*/ 0 h 291"/>
                  <a:gd name="T20" fmla="*/ 50 w 303"/>
                  <a:gd name="T21" fmla="*/ 16 h 291"/>
                  <a:gd name="T22" fmla="*/ 29 w 303"/>
                  <a:gd name="T23" fmla="*/ 66 h 291"/>
                  <a:gd name="T24" fmla="*/ 2 w 303"/>
                  <a:gd name="T25" fmla="*/ 125 h 291"/>
                  <a:gd name="T26" fmla="*/ 0 w 303"/>
                  <a:gd name="T27" fmla="*/ 134 h 291"/>
                  <a:gd name="T28" fmla="*/ 2 w 303"/>
                  <a:gd name="T29" fmla="*/ 145 h 291"/>
                  <a:gd name="T30" fmla="*/ 43 w 303"/>
                  <a:gd name="T31" fmla="*/ 228 h 291"/>
                  <a:gd name="T32" fmla="*/ 75 w 303"/>
                  <a:gd name="T33" fmla="*/ 240 h 291"/>
                  <a:gd name="T34" fmla="*/ 85 w 303"/>
                  <a:gd name="T35" fmla="*/ 207 h 291"/>
                  <a:gd name="T36" fmla="*/ 50 w 303"/>
                  <a:gd name="T37" fmla="*/ 134 h 291"/>
                  <a:gd name="T38" fmla="*/ 57 w 303"/>
                  <a:gd name="T39" fmla="*/ 119 h 291"/>
                  <a:gd name="T40" fmla="*/ 75 w 303"/>
                  <a:gd name="T41" fmla="*/ 80 h 291"/>
                  <a:gd name="T42" fmla="*/ 75 w 303"/>
                  <a:gd name="T43" fmla="*/ 155 h 291"/>
                  <a:gd name="T44" fmla="*/ 98 w 303"/>
                  <a:gd name="T45" fmla="*/ 205 h 291"/>
                  <a:gd name="T46" fmla="*/ 103 w 303"/>
                  <a:gd name="T47" fmla="*/ 227 h 291"/>
                  <a:gd name="T48" fmla="*/ 121 w 303"/>
                  <a:gd name="T49" fmla="*/ 260 h 291"/>
                  <a:gd name="T50" fmla="*/ 121 w 303"/>
                  <a:gd name="T51" fmla="*/ 291 h 291"/>
                  <a:gd name="T52" fmla="*/ 121 w 303"/>
                  <a:gd name="T53" fmla="*/ 291 h 291"/>
                  <a:gd name="T54" fmla="*/ 175 w 303"/>
                  <a:gd name="T55" fmla="*/ 291 h 291"/>
                  <a:gd name="T56" fmla="*/ 175 w 303"/>
                  <a:gd name="T57" fmla="*/ 291 h 291"/>
                  <a:gd name="T58" fmla="*/ 175 w 303"/>
                  <a:gd name="T59" fmla="*/ 260 h 291"/>
                  <a:gd name="T60" fmla="*/ 202 w 303"/>
                  <a:gd name="T61" fmla="*/ 225 h 291"/>
                  <a:gd name="T62" fmla="*/ 207 w 303"/>
                  <a:gd name="T63" fmla="*/ 203 h 291"/>
                  <a:gd name="T64" fmla="*/ 226 w 303"/>
                  <a:gd name="T65" fmla="*/ 161 h 291"/>
                  <a:gd name="T66" fmla="*/ 226 w 303"/>
                  <a:gd name="T67" fmla="*/ 78 h 291"/>
                  <a:gd name="T68" fmla="*/ 245 w 303"/>
                  <a:gd name="T69" fmla="*/ 120 h 291"/>
                  <a:gd name="T70" fmla="*/ 250 w 303"/>
                  <a:gd name="T71" fmla="*/ 134 h 291"/>
                  <a:gd name="T72" fmla="*/ 216 w 303"/>
                  <a:gd name="T73" fmla="*/ 207 h 291"/>
                  <a:gd name="T74" fmla="*/ 228 w 303"/>
                  <a:gd name="T75" fmla="*/ 240 h 291"/>
                  <a:gd name="T76" fmla="*/ 260 w 303"/>
                  <a:gd name="T77" fmla="*/ 228 h 291"/>
                  <a:gd name="T78" fmla="*/ 300 w 303"/>
                  <a:gd name="T79" fmla="*/ 145 h 291"/>
                  <a:gd name="T80" fmla="*/ 301 w 303"/>
                  <a:gd name="T81" fmla="*/ 134 h 291"/>
                  <a:gd name="T82" fmla="*/ 301 w 303"/>
                  <a:gd name="T83" fmla="*/ 12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 h="291">
                    <a:moveTo>
                      <a:pt x="301" y="125"/>
                    </a:moveTo>
                    <a:cubicBezTo>
                      <a:pt x="274" y="66"/>
                      <a:pt x="274" y="66"/>
                      <a:pt x="274" y="66"/>
                    </a:cubicBezTo>
                    <a:cubicBezTo>
                      <a:pt x="250" y="16"/>
                      <a:pt x="250" y="16"/>
                      <a:pt x="250" y="16"/>
                    </a:cubicBezTo>
                    <a:cubicBezTo>
                      <a:pt x="247" y="7"/>
                      <a:pt x="238" y="0"/>
                      <a:pt x="226" y="0"/>
                    </a:cubicBezTo>
                    <a:cubicBezTo>
                      <a:pt x="226" y="0"/>
                      <a:pt x="226" y="0"/>
                      <a:pt x="226" y="0"/>
                    </a:cubicBezTo>
                    <a:cubicBezTo>
                      <a:pt x="219" y="0"/>
                      <a:pt x="219" y="0"/>
                      <a:pt x="219" y="0"/>
                    </a:cubicBezTo>
                    <a:cubicBezTo>
                      <a:pt x="219" y="38"/>
                      <a:pt x="190" y="70"/>
                      <a:pt x="150" y="70"/>
                    </a:cubicBezTo>
                    <a:cubicBezTo>
                      <a:pt x="112" y="70"/>
                      <a:pt x="81" y="38"/>
                      <a:pt x="81" y="0"/>
                    </a:cubicBezTo>
                    <a:cubicBezTo>
                      <a:pt x="75" y="0"/>
                      <a:pt x="75" y="0"/>
                      <a:pt x="75" y="0"/>
                    </a:cubicBezTo>
                    <a:cubicBezTo>
                      <a:pt x="75" y="0"/>
                      <a:pt x="75" y="0"/>
                      <a:pt x="75" y="0"/>
                    </a:cubicBezTo>
                    <a:cubicBezTo>
                      <a:pt x="66" y="0"/>
                      <a:pt x="56" y="7"/>
                      <a:pt x="50" y="16"/>
                    </a:cubicBezTo>
                    <a:cubicBezTo>
                      <a:pt x="29" y="66"/>
                      <a:pt x="29" y="66"/>
                      <a:pt x="29" y="66"/>
                    </a:cubicBezTo>
                    <a:cubicBezTo>
                      <a:pt x="2" y="125"/>
                      <a:pt x="2" y="125"/>
                      <a:pt x="2" y="125"/>
                    </a:cubicBezTo>
                    <a:cubicBezTo>
                      <a:pt x="0" y="128"/>
                      <a:pt x="0" y="132"/>
                      <a:pt x="0" y="134"/>
                    </a:cubicBezTo>
                    <a:cubicBezTo>
                      <a:pt x="0" y="137"/>
                      <a:pt x="0" y="141"/>
                      <a:pt x="2" y="145"/>
                    </a:cubicBezTo>
                    <a:cubicBezTo>
                      <a:pt x="43" y="228"/>
                      <a:pt x="43" y="228"/>
                      <a:pt x="43" y="228"/>
                    </a:cubicBezTo>
                    <a:cubicBezTo>
                      <a:pt x="48" y="240"/>
                      <a:pt x="61" y="246"/>
                      <a:pt x="75" y="240"/>
                    </a:cubicBezTo>
                    <a:cubicBezTo>
                      <a:pt x="86" y="234"/>
                      <a:pt x="93" y="221"/>
                      <a:pt x="85" y="207"/>
                    </a:cubicBezTo>
                    <a:cubicBezTo>
                      <a:pt x="50" y="134"/>
                      <a:pt x="50" y="134"/>
                      <a:pt x="50" y="134"/>
                    </a:cubicBezTo>
                    <a:cubicBezTo>
                      <a:pt x="57" y="119"/>
                      <a:pt x="57" y="119"/>
                      <a:pt x="57" y="119"/>
                    </a:cubicBezTo>
                    <a:cubicBezTo>
                      <a:pt x="75" y="80"/>
                      <a:pt x="75" y="80"/>
                      <a:pt x="75" y="80"/>
                    </a:cubicBezTo>
                    <a:cubicBezTo>
                      <a:pt x="75" y="155"/>
                      <a:pt x="75" y="155"/>
                      <a:pt x="75" y="155"/>
                    </a:cubicBezTo>
                    <a:cubicBezTo>
                      <a:pt x="98" y="205"/>
                      <a:pt x="98" y="205"/>
                      <a:pt x="98" y="205"/>
                    </a:cubicBezTo>
                    <a:cubicBezTo>
                      <a:pt x="103" y="214"/>
                      <a:pt x="103" y="219"/>
                      <a:pt x="103" y="227"/>
                    </a:cubicBezTo>
                    <a:cubicBezTo>
                      <a:pt x="113" y="232"/>
                      <a:pt x="121" y="246"/>
                      <a:pt x="121" y="260"/>
                    </a:cubicBezTo>
                    <a:cubicBezTo>
                      <a:pt x="121" y="291"/>
                      <a:pt x="121" y="291"/>
                      <a:pt x="121" y="291"/>
                    </a:cubicBezTo>
                    <a:cubicBezTo>
                      <a:pt x="121" y="291"/>
                      <a:pt x="121" y="291"/>
                      <a:pt x="121" y="291"/>
                    </a:cubicBezTo>
                    <a:cubicBezTo>
                      <a:pt x="175" y="291"/>
                      <a:pt x="175" y="291"/>
                      <a:pt x="175" y="291"/>
                    </a:cubicBezTo>
                    <a:cubicBezTo>
                      <a:pt x="175" y="291"/>
                      <a:pt x="175" y="291"/>
                      <a:pt x="175" y="291"/>
                    </a:cubicBezTo>
                    <a:cubicBezTo>
                      <a:pt x="175" y="260"/>
                      <a:pt x="175" y="260"/>
                      <a:pt x="175" y="260"/>
                    </a:cubicBezTo>
                    <a:cubicBezTo>
                      <a:pt x="175" y="244"/>
                      <a:pt x="187" y="228"/>
                      <a:pt x="202" y="225"/>
                    </a:cubicBezTo>
                    <a:cubicBezTo>
                      <a:pt x="202" y="217"/>
                      <a:pt x="202" y="211"/>
                      <a:pt x="207" y="203"/>
                    </a:cubicBezTo>
                    <a:cubicBezTo>
                      <a:pt x="226" y="161"/>
                      <a:pt x="226" y="161"/>
                      <a:pt x="226" y="161"/>
                    </a:cubicBezTo>
                    <a:cubicBezTo>
                      <a:pt x="226" y="78"/>
                      <a:pt x="226" y="78"/>
                      <a:pt x="226" y="78"/>
                    </a:cubicBezTo>
                    <a:cubicBezTo>
                      <a:pt x="245" y="120"/>
                      <a:pt x="245" y="120"/>
                      <a:pt x="245" y="120"/>
                    </a:cubicBezTo>
                    <a:cubicBezTo>
                      <a:pt x="250" y="134"/>
                      <a:pt x="250" y="134"/>
                      <a:pt x="250" y="134"/>
                    </a:cubicBezTo>
                    <a:cubicBezTo>
                      <a:pt x="216" y="207"/>
                      <a:pt x="216" y="207"/>
                      <a:pt x="216" y="207"/>
                    </a:cubicBezTo>
                    <a:cubicBezTo>
                      <a:pt x="211" y="221"/>
                      <a:pt x="216" y="234"/>
                      <a:pt x="228" y="240"/>
                    </a:cubicBezTo>
                    <a:cubicBezTo>
                      <a:pt x="240" y="246"/>
                      <a:pt x="254" y="240"/>
                      <a:pt x="260" y="228"/>
                    </a:cubicBezTo>
                    <a:cubicBezTo>
                      <a:pt x="300" y="145"/>
                      <a:pt x="300" y="145"/>
                      <a:pt x="300" y="145"/>
                    </a:cubicBezTo>
                    <a:cubicBezTo>
                      <a:pt x="301" y="141"/>
                      <a:pt x="303" y="137"/>
                      <a:pt x="301" y="134"/>
                    </a:cubicBezTo>
                    <a:cubicBezTo>
                      <a:pt x="303" y="132"/>
                      <a:pt x="301" y="128"/>
                      <a:pt x="301" y="125"/>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22" name="Group 31"/>
            <p:cNvGrpSpPr/>
            <p:nvPr userDrawn="1"/>
          </p:nvGrpSpPr>
          <p:grpSpPr>
            <a:xfrm>
              <a:off x="5627920" y="2852517"/>
              <a:ext cx="1123445" cy="4005483"/>
              <a:chOff x="5627920" y="2852517"/>
              <a:chExt cx="1123445" cy="4005483"/>
            </a:xfrm>
          </p:grpSpPr>
          <p:sp>
            <p:nvSpPr>
              <p:cNvPr id="30" name="Rectangle 199"/>
              <p:cNvSpPr>
                <a:spLocks noChangeArrowheads="1"/>
              </p:cNvSpPr>
              <p:nvPr/>
            </p:nvSpPr>
            <p:spPr bwMode="auto">
              <a:xfrm>
                <a:off x="5627920" y="5456868"/>
                <a:ext cx="1123445" cy="1401132"/>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1" name="Freeform 207"/>
              <p:cNvSpPr/>
              <p:nvPr/>
            </p:nvSpPr>
            <p:spPr bwMode="auto">
              <a:xfrm>
                <a:off x="5648947" y="2852517"/>
                <a:ext cx="1102418" cy="2583324"/>
              </a:xfrm>
              <a:custGeom>
                <a:avLst/>
                <a:gdLst>
                  <a:gd name="T0" fmla="*/ 287 w 310"/>
                  <a:gd name="T1" fmla="*/ 0 h 726"/>
                  <a:gd name="T2" fmla="*/ 263 w 310"/>
                  <a:gd name="T3" fmla="*/ 24 h 726"/>
                  <a:gd name="T4" fmla="*/ 263 w 310"/>
                  <a:gd name="T5" fmla="*/ 109 h 726"/>
                  <a:gd name="T6" fmla="*/ 201 w 310"/>
                  <a:gd name="T7" fmla="*/ 196 h 726"/>
                  <a:gd name="T8" fmla="*/ 111 w 310"/>
                  <a:gd name="T9" fmla="*/ 196 h 726"/>
                  <a:gd name="T10" fmla="*/ 50 w 310"/>
                  <a:gd name="T11" fmla="*/ 111 h 726"/>
                  <a:gd name="T12" fmla="*/ 50 w 310"/>
                  <a:gd name="T13" fmla="*/ 24 h 726"/>
                  <a:gd name="T14" fmla="*/ 25 w 310"/>
                  <a:gd name="T15" fmla="*/ 0 h 726"/>
                  <a:gd name="T16" fmla="*/ 0 w 310"/>
                  <a:gd name="T17" fmla="*/ 24 h 726"/>
                  <a:gd name="T18" fmla="*/ 0 w 310"/>
                  <a:gd name="T19" fmla="*/ 117 h 726"/>
                  <a:gd name="T20" fmla="*/ 0 w 310"/>
                  <a:gd name="T21" fmla="*/ 119 h 726"/>
                  <a:gd name="T22" fmla="*/ 2 w 310"/>
                  <a:gd name="T23" fmla="*/ 126 h 726"/>
                  <a:gd name="T24" fmla="*/ 2 w 310"/>
                  <a:gd name="T25" fmla="*/ 129 h 726"/>
                  <a:gd name="T26" fmla="*/ 5 w 310"/>
                  <a:gd name="T27" fmla="*/ 133 h 726"/>
                  <a:gd name="T28" fmla="*/ 75 w 310"/>
                  <a:gd name="T29" fmla="*/ 232 h 726"/>
                  <a:gd name="T30" fmla="*/ 80 w 310"/>
                  <a:gd name="T31" fmla="*/ 237 h 726"/>
                  <a:gd name="T32" fmla="*/ 80 w 310"/>
                  <a:gd name="T33" fmla="*/ 480 h 726"/>
                  <a:gd name="T34" fmla="*/ 80 w 310"/>
                  <a:gd name="T35" fmla="*/ 488 h 726"/>
                  <a:gd name="T36" fmla="*/ 80 w 310"/>
                  <a:gd name="T37" fmla="*/ 587 h 726"/>
                  <a:gd name="T38" fmla="*/ 81 w 310"/>
                  <a:gd name="T39" fmla="*/ 591 h 726"/>
                  <a:gd name="T40" fmla="*/ 80 w 310"/>
                  <a:gd name="T41" fmla="*/ 594 h 726"/>
                  <a:gd name="T42" fmla="*/ 80 w 310"/>
                  <a:gd name="T43" fmla="*/ 699 h 726"/>
                  <a:gd name="T44" fmla="*/ 106 w 310"/>
                  <a:gd name="T45" fmla="*/ 726 h 726"/>
                  <a:gd name="T46" fmla="*/ 114 w 310"/>
                  <a:gd name="T47" fmla="*/ 726 h 726"/>
                  <a:gd name="T48" fmla="*/ 141 w 310"/>
                  <a:gd name="T49" fmla="*/ 699 h 726"/>
                  <a:gd name="T50" fmla="*/ 141 w 310"/>
                  <a:gd name="T51" fmla="*/ 594 h 726"/>
                  <a:gd name="T52" fmla="*/ 141 w 310"/>
                  <a:gd name="T53" fmla="*/ 591 h 726"/>
                  <a:gd name="T54" fmla="*/ 141 w 310"/>
                  <a:gd name="T55" fmla="*/ 587 h 726"/>
                  <a:gd name="T56" fmla="*/ 141 w 310"/>
                  <a:gd name="T57" fmla="*/ 488 h 726"/>
                  <a:gd name="T58" fmla="*/ 173 w 310"/>
                  <a:gd name="T59" fmla="*/ 488 h 726"/>
                  <a:gd name="T60" fmla="*/ 173 w 310"/>
                  <a:gd name="T61" fmla="*/ 587 h 726"/>
                  <a:gd name="T62" fmla="*/ 173 w 310"/>
                  <a:gd name="T63" fmla="*/ 591 h 726"/>
                  <a:gd name="T64" fmla="*/ 173 w 310"/>
                  <a:gd name="T65" fmla="*/ 594 h 726"/>
                  <a:gd name="T66" fmla="*/ 173 w 310"/>
                  <a:gd name="T67" fmla="*/ 699 h 726"/>
                  <a:gd name="T68" fmla="*/ 199 w 310"/>
                  <a:gd name="T69" fmla="*/ 726 h 726"/>
                  <a:gd name="T70" fmla="*/ 206 w 310"/>
                  <a:gd name="T71" fmla="*/ 726 h 726"/>
                  <a:gd name="T72" fmla="*/ 233 w 310"/>
                  <a:gd name="T73" fmla="*/ 699 h 726"/>
                  <a:gd name="T74" fmla="*/ 233 w 310"/>
                  <a:gd name="T75" fmla="*/ 594 h 726"/>
                  <a:gd name="T76" fmla="*/ 233 w 310"/>
                  <a:gd name="T77" fmla="*/ 591 h 726"/>
                  <a:gd name="T78" fmla="*/ 233 w 310"/>
                  <a:gd name="T79" fmla="*/ 587 h 726"/>
                  <a:gd name="T80" fmla="*/ 233 w 310"/>
                  <a:gd name="T81" fmla="*/ 488 h 726"/>
                  <a:gd name="T82" fmla="*/ 233 w 310"/>
                  <a:gd name="T83" fmla="*/ 480 h 726"/>
                  <a:gd name="T84" fmla="*/ 233 w 310"/>
                  <a:gd name="T85" fmla="*/ 232 h 726"/>
                  <a:gd name="T86" fmla="*/ 238 w 310"/>
                  <a:gd name="T87" fmla="*/ 232 h 726"/>
                  <a:gd name="T88" fmla="*/ 307 w 310"/>
                  <a:gd name="T89" fmla="*/ 133 h 726"/>
                  <a:gd name="T90" fmla="*/ 309 w 310"/>
                  <a:gd name="T91" fmla="*/ 126 h 726"/>
                  <a:gd name="T92" fmla="*/ 309 w 310"/>
                  <a:gd name="T93" fmla="*/ 126 h 726"/>
                  <a:gd name="T94" fmla="*/ 310 w 310"/>
                  <a:gd name="T95" fmla="*/ 119 h 726"/>
                  <a:gd name="T96" fmla="*/ 310 w 310"/>
                  <a:gd name="T97" fmla="*/ 117 h 726"/>
                  <a:gd name="T98" fmla="*/ 310 w 310"/>
                  <a:gd name="T99" fmla="*/ 24 h 726"/>
                  <a:gd name="T100" fmla="*/ 287 w 310"/>
                  <a:gd name="T10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0" h="726">
                    <a:moveTo>
                      <a:pt x="287" y="0"/>
                    </a:moveTo>
                    <a:cubicBezTo>
                      <a:pt x="274" y="0"/>
                      <a:pt x="263" y="11"/>
                      <a:pt x="263" y="24"/>
                    </a:cubicBezTo>
                    <a:cubicBezTo>
                      <a:pt x="263" y="109"/>
                      <a:pt x="263" y="109"/>
                      <a:pt x="263" y="109"/>
                    </a:cubicBezTo>
                    <a:cubicBezTo>
                      <a:pt x="201" y="196"/>
                      <a:pt x="201" y="196"/>
                      <a:pt x="201" y="196"/>
                    </a:cubicBezTo>
                    <a:cubicBezTo>
                      <a:pt x="111" y="196"/>
                      <a:pt x="111" y="196"/>
                      <a:pt x="111" y="196"/>
                    </a:cubicBezTo>
                    <a:cubicBezTo>
                      <a:pt x="50" y="111"/>
                      <a:pt x="50" y="111"/>
                      <a:pt x="50" y="111"/>
                    </a:cubicBezTo>
                    <a:cubicBezTo>
                      <a:pt x="50" y="24"/>
                      <a:pt x="50" y="24"/>
                      <a:pt x="50" y="24"/>
                    </a:cubicBezTo>
                    <a:cubicBezTo>
                      <a:pt x="50" y="11"/>
                      <a:pt x="38" y="0"/>
                      <a:pt x="25" y="0"/>
                    </a:cubicBezTo>
                    <a:cubicBezTo>
                      <a:pt x="12" y="0"/>
                      <a:pt x="0" y="11"/>
                      <a:pt x="0" y="24"/>
                    </a:cubicBezTo>
                    <a:cubicBezTo>
                      <a:pt x="0" y="117"/>
                      <a:pt x="0" y="117"/>
                      <a:pt x="0" y="117"/>
                    </a:cubicBezTo>
                    <a:cubicBezTo>
                      <a:pt x="0" y="119"/>
                      <a:pt x="0" y="119"/>
                      <a:pt x="0" y="119"/>
                    </a:cubicBezTo>
                    <a:cubicBezTo>
                      <a:pt x="0" y="123"/>
                      <a:pt x="2" y="125"/>
                      <a:pt x="2" y="126"/>
                    </a:cubicBezTo>
                    <a:cubicBezTo>
                      <a:pt x="2" y="126"/>
                      <a:pt x="2" y="126"/>
                      <a:pt x="2" y="129"/>
                    </a:cubicBezTo>
                    <a:cubicBezTo>
                      <a:pt x="3" y="130"/>
                      <a:pt x="3" y="130"/>
                      <a:pt x="5" y="133"/>
                    </a:cubicBezTo>
                    <a:cubicBezTo>
                      <a:pt x="75" y="232"/>
                      <a:pt x="75" y="232"/>
                      <a:pt x="75" y="232"/>
                    </a:cubicBezTo>
                    <a:cubicBezTo>
                      <a:pt x="75" y="232"/>
                      <a:pt x="77" y="235"/>
                      <a:pt x="80" y="237"/>
                    </a:cubicBezTo>
                    <a:cubicBezTo>
                      <a:pt x="80" y="480"/>
                      <a:pt x="80" y="480"/>
                      <a:pt x="80" y="480"/>
                    </a:cubicBezTo>
                    <a:cubicBezTo>
                      <a:pt x="80" y="488"/>
                      <a:pt x="80" y="488"/>
                      <a:pt x="80" y="488"/>
                    </a:cubicBezTo>
                    <a:cubicBezTo>
                      <a:pt x="80" y="587"/>
                      <a:pt x="80" y="587"/>
                      <a:pt x="80" y="587"/>
                    </a:cubicBezTo>
                    <a:cubicBezTo>
                      <a:pt x="80" y="589"/>
                      <a:pt x="81" y="589"/>
                      <a:pt x="81" y="591"/>
                    </a:cubicBezTo>
                    <a:cubicBezTo>
                      <a:pt x="80" y="594"/>
                      <a:pt x="80" y="594"/>
                      <a:pt x="80" y="594"/>
                    </a:cubicBezTo>
                    <a:cubicBezTo>
                      <a:pt x="80" y="699"/>
                      <a:pt x="80" y="699"/>
                      <a:pt x="80" y="699"/>
                    </a:cubicBezTo>
                    <a:cubicBezTo>
                      <a:pt x="80" y="715"/>
                      <a:pt x="94" y="726"/>
                      <a:pt x="106" y="726"/>
                    </a:cubicBezTo>
                    <a:cubicBezTo>
                      <a:pt x="114" y="726"/>
                      <a:pt x="114" y="726"/>
                      <a:pt x="114" y="726"/>
                    </a:cubicBezTo>
                    <a:cubicBezTo>
                      <a:pt x="129" y="726"/>
                      <a:pt x="141" y="715"/>
                      <a:pt x="141" y="699"/>
                    </a:cubicBezTo>
                    <a:cubicBezTo>
                      <a:pt x="141" y="594"/>
                      <a:pt x="141" y="594"/>
                      <a:pt x="141" y="594"/>
                    </a:cubicBezTo>
                    <a:cubicBezTo>
                      <a:pt x="141" y="591"/>
                      <a:pt x="141" y="591"/>
                      <a:pt x="141" y="591"/>
                    </a:cubicBezTo>
                    <a:cubicBezTo>
                      <a:pt x="141" y="589"/>
                      <a:pt x="141" y="589"/>
                      <a:pt x="141" y="587"/>
                    </a:cubicBezTo>
                    <a:cubicBezTo>
                      <a:pt x="141" y="488"/>
                      <a:pt x="141" y="488"/>
                      <a:pt x="141" y="488"/>
                    </a:cubicBezTo>
                    <a:cubicBezTo>
                      <a:pt x="173" y="488"/>
                      <a:pt x="173" y="488"/>
                      <a:pt x="173" y="488"/>
                    </a:cubicBezTo>
                    <a:cubicBezTo>
                      <a:pt x="173" y="587"/>
                      <a:pt x="173" y="587"/>
                      <a:pt x="173" y="587"/>
                    </a:cubicBezTo>
                    <a:cubicBezTo>
                      <a:pt x="173" y="589"/>
                      <a:pt x="173" y="589"/>
                      <a:pt x="173" y="591"/>
                    </a:cubicBezTo>
                    <a:cubicBezTo>
                      <a:pt x="173" y="594"/>
                      <a:pt x="173" y="594"/>
                      <a:pt x="173" y="594"/>
                    </a:cubicBezTo>
                    <a:cubicBezTo>
                      <a:pt x="173" y="699"/>
                      <a:pt x="173" y="699"/>
                      <a:pt x="173" y="699"/>
                    </a:cubicBezTo>
                    <a:cubicBezTo>
                      <a:pt x="173" y="715"/>
                      <a:pt x="184" y="726"/>
                      <a:pt x="199" y="726"/>
                    </a:cubicBezTo>
                    <a:cubicBezTo>
                      <a:pt x="206" y="726"/>
                      <a:pt x="206" y="726"/>
                      <a:pt x="206" y="726"/>
                    </a:cubicBezTo>
                    <a:cubicBezTo>
                      <a:pt x="223" y="726"/>
                      <a:pt x="233" y="715"/>
                      <a:pt x="233" y="699"/>
                    </a:cubicBezTo>
                    <a:cubicBezTo>
                      <a:pt x="233" y="594"/>
                      <a:pt x="233" y="594"/>
                      <a:pt x="233" y="594"/>
                    </a:cubicBezTo>
                    <a:cubicBezTo>
                      <a:pt x="233" y="591"/>
                      <a:pt x="233" y="591"/>
                      <a:pt x="233" y="591"/>
                    </a:cubicBezTo>
                    <a:cubicBezTo>
                      <a:pt x="233" y="589"/>
                      <a:pt x="233" y="589"/>
                      <a:pt x="233" y="587"/>
                    </a:cubicBezTo>
                    <a:cubicBezTo>
                      <a:pt x="233" y="488"/>
                      <a:pt x="233" y="488"/>
                      <a:pt x="233" y="488"/>
                    </a:cubicBezTo>
                    <a:cubicBezTo>
                      <a:pt x="233" y="480"/>
                      <a:pt x="233" y="480"/>
                      <a:pt x="233" y="480"/>
                    </a:cubicBezTo>
                    <a:cubicBezTo>
                      <a:pt x="233" y="232"/>
                      <a:pt x="233" y="232"/>
                      <a:pt x="233" y="232"/>
                    </a:cubicBezTo>
                    <a:cubicBezTo>
                      <a:pt x="236" y="232"/>
                      <a:pt x="236" y="232"/>
                      <a:pt x="238" y="232"/>
                    </a:cubicBezTo>
                    <a:cubicBezTo>
                      <a:pt x="307" y="133"/>
                      <a:pt x="307" y="133"/>
                      <a:pt x="307" y="133"/>
                    </a:cubicBezTo>
                    <a:cubicBezTo>
                      <a:pt x="307" y="130"/>
                      <a:pt x="309" y="129"/>
                      <a:pt x="309" y="126"/>
                    </a:cubicBezTo>
                    <a:cubicBezTo>
                      <a:pt x="309" y="126"/>
                      <a:pt x="309" y="126"/>
                      <a:pt x="309" y="126"/>
                    </a:cubicBezTo>
                    <a:cubicBezTo>
                      <a:pt x="310" y="123"/>
                      <a:pt x="310" y="121"/>
                      <a:pt x="310" y="119"/>
                    </a:cubicBezTo>
                    <a:cubicBezTo>
                      <a:pt x="310" y="117"/>
                      <a:pt x="310" y="117"/>
                      <a:pt x="310" y="117"/>
                    </a:cubicBezTo>
                    <a:cubicBezTo>
                      <a:pt x="310" y="24"/>
                      <a:pt x="310" y="24"/>
                      <a:pt x="310" y="24"/>
                    </a:cubicBezTo>
                    <a:cubicBezTo>
                      <a:pt x="310" y="11"/>
                      <a:pt x="302" y="0"/>
                      <a:pt x="287" y="0"/>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32" name="Freeform 208"/>
              <p:cNvSpPr/>
              <p:nvPr/>
            </p:nvSpPr>
            <p:spPr bwMode="auto">
              <a:xfrm>
                <a:off x="6000399" y="3077807"/>
                <a:ext cx="413031" cy="411529"/>
              </a:xfrm>
              <a:custGeom>
                <a:avLst/>
                <a:gdLst>
                  <a:gd name="T0" fmla="*/ 58 w 116"/>
                  <a:gd name="T1" fmla="*/ 116 h 116"/>
                  <a:gd name="T2" fmla="*/ 116 w 116"/>
                  <a:gd name="T3" fmla="*/ 58 h 116"/>
                  <a:gd name="T4" fmla="*/ 58 w 116"/>
                  <a:gd name="T5" fmla="*/ 0 h 116"/>
                  <a:gd name="T6" fmla="*/ 0 w 116"/>
                  <a:gd name="T7" fmla="*/ 58 h 116"/>
                  <a:gd name="T8" fmla="*/ 58 w 116"/>
                  <a:gd name="T9" fmla="*/ 116 h 116"/>
                </a:gdLst>
                <a:ahLst/>
                <a:cxnLst>
                  <a:cxn ang="0">
                    <a:pos x="T0" y="T1"/>
                  </a:cxn>
                  <a:cxn ang="0">
                    <a:pos x="T2" y="T3"/>
                  </a:cxn>
                  <a:cxn ang="0">
                    <a:pos x="T4" y="T5"/>
                  </a:cxn>
                  <a:cxn ang="0">
                    <a:pos x="T6" y="T7"/>
                  </a:cxn>
                  <a:cxn ang="0">
                    <a:pos x="T8" y="T9"/>
                  </a:cxn>
                </a:cxnLst>
                <a:rect l="0" t="0" r="r" b="b"/>
                <a:pathLst>
                  <a:path w="116" h="116">
                    <a:moveTo>
                      <a:pt x="58" y="116"/>
                    </a:moveTo>
                    <a:cubicBezTo>
                      <a:pt x="91" y="116"/>
                      <a:pt x="116" y="89"/>
                      <a:pt x="116" y="58"/>
                    </a:cubicBezTo>
                    <a:cubicBezTo>
                      <a:pt x="116" y="25"/>
                      <a:pt x="91" y="0"/>
                      <a:pt x="58" y="0"/>
                    </a:cubicBezTo>
                    <a:cubicBezTo>
                      <a:pt x="25" y="0"/>
                      <a:pt x="0" y="25"/>
                      <a:pt x="0" y="58"/>
                    </a:cubicBezTo>
                    <a:cubicBezTo>
                      <a:pt x="0" y="89"/>
                      <a:pt x="25" y="116"/>
                      <a:pt x="58" y="116"/>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23" name="Group 32"/>
            <p:cNvGrpSpPr/>
            <p:nvPr userDrawn="1"/>
          </p:nvGrpSpPr>
          <p:grpSpPr>
            <a:xfrm>
              <a:off x="6650736" y="3297089"/>
              <a:ext cx="1248105" cy="3560911"/>
              <a:chOff x="6650736" y="3297089"/>
              <a:chExt cx="1248105" cy="3560911"/>
            </a:xfrm>
          </p:grpSpPr>
          <p:sp>
            <p:nvSpPr>
              <p:cNvPr id="27" name="Rectangle 200"/>
              <p:cNvSpPr>
                <a:spLocks noChangeArrowheads="1"/>
              </p:cNvSpPr>
              <p:nvPr/>
            </p:nvSpPr>
            <p:spPr bwMode="auto">
              <a:xfrm>
                <a:off x="6751365" y="5704687"/>
                <a:ext cx="1126449" cy="1153313"/>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209"/>
              <p:cNvSpPr/>
              <p:nvPr/>
            </p:nvSpPr>
            <p:spPr bwMode="auto">
              <a:xfrm>
                <a:off x="6650736" y="3785217"/>
                <a:ext cx="1248105" cy="1877415"/>
              </a:xfrm>
              <a:custGeom>
                <a:avLst/>
                <a:gdLst>
                  <a:gd name="T0" fmla="*/ 347 w 351"/>
                  <a:gd name="T1" fmla="*/ 110 h 528"/>
                  <a:gd name="T2" fmla="*/ 345 w 351"/>
                  <a:gd name="T3" fmla="*/ 107 h 528"/>
                  <a:gd name="T4" fmla="*/ 252 w 351"/>
                  <a:gd name="T5" fmla="*/ 2 h 528"/>
                  <a:gd name="T6" fmla="*/ 99 w 351"/>
                  <a:gd name="T7" fmla="*/ 0 h 528"/>
                  <a:gd name="T8" fmla="*/ 76 w 351"/>
                  <a:gd name="T9" fmla="*/ 10 h 528"/>
                  <a:gd name="T10" fmla="*/ 4 w 351"/>
                  <a:gd name="T11" fmla="*/ 109 h 528"/>
                  <a:gd name="T12" fmla="*/ 2 w 351"/>
                  <a:gd name="T13" fmla="*/ 113 h 528"/>
                  <a:gd name="T14" fmla="*/ 0 w 351"/>
                  <a:gd name="T15" fmla="*/ 122 h 528"/>
                  <a:gd name="T16" fmla="*/ 2 w 351"/>
                  <a:gd name="T17" fmla="*/ 132 h 528"/>
                  <a:gd name="T18" fmla="*/ 9 w 351"/>
                  <a:gd name="T19" fmla="*/ 142 h 528"/>
                  <a:gd name="T20" fmla="*/ 10 w 351"/>
                  <a:gd name="T21" fmla="*/ 142 h 528"/>
                  <a:gd name="T22" fmla="*/ 91 w 351"/>
                  <a:gd name="T23" fmla="*/ 191 h 528"/>
                  <a:gd name="T24" fmla="*/ 116 w 351"/>
                  <a:gd name="T25" fmla="*/ 149 h 528"/>
                  <a:gd name="T26" fmla="*/ 99 w 351"/>
                  <a:gd name="T27" fmla="*/ 65 h 528"/>
                  <a:gd name="T28" fmla="*/ 124 w 351"/>
                  <a:gd name="T29" fmla="*/ 137 h 528"/>
                  <a:gd name="T30" fmla="*/ 104 w 351"/>
                  <a:gd name="T31" fmla="*/ 209 h 528"/>
                  <a:gd name="T32" fmla="*/ 99 w 351"/>
                  <a:gd name="T33" fmla="*/ 282 h 528"/>
                  <a:gd name="T34" fmla="*/ 99 w 351"/>
                  <a:gd name="T35" fmla="*/ 389 h 528"/>
                  <a:gd name="T36" fmla="*/ 99 w 351"/>
                  <a:gd name="T37" fmla="*/ 397 h 528"/>
                  <a:gd name="T38" fmla="*/ 124 w 351"/>
                  <a:gd name="T39" fmla="*/ 528 h 528"/>
                  <a:gd name="T40" fmla="*/ 161 w 351"/>
                  <a:gd name="T41" fmla="*/ 501 h 528"/>
                  <a:gd name="T42" fmla="*/ 159 w 351"/>
                  <a:gd name="T43" fmla="*/ 392 h 528"/>
                  <a:gd name="T44" fmla="*/ 161 w 351"/>
                  <a:gd name="T45" fmla="*/ 291 h 528"/>
                  <a:gd name="T46" fmla="*/ 190 w 351"/>
                  <a:gd name="T47" fmla="*/ 389 h 528"/>
                  <a:gd name="T48" fmla="*/ 190 w 351"/>
                  <a:gd name="T49" fmla="*/ 397 h 528"/>
                  <a:gd name="T50" fmla="*/ 216 w 351"/>
                  <a:gd name="T51" fmla="*/ 528 h 528"/>
                  <a:gd name="T52" fmla="*/ 252 w 351"/>
                  <a:gd name="T53" fmla="*/ 501 h 528"/>
                  <a:gd name="T54" fmla="*/ 252 w 351"/>
                  <a:gd name="T55" fmla="*/ 392 h 528"/>
                  <a:gd name="T56" fmla="*/ 252 w 351"/>
                  <a:gd name="T57" fmla="*/ 291 h 528"/>
                  <a:gd name="T58" fmla="*/ 252 w 351"/>
                  <a:gd name="T59" fmla="*/ 209 h 528"/>
                  <a:gd name="T60" fmla="*/ 212 w 351"/>
                  <a:gd name="T61" fmla="*/ 191 h 528"/>
                  <a:gd name="T62" fmla="*/ 252 w 351"/>
                  <a:gd name="T63" fmla="*/ 119 h 528"/>
                  <a:gd name="T64" fmla="*/ 289 w 351"/>
                  <a:gd name="T65" fmla="*/ 117 h 528"/>
                  <a:gd name="T66" fmla="*/ 224 w 351"/>
                  <a:gd name="T67" fmla="*/ 183 h 528"/>
                  <a:gd name="T68" fmla="*/ 336 w 351"/>
                  <a:gd name="T69" fmla="*/ 143 h 528"/>
                  <a:gd name="T70" fmla="*/ 338 w 351"/>
                  <a:gd name="T71" fmla="*/ 142 h 528"/>
                  <a:gd name="T72" fmla="*/ 347 w 351"/>
                  <a:gd name="T73" fmla="*/ 135 h 528"/>
                  <a:gd name="T74" fmla="*/ 349 w 351"/>
                  <a:gd name="T75" fmla="*/ 126 h 528"/>
                  <a:gd name="T76" fmla="*/ 349 w 351"/>
                  <a:gd name="T77" fmla="*/ 11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528">
                    <a:moveTo>
                      <a:pt x="347" y="113"/>
                    </a:moveTo>
                    <a:cubicBezTo>
                      <a:pt x="347" y="110"/>
                      <a:pt x="347" y="110"/>
                      <a:pt x="347" y="110"/>
                    </a:cubicBezTo>
                    <a:cubicBezTo>
                      <a:pt x="347" y="110"/>
                      <a:pt x="347" y="110"/>
                      <a:pt x="345" y="109"/>
                    </a:cubicBezTo>
                    <a:cubicBezTo>
                      <a:pt x="345" y="109"/>
                      <a:pt x="345" y="109"/>
                      <a:pt x="345" y="107"/>
                    </a:cubicBezTo>
                    <a:cubicBezTo>
                      <a:pt x="273" y="10"/>
                      <a:pt x="273" y="10"/>
                      <a:pt x="273" y="10"/>
                    </a:cubicBezTo>
                    <a:cubicBezTo>
                      <a:pt x="267" y="4"/>
                      <a:pt x="259" y="0"/>
                      <a:pt x="252" y="2"/>
                    </a:cubicBezTo>
                    <a:cubicBezTo>
                      <a:pt x="252" y="0"/>
                      <a:pt x="252" y="0"/>
                      <a:pt x="252" y="0"/>
                    </a:cubicBezTo>
                    <a:cubicBezTo>
                      <a:pt x="99" y="0"/>
                      <a:pt x="99" y="0"/>
                      <a:pt x="99" y="0"/>
                    </a:cubicBezTo>
                    <a:cubicBezTo>
                      <a:pt x="99" y="2"/>
                      <a:pt x="99" y="2"/>
                      <a:pt x="99" y="2"/>
                    </a:cubicBezTo>
                    <a:cubicBezTo>
                      <a:pt x="88" y="0"/>
                      <a:pt x="82" y="4"/>
                      <a:pt x="76" y="10"/>
                    </a:cubicBezTo>
                    <a:cubicBezTo>
                      <a:pt x="4" y="107"/>
                      <a:pt x="4" y="107"/>
                      <a:pt x="4" y="107"/>
                    </a:cubicBezTo>
                    <a:cubicBezTo>
                      <a:pt x="4" y="109"/>
                      <a:pt x="4" y="109"/>
                      <a:pt x="4" y="109"/>
                    </a:cubicBezTo>
                    <a:cubicBezTo>
                      <a:pt x="2" y="109"/>
                      <a:pt x="2" y="109"/>
                      <a:pt x="2" y="109"/>
                    </a:cubicBezTo>
                    <a:cubicBezTo>
                      <a:pt x="2" y="110"/>
                      <a:pt x="2" y="110"/>
                      <a:pt x="2" y="113"/>
                    </a:cubicBezTo>
                    <a:cubicBezTo>
                      <a:pt x="2" y="114"/>
                      <a:pt x="0" y="117"/>
                      <a:pt x="0" y="118"/>
                    </a:cubicBezTo>
                    <a:cubicBezTo>
                      <a:pt x="0" y="118"/>
                      <a:pt x="0" y="119"/>
                      <a:pt x="0" y="122"/>
                    </a:cubicBezTo>
                    <a:cubicBezTo>
                      <a:pt x="0" y="123"/>
                      <a:pt x="0" y="126"/>
                      <a:pt x="0" y="126"/>
                    </a:cubicBezTo>
                    <a:cubicBezTo>
                      <a:pt x="0" y="130"/>
                      <a:pt x="2" y="130"/>
                      <a:pt x="2" y="132"/>
                    </a:cubicBezTo>
                    <a:cubicBezTo>
                      <a:pt x="2" y="133"/>
                      <a:pt x="2" y="133"/>
                      <a:pt x="2" y="135"/>
                    </a:cubicBezTo>
                    <a:cubicBezTo>
                      <a:pt x="4" y="137"/>
                      <a:pt x="5" y="139"/>
                      <a:pt x="9" y="142"/>
                    </a:cubicBezTo>
                    <a:cubicBezTo>
                      <a:pt x="10" y="142"/>
                      <a:pt x="10" y="142"/>
                      <a:pt x="10" y="142"/>
                    </a:cubicBezTo>
                    <a:cubicBezTo>
                      <a:pt x="10" y="142"/>
                      <a:pt x="10" y="142"/>
                      <a:pt x="10" y="142"/>
                    </a:cubicBezTo>
                    <a:cubicBezTo>
                      <a:pt x="10" y="142"/>
                      <a:pt x="10" y="143"/>
                      <a:pt x="12" y="143"/>
                    </a:cubicBezTo>
                    <a:cubicBezTo>
                      <a:pt x="91" y="191"/>
                      <a:pt x="91" y="191"/>
                      <a:pt x="91" y="191"/>
                    </a:cubicBezTo>
                    <a:cubicBezTo>
                      <a:pt x="102" y="199"/>
                      <a:pt x="118" y="195"/>
                      <a:pt x="124" y="183"/>
                    </a:cubicBezTo>
                    <a:cubicBezTo>
                      <a:pt x="132" y="172"/>
                      <a:pt x="127" y="157"/>
                      <a:pt x="116" y="149"/>
                    </a:cubicBezTo>
                    <a:cubicBezTo>
                      <a:pt x="60" y="117"/>
                      <a:pt x="60" y="117"/>
                      <a:pt x="60" y="117"/>
                    </a:cubicBezTo>
                    <a:cubicBezTo>
                      <a:pt x="99" y="65"/>
                      <a:pt x="99" y="65"/>
                      <a:pt x="99" y="65"/>
                    </a:cubicBezTo>
                    <a:cubicBezTo>
                      <a:pt x="99" y="122"/>
                      <a:pt x="99" y="122"/>
                      <a:pt x="99" y="122"/>
                    </a:cubicBezTo>
                    <a:cubicBezTo>
                      <a:pt x="124" y="137"/>
                      <a:pt x="124" y="137"/>
                      <a:pt x="124" y="137"/>
                    </a:cubicBezTo>
                    <a:cubicBezTo>
                      <a:pt x="143" y="149"/>
                      <a:pt x="149" y="172"/>
                      <a:pt x="136" y="191"/>
                    </a:cubicBezTo>
                    <a:cubicBezTo>
                      <a:pt x="130" y="204"/>
                      <a:pt x="118" y="209"/>
                      <a:pt x="104" y="209"/>
                    </a:cubicBezTo>
                    <a:cubicBezTo>
                      <a:pt x="102" y="209"/>
                      <a:pt x="101" y="209"/>
                      <a:pt x="99" y="209"/>
                    </a:cubicBezTo>
                    <a:cubicBezTo>
                      <a:pt x="99" y="282"/>
                      <a:pt x="99" y="282"/>
                      <a:pt x="99" y="282"/>
                    </a:cubicBezTo>
                    <a:cubicBezTo>
                      <a:pt x="99" y="291"/>
                      <a:pt x="99" y="291"/>
                      <a:pt x="99" y="291"/>
                    </a:cubicBezTo>
                    <a:cubicBezTo>
                      <a:pt x="99" y="389"/>
                      <a:pt x="99" y="389"/>
                      <a:pt x="99" y="389"/>
                    </a:cubicBezTo>
                    <a:cubicBezTo>
                      <a:pt x="99" y="389"/>
                      <a:pt x="99" y="390"/>
                      <a:pt x="99" y="392"/>
                    </a:cubicBezTo>
                    <a:cubicBezTo>
                      <a:pt x="99" y="392"/>
                      <a:pt x="99" y="394"/>
                      <a:pt x="99" y="397"/>
                    </a:cubicBezTo>
                    <a:cubicBezTo>
                      <a:pt x="99" y="501"/>
                      <a:pt x="99" y="501"/>
                      <a:pt x="99" y="501"/>
                    </a:cubicBezTo>
                    <a:cubicBezTo>
                      <a:pt x="99" y="516"/>
                      <a:pt x="111" y="528"/>
                      <a:pt x="124" y="528"/>
                    </a:cubicBezTo>
                    <a:cubicBezTo>
                      <a:pt x="132" y="528"/>
                      <a:pt x="132" y="528"/>
                      <a:pt x="132" y="528"/>
                    </a:cubicBezTo>
                    <a:cubicBezTo>
                      <a:pt x="148" y="528"/>
                      <a:pt x="161" y="516"/>
                      <a:pt x="161" y="501"/>
                    </a:cubicBezTo>
                    <a:cubicBezTo>
                      <a:pt x="161" y="397"/>
                      <a:pt x="161" y="397"/>
                      <a:pt x="161" y="397"/>
                    </a:cubicBezTo>
                    <a:cubicBezTo>
                      <a:pt x="161" y="394"/>
                      <a:pt x="159" y="392"/>
                      <a:pt x="159" y="392"/>
                    </a:cubicBezTo>
                    <a:cubicBezTo>
                      <a:pt x="159" y="390"/>
                      <a:pt x="161" y="389"/>
                      <a:pt x="161" y="389"/>
                    </a:cubicBezTo>
                    <a:cubicBezTo>
                      <a:pt x="161" y="291"/>
                      <a:pt x="161" y="291"/>
                      <a:pt x="161" y="291"/>
                    </a:cubicBezTo>
                    <a:cubicBezTo>
                      <a:pt x="190" y="291"/>
                      <a:pt x="190" y="291"/>
                      <a:pt x="190" y="291"/>
                    </a:cubicBezTo>
                    <a:cubicBezTo>
                      <a:pt x="190" y="389"/>
                      <a:pt x="190" y="389"/>
                      <a:pt x="190" y="389"/>
                    </a:cubicBezTo>
                    <a:cubicBezTo>
                      <a:pt x="190" y="389"/>
                      <a:pt x="190" y="390"/>
                      <a:pt x="190" y="392"/>
                    </a:cubicBezTo>
                    <a:cubicBezTo>
                      <a:pt x="190" y="392"/>
                      <a:pt x="190" y="394"/>
                      <a:pt x="190" y="397"/>
                    </a:cubicBezTo>
                    <a:cubicBezTo>
                      <a:pt x="190" y="501"/>
                      <a:pt x="190" y="501"/>
                      <a:pt x="190" y="501"/>
                    </a:cubicBezTo>
                    <a:cubicBezTo>
                      <a:pt x="190" y="516"/>
                      <a:pt x="204" y="528"/>
                      <a:pt x="216" y="528"/>
                    </a:cubicBezTo>
                    <a:cubicBezTo>
                      <a:pt x="224" y="528"/>
                      <a:pt x="224" y="528"/>
                      <a:pt x="224" y="528"/>
                    </a:cubicBezTo>
                    <a:cubicBezTo>
                      <a:pt x="239" y="528"/>
                      <a:pt x="252" y="516"/>
                      <a:pt x="252" y="501"/>
                    </a:cubicBezTo>
                    <a:cubicBezTo>
                      <a:pt x="252" y="397"/>
                      <a:pt x="252" y="397"/>
                      <a:pt x="252" y="397"/>
                    </a:cubicBezTo>
                    <a:cubicBezTo>
                      <a:pt x="252" y="394"/>
                      <a:pt x="252" y="392"/>
                      <a:pt x="252" y="392"/>
                    </a:cubicBezTo>
                    <a:cubicBezTo>
                      <a:pt x="252" y="390"/>
                      <a:pt x="252" y="389"/>
                      <a:pt x="252" y="389"/>
                    </a:cubicBezTo>
                    <a:cubicBezTo>
                      <a:pt x="252" y="291"/>
                      <a:pt x="252" y="291"/>
                      <a:pt x="252" y="291"/>
                    </a:cubicBezTo>
                    <a:cubicBezTo>
                      <a:pt x="252" y="282"/>
                      <a:pt x="252" y="282"/>
                      <a:pt x="252" y="282"/>
                    </a:cubicBezTo>
                    <a:cubicBezTo>
                      <a:pt x="252" y="209"/>
                      <a:pt x="252" y="209"/>
                      <a:pt x="252" y="209"/>
                    </a:cubicBezTo>
                    <a:cubicBezTo>
                      <a:pt x="250" y="209"/>
                      <a:pt x="248" y="209"/>
                      <a:pt x="244" y="209"/>
                    </a:cubicBezTo>
                    <a:cubicBezTo>
                      <a:pt x="230" y="209"/>
                      <a:pt x="218" y="204"/>
                      <a:pt x="212" y="191"/>
                    </a:cubicBezTo>
                    <a:cubicBezTo>
                      <a:pt x="201" y="172"/>
                      <a:pt x="208" y="149"/>
                      <a:pt x="224" y="137"/>
                    </a:cubicBezTo>
                    <a:cubicBezTo>
                      <a:pt x="252" y="119"/>
                      <a:pt x="252" y="119"/>
                      <a:pt x="252" y="119"/>
                    </a:cubicBezTo>
                    <a:cubicBezTo>
                      <a:pt x="252" y="66"/>
                      <a:pt x="252" y="66"/>
                      <a:pt x="252" y="66"/>
                    </a:cubicBezTo>
                    <a:cubicBezTo>
                      <a:pt x="289" y="117"/>
                      <a:pt x="289" y="117"/>
                      <a:pt x="289" y="117"/>
                    </a:cubicBezTo>
                    <a:cubicBezTo>
                      <a:pt x="233" y="149"/>
                      <a:pt x="233" y="149"/>
                      <a:pt x="233" y="149"/>
                    </a:cubicBezTo>
                    <a:cubicBezTo>
                      <a:pt x="220" y="157"/>
                      <a:pt x="216" y="172"/>
                      <a:pt x="224" y="183"/>
                    </a:cubicBezTo>
                    <a:cubicBezTo>
                      <a:pt x="230" y="195"/>
                      <a:pt x="246" y="199"/>
                      <a:pt x="257" y="191"/>
                    </a:cubicBezTo>
                    <a:cubicBezTo>
                      <a:pt x="336" y="143"/>
                      <a:pt x="336" y="143"/>
                      <a:pt x="336" y="143"/>
                    </a:cubicBezTo>
                    <a:cubicBezTo>
                      <a:pt x="338" y="143"/>
                      <a:pt x="338" y="142"/>
                      <a:pt x="338" y="142"/>
                    </a:cubicBezTo>
                    <a:cubicBezTo>
                      <a:pt x="338" y="142"/>
                      <a:pt x="338" y="142"/>
                      <a:pt x="338" y="142"/>
                    </a:cubicBezTo>
                    <a:cubicBezTo>
                      <a:pt x="341" y="142"/>
                      <a:pt x="341" y="142"/>
                      <a:pt x="341" y="142"/>
                    </a:cubicBezTo>
                    <a:cubicBezTo>
                      <a:pt x="342" y="139"/>
                      <a:pt x="345" y="137"/>
                      <a:pt x="347" y="135"/>
                    </a:cubicBezTo>
                    <a:cubicBezTo>
                      <a:pt x="347" y="133"/>
                      <a:pt x="347" y="133"/>
                      <a:pt x="347" y="133"/>
                    </a:cubicBezTo>
                    <a:cubicBezTo>
                      <a:pt x="349" y="132"/>
                      <a:pt x="349" y="130"/>
                      <a:pt x="349" y="126"/>
                    </a:cubicBezTo>
                    <a:cubicBezTo>
                      <a:pt x="351" y="126"/>
                      <a:pt x="349" y="123"/>
                      <a:pt x="349" y="122"/>
                    </a:cubicBezTo>
                    <a:cubicBezTo>
                      <a:pt x="349" y="119"/>
                      <a:pt x="351" y="119"/>
                      <a:pt x="349" y="118"/>
                    </a:cubicBezTo>
                    <a:cubicBezTo>
                      <a:pt x="349" y="117"/>
                      <a:pt x="349" y="114"/>
                      <a:pt x="347" y="113"/>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29" name="Freeform 210"/>
              <p:cNvSpPr/>
              <p:nvPr/>
            </p:nvSpPr>
            <p:spPr bwMode="auto">
              <a:xfrm>
                <a:off x="7063767" y="3297089"/>
                <a:ext cx="419039" cy="420541"/>
              </a:xfrm>
              <a:custGeom>
                <a:avLst/>
                <a:gdLst>
                  <a:gd name="T0" fmla="*/ 58 w 118"/>
                  <a:gd name="T1" fmla="*/ 118 h 118"/>
                  <a:gd name="T2" fmla="*/ 118 w 118"/>
                  <a:gd name="T3" fmla="*/ 58 h 118"/>
                  <a:gd name="T4" fmla="*/ 58 w 118"/>
                  <a:gd name="T5" fmla="*/ 0 h 118"/>
                  <a:gd name="T6" fmla="*/ 0 w 118"/>
                  <a:gd name="T7" fmla="*/ 58 h 118"/>
                  <a:gd name="T8" fmla="*/ 58 w 118"/>
                  <a:gd name="T9" fmla="*/ 118 h 118"/>
                </a:gdLst>
                <a:ahLst/>
                <a:cxnLst>
                  <a:cxn ang="0">
                    <a:pos x="T0" y="T1"/>
                  </a:cxn>
                  <a:cxn ang="0">
                    <a:pos x="T2" y="T3"/>
                  </a:cxn>
                  <a:cxn ang="0">
                    <a:pos x="T4" y="T5"/>
                  </a:cxn>
                  <a:cxn ang="0">
                    <a:pos x="T6" y="T7"/>
                  </a:cxn>
                  <a:cxn ang="0">
                    <a:pos x="T8" y="T9"/>
                  </a:cxn>
                </a:cxnLst>
                <a:rect l="0" t="0" r="r" b="b"/>
                <a:pathLst>
                  <a:path w="118" h="118">
                    <a:moveTo>
                      <a:pt x="58" y="118"/>
                    </a:moveTo>
                    <a:cubicBezTo>
                      <a:pt x="92" y="118"/>
                      <a:pt x="118" y="91"/>
                      <a:pt x="118" y="58"/>
                    </a:cubicBezTo>
                    <a:cubicBezTo>
                      <a:pt x="118" y="27"/>
                      <a:pt x="92" y="0"/>
                      <a:pt x="58" y="0"/>
                    </a:cubicBezTo>
                    <a:cubicBezTo>
                      <a:pt x="27" y="0"/>
                      <a:pt x="0" y="27"/>
                      <a:pt x="0" y="58"/>
                    </a:cubicBezTo>
                    <a:cubicBezTo>
                      <a:pt x="0" y="91"/>
                      <a:pt x="27" y="118"/>
                      <a:pt x="58" y="118"/>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grpSp>
        <p:sp>
          <p:nvSpPr>
            <p:cNvPr id="24" name="Freeform 24"/>
            <p:cNvSpPr/>
            <p:nvPr userDrawn="1"/>
          </p:nvSpPr>
          <p:spPr>
            <a:xfrm flipH="1" flipV="1">
              <a:off x="3218563" y="3974426"/>
              <a:ext cx="1821519" cy="606814"/>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1"/>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sp>
          <p:nvSpPr>
            <p:cNvPr id="25" name="Freeform 26"/>
            <p:cNvSpPr/>
            <p:nvPr userDrawn="1"/>
          </p:nvSpPr>
          <p:spPr>
            <a:xfrm flipH="1" flipV="1">
              <a:off x="5040083" y="2123564"/>
              <a:ext cx="1172290" cy="954241"/>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2"/>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sp>
          <p:nvSpPr>
            <p:cNvPr id="26" name="Freeform 29"/>
            <p:cNvSpPr/>
            <p:nvPr userDrawn="1"/>
          </p:nvSpPr>
          <p:spPr>
            <a:xfrm flipV="1">
              <a:off x="7273286" y="2342848"/>
              <a:ext cx="1172290" cy="954241"/>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3"/>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057603" y="1627689"/>
            <a:ext cx="10102194" cy="4745613"/>
            <a:chOff x="1057603" y="1627689"/>
            <a:chExt cx="10102194" cy="4745613"/>
          </a:xfrm>
        </p:grpSpPr>
        <p:sp>
          <p:nvSpPr>
            <p:cNvPr id="29" name="Freeform 5"/>
            <p:cNvSpPr/>
            <p:nvPr userDrawn="1"/>
          </p:nvSpPr>
          <p:spPr bwMode="auto">
            <a:xfrm>
              <a:off x="4456425" y="2428848"/>
              <a:ext cx="6100851" cy="494712"/>
            </a:xfrm>
            <a:custGeom>
              <a:avLst/>
              <a:gdLst>
                <a:gd name="T0" fmla="*/ 707 w 736"/>
                <a:gd name="T1" fmla="*/ 57 h 57"/>
                <a:gd name="T2" fmla="*/ 11 w 736"/>
                <a:gd name="T3" fmla="*/ 57 h 57"/>
                <a:gd name="T4" fmla="*/ 3 w 736"/>
                <a:gd name="T5" fmla="*/ 44 h 57"/>
                <a:gd name="T6" fmla="*/ 20 w 736"/>
                <a:gd name="T7" fmla="*/ 6 h 57"/>
                <a:gd name="T8" fmla="*/ 29 w 736"/>
                <a:gd name="T9" fmla="*/ 0 h 57"/>
                <a:gd name="T10" fmla="*/ 725 w 736"/>
                <a:gd name="T11" fmla="*/ 0 h 57"/>
                <a:gd name="T12" fmla="*/ 733 w 736"/>
                <a:gd name="T13" fmla="*/ 13 h 57"/>
                <a:gd name="T14" fmla="*/ 715 w 736"/>
                <a:gd name="T15" fmla="*/ 51 h 57"/>
                <a:gd name="T16" fmla="*/ 707 w 736"/>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57">
                  <a:moveTo>
                    <a:pt x="707" y="57"/>
                  </a:moveTo>
                  <a:cubicBezTo>
                    <a:pt x="11" y="57"/>
                    <a:pt x="11" y="57"/>
                    <a:pt x="11" y="57"/>
                  </a:cubicBezTo>
                  <a:cubicBezTo>
                    <a:pt x="4" y="57"/>
                    <a:pt x="0" y="50"/>
                    <a:pt x="3" y="44"/>
                  </a:cubicBezTo>
                  <a:cubicBezTo>
                    <a:pt x="20" y="6"/>
                    <a:pt x="20" y="6"/>
                    <a:pt x="20" y="6"/>
                  </a:cubicBezTo>
                  <a:cubicBezTo>
                    <a:pt x="22" y="2"/>
                    <a:pt x="25" y="0"/>
                    <a:pt x="29" y="0"/>
                  </a:cubicBezTo>
                  <a:cubicBezTo>
                    <a:pt x="725" y="0"/>
                    <a:pt x="725" y="0"/>
                    <a:pt x="725" y="0"/>
                  </a:cubicBezTo>
                  <a:cubicBezTo>
                    <a:pt x="732" y="0"/>
                    <a:pt x="736" y="7"/>
                    <a:pt x="733" y="13"/>
                  </a:cubicBezTo>
                  <a:cubicBezTo>
                    <a:pt x="715" y="51"/>
                    <a:pt x="715" y="51"/>
                    <a:pt x="715" y="51"/>
                  </a:cubicBezTo>
                  <a:cubicBezTo>
                    <a:pt x="714" y="55"/>
                    <a:pt x="711" y="57"/>
                    <a:pt x="707"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r>
                <a:rPr lang="en-US" altLang="zh-CN" sz="900" dirty="0">
                  <a:cs typeface="+mn-ea"/>
                  <a:sym typeface="+mn-lt"/>
                </a:rPr>
                <a:t> </a:t>
              </a:r>
              <a:endParaRPr lang="zh-CN" altLang="en-US" sz="900" dirty="0">
                <a:cs typeface="+mn-ea"/>
                <a:sym typeface="+mn-lt"/>
              </a:endParaRPr>
            </a:p>
          </p:txBody>
        </p:sp>
        <p:sp>
          <p:nvSpPr>
            <p:cNvPr id="30" name="弧形 29"/>
            <p:cNvSpPr/>
            <p:nvPr userDrawn="1"/>
          </p:nvSpPr>
          <p:spPr>
            <a:xfrm>
              <a:off x="9756020" y="1789141"/>
              <a:ext cx="1245396" cy="1245396"/>
            </a:xfrm>
            <a:prstGeom prst="arc">
              <a:avLst>
                <a:gd name="adj1" fmla="val 17770247"/>
                <a:gd name="adj2" fmla="val 6991032"/>
              </a:avLst>
            </a:prstGeom>
            <a:noFill/>
            <a:ln w="6350" cap="rnd" cmpd="sng" algn="ctr">
              <a:gradFill flip="none" rotWithShape="1">
                <a:gsLst>
                  <a:gs pos="0">
                    <a:schemeClr val="bg1">
                      <a:lumMod val="75000"/>
                    </a:schemeClr>
                  </a:gs>
                  <a:gs pos="100000">
                    <a:schemeClr val="bg1">
                      <a:lumMod val="75000"/>
                      <a:alpha val="0"/>
                    </a:schemeClr>
                  </a:gs>
                </a:gsLst>
                <a:lin ang="16200000" scaled="1"/>
                <a:tileRect/>
              </a:gradFill>
              <a:prstDash val="dash"/>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31" name="弧形 30"/>
            <p:cNvSpPr/>
            <p:nvPr userDrawn="1"/>
          </p:nvSpPr>
          <p:spPr>
            <a:xfrm rot="10800000" flipV="1">
              <a:off x="9675604" y="1708722"/>
              <a:ext cx="1406231" cy="1406233"/>
            </a:xfrm>
            <a:prstGeom prst="arc">
              <a:avLst>
                <a:gd name="adj1" fmla="val 4896234"/>
                <a:gd name="adj2" fmla="val 17679751"/>
              </a:avLst>
            </a:prstGeom>
            <a:noFill/>
            <a:ln w="12700" cap="rnd" cmpd="sng" algn="ctr">
              <a:gradFill flip="none" rotWithShape="1">
                <a:gsLst>
                  <a:gs pos="100000">
                    <a:schemeClr val="accent1">
                      <a:alpha val="0"/>
                    </a:schemeClr>
                  </a:gs>
                  <a:gs pos="0">
                    <a:schemeClr val="accent1"/>
                  </a:gs>
                </a:gsLst>
                <a:lin ang="54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grpSp>
          <p:nvGrpSpPr>
            <p:cNvPr id="32" name="组合 31"/>
            <p:cNvGrpSpPr/>
            <p:nvPr userDrawn="1"/>
          </p:nvGrpSpPr>
          <p:grpSpPr>
            <a:xfrm>
              <a:off x="9591498" y="1627689"/>
              <a:ext cx="1568299" cy="1568299"/>
              <a:chOff x="9839330" y="1842285"/>
              <a:chExt cx="1477958" cy="1477958"/>
            </a:xfrm>
          </p:grpSpPr>
          <p:sp>
            <p:nvSpPr>
              <p:cNvPr id="63" name="弧形 62"/>
              <p:cNvSpPr/>
              <p:nvPr/>
            </p:nvSpPr>
            <p:spPr>
              <a:xfrm rot="16200000">
                <a:off x="9839330" y="184228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64" name="弧形 63"/>
              <p:cNvSpPr/>
              <p:nvPr/>
            </p:nvSpPr>
            <p:spPr>
              <a:xfrm rot="5400000">
                <a:off x="9839330" y="184228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grpSp>
        <p:sp>
          <p:nvSpPr>
            <p:cNvPr id="33" name="Freeform 13"/>
            <p:cNvSpPr/>
            <p:nvPr userDrawn="1"/>
          </p:nvSpPr>
          <p:spPr bwMode="auto">
            <a:xfrm>
              <a:off x="4842240" y="2020150"/>
              <a:ext cx="2947167" cy="132727"/>
            </a:xfrm>
            <a:custGeom>
              <a:avLst/>
              <a:gdLst>
                <a:gd name="T0" fmla="*/ 1303 w 1332"/>
                <a:gd name="T1" fmla="*/ 57 h 57"/>
                <a:gd name="T2" fmla="*/ 11 w 1332"/>
                <a:gd name="T3" fmla="*/ 57 h 57"/>
                <a:gd name="T4" fmla="*/ 3 w 1332"/>
                <a:gd name="T5" fmla="*/ 44 h 57"/>
                <a:gd name="T6" fmla="*/ 20 w 1332"/>
                <a:gd name="T7" fmla="*/ 6 h 57"/>
                <a:gd name="T8" fmla="*/ 29 w 1332"/>
                <a:gd name="T9" fmla="*/ 0 h 57"/>
                <a:gd name="T10" fmla="*/ 1321 w 1332"/>
                <a:gd name="T11" fmla="*/ 0 h 57"/>
                <a:gd name="T12" fmla="*/ 1329 w 1332"/>
                <a:gd name="T13" fmla="*/ 13 h 57"/>
                <a:gd name="T14" fmla="*/ 1311 w 1332"/>
                <a:gd name="T15" fmla="*/ 51 h 57"/>
                <a:gd name="T16" fmla="*/ 1303 w 1332"/>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2" h="57">
                  <a:moveTo>
                    <a:pt x="1303" y="57"/>
                  </a:moveTo>
                  <a:cubicBezTo>
                    <a:pt x="11" y="57"/>
                    <a:pt x="11" y="57"/>
                    <a:pt x="11" y="57"/>
                  </a:cubicBezTo>
                  <a:cubicBezTo>
                    <a:pt x="4" y="57"/>
                    <a:pt x="0" y="50"/>
                    <a:pt x="3" y="44"/>
                  </a:cubicBezTo>
                  <a:cubicBezTo>
                    <a:pt x="20" y="6"/>
                    <a:pt x="20" y="6"/>
                    <a:pt x="20" y="6"/>
                  </a:cubicBezTo>
                  <a:cubicBezTo>
                    <a:pt x="22" y="2"/>
                    <a:pt x="25" y="0"/>
                    <a:pt x="29" y="0"/>
                  </a:cubicBezTo>
                  <a:cubicBezTo>
                    <a:pt x="1321" y="0"/>
                    <a:pt x="1321" y="0"/>
                    <a:pt x="1321" y="0"/>
                  </a:cubicBezTo>
                  <a:cubicBezTo>
                    <a:pt x="1328" y="0"/>
                    <a:pt x="1332" y="7"/>
                    <a:pt x="1329" y="13"/>
                  </a:cubicBezTo>
                  <a:cubicBezTo>
                    <a:pt x="1311" y="51"/>
                    <a:pt x="1311" y="51"/>
                    <a:pt x="1311" y="51"/>
                  </a:cubicBezTo>
                  <a:cubicBezTo>
                    <a:pt x="1310" y="55"/>
                    <a:pt x="1307" y="57"/>
                    <a:pt x="1303" y="57"/>
                  </a:cubicBezTo>
                  <a:close/>
                </a:path>
              </a:pathLst>
            </a:custGeom>
            <a:gradFill>
              <a:gsLst>
                <a:gs pos="0">
                  <a:schemeClr val="bg1">
                    <a:lumMod val="95000"/>
                    <a:alpha val="0"/>
                  </a:schemeClr>
                </a:gs>
                <a:gs pos="68000">
                  <a:schemeClr val="bg1">
                    <a:lumMod val="85000"/>
                    <a:alpha val="49000"/>
                  </a:schemeClr>
                </a:gs>
              </a:gsLst>
              <a:lin ang="0" scaled="1"/>
            </a:gradFill>
            <a:ln>
              <a:noFill/>
            </a:ln>
          </p:spPr>
          <p:txBody>
            <a:bodyPr vert="horz" wrap="square" lIns="68580" tIns="34290" rIns="68580" bIns="34290" numCol="1" anchor="t" anchorCtr="0" compatLnSpc="1"/>
            <a:lstStyle/>
            <a:p>
              <a:pPr algn="r"/>
              <a:endParaRPr lang="zh-CN" altLang="en-US" sz="900">
                <a:cs typeface="+mn-ea"/>
                <a:sym typeface="+mn-lt"/>
              </a:endParaRPr>
            </a:p>
          </p:txBody>
        </p:sp>
        <p:sp>
          <p:nvSpPr>
            <p:cNvPr id="34" name="Freeform 9"/>
            <p:cNvSpPr/>
            <p:nvPr userDrawn="1"/>
          </p:nvSpPr>
          <p:spPr bwMode="auto">
            <a:xfrm>
              <a:off x="6271178" y="2934020"/>
              <a:ext cx="2034835" cy="241086"/>
            </a:xfrm>
            <a:custGeom>
              <a:avLst/>
              <a:gdLst>
                <a:gd name="T0" fmla="*/ 474 w 503"/>
                <a:gd name="T1" fmla="*/ 57 h 57"/>
                <a:gd name="T2" fmla="*/ 11 w 503"/>
                <a:gd name="T3" fmla="*/ 57 h 57"/>
                <a:gd name="T4" fmla="*/ 3 w 503"/>
                <a:gd name="T5" fmla="*/ 44 h 57"/>
                <a:gd name="T6" fmla="*/ 21 w 503"/>
                <a:gd name="T7" fmla="*/ 6 h 57"/>
                <a:gd name="T8" fmla="*/ 29 w 503"/>
                <a:gd name="T9" fmla="*/ 0 h 57"/>
                <a:gd name="T10" fmla="*/ 492 w 503"/>
                <a:gd name="T11" fmla="*/ 0 h 57"/>
                <a:gd name="T12" fmla="*/ 500 w 503"/>
                <a:gd name="T13" fmla="*/ 13 h 57"/>
                <a:gd name="T14" fmla="*/ 482 w 503"/>
                <a:gd name="T15" fmla="*/ 51 h 57"/>
                <a:gd name="T16" fmla="*/ 474 w 503"/>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57">
                  <a:moveTo>
                    <a:pt x="474" y="57"/>
                  </a:moveTo>
                  <a:cubicBezTo>
                    <a:pt x="11" y="57"/>
                    <a:pt x="11" y="57"/>
                    <a:pt x="11" y="57"/>
                  </a:cubicBezTo>
                  <a:cubicBezTo>
                    <a:pt x="5" y="57"/>
                    <a:pt x="0" y="50"/>
                    <a:pt x="3" y="44"/>
                  </a:cubicBezTo>
                  <a:cubicBezTo>
                    <a:pt x="21" y="6"/>
                    <a:pt x="21" y="6"/>
                    <a:pt x="21" y="6"/>
                  </a:cubicBezTo>
                  <a:cubicBezTo>
                    <a:pt x="22" y="2"/>
                    <a:pt x="26" y="0"/>
                    <a:pt x="29" y="0"/>
                  </a:cubicBezTo>
                  <a:cubicBezTo>
                    <a:pt x="492" y="0"/>
                    <a:pt x="492" y="0"/>
                    <a:pt x="492" y="0"/>
                  </a:cubicBezTo>
                  <a:cubicBezTo>
                    <a:pt x="499" y="0"/>
                    <a:pt x="503" y="7"/>
                    <a:pt x="500" y="13"/>
                  </a:cubicBezTo>
                  <a:cubicBezTo>
                    <a:pt x="482" y="51"/>
                    <a:pt x="482" y="51"/>
                    <a:pt x="482" y="51"/>
                  </a:cubicBezTo>
                  <a:cubicBezTo>
                    <a:pt x="481" y="55"/>
                    <a:pt x="478" y="57"/>
                    <a:pt x="474"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endParaRPr lang="zh-CN" altLang="en-US" sz="900">
                <a:cs typeface="+mn-ea"/>
                <a:sym typeface="+mn-lt"/>
              </a:endParaRPr>
            </a:p>
          </p:txBody>
        </p:sp>
        <p:sp>
          <p:nvSpPr>
            <p:cNvPr id="35" name="Freeform 5"/>
            <p:cNvSpPr/>
            <p:nvPr userDrawn="1"/>
          </p:nvSpPr>
          <p:spPr bwMode="auto">
            <a:xfrm>
              <a:off x="2386790" y="5499802"/>
              <a:ext cx="6100851" cy="494712"/>
            </a:xfrm>
            <a:custGeom>
              <a:avLst/>
              <a:gdLst>
                <a:gd name="T0" fmla="*/ 707 w 736"/>
                <a:gd name="T1" fmla="*/ 57 h 57"/>
                <a:gd name="T2" fmla="*/ 11 w 736"/>
                <a:gd name="T3" fmla="*/ 57 h 57"/>
                <a:gd name="T4" fmla="*/ 3 w 736"/>
                <a:gd name="T5" fmla="*/ 44 h 57"/>
                <a:gd name="T6" fmla="*/ 20 w 736"/>
                <a:gd name="T7" fmla="*/ 6 h 57"/>
                <a:gd name="T8" fmla="*/ 29 w 736"/>
                <a:gd name="T9" fmla="*/ 0 h 57"/>
                <a:gd name="T10" fmla="*/ 725 w 736"/>
                <a:gd name="T11" fmla="*/ 0 h 57"/>
                <a:gd name="T12" fmla="*/ 733 w 736"/>
                <a:gd name="T13" fmla="*/ 13 h 57"/>
                <a:gd name="T14" fmla="*/ 715 w 736"/>
                <a:gd name="T15" fmla="*/ 51 h 57"/>
                <a:gd name="T16" fmla="*/ 707 w 736"/>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57">
                  <a:moveTo>
                    <a:pt x="707" y="57"/>
                  </a:moveTo>
                  <a:cubicBezTo>
                    <a:pt x="11" y="57"/>
                    <a:pt x="11" y="57"/>
                    <a:pt x="11" y="57"/>
                  </a:cubicBezTo>
                  <a:cubicBezTo>
                    <a:pt x="4" y="57"/>
                    <a:pt x="0" y="50"/>
                    <a:pt x="3" y="44"/>
                  </a:cubicBezTo>
                  <a:cubicBezTo>
                    <a:pt x="20" y="6"/>
                    <a:pt x="20" y="6"/>
                    <a:pt x="20" y="6"/>
                  </a:cubicBezTo>
                  <a:cubicBezTo>
                    <a:pt x="22" y="2"/>
                    <a:pt x="25" y="0"/>
                    <a:pt x="29" y="0"/>
                  </a:cubicBezTo>
                  <a:cubicBezTo>
                    <a:pt x="725" y="0"/>
                    <a:pt x="725" y="0"/>
                    <a:pt x="725" y="0"/>
                  </a:cubicBezTo>
                  <a:cubicBezTo>
                    <a:pt x="732" y="0"/>
                    <a:pt x="736" y="7"/>
                    <a:pt x="733" y="13"/>
                  </a:cubicBezTo>
                  <a:cubicBezTo>
                    <a:pt x="715" y="51"/>
                    <a:pt x="715" y="51"/>
                    <a:pt x="715" y="51"/>
                  </a:cubicBezTo>
                  <a:cubicBezTo>
                    <a:pt x="714" y="55"/>
                    <a:pt x="711" y="57"/>
                    <a:pt x="707"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r>
                <a:rPr lang="en-US" altLang="zh-CN" sz="900" dirty="0">
                  <a:cs typeface="+mn-ea"/>
                  <a:sym typeface="+mn-lt"/>
                </a:rPr>
                <a:t> </a:t>
              </a:r>
              <a:endParaRPr lang="zh-CN" altLang="en-US" sz="900" dirty="0">
                <a:cs typeface="+mn-ea"/>
                <a:sym typeface="+mn-lt"/>
              </a:endParaRPr>
            </a:p>
          </p:txBody>
        </p:sp>
        <p:sp>
          <p:nvSpPr>
            <p:cNvPr id="36" name="弧形 35"/>
            <p:cNvSpPr/>
            <p:nvPr userDrawn="1"/>
          </p:nvSpPr>
          <p:spPr>
            <a:xfrm>
              <a:off x="8293592" y="4966454"/>
              <a:ext cx="1245396" cy="1245396"/>
            </a:xfrm>
            <a:prstGeom prst="arc">
              <a:avLst>
                <a:gd name="adj1" fmla="val 17770247"/>
                <a:gd name="adj2" fmla="val 6991032"/>
              </a:avLst>
            </a:prstGeom>
            <a:noFill/>
            <a:ln w="6350" cap="rnd" cmpd="sng" algn="ctr">
              <a:gradFill flip="none" rotWithShape="1">
                <a:gsLst>
                  <a:gs pos="0">
                    <a:schemeClr val="bg1">
                      <a:lumMod val="75000"/>
                    </a:schemeClr>
                  </a:gs>
                  <a:gs pos="100000">
                    <a:schemeClr val="bg1">
                      <a:lumMod val="75000"/>
                      <a:alpha val="0"/>
                    </a:schemeClr>
                  </a:gs>
                </a:gsLst>
                <a:lin ang="16200000" scaled="1"/>
                <a:tileRect/>
              </a:gradFill>
              <a:prstDash val="dash"/>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37" name="弧形 36"/>
            <p:cNvSpPr/>
            <p:nvPr userDrawn="1"/>
          </p:nvSpPr>
          <p:spPr>
            <a:xfrm rot="10800000" flipV="1">
              <a:off x="8213174" y="4886036"/>
              <a:ext cx="1406231" cy="1406233"/>
            </a:xfrm>
            <a:prstGeom prst="arc">
              <a:avLst>
                <a:gd name="adj1" fmla="val 4896234"/>
                <a:gd name="adj2" fmla="val 17679751"/>
              </a:avLst>
            </a:prstGeom>
            <a:noFill/>
            <a:ln w="12700" cap="rnd" cmpd="sng" algn="ctr">
              <a:gradFill flip="none" rotWithShape="1">
                <a:gsLst>
                  <a:gs pos="100000">
                    <a:schemeClr val="accent1">
                      <a:alpha val="0"/>
                    </a:schemeClr>
                  </a:gs>
                  <a:gs pos="0">
                    <a:schemeClr val="accent1"/>
                  </a:gs>
                </a:gsLst>
                <a:lin ang="54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endParaRPr lang="zh-CN" altLang="en-US" sz="1200">
                <a:solidFill>
                  <a:prstClr val="black"/>
                </a:solidFill>
                <a:cs typeface="+mn-ea"/>
                <a:sym typeface="+mn-lt"/>
              </a:endParaRPr>
            </a:p>
          </p:txBody>
        </p:sp>
        <p:grpSp>
          <p:nvGrpSpPr>
            <p:cNvPr id="38" name="组合 37"/>
            <p:cNvGrpSpPr/>
            <p:nvPr userDrawn="1"/>
          </p:nvGrpSpPr>
          <p:grpSpPr>
            <a:xfrm>
              <a:off x="8132140" y="4805003"/>
              <a:ext cx="1568299" cy="1568299"/>
              <a:chOff x="7629970" y="4277061"/>
              <a:chExt cx="1477958" cy="1477958"/>
            </a:xfrm>
          </p:grpSpPr>
          <p:sp>
            <p:nvSpPr>
              <p:cNvPr id="61" name="弧形 60"/>
              <p:cNvSpPr/>
              <p:nvPr/>
            </p:nvSpPr>
            <p:spPr>
              <a:xfrm rot="16200000">
                <a:off x="7629970" y="4277061"/>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62" name="弧形 61"/>
              <p:cNvSpPr/>
              <p:nvPr/>
            </p:nvSpPr>
            <p:spPr>
              <a:xfrm rot="5400000">
                <a:off x="7629970" y="4277061"/>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grpSp>
        <p:sp>
          <p:nvSpPr>
            <p:cNvPr id="39" name="Freeform 9"/>
            <p:cNvSpPr/>
            <p:nvPr userDrawn="1"/>
          </p:nvSpPr>
          <p:spPr bwMode="auto">
            <a:xfrm>
              <a:off x="6549402" y="6211850"/>
              <a:ext cx="1323401" cy="156796"/>
            </a:xfrm>
            <a:custGeom>
              <a:avLst/>
              <a:gdLst>
                <a:gd name="T0" fmla="*/ 474 w 503"/>
                <a:gd name="T1" fmla="*/ 57 h 57"/>
                <a:gd name="T2" fmla="*/ 11 w 503"/>
                <a:gd name="T3" fmla="*/ 57 h 57"/>
                <a:gd name="T4" fmla="*/ 3 w 503"/>
                <a:gd name="T5" fmla="*/ 44 h 57"/>
                <a:gd name="T6" fmla="*/ 21 w 503"/>
                <a:gd name="T7" fmla="*/ 6 h 57"/>
                <a:gd name="T8" fmla="*/ 29 w 503"/>
                <a:gd name="T9" fmla="*/ 0 h 57"/>
                <a:gd name="T10" fmla="*/ 492 w 503"/>
                <a:gd name="T11" fmla="*/ 0 h 57"/>
                <a:gd name="T12" fmla="*/ 500 w 503"/>
                <a:gd name="T13" fmla="*/ 13 h 57"/>
                <a:gd name="T14" fmla="*/ 482 w 503"/>
                <a:gd name="T15" fmla="*/ 51 h 57"/>
                <a:gd name="T16" fmla="*/ 474 w 503"/>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57">
                  <a:moveTo>
                    <a:pt x="474" y="57"/>
                  </a:moveTo>
                  <a:cubicBezTo>
                    <a:pt x="11" y="57"/>
                    <a:pt x="11" y="57"/>
                    <a:pt x="11" y="57"/>
                  </a:cubicBezTo>
                  <a:cubicBezTo>
                    <a:pt x="5" y="57"/>
                    <a:pt x="0" y="50"/>
                    <a:pt x="3" y="44"/>
                  </a:cubicBezTo>
                  <a:cubicBezTo>
                    <a:pt x="21" y="6"/>
                    <a:pt x="21" y="6"/>
                    <a:pt x="21" y="6"/>
                  </a:cubicBezTo>
                  <a:cubicBezTo>
                    <a:pt x="22" y="2"/>
                    <a:pt x="26" y="0"/>
                    <a:pt x="29" y="0"/>
                  </a:cubicBezTo>
                  <a:cubicBezTo>
                    <a:pt x="492" y="0"/>
                    <a:pt x="492" y="0"/>
                    <a:pt x="492" y="0"/>
                  </a:cubicBezTo>
                  <a:cubicBezTo>
                    <a:pt x="499" y="0"/>
                    <a:pt x="503" y="7"/>
                    <a:pt x="500" y="13"/>
                  </a:cubicBezTo>
                  <a:cubicBezTo>
                    <a:pt x="482" y="51"/>
                    <a:pt x="482" y="51"/>
                    <a:pt x="482" y="51"/>
                  </a:cubicBezTo>
                  <a:cubicBezTo>
                    <a:pt x="481" y="55"/>
                    <a:pt x="478" y="57"/>
                    <a:pt x="474" y="57"/>
                  </a:cubicBezTo>
                  <a:close/>
                </a:path>
              </a:pathLst>
            </a:custGeom>
            <a:gradFill>
              <a:gsLst>
                <a:gs pos="0">
                  <a:schemeClr val="bg1">
                    <a:lumMod val="95000"/>
                    <a:alpha val="0"/>
                  </a:schemeClr>
                </a:gs>
                <a:gs pos="68000">
                  <a:schemeClr val="bg1">
                    <a:lumMod val="85000"/>
                    <a:alpha val="49000"/>
                  </a:schemeClr>
                </a:gs>
              </a:gsLst>
              <a:lin ang="0" scaled="1"/>
            </a:gradFill>
            <a:ln>
              <a:noFill/>
            </a:ln>
          </p:spPr>
          <p:txBody>
            <a:bodyPr vert="horz" wrap="square" lIns="68580" tIns="34290" rIns="68580" bIns="34290" numCol="1" anchor="t" anchorCtr="0" compatLnSpc="1"/>
            <a:lstStyle/>
            <a:p>
              <a:pPr algn="r"/>
              <a:endParaRPr lang="zh-CN" altLang="en-US" sz="900">
                <a:cs typeface="+mn-ea"/>
                <a:sym typeface="+mn-lt"/>
              </a:endParaRPr>
            </a:p>
          </p:txBody>
        </p:sp>
        <p:sp>
          <p:nvSpPr>
            <p:cNvPr id="40" name="Freeform 5"/>
            <p:cNvSpPr/>
            <p:nvPr userDrawn="1"/>
          </p:nvSpPr>
          <p:spPr bwMode="auto">
            <a:xfrm>
              <a:off x="5182516" y="5206298"/>
              <a:ext cx="1541559" cy="125003"/>
            </a:xfrm>
            <a:custGeom>
              <a:avLst/>
              <a:gdLst>
                <a:gd name="T0" fmla="*/ 707 w 736"/>
                <a:gd name="T1" fmla="*/ 57 h 57"/>
                <a:gd name="T2" fmla="*/ 11 w 736"/>
                <a:gd name="T3" fmla="*/ 57 h 57"/>
                <a:gd name="T4" fmla="*/ 3 w 736"/>
                <a:gd name="T5" fmla="*/ 44 h 57"/>
                <a:gd name="T6" fmla="*/ 20 w 736"/>
                <a:gd name="T7" fmla="*/ 6 h 57"/>
                <a:gd name="T8" fmla="*/ 29 w 736"/>
                <a:gd name="T9" fmla="*/ 0 h 57"/>
                <a:gd name="T10" fmla="*/ 725 w 736"/>
                <a:gd name="T11" fmla="*/ 0 h 57"/>
                <a:gd name="T12" fmla="*/ 733 w 736"/>
                <a:gd name="T13" fmla="*/ 13 h 57"/>
                <a:gd name="T14" fmla="*/ 715 w 736"/>
                <a:gd name="T15" fmla="*/ 51 h 57"/>
                <a:gd name="T16" fmla="*/ 707 w 736"/>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57">
                  <a:moveTo>
                    <a:pt x="707" y="57"/>
                  </a:moveTo>
                  <a:cubicBezTo>
                    <a:pt x="11" y="57"/>
                    <a:pt x="11" y="57"/>
                    <a:pt x="11" y="57"/>
                  </a:cubicBezTo>
                  <a:cubicBezTo>
                    <a:pt x="4" y="57"/>
                    <a:pt x="0" y="50"/>
                    <a:pt x="3" y="44"/>
                  </a:cubicBezTo>
                  <a:cubicBezTo>
                    <a:pt x="20" y="6"/>
                    <a:pt x="20" y="6"/>
                    <a:pt x="20" y="6"/>
                  </a:cubicBezTo>
                  <a:cubicBezTo>
                    <a:pt x="22" y="2"/>
                    <a:pt x="25" y="0"/>
                    <a:pt x="29" y="0"/>
                  </a:cubicBezTo>
                  <a:cubicBezTo>
                    <a:pt x="725" y="0"/>
                    <a:pt x="725" y="0"/>
                    <a:pt x="725" y="0"/>
                  </a:cubicBezTo>
                  <a:cubicBezTo>
                    <a:pt x="732" y="0"/>
                    <a:pt x="736" y="7"/>
                    <a:pt x="733" y="13"/>
                  </a:cubicBezTo>
                  <a:cubicBezTo>
                    <a:pt x="715" y="51"/>
                    <a:pt x="715" y="51"/>
                    <a:pt x="715" y="51"/>
                  </a:cubicBezTo>
                  <a:cubicBezTo>
                    <a:pt x="714" y="55"/>
                    <a:pt x="711" y="57"/>
                    <a:pt x="707"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r>
                <a:rPr lang="en-US" altLang="zh-CN" sz="900" dirty="0">
                  <a:cs typeface="+mn-ea"/>
                  <a:sym typeface="+mn-lt"/>
                </a:rPr>
                <a:t> </a:t>
              </a:r>
              <a:endParaRPr lang="zh-CN" altLang="en-US" sz="900" dirty="0">
                <a:cs typeface="+mn-ea"/>
                <a:sym typeface="+mn-lt"/>
              </a:endParaRPr>
            </a:p>
          </p:txBody>
        </p:sp>
        <p:sp>
          <p:nvSpPr>
            <p:cNvPr id="41" name="弧形 40"/>
            <p:cNvSpPr/>
            <p:nvPr userDrawn="1"/>
          </p:nvSpPr>
          <p:spPr>
            <a:xfrm>
              <a:off x="4979397" y="3066587"/>
              <a:ext cx="1245396" cy="1245396"/>
            </a:xfrm>
            <a:prstGeom prst="arc">
              <a:avLst>
                <a:gd name="adj1" fmla="val 17770247"/>
                <a:gd name="adj2" fmla="val 6991032"/>
              </a:avLst>
            </a:prstGeom>
            <a:noFill/>
            <a:ln w="6350" cap="rnd" cmpd="sng" algn="ctr">
              <a:gradFill flip="none" rotWithShape="1">
                <a:gsLst>
                  <a:gs pos="0">
                    <a:schemeClr val="bg1">
                      <a:lumMod val="75000"/>
                    </a:schemeClr>
                  </a:gs>
                  <a:gs pos="100000">
                    <a:schemeClr val="bg1">
                      <a:lumMod val="75000"/>
                      <a:alpha val="0"/>
                    </a:schemeClr>
                  </a:gs>
                </a:gsLst>
                <a:lin ang="16200000" scaled="1"/>
                <a:tileRect/>
              </a:gradFill>
              <a:prstDash val="dash"/>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42" name="弧形 41"/>
            <p:cNvSpPr/>
            <p:nvPr userDrawn="1"/>
          </p:nvSpPr>
          <p:spPr>
            <a:xfrm rot="10800000" flipV="1">
              <a:off x="4898981" y="2986168"/>
              <a:ext cx="1406231" cy="1406233"/>
            </a:xfrm>
            <a:prstGeom prst="arc">
              <a:avLst>
                <a:gd name="adj1" fmla="val 4896234"/>
                <a:gd name="adj2" fmla="val 17679751"/>
              </a:avLst>
            </a:prstGeom>
            <a:noFill/>
            <a:ln w="12700" cap="rnd" cmpd="sng" algn="ctr">
              <a:gradFill flip="none" rotWithShape="1">
                <a:gsLst>
                  <a:gs pos="100000">
                    <a:schemeClr val="accent1">
                      <a:alpha val="0"/>
                    </a:schemeClr>
                  </a:gs>
                  <a:gs pos="0">
                    <a:schemeClr val="accent1"/>
                  </a:gs>
                </a:gsLst>
                <a:lin ang="54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endParaRPr lang="zh-CN" altLang="en-US" sz="1200">
                <a:solidFill>
                  <a:prstClr val="black"/>
                </a:solidFill>
                <a:cs typeface="+mn-ea"/>
                <a:sym typeface="+mn-lt"/>
              </a:endParaRPr>
            </a:p>
          </p:txBody>
        </p:sp>
        <p:grpSp>
          <p:nvGrpSpPr>
            <p:cNvPr id="43" name="组合 42"/>
            <p:cNvGrpSpPr/>
            <p:nvPr userDrawn="1"/>
          </p:nvGrpSpPr>
          <p:grpSpPr>
            <a:xfrm>
              <a:off x="4814874" y="2905136"/>
              <a:ext cx="1568299" cy="1568299"/>
              <a:chOff x="4020877" y="2933275"/>
              <a:chExt cx="1477958" cy="1477958"/>
            </a:xfrm>
          </p:grpSpPr>
          <p:sp>
            <p:nvSpPr>
              <p:cNvPr id="59" name="弧形 58"/>
              <p:cNvSpPr/>
              <p:nvPr/>
            </p:nvSpPr>
            <p:spPr>
              <a:xfrm rot="16200000">
                <a:off x="4020877" y="293327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60" name="弧形 59"/>
              <p:cNvSpPr/>
              <p:nvPr/>
            </p:nvSpPr>
            <p:spPr>
              <a:xfrm rot="5400000">
                <a:off x="4020877" y="293327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grpSp>
        <p:sp>
          <p:nvSpPr>
            <p:cNvPr id="44" name="Freeform 5"/>
            <p:cNvSpPr/>
            <p:nvPr userDrawn="1"/>
          </p:nvSpPr>
          <p:spPr bwMode="auto">
            <a:xfrm>
              <a:off x="1057603" y="3191186"/>
              <a:ext cx="1997296" cy="161959"/>
            </a:xfrm>
            <a:custGeom>
              <a:avLst/>
              <a:gdLst>
                <a:gd name="T0" fmla="*/ 707 w 736"/>
                <a:gd name="T1" fmla="*/ 57 h 57"/>
                <a:gd name="T2" fmla="*/ 11 w 736"/>
                <a:gd name="T3" fmla="*/ 57 h 57"/>
                <a:gd name="T4" fmla="*/ 3 w 736"/>
                <a:gd name="T5" fmla="*/ 44 h 57"/>
                <a:gd name="T6" fmla="*/ 20 w 736"/>
                <a:gd name="T7" fmla="*/ 6 h 57"/>
                <a:gd name="T8" fmla="*/ 29 w 736"/>
                <a:gd name="T9" fmla="*/ 0 h 57"/>
                <a:gd name="T10" fmla="*/ 725 w 736"/>
                <a:gd name="T11" fmla="*/ 0 h 57"/>
                <a:gd name="T12" fmla="*/ 733 w 736"/>
                <a:gd name="T13" fmla="*/ 13 h 57"/>
                <a:gd name="T14" fmla="*/ 715 w 736"/>
                <a:gd name="T15" fmla="*/ 51 h 57"/>
                <a:gd name="T16" fmla="*/ 707 w 736"/>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57">
                  <a:moveTo>
                    <a:pt x="707" y="57"/>
                  </a:moveTo>
                  <a:cubicBezTo>
                    <a:pt x="11" y="57"/>
                    <a:pt x="11" y="57"/>
                    <a:pt x="11" y="57"/>
                  </a:cubicBezTo>
                  <a:cubicBezTo>
                    <a:pt x="4" y="57"/>
                    <a:pt x="0" y="50"/>
                    <a:pt x="3" y="44"/>
                  </a:cubicBezTo>
                  <a:cubicBezTo>
                    <a:pt x="20" y="6"/>
                    <a:pt x="20" y="6"/>
                    <a:pt x="20" y="6"/>
                  </a:cubicBezTo>
                  <a:cubicBezTo>
                    <a:pt x="22" y="2"/>
                    <a:pt x="25" y="0"/>
                    <a:pt x="29" y="0"/>
                  </a:cubicBezTo>
                  <a:cubicBezTo>
                    <a:pt x="725" y="0"/>
                    <a:pt x="725" y="0"/>
                    <a:pt x="725" y="0"/>
                  </a:cubicBezTo>
                  <a:cubicBezTo>
                    <a:pt x="732" y="0"/>
                    <a:pt x="736" y="7"/>
                    <a:pt x="733" y="13"/>
                  </a:cubicBezTo>
                  <a:cubicBezTo>
                    <a:pt x="715" y="51"/>
                    <a:pt x="715" y="51"/>
                    <a:pt x="715" y="51"/>
                  </a:cubicBezTo>
                  <a:cubicBezTo>
                    <a:pt x="714" y="55"/>
                    <a:pt x="711" y="57"/>
                    <a:pt x="707"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r>
                <a:rPr lang="en-US" altLang="zh-CN" sz="900" dirty="0">
                  <a:cs typeface="+mn-ea"/>
                  <a:sym typeface="+mn-lt"/>
                </a:rPr>
                <a:t> </a:t>
              </a:r>
              <a:endParaRPr lang="zh-CN" altLang="en-US" sz="900" dirty="0">
                <a:cs typeface="+mn-ea"/>
                <a:sym typeface="+mn-lt"/>
              </a:endParaRPr>
            </a:p>
          </p:txBody>
        </p:sp>
        <p:sp>
          <p:nvSpPr>
            <p:cNvPr id="45" name="Freeform 13"/>
            <p:cNvSpPr/>
            <p:nvPr userDrawn="1"/>
          </p:nvSpPr>
          <p:spPr bwMode="auto">
            <a:xfrm>
              <a:off x="1738026" y="4255320"/>
              <a:ext cx="2947167" cy="132727"/>
            </a:xfrm>
            <a:custGeom>
              <a:avLst/>
              <a:gdLst>
                <a:gd name="T0" fmla="*/ 1303 w 1332"/>
                <a:gd name="T1" fmla="*/ 57 h 57"/>
                <a:gd name="T2" fmla="*/ 11 w 1332"/>
                <a:gd name="T3" fmla="*/ 57 h 57"/>
                <a:gd name="T4" fmla="*/ 3 w 1332"/>
                <a:gd name="T5" fmla="*/ 44 h 57"/>
                <a:gd name="T6" fmla="*/ 20 w 1332"/>
                <a:gd name="T7" fmla="*/ 6 h 57"/>
                <a:gd name="T8" fmla="*/ 29 w 1332"/>
                <a:gd name="T9" fmla="*/ 0 h 57"/>
                <a:gd name="T10" fmla="*/ 1321 w 1332"/>
                <a:gd name="T11" fmla="*/ 0 h 57"/>
                <a:gd name="T12" fmla="*/ 1329 w 1332"/>
                <a:gd name="T13" fmla="*/ 13 h 57"/>
                <a:gd name="T14" fmla="*/ 1311 w 1332"/>
                <a:gd name="T15" fmla="*/ 51 h 57"/>
                <a:gd name="T16" fmla="*/ 1303 w 1332"/>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2" h="57">
                  <a:moveTo>
                    <a:pt x="1303" y="57"/>
                  </a:moveTo>
                  <a:cubicBezTo>
                    <a:pt x="11" y="57"/>
                    <a:pt x="11" y="57"/>
                    <a:pt x="11" y="57"/>
                  </a:cubicBezTo>
                  <a:cubicBezTo>
                    <a:pt x="4" y="57"/>
                    <a:pt x="0" y="50"/>
                    <a:pt x="3" y="44"/>
                  </a:cubicBezTo>
                  <a:cubicBezTo>
                    <a:pt x="20" y="6"/>
                    <a:pt x="20" y="6"/>
                    <a:pt x="20" y="6"/>
                  </a:cubicBezTo>
                  <a:cubicBezTo>
                    <a:pt x="22" y="2"/>
                    <a:pt x="25" y="0"/>
                    <a:pt x="29" y="0"/>
                  </a:cubicBezTo>
                  <a:cubicBezTo>
                    <a:pt x="1321" y="0"/>
                    <a:pt x="1321" y="0"/>
                    <a:pt x="1321" y="0"/>
                  </a:cubicBezTo>
                  <a:cubicBezTo>
                    <a:pt x="1328" y="0"/>
                    <a:pt x="1332" y="7"/>
                    <a:pt x="1329" y="13"/>
                  </a:cubicBezTo>
                  <a:cubicBezTo>
                    <a:pt x="1311" y="51"/>
                    <a:pt x="1311" y="51"/>
                    <a:pt x="1311" y="51"/>
                  </a:cubicBezTo>
                  <a:cubicBezTo>
                    <a:pt x="1310" y="55"/>
                    <a:pt x="1307" y="57"/>
                    <a:pt x="1303"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endParaRPr lang="zh-CN" altLang="en-US" sz="900">
                <a:cs typeface="+mn-ea"/>
                <a:sym typeface="+mn-lt"/>
              </a:endParaRPr>
            </a:p>
          </p:txBody>
        </p:sp>
        <p:grpSp>
          <p:nvGrpSpPr>
            <p:cNvPr id="46" name="Google Shape;311;p20"/>
            <p:cNvGrpSpPr/>
            <p:nvPr userDrawn="1"/>
          </p:nvGrpSpPr>
          <p:grpSpPr>
            <a:xfrm>
              <a:off x="5241914" y="3353145"/>
              <a:ext cx="630878" cy="629440"/>
              <a:chOff x="1727894" y="2535682"/>
              <a:chExt cx="445903" cy="444886"/>
            </a:xfrm>
          </p:grpSpPr>
          <p:sp>
            <p:nvSpPr>
              <p:cNvPr id="57" name="Google Shape;312;p20"/>
              <p:cNvSpPr/>
              <p:nvPr/>
            </p:nvSpPr>
            <p:spPr>
              <a:xfrm>
                <a:off x="1727894" y="2685424"/>
                <a:ext cx="445903" cy="295144"/>
              </a:xfrm>
              <a:custGeom>
                <a:avLst/>
                <a:gdLst/>
                <a:ahLst/>
                <a:cxnLst/>
                <a:rect l="l" t="t" r="r" b="b"/>
                <a:pathLst>
                  <a:path w="15741" h="10419" extrusionOk="0">
                    <a:moveTo>
                      <a:pt x="2691" y="6549"/>
                    </a:moveTo>
                    <a:lnTo>
                      <a:pt x="2691" y="9823"/>
                    </a:lnTo>
                    <a:lnTo>
                      <a:pt x="1346" y="9823"/>
                    </a:lnTo>
                    <a:lnTo>
                      <a:pt x="1346" y="6549"/>
                    </a:lnTo>
                    <a:close/>
                    <a:moveTo>
                      <a:pt x="6561" y="3275"/>
                    </a:moveTo>
                    <a:lnTo>
                      <a:pt x="6561" y="9823"/>
                    </a:lnTo>
                    <a:lnTo>
                      <a:pt x="5215" y="9823"/>
                    </a:lnTo>
                    <a:lnTo>
                      <a:pt x="5215" y="3275"/>
                    </a:lnTo>
                    <a:close/>
                    <a:moveTo>
                      <a:pt x="10430" y="4608"/>
                    </a:moveTo>
                    <a:lnTo>
                      <a:pt x="10430" y="9823"/>
                    </a:lnTo>
                    <a:lnTo>
                      <a:pt x="9240" y="9823"/>
                    </a:lnTo>
                    <a:lnTo>
                      <a:pt x="9240" y="4608"/>
                    </a:lnTo>
                    <a:close/>
                    <a:moveTo>
                      <a:pt x="14443" y="596"/>
                    </a:moveTo>
                    <a:lnTo>
                      <a:pt x="14443" y="9823"/>
                    </a:lnTo>
                    <a:lnTo>
                      <a:pt x="13109" y="9823"/>
                    </a:lnTo>
                    <a:lnTo>
                      <a:pt x="13109" y="596"/>
                    </a:lnTo>
                    <a:close/>
                    <a:moveTo>
                      <a:pt x="12788" y="1"/>
                    </a:moveTo>
                    <a:cubicBezTo>
                      <a:pt x="12609" y="1"/>
                      <a:pt x="12514" y="108"/>
                      <a:pt x="12514" y="286"/>
                    </a:cubicBezTo>
                    <a:lnTo>
                      <a:pt x="12514" y="9823"/>
                    </a:lnTo>
                    <a:lnTo>
                      <a:pt x="11168" y="9823"/>
                    </a:lnTo>
                    <a:lnTo>
                      <a:pt x="11168" y="4215"/>
                    </a:lnTo>
                    <a:cubicBezTo>
                      <a:pt x="11168" y="4037"/>
                      <a:pt x="11002" y="3870"/>
                      <a:pt x="10823" y="3870"/>
                    </a:cubicBezTo>
                    <a:lnTo>
                      <a:pt x="8859" y="3870"/>
                    </a:lnTo>
                    <a:cubicBezTo>
                      <a:pt x="8680" y="3870"/>
                      <a:pt x="8489" y="4037"/>
                      <a:pt x="8489" y="4215"/>
                    </a:cubicBezTo>
                    <a:lnTo>
                      <a:pt x="8489" y="9823"/>
                    </a:lnTo>
                    <a:lnTo>
                      <a:pt x="7156" y="9823"/>
                    </a:lnTo>
                    <a:lnTo>
                      <a:pt x="7156" y="2906"/>
                    </a:lnTo>
                    <a:cubicBezTo>
                      <a:pt x="7156" y="2727"/>
                      <a:pt x="7073" y="2525"/>
                      <a:pt x="6894" y="2525"/>
                    </a:cubicBezTo>
                    <a:lnTo>
                      <a:pt x="4918" y="2525"/>
                    </a:lnTo>
                    <a:cubicBezTo>
                      <a:pt x="4739" y="2525"/>
                      <a:pt x="4620" y="2727"/>
                      <a:pt x="4620" y="2906"/>
                    </a:cubicBezTo>
                    <a:lnTo>
                      <a:pt x="4620" y="9823"/>
                    </a:lnTo>
                    <a:lnTo>
                      <a:pt x="3286" y="9823"/>
                    </a:lnTo>
                    <a:lnTo>
                      <a:pt x="3286" y="6192"/>
                    </a:lnTo>
                    <a:cubicBezTo>
                      <a:pt x="3286" y="6001"/>
                      <a:pt x="3132" y="5799"/>
                      <a:pt x="2953" y="5799"/>
                    </a:cubicBezTo>
                    <a:lnTo>
                      <a:pt x="988" y="5799"/>
                    </a:lnTo>
                    <a:cubicBezTo>
                      <a:pt x="810" y="5799"/>
                      <a:pt x="607" y="6001"/>
                      <a:pt x="607" y="6192"/>
                    </a:cubicBezTo>
                    <a:lnTo>
                      <a:pt x="607" y="9823"/>
                    </a:lnTo>
                    <a:lnTo>
                      <a:pt x="334" y="9823"/>
                    </a:lnTo>
                    <a:cubicBezTo>
                      <a:pt x="155" y="9823"/>
                      <a:pt x="0" y="9942"/>
                      <a:pt x="0" y="10121"/>
                    </a:cubicBezTo>
                    <a:cubicBezTo>
                      <a:pt x="0" y="10300"/>
                      <a:pt x="155" y="10419"/>
                      <a:pt x="334" y="10419"/>
                    </a:cubicBezTo>
                    <a:lnTo>
                      <a:pt x="15419" y="10419"/>
                    </a:lnTo>
                    <a:cubicBezTo>
                      <a:pt x="15597" y="10419"/>
                      <a:pt x="15740" y="10300"/>
                      <a:pt x="15740" y="10121"/>
                    </a:cubicBezTo>
                    <a:cubicBezTo>
                      <a:pt x="15740" y="9942"/>
                      <a:pt x="15597" y="9823"/>
                      <a:pt x="15419" y="9823"/>
                    </a:cubicBezTo>
                    <a:lnTo>
                      <a:pt x="15038" y="9823"/>
                    </a:lnTo>
                    <a:lnTo>
                      <a:pt x="15038" y="286"/>
                    </a:lnTo>
                    <a:cubicBezTo>
                      <a:pt x="15038" y="108"/>
                      <a:pt x="14943" y="1"/>
                      <a:pt x="14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58" name="Google Shape;313;p20"/>
              <p:cNvSpPr/>
              <p:nvPr/>
            </p:nvSpPr>
            <p:spPr>
              <a:xfrm>
                <a:off x="1746449" y="2535682"/>
                <a:ext cx="408794" cy="241520"/>
              </a:xfrm>
              <a:custGeom>
                <a:avLst/>
                <a:gdLst/>
                <a:ahLst/>
                <a:cxnLst/>
                <a:rect l="l" t="t" r="r" b="b"/>
                <a:pathLst>
                  <a:path w="14431" h="8526" extrusionOk="0">
                    <a:moveTo>
                      <a:pt x="13121" y="655"/>
                    </a:moveTo>
                    <a:cubicBezTo>
                      <a:pt x="13478" y="655"/>
                      <a:pt x="13776" y="953"/>
                      <a:pt x="13776" y="1310"/>
                    </a:cubicBezTo>
                    <a:cubicBezTo>
                      <a:pt x="13776" y="1667"/>
                      <a:pt x="13478" y="1965"/>
                      <a:pt x="13121" y="1965"/>
                    </a:cubicBezTo>
                    <a:cubicBezTo>
                      <a:pt x="12942" y="1965"/>
                      <a:pt x="12776" y="1893"/>
                      <a:pt x="12656" y="1774"/>
                    </a:cubicBezTo>
                    <a:cubicBezTo>
                      <a:pt x="12537" y="1655"/>
                      <a:pt x="12466" y="1489"/>
                      <a:pt x="12466" y="1310"/>
                    </a:cubicBezTo>
                    <a:cubicBezTo>
                      <a:pt x="12466" y="953"/>
                      <a:pt x="12764" y="655"/>
                      <a:pt x="13121" y="655"/>
                    </a:cubicBezTo>
                    <a:close/>
                    <a:moveTo>
                      <a:pt x="5251" y="3275"/>
                    </a:moveTo>
                    <a:cubicBezTo>
                      <a:pt x="5608" y="3275"/>
                      <a:pt x="5906" y="3572"/>
                      <a:pt x="5906" y="3929"/>
                    </a:cubicBezTo>
                    <a:cubicBezTo>
                      <a:pt x="5906" y="4298"/>
                      <a:pt x="5620" y="4584"/>
                      <a:pt x="5251" y="4584"/>
                    </a:cubicBezTo>
                    <a:cubicBezTo>
                      <a:pt x="4894" y="4584"/>
                      <a:pt x="4596" y="4298"/>
                      <a:pt x="4596" y="3929"/>
                    </a:cubicBezTo>
                    <a:cubicBezTo>
                      <a:pt x="4596" y="3572"/>
                      <a:pt x="4894" y="3275"/>
                      <a:pt x="5251" y="3275"/>
                    </a:cubicBezTo>
                    <a:close/>
                    <a:moveTo>
                      <a:pt x="9192" y="4584"/>
                    </a:moveTo>
                    <a:cubicBezTo>
                      <a:pt x="9549" y="4584"/>
                      <a:pt x="9847" y="4882"/>
                      <a:pt x="9847" y="5239"/>
                    </a:cubicBezTo>
                    <a:cubicBezTo>
                      <a:pt x="9847" y="5608"/>
                      <a:pt x="9549" y="5894"/>
                      <a:pt x="9192" y="5894"/>
                    </a:cubicBezTo>
                    <a:cubicBezTo>
                      <a:pt x="8823" y="5894"/>
                      <a:pt x="8525" y="5608"/>
                      <a:pt x="8525" y="5239"/>
                    </a:cubicBezTo>
                    <a:cubicBezTo>
                      <a:pt x="8525" y="4882"/>
                      <a:pt x="8823" y="4584"/>
                      <a:pt x="9192" y="4584"/>
                    </a:cubicBezTo>
                    <a:close/>
                    <a:moveTo>
                      <a:pt x="1322" y="6561"/>
                    </a:moveTo>
                    <a:cubicBezTo>
                      <a:pt x="1679" y="6561"/>
                      <a:pt x="1977" y="6846"/>
                      <a:pt x="1977" y="7215"/>
                    </a:cubicBezTo>
                    <a:cubicBezTo>
                      <a:pt x="1977" y="7573"/>
                      <a:pt x="1679" y="7870"/>
                      <a:pt x="1322" y="7870"/>
                    </a:cubicBezTo>
                    <a:cubicBezTo>
                      <a:pt x="953" y="7870"/>
                      <a:pt x="667" y="7573"/>
                      <a:pt x="667" y="7215"/>
                    </a:cubicBezTo>
                    <a:cubicBezTo>
                      <a:pt x="667" y="6846"/>
                      <a:pt x="953" y="6561"/>
                      <a:pt x="1322" y="6561"/>
                    </a:cubicBezTo>
                    <a:close/>
                    <a:moveTo>
                      <a:pt x="13121" y="0"/>
                    </a:moveTo>
                    <a:cubicBezTo>
                      <a:pt x="12395" y="0"/>
                      <a:pt x="11811" y="584"/>
                      <a:pt x="11811" y="1310"/>
                    </a:cubicBezTo>
                    <a:cubicBezTo>
                      <a:pt x="11811" y="1548"/>
                      <a:pt x="11883" y="1774"/>
                      <a:pt x="11990" y="1977"/>
                    </a:cubicBezTo>
                    <a:lnTo>
                      <a:pt x="9847" y="4120"/>
                    </a:lnTo>
                    <a:cubicBezTo>
                      <a:pt x="9656" y="4001"/>
                      <a:pt x="9430" y="3929"/>
                      <a:pt x="9192" y="3929"/>
                    </a:cubicBezTo>
                    <a:cubicBezTo>
                      <a:pt x="8775" y="3929"/>
                      <a:pt x="8406" y="4120"/>
                      <a:pt x="8168" y="4418"/>
                    </a:cubicBezTo>
                    <a:lnTo>
                      <a:pt x="6560" y="3965"/>
                    </a:lnTo>
                    <a:cubicBezTo>
                      <a:pt x="6560" y="3953"/>
                      <a:pt x="6560" y="3941"/>
                      <a:pt x="6560" y="3929"/>
                    </a:cubicBezTo>
                    <a:cubicBezTo>
                      <a:pt x="6560" y="3203"/>
                      <a:pt x="5977" y="2620"/>
                      <a:pt x="5251" y="2620"/>
                    </a:cubicBezTo>
                    <a:cubicBezTo>
                      <a:pt x="4524" y="2620"/>
                      <a:pt x="3941" y="3203"/>
                      <a:pt x="3941" y="3929"/>
                    </a:cubicBezTo>
                    <a:cubicBezTo>
                      <a:pt x="3941" y="4120"/>
                      <a:pt x="3977" y="4298"/>
                      <a:pt x="4060" y="4465"/>
                    </a:cubicBezTo>
                    <a:lnTo>
                      <a:pt x="2012" y="6096"/>
                    </a:lnTo>
                    <a:cubicBezTo>
                      <a:pt x="1810" y="5977"/>
                      <a:pt x="1572" y="5894"/>
                      <a:pt x="1322" y="5894"/>
                    </a:cubicBezTo>
                    <a:cubicBezTo>
                      <a:pt x="595" y="5894"/>
                      <a:pt x="0" y="6489"/>
                      <a:pt x="0" y="7215"/>
                    </a:cubicBezTo>
                    <a:cubicBezTo>
                      <a:pt x="0" y="7930"/>
                      <a:pt x="595" y="8525"/>
                      <a:pt x="1322" y="8525"/>
                    </a:cubicBezTo>
                    <a:cubicBezTo>
                      <a:pt x="2036" y="8525"/>
                      <a:pt x="2631" y="7930"/>
                      <a:pt x="2631" y="7215"/>
                    </a:cubicBezTo>
                    <a:cubicBezTo>
                      <a:pt x="2631" y="6977"/>
                      <a:pt x="2572" y="6763"/>
                      <a:pt x="2465" y="6573"/>
                    </a:cubicBezTo>
                    <a:lnTo>
                      <a:pt x="4465" y="4977"/>
                    </a:lnTo>
                    <a:cubicBezTo>
                      <a:pt x="4679" y="5144"/>
                      <a:pt x="4953" y="5239"/>
                      <a:pt x="5251" y="5239"/>
                    </a:cubicBezTo>
                    <a:cubicBezTo>
                      <a:pt x="5727" y="5239"/>
                      <a:pt x="6156" y="4977"/>
                      <a:pt x="6382" y="4596"/>
                    </a:cubicBezTo>
                    <a:lnTo>
                      <a:pt x="7894" y="5025"/>
                    </a:lnTo>
                    <a:cubicBezTo>
                      <a:pt x="7882" y="5096"/>
                      <a:pt x="7870" y="5168"/>
                      <a:pt x="7870" y="5239"/>
                    </a:cubicBezTo>
                    <a:cubicBezTo>
                      <a:pt x="7870" y="5965"/>
                      <a:pt x="8465" y="6561"/>
                      <a:pt x="9192" y="6561"/>
                    </a:cubicBezTo>
                    <a:cubicBezTo>
                      <a:pt x="9906" y="6561"/>
                      <a:pt x="10501" y="5965"/>
                      <a:pt x="10501" y="5239"/>
                    </a:cubicBezTo>
                    <a:cubicBezTo>
                      <a:pt x="10501" y="5001"/>
                      <a:pt x="10430" y="4775"/>
                      <a:pt x="10311" y="4584"/>
                    </a:cubicBezTo>
                    <a:lnTo>
                      <a:pt x="12454" y="2441"/>
                    </a:lnTo>
                    <a:cubicBezTo>
                      <a:pt x="12656" y="2548"/>
                      <a:pt x="12883" y="2620"/>
                      <a:pt x="13121" y="2620"/>
                    </a:cubicBezTo>
                    <a:cubicBezTo>
                      <a:pt x="13847" y="2620"/>
                      <a:pt x="14430" y="2036"/>
                      <a:pt x="14430" y="1310"/>
                    </a:cubicBezTo>
                    <a:cubicBezTo>
                      <a:pt x="14430" y="584"/>
                      <a:pt x="13847" y="0"/>
                      <a:pt x="13121"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grpSp>
          <p:nvGrpSpPr>
            <p:cNvPr id="47" name="Group 531"/>
            <p:cNvGrpSpPr/>
            <p:nvPr userDrawn="1"/>
          </p:nvGrpSpPr>
          <p:grpSpPr>
            <a:xfrm>
              <a:off x="8610254" y="5318333"/>
              <a:ext cx="576393" cy="629396"/>
              <a:chOff x="5187561" y="6065348"/>
              <a:chExt cx="407393" cy="444855"/>
            </a:xfrm>
          </p:grpSpPr>
          <p:sp>
            <p:nvSpPr>
              <p:cNvPr id="55" name="Freeform 24"/>
              <p:cNvSpPr/>
              <p:nvPr/>
            </p:nvSpPr>
            <p:spPr bwMode="auto">
              <a:xfrm>
                <a:off x="5187561" y="6140271"/>
                <a:ext cx="407393" cy="369932"/>
              </a:xfrm>
              <a:custGeom>
                <a:avLst/>
                <a:gdLst>
                  <a:gd name="T0" fmla="*/ 545 w 783"/>
                  <a:gd name="T1" fmla="*/ 1 h 705"/>
                  <a:gd name="T2" fmla="*/ 536 w 783"/>
                  <a:gd name="T3" fmla="*/ 5 h 705"/>
                  <a:gd name="T4" fmla="*/ 532 w 783"/>
                  <a:gd name="T5" fmla="*/ 14 h 705"/>
                  <a:gd name="T6" fmla="*/ 533 w 783"/>
                  <a:gd name="T7" fmla="*/ 24 h 705"/>
                  <a:gd name="T8" fmla="*/ 539 w 783"/>
                  <a:gd name="T9" fmla="*/ 33 h 705"/>
                  <a:gd name="T10" fmla="*/ 549 w 783"/>
                  <a:gd name="T11" fmla="*/ 36 h 705"/>
                  <a:gd name="T12" fmla="*/ 728 w 783"/>
                  <a:gd name="T13" fmla="*/ 38 h 705"/>
                  <a:gd name="T14" fmla="*/ 743 w 783"/>
                  <a:gd name="T15" fmla="*/ 51 h 705"/>
                  <a:gd name="T16" fmla="*/ 749 w 783"/>
                  <a:gd name="T17" fmla="*/ 70 h 705"/>
                  <a:gd name="T18" fmla="*/ 746 w 783"/>
                  <a:gd name="T19" fmla="*/ 511 h 705"/>
                  <a:gd name="T20" fmla="*/ 734 w 783"/>
                  <a:gd name="T21" fmla="*/ 526 h 705"/>
                  <a:gd name="T22" fmla="*/ 715 w 783"/>
                  <a:gd name="T23" fmla="*/ 532 h 705"/>
                  <a:gd name="T24" fmla="*/ 55 w 783"/>
                  <a:gd name="T25" fmla="*/ 529 h 705"/>
                  <a:gd name="T26" fmla="*/ 40 w 783"/>
                  <a:gd name="T27" fmla="*/ 517 h 705"/>
                  <a:gd name="T28" fmla="*/ 34 w 783"/>
                  <a:gd name="T29" fmla="*/ 498 h 705"/>
                  <a:gd name="T30" fmla="*/ 37 w 783"/>
                  <a:gd name="T31" fmla="*/ 56 h 705"/>
                  <a:gd name="T32" fmla="*/ 49 w 783"/>
                  <a:gd name="T33" fmla="*/ 41 h 705"/>
                  <a:gd name="T34" fmla="*/ 69 w 783"/>
                  <a:gd name="T35" fmla="*/ 36 h 705"/>
                  <a:gd name="T36" fmla="*/ 244 w 783"/>
                  <a:gd name="T37" fmla="*/ 34 h 705"/>
                  <a:gd name="T38" fmla="*/ 252 w 783"/>
                  <a:gd name="T39" fmla="*/ 28 h 705"/>
                  <a:gd name="T40" fmla="*/ 255 w 783"/>
                  <a:gd name="T41" fmla="*/ 18 h 705"/>
                  <a:gd name="T42" fmla="*/ 252 w 783"/>
                  <a:gd name="T43" fmla="*/ 8 h 705"/>
                  <a:gd name="T44" fmla="*/ 244 w 783"/>
                  <a:gd name="T45" fmla="*/ 2 h 705"/>
                  <a:gd name="T46" fmla="*/ 69 w 783"/>
                  <a:gd name="T47" fmla="*/ 0 h 705"/>
                  <a:gd name="T48" fmla="*/ 48 w 783"/>
                  <a:gd name="T49" fmla="*/ 4 h 705"/>
                  <a:gd name="T50" fmla="*/ 30 w 783"/>
                  <a:gd name="T51" fmla="*/ 12 h 705"/>
                  <a:gd name="T52" fmla="*/ 15 w 783"/>
                  <a:gd name="T53" fmla="*/ 25 h 705"/>
                  <a:gd name="T54" fmla="*/ 5 w 783"/>
                  <a:gd name="T55" fmla="*/ 43 h 705"/>
                  <a:gd name="T56" fmla="*/ 0 w 783"/>
                  <a:gd name="T57" fmla="*/ 63 h 705"/>
                  <a:gd name="T58" fmla="*/ 0 w 783"/>
                  <a:gd name="T59" fmla="*/ 505 h 705"/>
                  <a:gd name="T60" fmla="*/ 5 w 783"/>
                  <a:gd name="T61" fmla="*/ 525 h 705"/>
                  <a:gd name="T62" fmla="*/ 15 w 783"/>
                  <a:gd name="T63" fmla="*/ 541 h 705"/>
                  <a:gd name="T64" fmla="*/ 30 w 783"/>
                  <a:gd name="T65" fmla="*/ 556 h 705"/>
                  <a:gd name="T66" fmla="*/ 48 w 783"/>
                  <a:gd name="T67" fmla="*/ 564 h 705"/>
                  <a:gd name="T68" fmla="*/ 69 w 783"/>
                  <a:gd name="T69" fmla="*/ 567 h 705"/>
                  <a:gd name="T70" fmla="*/ 232 w 783"/>
                  <a:gd name="T71" fmla="*/ 671 h 705"/>
                  <a:gd name="T72" fmla="*/ 222 w 783"/>
                  <a:gd name="T73" fmla="*/ 674 h 705"/>
                  <a:gd name="T74" fmla="*/ 216 w 783"/>
                  <a:gd name="T75" fmla="*/ 681 h 705"/>
                  <a:gd name="T76" fmla="*/ 215 w 783"/>
                  <a:gd name="T77" fmla="*/ 692 h 705"/>
                  <a:gd name="T78" fmla="*/ 220 w 783"/>
                  <a:gd name="T79" fmla="*/ 700 h 705"/>
                  <a:gd name="T80" fmla="*/ 228 w 783"/>
                  <a:gd name="T81" fmla="*/ 705 h 705"/>
                  <a:gd name="T82" fmla="*/ 555 w 783"/>
                  <a:gd name="T83" fmla="*/ 705 h 705"/>
                  <a:gd name="T84" fmla="*/ 564 w 783"/>
                  <a:gd name="T85" fmla="*/ 700 h 705"/>
                  <a:gd name="T86" fmla="*/ 568 w 783"/>
                  <a:gd name="T87" fmla="*/ 692 h 705"/>
                  <a:gd name="T88" fmla="*/ 567 w 783"/>
                  <a:gd name="T89" fmla="*/ 681 h 705"/>
                  <a:gd name="T90" fmla="*/ 561 w 783"/>
                  <a:gd name="T91" fmla="*/ 674 h 705"/>
                  <a:gd name="T92" fmla="*/ 552 w 783"/>
                  <a:gd name="T93" fmla="*/ 671 h 705"/>
                  <a:gd name="T94" fmla="*/ 715 w 783"/>
                  <a:gd name="T95" fmla="*/ 567 h 705"/>
                  <a:gd name="T96" fmla="*/ 735 w 783"/>
                  <a:gd name="T97" fmla="*/ 564 h 705"/>
                  <a:gd name="T98" fmla="*/ 753 w 783"/>
                  <a:gd name="T99" fmla="*/ 556 h 705"/>
                  <a:gd name="T100" fmla="*/ 767 w 783"/>
                  <a:gd name="T101" fmla="*/ 541 h 705"/>
                  <a:gd name="T102" fmla="*/ 777 w 783"/>
                  <a:gd name="T103" fmla="*/ 525 h 705"/>
                  <a:gd name="T104" fmla="*/ 782 w 783"/>
                  <a:gd name="T105" fmla="*/ 505 h 705"/>
                  <a:gd name="T106" fmla="*/ 782 w 783"/>
                  <a:gd name="T107" fmla="*/ 63 h 705"/>
                  <a:gd name="T108" fmla="*/ 777 w 783"/>
                  <a:gd name="T109" fmla="*/ 43 h 705"/>
                  <a:gd name="T110" fmla="*/ 767 w 783"/>
                  <a:gd name="T111" fmla="*/ 25 h 705"/>
                  <a:gd name="T112" fmla="*/ 753 w 783"/>
                  <a:gd name="T113" fmla="*/ 12 h 705"/>
                  <a:gd name="T114" fmla="*/ 735 w 783"/>
                  <a:gd name="T115" fmla="*/ 4 h 705"/>
                  <a:gd name="T116" fmla="*/ 715 w 783"/>
                  <a:gd name="T117"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3" h="705">
                    <a:moveTo>
                      <a:pt x="715" y="0"/>
                    </a:moveTo>
                    <a:lnTo>
                      <a:pt x="549" y="0"/>
                    </a:lnTo>
                    <a:lnTo>
                      <a:pt x="545" y="1"/>
                    </a:lnTo>
                    <a:lnTo>
                      <a:pt x="542" y="2"/>
                    </a:lnTo>
                    <a:lnTo>
                      <a:pt x="539" y="3"/>
                    </a:lnTo>
                    <a:lnTo>
                      <a:pt x="536" y="5"/>
                    </a:lnTo>
                    <a:lnTo>
                      <a:pt x="534" y="8"/>
                    </a:lnTo>
                    <a:lnTo>
                      <a:pt x="533" y="11"/>
                    </a:lnTo>
                    <a:lnTo>
                      <a:pt x="532" y="14"/>
                    </a:lnTo>
                    <a:lnTo>
                      <a:pt x="531" y="18"/>
                    </a:lnTo>
                    <a:lnTo>
                      <a:pt x="532" y="21"/>
                    </a:lnTo>
                    <a:lnTo>
                      <a:pt x="533" y="24"/>
                    </a:lnTo>
                    <a:lnTo>
                      <a:pt x="534" y="28"/>
                    </a:lnTo>
                    <a:lnTo>
                      <a:pt x="536" y="31"/>
                    </a:lnTo>
                    <a:lnTo>
                      <a:pt x="539" y="33"/>
                    </a:lnTo>
                    <a:lnTo>
                      <a:pt x="542" y="34"/>
                    </a:lnTo>
                    <a:lnTo>
                      <a:pt x="545" y="35"/>
                    </a:lnTo>
                    <a:lnTo>
                      <a:pt x="549" y="36"/>
                    </a:lnTo>
                    <a:lnTo>
                      <a:pt x="715" y="36"/>
                    </a:lnTo>
                    <a:lnTo>
                      <a:pt x="722" y="36"/>
                    </a:lnTo>
                    <a:lnTo>
                      <a:pt x="728" y="38"/>
                    </a:lnTo>
                    <a:lnTo>
                      <a:pt x="734" y="41"/>
                    </a:lnTo>
                    <a:lnTo>
                      <a:pt x="739" y="46"/>
                    </a:lnTo>
                    <a:lnTo>
                      <a:pt x="743" y="51"/>
                    </a:lnTo>
                    <a:lnTo>
                      <a:pt x="746" y="56"/>
                    </a:lnTo>
                    <a:lnTo>
                      <a:pt x="748" y="63"/>
                    </a:lnTo>
                    <a:lnTo>
                      <a:pt x="749" y="70"/>
                    </a:lnTo>
                    <a:lnTo>
                      <a:pt x="749" y="498"/>
                    </a:lnTo>
                    <a:lnTo>
                      <a:pt x="748" y="505"/>
                    </a:lnTo>
                    <a:lnTo>
                      <a:pt x="746" y="511"/>
                    </a:lnTo>
                    <a:lnTo>
                      <a:pt x="743" y="517"/>
                    </a:lnTo>
                    <a:lnTo>
                      <a:pt x="739" y="522"/>
                    </a:lnTo>
                    <a:lnTo>
                      <a:pt x="734" y="526"/>
                    </a:lnTo>
                    <a:lnTo>
                      <a:pt x="728" y="529"/>
                    </a:lnTo>
                    <a:lnTo>
                      <a:pt x="722" y="531"/>
                    </a:lnTo>
                    <a:lnTo>
                      <a:pt x="715" y="532"/>
                    </a:lnTo>
                    <a:lnTo>
                      <a:pt x="69" y="532"/>
                    </a:lnTo>
                    <a:lnTo>
                      <a:pt x="61" y="531"/>
                    </a:lnTo>
                    <a:lnTo>
                      <a:pt x="55" y="529"/>
                    </a:lnTo>
                    <a:lnTo>
                      <a:pt x="49" y="526"/>
                    </a:lnTo>
                    <a:lnTo>
                      <a:pt x="44" y="522"/>
                    </a:lnTo>
                    <a:lnTo>
                      <a:pt x="40" y="517"/>
                    </a:lnTo>
                    <a:lnTo>
                      <a:pt x="37" y="511"/>
                    </a:lnTo>
                    <a:lnTo>
                      <a:pt x="35" y="505"/>
                    </a:lnTo>
                    <a:lnTo>
                      <a:pt x="34" y="498"/>
                    </a:lnTo>
                    <a:lnTo>
                      <a:pt x="34" y="70"/>
                    </a:lnTo>
                    <a:lnTo>
                      <a:pt x="35" y="63"/>
                    </a:lnTo>
                    <a:lnTo>
                      <a:pt x="37" y="56"/>
                    </a:lnTo>
                    <a:lnTo>
                      <a:pt x="40" y="51"/>
                    </a:lnTo>
                    <a:lnTo>
                      <a:pt x="44" y="46"/>
                    </a:lnTo>
                    <a:lnTo>
                      <a:pt x="49" y="41"/>
                    </a:lnTo>
                    <a:lnTo>
                      <a:pt x="55" y="38"/>
                    </a:lnTo>
                    <a:lnTo>
                      <a:pt x="61" y="36"/>
                    </a:lnTo>
                    <a:lnTo>
                      <a:pt x="69" y="36"/>
                    </a:lnTo>
                    <a:lnTo>
                      <a:pt x="237" y="36"/>
                    </a:lnTo>
                    <a:lnTo>
                      <a:pt x="241" y="35"/>
                    </a:lnTo>
                    <a:lnTo>
                      <a:pt x="244" y="34"/>
                    </a:lnTo>
                    <a:lnTo>
                      <a:pt x="247" y="33"/>
                    </a:lnTo>
                    <a:lnTo>
                      <a:pt x="250" y="31"/>
                    </a:lnTo>
                    <a:lnTo>
                      <a:pt x="252" y="28"/>
                    </a:lnTo>
                    <a:lnTo>
                      <a:pt x="253" y="24"/>
                    </a:lnTo>
                    <a:lnTo>
                      <a:pt x="254" y="21"/>
                    </a:lnTo>
                    <a:lnTo>
                      <a:pt x="255" y="18"/>
                    </a:lnTo>
                    <a:lnTo>
                      <a:pt x="254" y="14"/>
                    </a:lnTo>
                    <a:lnTo>
                      <a:pt x="253" y="11"/>
                    </a:lnTo>
                    <a:lnTo>
                      <a:pt x="252" y="8"/>
                    </a:lnTo>
                    <a:lnTo>
                      <a:pt x="250" y="5"/>
                    </a:lnTo>
                    <a:lnTo>
                      <a:pt x="247" y="3"/>
                    </a:lnTo>
                    <a:lnTo>
                      <a:pt x="244" y="2"/>
                    </a:lnTo>
                    <a:lnTo>
                      <a:pt x="241" y="1"/>
                    </a:lnTo>
                    <a:lnTo>
                      <a:pt x="237" y="0"/>
                    </a:lnTo>
                    <a:lnTo>
                      <a:pt x="69" y="0"/>
                    </a:lnTo>
                    <a:lnTo>
                      <a:pt x="61" y="1"/>
                    </a:lnTo>
                    <a:lnTo>
                      <a:pt x="54" y="2"/>
                    </a:lnTo>
                    <a:lnTo>
                      <a:pt x="48" y="4"/>
                    </a:lnTo>
                    <a:lnTo>
                      <a:pt x="41" y="6"/>
                    </a:lnTo>
                    <a:lnTo>
                      <a:pt x="35" y="9"/>
                    </a:lnTo>
                    <a:lnTo>
                      <a:pt x="30" y="12"/>
                    </a:lnTo>
                    <a:lnTo>
                      <a:pt x="24" y="16"/>
                    </a:lnTo>
                    <a:lnTo>
                      <a:pt x="20" y="20"/>
                    </a:lnTo>
                    <a:lnTo>
                      <a:pt x="15" y="25"/>
                    </a:lnTo>
                    <a:lnTo>
                      <a:pt x="11" y="32"/>
                    </a:lnTo>
                    <a:lnTo>
                      <a:pt x="8" y="37"/>
                    </a:lnTo>
                    <a:lnTo>
                      <a:pt x="5" y="43"/>
                    </a:lnTo>
                    <a:lnTo>
                      <a:pt x="3" y="49"/>
                    </a:lnTo>
                    <a:lnTo>
                      <a:pt x="1" y="56"/>
                    </a:lnTo>
                    <a:lnTo>
                      <a:pt x="0" y="63"/>
                    </a:lnTo>
                    <a:lnTo>
                      <a:pt x="0" y="70"/>
                    </a:lnTo>
                    <a:lnTo>
                      <a:pt x="0" y="498"/>
                    </a:lnTo>
                    <a:lnTo>
                      <a:pt x="0" y="505"/>
                    </a:lnTo>
                    <a:lnTo>
                      <a:pt x="1" y="512"/>
                    </a:lnTo>
                    <a:lnTo>
                      <a:pt x="3" y="518"/>
                    </a:lnTo>
                    <a:lnTo>
                      <a:pt x="5" y="525"/>
                    </a:lnTo>
                    <a:lnTo>
                      <a:pt x="8" y="531"/>
                    </a:lnTo>
                    <a:lnTo>
                      <a:pt x="11" y="536"/>
                    </a:lnTo>
                    <a:lnTo>
                      <a:pt x="15" y="541"/>
                    </a:lnTo>
                    <a:lnTo>
                      <a:pt x="20" y="546"/>
                    </a:lnTo>
                    <a:lnTo>
                      <a:pt x="24" y="552"/>
                    </a:lnTo>
                    <a:lnTo>
                      <a:pt x="30" y="556"/>
                    </a:lnTo>
                    <a:lnTo>
                      <a:pt x="35" y="559"/>
                    </a:lnTo>
                    <a:lnTo>
                      <a:pt x="41" y="562"/>
                    </a:lnTo>
                    <a:lnTo>
                      <a:pt x="48" y="564"/>
                    </a:lnTo>
                    <a:lnTo>
                      <a:pt x="54" y="566"/>
                    </a:lnTo>
                    <a:lnTo>
                      <a:pt x="61" y="567"/>
                    </a:lnTo>
                    <a:lnTo>
                      <a:pt x="69" y="567"/>
                    </a:lnTo>
                    <a:lnTo>
                      <a:pt x="375" y="567"/>
                    </a:lnTo>
                    <a:lnTo>
                      <a:pt x="375" y="671"/>
                    </a:lnTo>
                    <a:lnTo>
                      <a:pt x="232" y="671"/>
                    </a:lnTo>
                    <a:lnTo>
                      <a:pt x="228" y="671"/>
                    </a:lnTo>
                    <a:lnTo>
                      <a:pt x="225" y="672"/>
                    </a:lnTo>
                    <a:lnTo>
                      <a:pt x="222" y="674"/>
                    </a:lnTo>
                    <a:lnTo>
                      <a:pt x="220" y="676"/>
                    </a:lnTo>
                    <a:lnTo>
                      <a:pt x="217" y="679"/>
                    </a:lnTo>
                    <a:lnTo>
                      <a:pt x="216" y="681"/>
                    </a:lnTo>
                    <a:lnTo>
                      <a:pt x="215" y="685"/>
                    </a:lnTo>
                    <a:lnTo>
                      <a:pt x="215" y="688"/>
                    </a:lnTo>
                    <a:lnTo>
                      <a:pt x="215" y="692"/>
                    </a:lnTo>
                    <a:lnTo>
                      <a:pt x="216" y="695"/>
                    </a:lnTo>
                    <a:lnTo>
                      <a:pt x="217" y="698"/>
                    </a:lnTo>
                    <a:lnTo>
                      <a:pt x="220" y="700"/>
                    </a:lnTo>
                    <a:lnTo>
                      <a:pt x="222" y="702"/>
                    </a:lnTo>
                    <a:lnTo>
                      <a:pt x="225" y="704"/>
                    </a:lnTo>
                    <a:lnTo>
                      <a:pt x="228" y="705"/>
                    </a:lnTo>
                    <a:lnTo>
                      <a:pt x="232" y="705"/>
                    </a:lnTo>
                    <a:lnTo>
                      <a:pt x="552" y="705"/>
                    </a:lnTo>
                    <a:lnTo>
                      <a:pt x="555" y="705"/>
                    </a:lnTo>
                    <a:lnTo>
                      <a:pt x="558" y="704"/>
                    </a:lnTo>
                    <a:lnTo>
                      <a:pt x="561" y="702"/>
                    </a:lnTo>
                    <a:lnTo>
                      <a:pt x="564" y="700"/>
                    </a:lnTo>
                    <a:lnTo>
                      <a:pt x="566" y="698"/>
                    </a:lnTo>
                    <a:lnTo>
                      <a:pt x="567" y="695"/>
                    </a:lnTo>
                    <a:lnTo>
                      <a:pt x="568" y="692"/>
                    </a:lnTo>
                    <a:lnTo>
                      <a:pt x="569" y="688"/>
                    </a:lnTo>
                    <a:lnTo>
                      <a:pt x="568" y="685"/>
                    </a:lnTo>
                    <a:lnTo>
                      <a:pt x="567" y="681"/>
                    </a:lnTo>
                    <a:lnTo>
                      <a:pt x="566" y="679"/>
                    </a:lnTo>
                    <a:lnTo>
                      <a:pt x="564" y="676"/>
                    </a:lnTo>
                    <a:lnTo>
                      <a:pt x="561" y="674"/>
                    </a:lnTo>
                    <a:lnTo>
                      <a:pt x="558" y="672"/>
                    </a:lnTo>
                    <a:lnTo>
                      <a:pt x="555" y="671"/>
                    </a:lnTo>
                    <a:lnTo>
                      <a:pt x="552" y="671"/>
                    </a:lnTo>
                    <a:lnTo>
                      <a:pt x="409" y="671"/>
                    </a:lnTo>
                    <a:lnTo>
                      <a:pt x="409" y="567"/>
                    </a:lnTo>
                    <a:lnTo>
                      <a:pt x="715" y="567"/>
                    </a:lnTo>
                    <a:lnTo>
                      <a:pt x="721" y="567"/>
                    </a:lnTo>
                    <a:lnTo>
                      <a:pt x="728" y="566"/>
                    </a:lnTo>
                    <a:lnTo>
                      <a:pt x="735" y="564"/>
                    </a:lnTo>
                    <a:lnTo>
                      <a:pt x="741" y="562"/>
                    </a:lnTo>
                    <a:lnTo>
                      <a:pt x="747" y="559"/>
                    </a:lnTo>
                    <a:lnTo>
                      <a:pt x="753" y="556"/>
                    </a:lnTo>
                    <a:lnTo>
                      <a:pt x="758" y="552"/>
                    </a:lnTo>
                    <a:lnTo>
                      <a:pt x="763" y="546"/>
                    </a:lnTo>
                    <a:lnTo>
                      <a:pt x="767" y="541"/>
                    </a:lnTo>
                    <a:lnTo>
                      <a:pt x="771" y="536"/>
                    </a:lnTo>
                    <a:lnTo>
                      <a:pt x="774" y="531"/>
                    </a:lnTo>
                    <a:lnTo>
                      <a:pt x="777" y="525"/>
                    </a:lnTo>
                    <a:lnTo>
                      <a:pt x="780" y="518"/>
                    </a:lnTo>
                    <a:lnTo>
                      <a:pt x="781" y="512"/>
                    </a:lnTo>
                    <a:lnTo>
                      <a:pt x="782" y="505"/>
                    </a:lnTo>
                    <a:lnTo>
                      <a:pt x="783" y="498"/>
                    </a:lnTo>
                    <a:lnTo>
                      <a:pt x="783" y="70"/>
                    </a:lnTo>
                    <a:lnTo>
                      <a:pt x="782" y="63"/>
                    </a:lnTo>
                    <a:lnTo>
                      <a:pt x="781" y="56"/>
                    </a:lnTo>
                    <a:lnTo>
                      <a:pt x="780" y="49"/>
                    </a:lnTo>
                    <a:lnTo>
                      <a:pt x="777" y="43"/>
                    </a:lnTo>
                    <a:lnTo>
                      <a:pt x="774" y="37"/>
                    </a:lnTo>
                    <a:lnTo>
                      <a:pt x="771" y="32"/>
                    </a:lnTo>
                    <a:lnTo>
                      <a:pt x="767" y="25"/>
                    </a:lnTo>
                    <a:lnTo>
                      <a:pt x="763" y="20"/>
                    </a:lnTo>
                    <a:lnTo>
                      <a:pt x="758" y="16"/>
                    </a:lnTo>
                    <a:lnTo>
                      <a:pt x="753" y="12"/>
                    </a:lnTo>
                    <a:lnTo>
                      <a:pt x="747" y="9"/>
                    </a:lnTo>
                    <a:lnTo>
                      <a:pt x="741" y="6"/>
                    </a:lnTo>
                    <a:lnTo>
                      <a:pt x="735" y="4"/>
                    </a:lnTo>
                    <a:lnTo>
                      <a:pt x="728" y="2"/>
                    </a:lnTo>
                    <a:lnTo>
                      <a:pt x="722" y="1"/>
                    </a:lnTo>
                    <a:lnTo>
                      <a:pt x="715" y="0"/>
                    </a:lnTo>
                    <a:close/>
                  </a:path>
                </a:pathLst>
              </a:custGeom>
              <a:solidFill>
                <a:srgbClr val="6D7381"/>
              </a:solidFill>
              <a:ln>
                <a:noFill/>
              </a:ln>
            </p:spPr>
            <p:txBody>
              <a:bodyPr vert="horz" wrap="square" lIns="91440" tIns="45720" rIns="91440" bIns="45720" numCol="1" anchor="t" anchorCtr="0" compatLnSpc="1"/>
              <a:lstStyle/>
              <a:p>
                <a:endParaRPr lang="id-ID">
                  <a:cs typeface="+mn-ea"/>
                  <a:sym typeface="+mn-lt"/>
                </a:endParaRPr>
              </a:p>
            </p:txBody>
          </p:sp>
          <p:sp>
            <p:nvSpPr>
              <p:cNvPr id="56" name="Freeform 25"/>
              <p:cNvSpPr>
                <a:spLocks noEditPoints="1"/>
              </p:cNvSpPr>
              <p:nvPr/>
            </p:nvSpPr>
            <p:spPr bwMode="auto">
              <a:xfrm>
                <a:off x="5342089" y="6065348"/>
                <a:ext cx="98336" cy="299691"/>
              </a:xfrm>
              <a:custGeom>
                <a:avLst/>
                <a:gdLst>
                  <a:gd name="T0" fmla="*/ 194 w 194"/>
                  <a:gd name="T1" fmla="*/ 60 h 573"/>
                  <a:gd name="T2" fmla="*/ 191 w 194"/>
                  <a:gd name="T3" fmla="*/ 47 h 573"/>
                  <a:gd name="T4" fmla="*/ 186 w 194"/>
                  <a:gd name="T5" fmla="*/ 35 h 573"/>
                  <a:gd name="T6" fmla="*/ 179 w 194"/>
                  <a:gd name="T7" fmla="*/ 24 h 573"/>
                  <a:gd name="T8" fmla="*/ 170 w 194"/>
                  <a:gd name="T9" fmla="*/ 15 h 573"/>
                  <a:gd name="T10" fmla="*/ 159 w 194"/>
                  <a:gd name="T11" fmla="*/ 8 h 573"/>
                  <a:gd name="T12" fmla="*/ 147 w 194"/>
                  <a:gd name="T13" fmla="*/ 3 h 573"/>
                  <a:gd name="T14" fmla="*/ 134 w 194"/>
                  <a:gd name="T15" fmla="*/ 0 h 573"/>
                  <a:gd name="T16" fmla="*/ 68 w 194"/>
                  <a:gd name="T17" fmla="*/ 0 h 573"/>
                  <a:gd name="T18" fmla="*/ 54 w 194"/>
                  <a:gd name="T19" fmla="*/ 1 h 573"/>
                  <a:gd name="T20" fmla="*/ 41 w 194"/>
                  <a:gd name="T21" fmla="*/ 5 h 573"/>
                  <a:gd name="T22" fmla="*/ 30 w 194"/>
                  <a:gd name="T23" fmla="*/ 11 h 573"/>
                  <a:gd name="T24" fmla="*/ 20 w 194"/>
                  <a:gd name="T25" fmla="*/ 19 h 573"/>
                  <a:gd name="T26" fmla="*/ 12 w 194"/>
                  <a:gd name="T27" fmla="*/ 29 h 573"/>
                  <a:gd name="T28" fmla="*/ 5 w 194"/>
                  <a:gd name="T29" fmla="*/ 41 h 573"/>
                  <a:gd name="T30" fmla="*/ 2 w 194"/>
                  <a:gd name="T31" fmla="*/ 53 h 573"/>
                  <a:gd name="T32" fmla="*/ 0 w 194"/>
                  <a:gd name="T33" fmla="*/ 67 h 573"/>
                  <a:gd name="T34" fmla="*/ 0 w 194"/>
                  <a:gd name="T35" fmla="*/ 110 h 573"/>
                  <a:gd name="T36" fmla="*/ 0 w 194"/>
                  <a:gd name="T37" fmla="*/ 113 h 573"/>
                  <a:gd name="T38" fmla="*/ 0 w 194"/>
                  <a:gd name="T39" fmla="*/ 451 h 573"/>
                  <a:gd name="T40" fmla="*/ 4 w 194"/>
                  <a:gd name="T41" fmla="*/ 461 h 573"/>
                  <a:gd name="T42" fmla="*/ 87 w 194"/>
                  <a:gd name="T43" fmla="*/ 569 h 573"/>
                  <a:gd name="T44" fmla="*/ 94 w 194"/>
                  <a:gd name="T45" fmla="*/ 573 h 573"/>
                  <a:gd name="T46" fmla="*/ 101 w 194"/>
                  <a:gd name="T47" fmla="*/ 573 h 573"/>
                  <a:gd name="T48" fmla="*/ 108 w 194"/>
                  <a:gd name="T49" fmla="*/ 569 h 573"/>
                  <a:gd name="T50" fmla="*/ 191 w 194"/>
                  <a:gd name="T51" fmla="*/ 461 h 573"/>
                  <a:gd name="T52" fmla="*/ 194 w 194"/>
                  <a:gd name="T53" fmla="*/ 451 h 573"/>
                  <a:gd name="T54" fmla="*/ 194 w 194"/>
                  <a:gd name="T55" fmla="*/ 112 h 573"/>
                  <a:gd name="T56" fmla="*/ 194 w 194"/>
                  <a:gd name="T57" fmla="*/ 109 h 573"/>
                  <a:gd name="T58" fmla="*/ 194 w 194"/>
                  <a:gd name="T59" fmla="*/ 67 h 573"/>
                  <a:gd name="T60" fmla="*/ 35 w 194"/>
                  <a:gd name="T61" fmla="*/ 125 h 573"/>
                  <a:gd name="T62" fmla="*/ 81 w 194"/>
                  <a:gd name="T63" fmla="*/ 431 h 573"/>
                  <a:gd name="T64" fmla="*/ 35 w 194"/>
                  <a:gd name="T65" fmla="*/ 125 h 573"/>
                  <a:gd name="T66" fmla="*/ 50 w 194"/>
                  <a:gd name="T67" fmla="*/ 465 h 573"/>
                  <a:gd name="T68" fmla="*/ 98 w 194"/>
                  <a:gd name="T69" fmla="*/ 528 h 573"/>
                  <a:gd name="T70" fmla="*/ 115 w 194"/>
                  <a:gd name="T71" fmla="*/ 431 h 573"/>
                  <a:gd name="T72" fmla="*/ 160 w 194"/>
                  <a:gd name="T73" fmla="*/ 125 h 573"/>
                  <a:gd name="T74" fmla="*/ 160 w 194"/>
                  <a:gd name="T75" fmla="*/ 91 h 573"/>
                  <a:gd name="T76" fmla="*/ 35 w 194"/>
                  <a:gd name="T77" fmla="*/ 67 h 573"/>
                  <a:gd name="T78" fmla="*/ 37 w 194"/>
                  <a:gd name="T79" fmla="*/ 54 h 573"/>
                  <a:gd name="T80" fmla="*/ 44 w 194"/>
                  <a:gd name="T81" fmla="*/ 44 h 573"/>
                  <a:gd name="T82" fmla="*/ 55 w 194"/>
                  <a:gd name="T83" fmla="*/ 37 h 573"/>
                  <a:gd name="T84" fmla="*/ 69 w 194"/>
                  <a:gd name="T85" fmla="*/ 34 h 573"/>
                  <a:gd name="T86" fmla="*/ 134 w 194"/>
                  <a:gd name="T87" fmla="*/ 35 h 573"/>
                  <a:gd name="T88" fmla="*/ 146 w 194"/>
                  <a:gd name="T89" fmla="*/ 40 h 573"/>
                  <a:gd name="T90" fmla="*/ 154 w 194"/>
                  <a:gd name="T91" fmla="*/ 49 h 573"/>
                  <a:gd name="T92" fmla="*/ 159 w 194"/>
                  <a:gd name="T93" fmla="*/ 60 h 573"/>
                  <a:gd name="T94" fmla="*/ 160 w 194"/>
                  <a:gd name="T95"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573">
                    <a:moveTo>
                      <a:pt x="194" y="67"/>
                    </a:moveTo>
                    <a:lnTo>
                      <a:pt x="194" y="60"/>
                    </a:lnTo>
                    <a:lnTo>
                      <a:pt x="193" y="53"/>
                    </a:lnTo>
                    <a:lnTo>
                      <a:pt x="191" y="47"/>
                    </a:lnTo>
                    <a:lnTo>
                      <a:pt x="189" y="41"/>
                    </a:lnTo>
                    <a:lnTo>
                      <a:pt x="186" y="35"/>
                    </a:lnTo>
                    <a:lnTo>
                      <a:pt x="183" y="29"/>
                    </a:lnTo>
                    <a:lnTo>
                      <a:pt x="179" y="24"/>
                    </a:lnTo>
                    <a:lnTo>
                      <a:pt x="174" y="19"/>
                    </a:lnTo>
                    <a:lnTo>
                      <a:pt x="170" y="15"/>
                    </a:lnTo>
                    <a:lnTo>
                      <a:pt x="165" y="11"/>
                    </a:lnTo>
                    <a:lnTo>
                      <a:pt x="159" y="8"/>
                    </a:lnTo>
                    <a:lnTo>
                      <a:pt x="153" y="5"/>
                    </a:lnTo>
                    <a:lnTo>
                      <a:pt x="147" y="3"/>
                    </a:lnTo>
                    <a:lnTo>
                      <a:pt x="140" y="1"/>
                    </a:lnTo>
                    <a:lnTo>
                      <a:pt x="134" y="0"/>
                    </a:lnTo>
                    <a:lnTo>
                      <a:pt x="127" y="0"/>
                    </a:lnTo>
                    <a:lnTo>
                      <a:pt x="68" y="0"/>
                    </a:lnTo>
                    <a:lnTo>
                      <a:pt x="61" y="0"/>
                    </a:lnTo>
                    <a:lnTo>
                      <a:pt x="54" y="1"/>
                    </a:lnTo>
                    <a:lnTo>
                      <a:pt x="47" y="3"/>
                    </a:lnTo>
                    <a:lnTo>
                      <a:pt x="41" y="5"/>
                    </a:lnTo>
                    <a:lnTo>
                      <a:pt x="35" y="8"/>
                    </a:lnTo>
                    <a:lnTo>
                      <a:pt x="30" y="11"/>
                    </a:lnTo>
                    <a:lnTo>
                      <a:pt x="25" y="15"/>
                    </a:lnTo>
                    <a:lnTo>
                      <a:pt x="20" y="19"/>
                    </a:lnTo>
                    <a:lnTo>
                      <a:pt x="16" y="24"/>
                    </a:lnTo>
                    <a:lnTo>
                      <a:pt x="12" y="29"/>
                    </a:lnTo>
                    <a:lnTo>
                      <a:pt x="8" y="35"/>
                    </a:lnTo>
                    <a:lnTo>
                      <a:pt x="5" y="41"/>
                    </a:lnTo>
                    <a:lnTo>
                      <a:pt x="3" y="47"/>
                    </a:lnTo>
                    <a:lnTo>
                      <a:pt x="2" y="53"/>
                    </a:lnTo>
                    <a:lnTo>
                      <a:pt x="1" y="60"/>
                    </a:lnTo>
                    <a:lnTo>
                      <a:pt x="0" y="67"/>
                    </a:lnTo>
                    <a:lnTo>
                      <a:pt x="0" y="108"/>
                    </a:lnTo>
                    <a:lnTo>
                      <a:pt x="0" y="110"/>
                    </a:lnTo>
                    <a:lnTo>
                      <a:pt x="1" y="111"/>
                    </a:lnTo>
                    <a:lnTo>
                      <a:pt x="0" y="113"/>
                    </a:lnTo>
                    <a:lnTo>
                      <a:pt x="0" y="114"/>
                    </a:lnTo>
                    <a:lnTo>
                      <a:pt x="0" y="451"/>
                    </a:lnTo>
                    <a:lnTo>
                      <a:pt x="1" y="456"/>
                    </a:lnTo>
                    <a:lnTo>
                      <a:pt x="4" y="461"/>
                    </a:lnTo>
                    <a:lnTo>
                      <a:pt x="84" y="566"/>
                    </a:lnTo>
                    <a:lnTo>
                      <a:pt x="87" y="569"/>
                    </a:lnTo>
                    <a:lnTo>
                      <a:pt x="90" y="571"/>
                    </a:lnTo>
                    <a:lnTo>
                      <a:pt x="94" y="573"/>
                    </a:lnTo>
                    <a:lnTo>
                      <a:pt x="98" y="573"/>
                    </a:lnTo>
                    <a:lnTo>
                      <a:pt x="101" y="573"/>
                    </a:lnTo>
                    <a:lnTo>
                      <a:pt x="105" y="571"/>
                    </a:lnTo>
                    <a:lnTo>
                      <a:pt x="108" y="569"/>
                    </a:lnTo>
                    <a:lnTo>
                      <a:pt x="111" y="566"/>
                    </a:lnTo>
                    <a:lnTo>
                      <a:pt x="191" y="461"/>
                    </a:lnTo>
                    <a:lnTo>
                      <a:pt x="193" y="456"/>
                    </a:lnTo>
                    <a:lnTo>
                      <a:pt x="194" y="451"/>
                    </a:lnTo>
                    <a:lnTo>
                      <a:pt x="194" y="114"/>
                    </a:lnTo>
                    <a:lnTo>
                      <a:pt x="194" y="112"/>
                    </a:lnTo>
                    <a:lnTo>
                      <a:pt x="194" y="111"/>
                    </a:lnTo>
                    <a:lnTo>
                      <a:pt x="194" y="109"/>
                    </a:lnTo>
                    <a:lnTo>
                      <a:pt x="194" y="108"/>
                    </a:lnTo>
                    <a:lnTo>
                      <a:pt x="194" y="67"/>
                    </a:lnTo>
                    <a:lnTo>
                      <a:pt x="194" y="67"/>
                    </a:lnTo>
                    <a:close/>
                    <a:moveTo>
                      <a:pt x="35" y="125"/>
                    </a:moveTo>
                    <a:lnTo>
                      <a:pt x="81" y="125"/>
                    </a:lnTo>
                    <a:lnTo>
                      <a:pt x="81" y="431"/>
                    </a:lnTo>
                    <a:lnTo>
                      <a:pt x="35" y="431"/>
                    </a:lnTo>
                    <a:lnTo>
                      <a:pt x="35" y="125"/>
                    </a:lnTo>
                    <a:close/>
                    <a:moveTo>
                      <a:pt x="98" y="528"/>
                    </a:moveTo>
                    <a:lnTo>
                      <a:pt x="50" y="465"/>
                    </a:lnTo>
                    <a:lnTo>
                      <a:pt x="145" y="465"/>
                    </a:lnTo>
                    <a:lnTo>
                      <a:pt x="98" y="528"/>
                    </a:lnTo>
                    <a:close/>
                    <a:moveTo>
                      <a:pt x="160" y="431"/>
                    </a:moveTo>
                    <a:lnTo>
                      <a:pt x="115" y="431"/>
                    </a:lnTo>
                    <a:lnTo>
                      <a:pt x="115" y="125"/>
                    </a:lnTo>
                    <a:lnTo>
                      <a:pt x="160" y="125"/>
                    </a:lnTo>
                    <a:lnTo>
                      <a:pt x="160" y="431"/>
                    </a:lnTo>
                    <a:close/>
                    <a:moveTo>
                      <a:pt x="160" y="91"/>
                    </a:moveTo>
                    <a:lnTo>
                      <a:pt x="35" y="91"/>
                    </a:lnTo>
                    <a:lnTo>
                      <a:pt x="35" y="67"/>
                    </a:lnTo>
                    <a:lnTo>
                      <a:pt x="35" y="60"/>
                    </a:lnTo>
                    <a:lnTo>
                      <a:pt x="37" y="54"/>
                    </a:lnTo>
                    <a:lnTo>
                      <a:pt x="40" y="49"/>
                    </a:lnTo>
                    <a:lnTo>
                      <a:pt x="44" y="44"/>
                    </a:lnTo>
                    <a:lnTo>
                      <a:pt x="49" y="40"/>
                    </a:lnTo>
                    <a:lnTo>
                      <a:pt x="55" y="37"/>
                    </a:lnTo>
                    <a:lnTo>
                      <a:pt x="61" y="35"/>
                    </a:lnTo>
                    <a:lnTo>
                      <a:pt x="69" y="34"/>
                    </a:lnTo>
                    <a:lnTo>
                      <a:pt x="127" y="34"/>
                    </a:lnTo>
                    <a:lnTo>
                      <a:pt x="134" y="35"/>
                    </a:lnTo>
                    <a:lnTo>
                      <a:pt x="140" y="37"/>
                    </a:lnTo>
                    <a:lnTo>
                      <a:pt x="146" y="40"/>
                    </a:lnTo>
                    <a:lnTo>
                      <a:pt x="150" y="44"/>
                    </a:lnTo>
                    <a:lnTo>
                      <a:pt x="154" y="49"/>
                    </a:lnTo>
                    <a:lnTo>
                      <a:pt x="157" y="54"/>
                    </a:lnTo>
                    <a:lnTo>
                      <a:pt x="159" y="60"/>
                    </a:lnTo>
                    <a:lnTo>
                      <a:pt x="160" y="67"/>
                    </a:lnTo>
                    <a:lnTo>
                      <a:pt x="160" y="91"/>
                    </a:lnTo>
                    <a:lnTo>
                      <a:pt x="160" y="91"/>
                    </a:ln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48" name="Group 482"/>
            <p:cNvGrpSpPr/>
            <p:nvPr userDrawn="1"/>
          </p:nvGrpSpPr>
          <p:grpSpPr>
            <a:xfrm>
              <a:off x="10118714" y="2156071"/>
              <a:ext cx="629397" cy="622770"/>
              <a:chOff x="7055950" y="1883716"/>
              <a:chExt cx="444856" cy="440172"/>
            </a:xfrm>
          </p:grpSpPr>
          <p:grpSp>
            <p:nvGrpSpPr>
              <p:cNvPr id="49" name="Group 378"/>
              <p:cNvGrpSpPr/>
              <p:nvPr/>
            </p:nvGrpSpPr>
            <p:grpSpPr>
              <a:xfrm>
                <a:off x="7055950" y="1883716"/>
                <a:ext cx="444856" cy="440172"/>
                <a:chOff x="7055950" y="1883716"/>
                <a:chExt cx="444856" cy="440172"/>
              </a:xfrm>
              <a:solidFill>
                <a:srgbClr val="6D7381"/>
              </a:solidFill>
            </p:grpSpPr>
            <p:sp>
              <p:nvSpPr>
                <p:cNvPr id="53" name="Freeform 218"/>
                <p:cNvSpPr>
                  <a:spLocks noEditPoints="1"/>
                </p:cNvSpPr>
                <p:nvPr/>
              </p:nvSpPr>
              <p:spPr bwMode="auto">
                <a:xfrm>
                  <a:off x="7055950" y="1883716"/>
                  <a:ext cx="210721" cy="206038"/>
                </a:xfrm>
                <a:custGeom>
                  <a:avLst/>
                  <a:gdLst>
                    <a:gd name="T0" fmla="*/ 48 w 401"/>
                    <a:gd name="T1" fmla="*/ 0 h 397"/>
                    <a:gd name="T2" fmla="*/ 29 w 401"/>
                    <a:gd name="T3" fmla="*/ 4 h 397"/>
                    <a:gd name="T4" fmla="*/ 14 w 401"/>
                    <a:gd name="T5" fmla="*/ 15 h 397"/>
                    <a:gd name="T6" fmla="*/ 3 w 401"/>
                    <a:gd name="T7" fmla="*/ 30 h 397"/>
                    <a:gd name="T8" fmla="*/ 0 w 401"/>
                    <a:gd name="T9" fmla="*/ 50 h 397"/>
                    <a:gd name="T10" fmla="*/ 1 w 401"/>
                    <a:gd name="T11" fmla="*/ 279 h 397"/>
                    <a:gd name="T12" fmla="*/ 8 w 401"/>
                    <a:gd name="T13" fmla="*/ 296 h 397"/>
                    <a:gd name="T14" fmla="*/ 21 w 401"/>
                    <a:gd name="T15" fmla="*/ 309 h 397"/>
                    <a:gd name="T16" fmla="*/ 38 w 401"/>
                    <a:gd name="T17" fmla="*/ 317 h 397"/>
                    <a:gd name="T18" fmla="*/ 183 w 401"/>
                    <a:gd name="T19" fmla="*/ 318 h 397"/>
                    <a:gd name="T20" fmla="*/ 139 w 401"/>
                    <a:gd name="T21" fmla="*/ 363 h 397"/>
                    <a:gd name="T22" fmla="*/ 133 w 401"/>
                    <a:gd name="T23" fmla="*/ 364 h 397"/>
                    <a:gd name="T24" fmla="*/ 126 w 401"/>
                    <a:gd name="T25" fmla="*/ 368 h 397"/>
                    <a:gd name="T26" fmla="*/ 123 w 401"/>
                    <a:gd name="T27" fmla="*/ 373 h 397"/>
                    <a:gd name="T28" fmla="*/ 121 w 401"/>
                    <a:gd name="T29" fmla="*/ 380 h 397"/>
                    <a:gd name="T30" fmla="*/ 123 w 401"/>
                    <a:gd name="T31" fmla="*/ 387 h 397"/>
                    <a:gd name="T32" fmla="*/ 126 w 401"/>
                    <a:gd name="T33" fmla="*/ 392 h 397"/>
                    <a:gd name="T34" fmla="*/ 133 w 401"/>
                    <a:gd name="T35" fmla="*/ 396 h 397"/>
                    <a:gd name="T36" fmla="*/ 139 w 401"/>
                    <a:gd name="T37" fmla="*/ 397 h 397"/>
                    <a:gd name="T38" fmla="*/ 264 w 401"/>
                    <a:gd name="T39" fmla="*/ 397 h 397"/>
                    <a:gd name="T40" fmla="*/ 271 w 401"/>
                    <a:gd name="T41" fmla="*/ 394 h 397"/>
                    <a:gd name="T42" fmla="*/ 275 w 401"/>
                    <a:gd name="T43" fmla="*/ 389 h 397"/>
                    <a:gd name="T44" fmla="*/ 279 w 401"/>
                    <a:gd name="T45" fmla="*/ 383 h 397"/>
                    <a:gd name="T46" fmla="*/ 279 w 401"/>
                    <a:gd name="T47" fmla="*/ 376 h 397"/>
                    <a:gd name="T48" fmla="*/ 275 w 401"/>
                    <a:gd name="T49" fmla="*/ 370 h 397"/>
                    <a:gd name="T50" fmla="*/ 271 w 401"/>
                    <a:gd name="T51" fmla="*/ 366 h 397"/>
                    <a:gd name="T52" fmla="*/ 264 w 401"/>
                    <a:gd name="T53" fmla="*/ 363 h 397"/>
                    <a:gd name="T54" fmla="*/ 217 w 401"/>
                    <a:gd name="T55" fmla="*/ 363 h 397"/>
                    <a:gd name="T56" fmla="*/ 352 w 401"/>
                    <a:gd name="T57" fmla="*/ 318 h 397"/>
                    <a:gd name="T58" fmla="*/ 371 w 401"/>
                    <a:gd name="T59" fmla="*/ 314 h 397"/>
                    <a:gd name="T60" fmla="*/ 387 w 401"/>
                    <a:gd name="T61" fmla="*/ 303 h 397"/>
                    <a:gd name="T62" fmla="*/ 397 w 401"/>
                    <a:gd name="T63" fmla="*/ 288 h 397"/>
                    <a:gd name="T64" fmla="*/ 401 w 401"/>
                    <a:gd name="T65" fmla="*/ 269 h 397"/>
                    <a:gd name="T66" fmla="*/ 400 w 401"/>
                    <a:gd name="T67" fmla="*/ 40 h 397"/>
                    <a:gd name="T68" fmla="*/ 393 w 401"/>
                    <a:gd name="T69" fmla="*/ 22 h 397"/>
                    <a:gd name="T70" fmla="*/ 380 w 401"/>
                    <a:gd name="T71" fmla="*/ 9 h 397"/>
                    <a:gd name="T72" fmla="*/ 362 w 401"/>
                    <a:gd name="T73" fmla="*/ 1 h 397"/>
                    <a:gd name="T74" fmla="*/ 367 w 401"/>
                    <a:gd name="T75" fmla="*/ 269 h 397"/>
                    <a:gd name="T76" fmla="*/ 366 w 401"/>
                    <a:gd name="T77" fmla="*/ 274 h 397"/>
                    <a:gd name="T78" fmla="*/ 362 w 401"/>
                    <a:gd name="T79" fmla="*/ 279 h 397"/>
                    <a:gd name="T80" fmla="*/ 358 w 401"/>
                    <a:gd name="T81" fmla="*/ 282 h 397"/>
                    <a:gd name="T82" fmla="*/ 352 w 401"/>
                    <a:gd name="T83" fmla="*/ 283 h 397"/>
                    <a:gd name="T84" fmla="*/ 45 w 401"/>
                    <a:gd name="T85" fmla="*/ 283 h 397"/>
                    <a:gd name="T86" fmla="*/ 40 w 401"/>
                    <a:gd name="T87" fmla="*/ 281 h 397"/>
                    <a:gd name="T88" fmla="*/ 36 w 401"/>
                    <a:gd name="T89" fmla="*/ 277 h 397"/>
                    <a:gd name="T90" fmla="*/ 34 w 401"/>
                    <a:gd name="T91" fmla="*/ 272 h 397"/>
                    <a:gd name="T92" fmla="*/ 34 w 401"/>
                    <a:gd name="T93" fmla="*/ 50 h 397"/>
                    <a:gd name="T94" fmla="*/ 35 w 401"/>
                    <a:gd name="T95" fmla="*/ 44 h 397"/>
                    <a:gd name="T96" fmla="*/ 38 w 401"/>
                    <a:gd name="T97" fmla="*/ 40 h 397"/>
                    <a:gd name="T98" fmla="*/ 42 w 401"/>
                    <a:gd name="T99" fmla="*/ 36 h 397"/>
                    <a:gd name="T100" fmla="*/ 48 w 401"/>
                    <a:gd name="T101" fmla="*/ 34 h 397"/>
                    <a:gd name="T102" fmla="*/ 355 w 401"/>
                    <a:gd name="T103" fmla="*/ 35 h 397"/>
                    <a:gd name="T104" fmla="*/ 360 w 401"/>
                    <a:gd name="T105" fmla="*/ 37 h 397"/>
                    <a:gd name="T106" fmla="*/ 364 w 401"/>
                    <a:gd name="T107" fmla="*/ 42 h 397"/>
                    <a:gd name="T108" fmla="*/ 366 w 401"/>
                    <a:gd name="T109" fmla="*/ 47 h 397"/>
                    <a:gd name="T110" fmla="*/ 367 w 401"/>
                    <a:gd name="T111" fmla="*/ 2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97">
                      <a:moveTo>
                        <a:pt x="353" y="0"/>
                      </a:moveTo>
                      <a:lnTo>
                        <a:pt x="48" y="0"/>
                      </a:lnTo>
                      <a:lnTo>
                        <a:pt x="38" y="1"/>
                      </a:lnTo>
                      <a:lnTo>
                        <a:pt x="29" y="4"/>
                      </a:lnTo>
                      <a:lnTo>
                        <a:pt x="21" y="9"/>
                      </a:lnTo>
                      <a:lnTo>
                        <a:pt x="14" y="15"/>
                      </a:lnTo>
                      <a:lnTo>
                        <a:pt x="8" y="22"/>
                      </a:lnTo>
                      <a:lnTo>
                        <a:pt x="3" y="30"/>
                      </a:lnTo>
                      <a:lnTo>
                        <a:pt x="1" y="40"/>
                      </a:lnTo>
                      <a:lnTo>
                        <a:pt x="0" y="50"/>
                      </a:lnTo>
                      <a:lnTo>
                        <a:pt x="0" y="269"/>
                      </a:lnTo>
                      <a:lnTo>
                        <a:pt x="1" y="279"/>
                      </a:lnTo>
                      <a:lnTo>
                        <a:pt x="3" y="288"/>
                      </a:lnTo>
                      <a:lnTo>
                        <a:pt x="8" y="296"/>
                      </a:lnTo>
                      <a:lnTo>
                        <a:pt x="14" y="303"/>
                      </a:lnTo>
                      <a:lnTo>
                        <a:pt x="21" y="309"/>
                      </a:lnTo>
                      <a:lnTo>
                        <a:pt x="29" y="314"/>
                      </a:lnTo>
                      <a:lnTo>
                        <a:pt x="38" y="317"/>
                      </a:lnTo>
                      <a:lnTo>
                        <a:pt x="48" y="318"/>
                      </a:lnTo>
                      <a:lnTo>
                        <a:pt x="183" y="318"/>
                      </a:lnTo>
                      <a:lnTo>
                        <a:pt x="183" y="363"/>
                      </a:lnTo>
                      <a:lnTo>
                        <a:pt x="139" y="363"/>
                      </a:lnTo>
                      <a:lnTo>
                        <a:pt x="136" y="363"/>
                      </a:lnTo>
                      <a:lnTo>
                        <a:pt x="133" y="364"/>
                      </a:lnTo>
                      <a:lnTo>
                        <a:pt x="129" y="366"/>
                      </a:lnTo>
                      <a:lnTo>
                        <a:pt x="126" y="368"/>
                      </a:lnTo>
                      <a:lnTo>
                        <a:pt x="124" y="370"/>
                      </a:lnTo>
                      <a:lnTo>
                        <a:pt x="123" y="373"/>
                      </a:lnTo>
                      <a:lnTo>
                        <a:pt x="122" y="376"/>
                      </a:lnTo>
                      <a:lnTo>
                        <a:pt x="121" y="380"/>
                      </a:lnTo>
                      <a:lnTo>
                        <a:pt x="122" y="383"/>
                      </a:lnTo>
                      <a:lnTo>
                        <a:pt x="123" y="387"/>
                      </a:lnTo>
                      <a:lnTo>
                        <a:pt x="124" y="389"/>
                      </a:lnTo>
                      <a:lnTo>
                        <a:pt x="126" y="392"/>
                      </a:lnTo>
                      <a:lnTo>
                        <a:pt x="129" y="394"/>
                      </a:lnTo>
                      <a:lnTo>
                        <a:pt x="133" y="396"/>
                      </a:lnTo>
                      <a:lnTo>
                        <a:pt x="136" y="397"/>
                      </a:lnTo>
                      <a:lnTo>
                        <a:pt x="139" y="397"/>
                      </a:lnTo>
                      <a:lnTo>
                        <a:pt x="261" y="397"/>
                      </a:lnTo>
                      <a:lnTo>
                        <a:pt x="264" y="397"/>
                      </a:lnTo>
                      <a:lnTo>
                        <a:pt x="268" y="396"/>
                      </a:lnTo>
                      <a:lnTo>
                        <a:pt x="271" y="394"/>
                      </a:lnTo>
                      <a:lnTo>
                        <a:pt x="273" y="392"/>
                      </a:lnTo>
                      <a:lnTo>
                        <a:pt x="275" y="389"/>
                      </a:lnTo>
                      <a:lnTo>
                        <a:pt x="277" y="387"/>
                      </a:lnTo>
                      <a:lnTo>
                        <a:pt x="279" y="383"/>
                      </a:lnTo>
                      <a:lnTo>
                        <a:pt x="279" y="380"/>
                      </a:lnTo>
                      <a:lnTo>
                        <a:pt x="279" y="376"/>
                      </a:lnTo>
                      <a:lnTo>
                        <a:pt x="277" y="373"/>
                      </a:lnTo>
                      <a:lnTo>
                        <a:pt x="275" y="370"/>
                      </a:lnTo>
                      <a:lnTo>
                        <a:pt x="273" y="368"/>
                      </a:lnTo>
                      <a:lnTo>
                        <a:pt x="271" y="366"/>
                      </a:lnTo>
                      <a:lnTo>
                        <a:pt x="268" y="364"/>
                      </a:lnTo>
                      <a:lnTo>
                        <a:pt x="264" y="363"/>
                      </a:lnTo>
                      <a:lnTo>
                        <a:pt x="261" y="363"/>
                      </a:lnTo>
                      <a:lnTo>
                        <a:pt x="217" y="363"/>
                      </a:lnTo>
                      <a:lnTo>
                        <a:pt x="217" y="318"/>
                      </a:lnTo>
                      <a:lnTo>
                        <a:pt x="352" y="318"/>
                      </a:lnTo>
                      <a:lnTo>
                        <a:pt x="362" y="317"/>
                      </a:lnTo>
                      <a:lnTo>
                        <a:pt x="371" y="314"/>
                      </a:lnTo>
                      <a:lnTo>
                        <a:pt x="379" y="309"/>
                      </a:lnTo>
                      <a:lnTo>
                        <a:pt x="387" y="303"/>
                      </a:lnTo>
                      <a:lnTo>
                        <a:pt x="393" y="296"/>
                      </a:lnTo>
                      <a:lnTo>
                        <a:pt x="397" y="288"/>
                      </a:lnTo>
                      <a:lnTo>
                        <a:pt x="400" y="279"/>
                      </a:lnTo>
                      <a:lnTo>
                        <a:pt x="401" y="269"/>
                      </a:lnTo>
                      <a:lnTo>
                        <a:pt x="401" y="50"/>
                      </a:lnTo>
                      <a:lnTo>
                        <a:pt x="400" y="40"/>
                      </a:lnTo>
                      <a:lnTo>
                        <a:pt x="397" y="30"/>
                      </a:lnTo>
                      <a:lnTo>
                        <a:pt x="393" y="22"/>
                      </a:lnTo>
                      <a:lnTo>
                        <a:pt x="387" y="15"/>
                      </a:lnTo>
                      <a:lnTo>
                        <a:pt x="380" y="9"/>
                      </a:lnTo>
                      <a:lnTo>
                        <a:pt x="371" y="4"/>
                      </a:lnTo>
                      <a:lnTo>
                        <a:pt x="362" y="1"/>
                      </a:lnTo>
                      <a:lnTo>
                        <a:pt x="353" y="0"/>
                      </a:lnTo>
                      <a:close/>
                      <a:moveTo>
                        <a:pt x="367" y="269"/>
                      </a:moveTo>
                      <a:lnTo>
                        <a:pt x="366" y="272"/>
                      </a:lnTo>
                      <a:lnTo>
                        <a:pt x="366" y="274"/>
                      </a:lnTo>
                      <a:lnTo>
                        <a:pt x="364" y="277"/>
                      </a:lnTo>
                      <a:lnTo>
                        <a:pt x="362" y="279"/>
                      </a:lnTo>
                      <a:lnTo>
                        <a:pt x="360" y="281"/>
                      </a:lnTo>
                      <a:lnTo>
                        <a:pt x="358" y="282"/>
                      </a:lnTo>
                      <a:lnTo>
                        <a:pt x="355" y="283"/>
                      </a:lnTo>
                      <a:lnTo>
                        <a:pt x="352" y="283"/>
                      </a:lnTo>
                      <a:lnTo>
                        <a:pt x="48" y="283"/>
                      </a:lnTo>
                      <a:lnTo>
                        <a:pt x="45" y="283"/>
                      </a:lnTo>
                      <a:lnTo>
                        <a:pt x="42" y="282"/>
                      </a:lnTo>
                      <a:lnTo>
                        <a:pt x="40" y="281"/>
                      </a:lnTo>
                      <a:lnTo>
                        <a:pt x="38" y="279"/>
                      </a:lnTo>
                      <a:lnTo>
                        <a:pt x="36" y="277"/>
                      </a:lnTo>
                      <a:lnTo>
                        <a:pt x="35" y="275"/>
                      </a:lnTo>
                      <a:lnTo>
                        <a:pt x="34" y="272"/>
                      </a:lnTo>
                      <a:lnTo>
                        <a:pt x="34" y="269"/>
                      </a:lnTo>
                      <a:lnTo>
                        <a:pt x="34" y="50"/>
                      </a:lnTo>
                      <a:lnTo>
                        <a:pt x="34" y="47"/>
                      </a:lnTo>
                      <a:lnTo>
                        <a:pt x="35" y="44"/>
                      </a:lnTo>
                      <a:lnTo>
                        <a:pt x="36" y="42"/>
                      </a:lnTo>
                      <a:lnTo>
                        <a:pt x="38" y="40"/>
                      </a:lnTo>
                      <a:lnTo>
                        <a:pt x="40" y="37"/>
                      </a:lnTo>
                      <a:lnTo>
                        <a:pt x="42" y="36"/>
                      </a:lnTo>
                      <a:lnTo>
                        <a:pt x="45" y="35"/>
                      </a:lnTo>
                      <a:lnTo>
                        <a:pt x="48" y="34"/>
                      </a:lnTo>
                      <a:lnTo>
                        <a:pt x="352" y="34"/>
                      </a:lnTo>
                      <a:lnTo>
                        <a:pt x="355" y="35"/>
                      </a:lnTo>
                      <a:lnTo>
                        <a:pt x="358" y="36"/>
                      </a:lnTo>
                      <a:lnTo>
                        <a:pt x="360" y="37"/>
                      </a:lnTo>
                      <a:lnTo>
                        <a:pt x="362" y="40"/>
                      </a:lnTo>
                      <a:lnTo>
                        <a:pt x="364" y="42"/>
                      </a:lnTo>
                      <a:lnTo>
                        <a:pt x="366" y="44"/>
                      </a:lnTo>
                      <a:lnTo>
                        <a:pt x="366" y="47"/>
                      </a:lnTo>
                      <a:lnTo>
                        <a:pt x="367" y="50"/>
                      </a:lnTo>
                      <a:lnTo>
                        <a:pt x="367"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4" name="Freeform 219"/>
                <p:cNvSpPr>
                  <a:spLocks noEditPoints="1"/>
                </p:cNvSpPr>
                <p:nvPr/>
              </p:nvSpPr>
              <p:spPr bwMode="auto">
                <a:xfrm>
                  <a:off x="7290085" y="2117850"/>
                  <a:ext cx="210721" cy="206038"/>
                </a:xfrm>
                <a:custGeom>
                  <a:avLst/>
                  <a:gdLst>
                    <a:gd name="T0" fmla="*/ 48 w 401"/>
                    <a:gd name="T1" fmla="*/ 0 h 397"/>
                    <a:gd name="T2" fmla="*/ 29 w 401"/>
                    <a:gd name="T3" fmla="*/ 4 h 397"/>
                    <a:gd name="T4" fmla="*/ 14 w 401"/>
                    <a:gd name="T5" fmla="*/ 16 h 397"/>
                    <a:gd name="T6" fmla="*/ 3 w 401"/>
                    <a:gd name="T7" fmla="*/ 31 h 397"/>
                    <a:gd name="T8" fmla="*/ 0 w 401"/>
                    <a:gd name="T9" fmla="*/ 50 h 397"/>
                    <a:gd name="T10" fmla="*/ 1 w 401"/>
                    <a:gd name="T11" fmla="*/ 279 h 397"/>
                    <a:gd name="T12" fmla="*/ 8 w 401"/>
                    <a:gd name="T13" fmla="*/ 296 h 397"/>
                    <a:gd name="T14" fmla="*/ 21 w 401"/>
                    <a:gd name="T15" fmla="*/ 309 h 397"/>
                    <a:gd name="T16" fmla="*/ 38 w 401"/>
                    <a:gd name="T17" fmla="*/ 317 h 397"/>
                    <a:gd name="T18" fmla="*/ 183 w 401"/>
                    <a:gd name="T19" fmla="*/ 318 h 397"/>
                    <a:gd name="T20" fmla="*/ 139 w 401"/>
                    <a:gd name="T21" fmla="*/ 363 h 397"/>
                    <a:gd name="T22" fmla="*/ 133 w 401"/>
                    <a:gd name="T23" fmla="*/ 364 h 397"/>
                    <a:gd name="T24" fmla="*/ 127 w 401"/>
                    <a:gd name="T25" fmla="*/ 368 h 397"/>
                    <a:gd name="T26" fmla="*/ 124 w 401"/>
                    <a:gd name="T27" fmla="*/ 373 h 397"/>
                    <a:gd name="T28" fmla="*/ 122 w 401"/>
                    <a:gd name="T29" fmla="*/ 380 h 397"/>
                    <a:gd name="T30" fmla="*/ 124 w 401"/>
                    <a:gd name="T31" fmla="*/ 386 h 397"/>
                    <a:gd name="T32" fmla="*/ 127 w 401"/>
                    <a:gd name="T33" fmla="*/ 392 h 397"/>
                    <a:gd name="T34" fmla="*/ 133 w 401"/>
                    <a:gd name="T35" fmla="*/ 396 h 397"/>
                    <a:gd name="T36" fmla="*/ 139 w 401"/>
                    <a:gd name="T37" fmla="*/ 397 h 397"/>
                    <a:gd name="T38" fmla="*/ 265 w 401"/>
                    <a:gd name="T39" fmla="*/ 397 h 397"/>
                    <a:gd name="T40" fmla="*/ 272 w 401"/>
                    <a:gd name="T41" fmla="*/ 394 h 397"/>
                    <a:gd name="T42" fmla="*/ 276 w 401"/>
                    <a:gd name="T43" fmla="*/ 389 h 397"/>
                    <a:gd name="T44" fmla="*/ 279 w 401"/>
                    <a:gd name="T45" fmla="*/ 383 h 397"/>
                    <a:gd name="T46" fmla="*/ 279 w 401"/>
                    <a:gd name="T47" fmla="*/ 376 h 397"/>
                    <a:gd name="T48" fmla="*/ 276 w 401"/>
                    <a:gd name="T49" fmla="*/ 370 h 397"/>
                    <a:gd name="T50" fmla="*/ 272 w 401"/>
                    <a:gd name="T51" fmla="*/ 366 h 397"/>
                    <a:gd name="T52" fmla="*/ 265 w 401"/>
                    <a:gd name="T53" fmla="*/ 363 h 397"/>
                    <a:gd name="T54" fmla="*/ 217 w 401"/>
                    <a:gd name="T55" fmla="*/ 363 h 397"/>
                    <a:gd name="T56" fmla="*/ 352 w 401"/>
                    <a:gd name="T57" fmla="*/ 318 h 397"/>
                    <a:gd name="T58" fmla="*/ 371 w 401"/>
                    <a:gd name="T59" fmla="*/ 314 h 397"/>
                    <a:gd name="T60" fmla="*/ 387 w 401"/>
                    <a:gd name="T61" fmla="*/ 303 h 397"/>
                    <a:gd name="T62" fmla="*/ 397 w 401"/>
                    <a:gd name="T63" fmla="*/ 288 h 397"/>
                    <a:gd name="T64" fmla="*/ 401 w 401"/>
                    <a:gd name="T65" fmla="*/ 269 h 397"/>
                    <a:gd name="T66" fmla="*/ 400 w 401"/>
                    <a:gd name="T67" fmla="*/ 40 h 397"/>
                    <a:gd name="T68" fmla="*/ 393 w 401"/>
                    <a:gd name="T69" fmla="*/ 23 h 397"/>
                    <a:gd name="T70" fmla="*/ 379 w 401"/>
                    <a:gd name="T71" fmla="*/ 10 h 397"/>
                    <a:gd name="T72" fmla="*/ 362 w 401"/>
                    <a:gd name="T73" fmla="*/ 1 h 397"/>
                    <a:gd name="T74" fmla="*/ 367 w 401"/>
                    <a:gd name="T75" fmla="*/ 269 h 397"/>
                    <a:gd name="T76" fmla="*/ 365 w 401"/>
                    <a:gd name="T77" fmla="*/ 274 h 397"/>
                    <a:gd name="T78" fmla="*/ 362 w 401"/>
                    <a:gd name="T79" fmla="*/ 279 h 397"/>
                    <a:gd name="T80" fmla="*/ 358 w 401"/>
                    <a:gd name="T81" fmla="*/ 282 h 397"/>
                    <a:gd name="T82" fmla="*/ 352 w 401"/>
                    <a:gd name="T83" fmla="*/ 283 h 397"/>
                    <a:gd name="T84" fmla="*/ 45 w 401"/>
                    <a:gd name="T85" fmla="*/ 283 h 397"/>
                    <a:gd name="T86" fmla="*/ 40 w 401"/>
                    <a:gd name="T87" fmla="*/ 281 h 397"/>
                    <a:gd name="T88" fmla="*/ 36 w 401"/>
                    <a:gd name="T89" fmla="*/ 277 h 397"/>
                    <a:gd name="T90" fmla="*/ 34 w 401"/>
                    <a:gd name="T91" fmla="*/ 272 h 397"/>
                    <a:gd name="T92" fmla="*/ 34 w 401"/>
                    <a:gd name="T93" fmla="*/ 50 h 397"/>
                    <a:gd name="T94" fmla="*/ 35 w 401"/>
                    <a:gd name="T95" fmla="*/ 44 h 397"/>
                    <a:gd name="T96" fmla="*/ 38 w 401"/>
                    <a:gd name="T97" fmla="*/ 40 h 397"/>
                    <a:gd name="T98" fmla="*/ 42 w 401"/>
                    <a:gd name="T99" fmla="*/ 37 h 397"/>
                    <a:gd name="T100" fmla="*/ 48 w 401"/>
                    <a:gd name="T101" fmla="*/ 35 h 397"/>
                    <a:gd name="T102" fmla="*/ 355 w 401"/>
                    <a:gd name="T103" fmla="*/ 36 h 397"/>
                    <a:gd name="T104" fmla="*/ 360 w 401"/>
                    <a:gd name="T105" fmla="*/ 38 h 397"/>
                    <a:gd name="T106" fmla="*/ 364 w 401"/>
                    <a:gd name="T107" fmla="*/ 42 h 397"/>
                    <a:gd name="T108" fmla="*/ 366 w 401"/>
                    <a:gd name="T109" fmla="*/ 47 h 397"/>
                    <a:gd name="T110" fmla="*/ 367 w 401"/>
                    <a:gd name="T111" fmla="*/ 2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97">
                      <a:moveTo>
                        <a:pt x="352" y="0"/>
                      </a:moveTo>
                      <a:lnTo>
                        <a:pt x="48" y="0"/>
                      </a:lnTo>
                      <a:lnTo>
                        <a:pt x="38" y="1"/>
                      </a:lnTo>
                      <a:lnTo>
                        <a:pt x="29" y="4"/>
                      </a:lnTo>
                      <a:lnTo>
                        <a:pt x="21" y="10"/>
                      </a:lnTo>
                      <a:lnTo>
                        <a:pt x="14" y="16"/>
                      </a:lnTo>
                      <a:lnTo>
                        <a:pt x="8" y="23"/>
                      </a:lnTo>
                      <a:lnTo>
                        <a:pt x="3" y="31"/>
                      </a:lnTo>
                      <a:lnTo>
                        <a:pt x="1" y="40"/>
                      </a:lnTo>
                      <a:lnTo>
                        <a:pt x="0" y="50"/>
                      </a:lnTo>
                      <a:lnTo>
                        <a:pt x="0" y="269"/>
                      </a:lnTo>
                      <a:lnTo>
                        <a:pt x="1" y="279"/>
                      </a:lnTo>
                      <a:lnTo>
                        <a:pt x="3" y="288"/>
                      </a:lnTo>
                      <a:lnTo>
                        <a:pt x="8" y="296"/>
                      </a:lnTo>
                      <a:lnTo>
                        <a:pt x="14" y="303"/>
                      </a:lnTo>
                      <a:lnTo>
                        <a:pt x="21" y="309"/>
                      </a:lnTo>
                      <a:lnTo>
                        <a:pt x="29" y="314"/>
                      </a:lnTo>
                      <a:lnTo>
                        <a:pt x="38" y="317"/>
                      </a:lnTo>
                      <a:lnTo>
                        <a:pt x="48" y="318"/>
                      </a:lnTo>
                      <a:lnTo>
                        <a:pt x="183" y="318"/>
                      </a:lnTo>
                      <a:lnTo>
                        <a:pt x="183" y="363"/>
                      </a:lnTo>
                      <a:lnTo>
                        <a:pt x="139" y="363"/>
                      </a:lnTo>
                      <a:lnTo>
                        <a:pt x="136" y="363"/>
                      </a:lnTo>
                      <a:lnTo>
                        <a:pt x="133" y="364"/>
                      </a:lnTo>
                      <a:lnTo>
                        <a:pt x="130" y="366"/>
                      </a:lnTo>
                      <a:lnTo>
                        <a:pt x="127" y="368"/>
                      </a:lnTo>
                      <a:lnTo>
                        <a:pt x="125" y="370"/>
                      </a:lnTo>
                      <a:lnTo>
                        <a:pt x="124" y="373"/>
                      </a:lnTo>
                      <a:lnTo>
                        <a:pt x="123" y="376"/>
                      </a:lnTo>
                      <a:lnTo>
                        <a:pt x="122" y="380"/>
                      </a:lnTo>
                      <a:lnTo>
                        <a:pt x="123" y="383"/>
                      </a:lnTo>
                      <a:lnTo>
                        <a:pt x="124" y="386"/>
                      </a:lnTo>
                      <a:lnTo>
                        <a:pt x="125" y="389"/>
                      </a:lnTo>
                      <a:lnTo>
                        <a:pt x="127" y="392"/>
                      </a:lnTo>
                      <a:lnTo>
                        <a:pt x="130" y="394"/>
                      </a:lnTo>
                      <a:lnTo>
                        <a:pt x="133" y="396"/>
                      </a:lnTo>
                      <a:lnTo>
                        <a:pt x="136" y="397"/>
                      </a:lnTo>
                      <a:lnTo>
                        <a:pt x="139" y="397"/>
                      </a:lnTo>
                      <a:lnTo>
                        <a:pt x="261" y="397"/>
                      </a:lnTo>
                      <a:lnTo>
                        <a:pt x="265" y="397"/>
                      </a:lnTo>
                      <a:lnTo>
                        <a:pt x="269" y="396"/>
                      </a:lnTo>
                      <a:lnTo>
                        <a:pt x="272" y="394"/>
                      </a:lnTo>
                      <a:lnTo>
                        <a:pt x="274" y="392"/>
                      </a:lnTo>
                      <a:lnTo>
                        <a:pt x="276" y="389"/>
                      </a:lnTo>
                      <a:lnTo>
                        <a:pt x="278" y="386"/>
                      </a:lnTo>
                      <a:lnTo>
                        <a:pt x="279" y="383"/>
                      </a:lnTo>
                      <a:lnTo>
                        <a:pt x="279" y="380"/>
                      </a:lnTo>
                      <a:lnTo>
                        <a:pt x="279" y="376"/>
                      </a:lnTo>
                      <a:lnTo>
                        <a:pt x="278" y="373"/>
                      </a:lnTo>
                      <a:lnTo>
                        <a:pt x="276" y="370"/>
                      </a:lnTo>
                      <a:lnTo>
                        <a:pt x="274" y="368"/>
                      </a:lnTo>
                      <a:lnTo>
                        <a:pt x="272" y="366"/>
                      </a:lnTo>
                      <a:lnTo>
                        <a:pt x="269" y="364"/>
                      </a:lnTo>
                      <a:lnTo>
                        <a:pt x="265" y="363"/>
                      </a:lnTo>
                      <a:lnTo>
                        <a:pt x="261" y="363"/>
                      </a:lnTo>
                      <a:lnTo>
                        <a:pt x="217" y="363"/>
                      </a:lnTo>
                      <a:lnTo>
                        <a:pt x="217" y="318"/>
                      </a:lnTo>
                      <a:lnTo>
                        <a:pt x="352" y="318"/>
                      </a:lnTo>
                      <a:lnTo>
                        <a:pt x="362" y="317"/>
                      </a:lnTo>
                      <a:lnTo>
                        <a:pt x="371" y="314"/>
                      </a:lnTo>
                      <a:lnTo>
                        <a:pt x="380" y="309"/>
                      </a:lnTo>
                      <a:lnTo>
                        <a:pt x="387" y="303"/>
                      </a:lnTo>
                      <a:lnTo>
                        <a:pt x="393" y="296"/>
                      </a:lnTo>
                      <a:lnTo>
                        <a:pt x="397" y="288"/>
                      </a:lnTo>
                      <a:lnTo>
                        <a:pt x="400" y="279"/>
                      </a:lnTo>
                      <a:lnTo>
                        <a:pt x="401" y="269"/>
                      </a:lnTo>
                      <a:lnTo>
                        <a:pt x="401" y="50"/>
                      </a:lnTo>
                      <a:lnTo>
                        <a:pt x="400" y="40"/>
                      </a:lnTo>
                      <a:lnTo>
                        <a:pt x="397" y="31"/>
                      </a:lnTo>
                      <a:lnTo>
                        <a:pt x="393" y="23"/>
                      </a:lnTo>
                      <a:lnTo>
                        <a:pt x="387" y="16"/>
                      </a:lnTo>
                      <a:lnTo>
                        <a:pt x="379" y="10"/>
                      </a:lnTo>
                      <a:lnTo>
                        <a:pt x="371" y="4"/>
                      </a:lnTo>
                      <a:lnTo>
                        <a:pt x="362" y="1"/>
                      </a:lnTo>
                      <a:lnTo>
                        <a:pt x="352" y="0"/>
                      </a:lnTo>
                      <a:close/>
                      <a:moveTo>
                        <a:pt x="367" y="269"/>
                      </a:moveTo>
                      <a:lnTo>
                        <a:pt x="366" y="272"/>
                      </a:lnTo>
                      <a:lnTo>
                        <a:pt x="365" y="274"/>
                      </a:lnTo>
                      <a:lnTo>
                        <a:pt x="364" y="277"/>
                      </a:lnTo>
                      <a:lnTo>
                        <a:pt x="362" y="279"/>
                      </a:lnTo>
                      <a:lnTo>
                        <a:pt x="360" y="281"/>
                      </a:lnTo>
                      <a:lnTo>
                        <a:pt x="358" y="282"/>
                      </a:lnTo>
                      <a:lnTo>
                        <a:pt x="355" y="283"/>
                      </a:lnTo>
                      <a:lnTo>
                        <a:pt x="352" y="283"/>
                      </a:lnTo>
                      <a:lnTo>
                        <a:pt x="48" y="283"/>
                      </a:lnTo>
                      <a:lnTo>
                        <a:pt x="45" y="283"/>
                      </a:lnTo>
                      <a:lnTo>
                        <a:pt x="42" y="282"/>
                      </a:lnTo>
                      <a:lnTo>
                        <a:pt x="40" y="281"/>
                      </a:lnTo>
                      <a:lnTo>
                        <a:pt x="38" y="279"/>
                      </a:lnTo>
                      <a:lnTo>
                        <a:pt x="36" y="277"/>
                      </a:lnTo>
                      <a:lnTo>
                        <a:pt x="35" y="274"/>
                      </a:lnTo>
                      <a:lnTo>
                        <a:pt x="34" y="272"/>
                      </a:lnTo>
                      <a:lnTo>
                        <a:pt x="34" y="269"/>
                      </a:lnTo>
                      <a:lnTo>
                        <a:pt x="34" y="50"/>
                      </a:lnTo>
                      <a:lnTo>
                        <a:pt x="34" y="47"/>
                      </a:lnTo>
                      <a:lnTo>
                        <a:pt x="35" y="44"/>
                      </a:lnTo>
                      <a:lnTo>
                        <a:pt x="36" y="42"/>
                      </a:lnTo>
                      <a:lnTo>
                        <a:pt x="38" y="40"/>
                      </a:lnTo>
                      <a:lnTo>
                        <a:pt x="40" y="38"/>
                      </a:lnTo>
                      <a:lnTo>
                        <a:pt x="42" y="37"/>
                      </a:lnTo>
                      <a:lnTo>
                        <a:pt x="45" y="36"/>
                      </a:lnTo>
                      <a:lnTo>
                        <a:pt x="48" y="35"/>
                      </a:lnTo>
                      <a:lnTo>
                        <a:pt x="352" y="35"/>
                      </a:lnTo>
                      <a:lnTo>
                        <a:pt x="355" y="36"/>
                      </a:lnTo>
                      <a:lnTo>
                        <a:pt x="358" y="37"/>
                      </a:lnTo>
                      <a:lnTo>
                        <a:pt x="360" y="38"/>
                      </a:lnTo>
                      <a:lnTo>
                        <a:pt x="362" y="40"/>
                      </a:lnTo>
                      <a:lnTo>
                        <a:pt x="364" y="42"/>
                      </a:lnTo>
                      <a:lnTo>
                        <a:pt x="365" y="44"/>
                      </a:lnTo>
                      <a:lnTo>
                        <a:pt x="366" y="47"/>
                      </a:lnTo>
                      <a:lnTo>
                        <a:pt x="367" y="50"/>
                      </a:lnTo>
                      <a:lnTo>
                        <a:pt x="367"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50" name="Group 328"/>
              <p:cNvGrpSpPr/>
              <p:nvPr/>
            </p:nvGrpSpPr>
            <p:grpSpPr>
              <a:xfrm>
                <a:off x="7121508" y="1953956"/>
                <a:ext cx="309057" cy="299691"/>
                <a:chOff x="7121508" y="1953956"/>
                <a:chExt cx="309057" cy="299691"/>
              </a:xfrm>
              <a:solidFill>
                <a:schemeClr val="accent1"/>
              </a:solidFill>
            </p:grpSpPr>
            <p:sp>
              <p:nvSpPr>
                <p:cNvPr id="51" name="Freeform 220"/>
                <p:cNvSpPr/>
                <p:nvPr/>
              </p:nvSpPr>
              <p:spPr bwMode="auto">
                <a:xfrm>
                  <a:off x="7299450" y="1953956"/>
                  <a:ext cx="131115" cy="135798"/>
                </a:xfrm>
                <a:custGeom>
                  <a:avLst/>
                  <a:gdLst>
                    <a:gd name="T0" fmla="*/ 18 w 257"/>
                    <a:gd name="T1" fmla="*/ 0 h 260"/>
                    <a:gd name="T2" fmla="*/ 11 w 257"/>
                    <a:gd name="T3" fmla="*/ 3 h 260"/>
                    <a:gd name="T4" fmla="*/ 5 w 257"/>
                    <a:gd name="T5" fmla="*/ 6 h 260"/>
                    <a:gd name="T6" fmla="*/ 2 w 257"/>
                    <a:gd name="T7" fmla="*/ 12 h 260"/>
                    <a:gd name="T8" fmla="*/ 0 w 257"/>
                    <a:gd name="T9" fmla="*/ 18 h 260"/>
                    <a:gd name="T10" fmla="*/ 2 w 257"/>
                    <a:gd name="T11" fmla="*/ 25 h 260"/>
                    <a:gd name="T12" fmla="*/ 5 w 257"/>
                    <a:gd name="T13" fmla="*/ 31 h 260"/>
                    <a:gd name="T14" fmla="*/ 11 w 257"/>
                    <a:gd name="T15" fmla="*/ 34 h 260"/>
                    <a:gd name="T16" fmla="*/ 18 w 257"/>
                    <a:gd name="T17" fmla="*/ 36 h 260"/>
                    <a:gd name="T18" fmla="*/ 167 w 257"/>
                    <a:gd name="T19" fmla="*/ 200 h 260"/>
                    <a:gd name="T20" fmla="*/ 139 w 257"/>
                    <a:gd name="T21" fmla="*/ 173 h 260"/>
                    <a:gd name="T22" fmla="*/ 133 w 257"/>
                    <a:gd name="T23" fmla="*/ 170 h 260"/>
                    <a:gd name="T24" fmla="*/ 126 w 257"/>
                    <a:gd name="T25" fmla="*/ 170 h 260"/>
                    <a:gd name="T26" fmla="*/ 120 w 257"/>
                    <a:gd name="T27" fmla="*/ 173 h 260"/>
                    <a:gd name="T28" fmla="*/ 115 w 257"/>
                    <a:gd name="T29" fmla="*/ 178 h 260"/>
                    <a:gd name="T30" fmla="*/ 113 w 257"/>
                    <a:gd name="T31" fmla="*/ 184 h 260"/>
                    <a:gd name="T32" fmla="*/ 113 w 257"/>
                    <a:gd name="T33" fmla="*/ 190 h 260"/>
                    <a:gd name="T34" fmla="*/ 115 w 257"/>
                    <a:gd name="T35" fmla="*/ 196 h 260"/>
                    <a:gd name="T36" fmla="*/ 172 w 257"/>
                    <a:gd name="T37" fmla="*/ 255 h 260"/>
                    <a:gd name="T38" fmla="*/ 178 w 257"/>
                    <a:gd name="T39" fmla="*/ 258 h 260"/>
                    <a:gd name="T40" fmla="*/ 184 w 257"/>
                    <a:gd name="T41" fmla="*/ 260 h 260"/>
                    <a:gd name="T42" fmla="*/ 191 w 257"/>
                    <a:gd name="T43" fmla="*/ 258 h 260"/>
                    <a:gd name="T44" fmla="*/ 196 w 257"/>
                    <a:gd name="T45" fmla="*/ 255 h 260"/>
                    <a:gd name="T46" fmla="*/ 254 w 257"/>
                    <a:gd name="T47" fmla="*/ 196 h 260"/>
                    <a:gd name="T48" fmla="*/ 256 w 257"/>
                    <a:gd name="T49" fmla="*/ 190 h 260"/>
                    <a:gd name="T50" fmla="*/ 256 w 257"/>
                    <a:gd name="T51" fmla="*/ 184 h 260"/>
                    <a:gd name="T52" fmla="*/ 254 w 257"/>
                    <a:gd name="T53" fmla="*/ 178 h 260"/>
                    <a:gd name="T54" fmla="*/ 248 w 257"/>
                    <a:gd name="T55" fmla="*/ 173 h 260"/>
                    <a:gd name="T56" fmla="*/ 242 w 257"/>
                    <a:gd name="T57" fmla="*/ 170 h 260"/>
                    <a:gd name="T58" fmla="*/ 235 w 257"/>
                    <a:gd name="T59" fmla="*/ 170 h 260"/>
                    <a:gd name="T60" fmla="*/ 229 w 257"/>
                    <a:gd name="T61" fmla="*/ 173 h 260"/>
                    <a:gd name="T62" fmla="*/ 201 w 257"/>
                    <a:gd name="T63" fmla="*/ 200 h 260"/>
                    <a:gd name="T64" fmla="*/ 201 w 257"/>
                    <a:gd name="T65" fmla="*/ 15 h 260"/>
                    <a:gd name="T66" fmla="*/ 198 w 257"/>
                    <a:gd name="T67" fmla="*/ 9 h 260"/>
                    <a:gd name="T68" fmla="*/ 194 w 257"/>
                    <a:gd name="T69" fmla="*/ 4 h 260"/>
                    <a:gd name="T70" fmla="*/ 188 w 257"/>
                    <a:gd name="T71"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260">
                      <a:moveTo>
                        <a:pt x="184" y="0"/>
                      </a:moveTo>
                      <a:lnTo>
                        <a:pt x="18" y="0"/>
                      </a:lnTo>
                      <a:lnTo>
                        <a:pt x="14" y="1"/>
                      </a:lnTo>
                      <a:lnTo>
                        <a:pt x="11" y="3"/>
                      </a:lnTo>
                      <a:lnTo>
                        <a:pt x="8" y="4"/>
                      </a:lnTo>
                      <a:lnTo>
                        <a:pt x="5" y="6"/>
                      </a:lnTo>
                      <a:lnTo>
                        <a:pt x="3" y="9"/>
                      </a:lnTo>
                      <a:lnTo>
                        <a:pt x="2" y="12"/>
                      </a:lnTo>
                      <a:lnTo>
                        <a:pt x="1" y="15"/>
                      </a:lnTo>
                      <a:lnTo>
                        <a:pt x="0" y="18"/>
                      </a:lnTo>
                      <a:lnTo>
                        <a:pt x="1" y="22"/>
                      </a:lnTo>
                      <a:lnTo>
                        <a:pt x="2" y="25"/>
                      </a:lnTo>
                      <a:lnTo>
                        <a:pt x="3" y="28"/>
                      </a:lnTo>
                      <a:lnTo>
                        <a:pt x="5" y="31"/>
                      </a:lnTo>
                      <a:lnTo>
                        <a:pt x="8" y="33"/>
                      </a:lnTo>
                      <a:lnTo>
                        <a:pt x="11" y="34"/>
                      </a:lnTo>
                      <a:lnTo>
                        <a:pt x="14" y="35"/>
                      </a:lnTo>
                      <a:lnTo>
                        <a:pt x="18" y="36"/>
                      </a:lnTo>
                      <a:lnTo>
                        <a:pt x="167" y="36"/>
                      </a:lnTo>
                      <a:lnTo>
                        <a:pt x="167" y="200"/>
                      </a:lnTo>
                      <a:lnTo>
                        <a:pt x="142" y="175"/>
                      </a:lnTo>
                      <a:lnTo>
                        <a:pt x="139" y="173"/>
                      </a:lnTo>
                      <a:lnTo>
                        <a:pt x="136" y="171"/>
                      </a:lnTo>
                      <a:lnTo>
                        <a:pt x="133" y="170"/>
                      </a:lnTo>
                      <a:lnTo>
                        <a:pt x="130" y="170"/>
                      </a:lnTo>
                      <a:lnTo>
                        <a:pt x="126" y="170"/>
                      </a:lnTo>
                      <a:lnTo>
                        <a:pt x="123" y="171"/>
                      </a:lnTo>
                      <a:lnTo>
                        <a:pt x="120" y="173"/>
                      </a:lnTo>
                      <a:lnTo>
                        <a:pt x="118" y="175"/>
                      </a:lnTo>
                      <a:lnTo>
                        <a:pt x="115" y="178"/>
                      </a:lnTo>
                      <a:lnTo>
                        <a:pt x="114" y="181"/>
                      </a:lnTo>
                      <a:lnTo>
                        <a:pt x="113" y="184"/>
                      </a:lnTo>
                      <a:lnTo>
                        <a:pt x="113" y="187"/>
                      </a:lnTo>
                      <a:lnTo>
                        <a:pt x="113" y="190"/>
                      </a:lnTo>
                      <a:lnTo>
                        <a:pt x="114" y="193"/>
                      </a:lnTo>
                      <a:lnTo>
                        <a:pt x="115" y="196"/>
                      </a:lnTo>
                      <a:lnTo>
                        <a:pt x="118" y="199"/>
                      </a:lnTo>
                      <a:lnTo>
                        <a:pt x="172" y="255"/>
                      </a:lnTo>
                      <a:lnTo>
                        <a:pt x="175" y="257"/>
                      </a:lnTo>
                      <a:lnTo>
                        <a:pt x="178" y="258"/>
                      </a:lnTo>
                      <a:lnTo>
                        <a:pt x="181" y="259"/>
                      </a:lnTo>
                      <a:lnTo>
                        <a:pt x="184" y="260"/>
                      </a:lnTo>
                      <a:lnTo>
                        <a:pt x="187" y="259"/>
                      </a:lnTo>
                      <a:lnTo>
                        <a:pt x="191" y="258"/>
                      </a:lnTo>
                      <a:lnTo>
                        <a:pt x="194" y="257"/>
                      </a:lnTo>
                      <a:lnTo>
                        <a:pt x="196" y="255"/>
                      </a:lnTo>
                      <a:lnTo>
                        <a:pt x="252" y="199"/>
                      </a:lnTo>
                      <a:lnTo>
                        <a:pt x="254" y="196"/>
                      </a:lnTo>
                      <a:lnTo>
                        <a:pt x="255" y="193"/>
                      </a:lnTo>
                      <a:lnTo>
                        <a:pt x="256" y="190"/>
                      </a:lnTo>
                      <a:lnTo>
                        <a:pt x="257" y="187"/>
                      </a:lnTo>
                      <a:lnTo>
                        <a:pt x="256" y="184"/>
                      </a:lnTo>
                      <a:lnTo>
                        <a:pt x="255" y="181"/>
                      </a:lnTo>
                      <a:lnTo>
                        <a:pt x="254" y="178"/>
                      </a:lnTo>
                      <a:lnTo>
                        <a:pt x="252" y="175"/>
                      </a:lnTo>
                      <a:lnTo>
                        <a:pt x="248" y="173"/>
                      </a:lnTo>
                      <a:lnTo>
                        <a:pt x="245" y="171"/>
                      </a:lnTo>
                      <a:lnTo>
                        <a:pt x="242" y="170"/>
                      </a:lnTo>
                      <a:lnTo>
                        <a:pt x="239" y="170"/>
                      </a:lnTo>
                      <a:lnTo>
                        <a:pt x="235" y="170"/>
                      </a:lnTo>
                      <a:lnTo>
                        <a:pt x="232" y="171"/>
                      </a:lnTo>
                      <a:lnTo>
                        <a:pt x="229" y="173"/>
                      </a:lnTo>
                      <a:lnTo>
                        <a:pt x="226" y="175"/>
                      </a:lnTo>
                      <a:lnTo>
                        <a:pt x="201" y="200"/>
                      </a:lnTo>
                      <a:lnTo>
                        <a:pt x="201" y="18"/>
                      </a:lnTo>
                      <a:lnTo>
                        <a:pt x="201" y="15"/>
                      </a:lnTo>
                      <a:lnTo>
                        <a:pt x="200" y="12"/>
                      </a:lnTo>
                      <a:lnTo>
                        <a:pt x="198" y="9"/>
                      </a:lnTo>
                      <a:lnTo>
                        <a:pt x="196" y="6"/>
                      </a:lnTo>
                      <a:lnTo>
                        <a:pt x="194" y="4"/>
                      </a:lnTo>
                      <a:lnTo>
                        <a:pt x="191" y="3"/>
                      </a:lnTo>
                      <a:lnTo>
                        <a:pt x="188" y="1"/>
                      </a:lnTo>
                      <a:lnTo>
                        <a:pt x="1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2" name="Freeform 221"/>
                <p:cNvSpPr/>
                <p:nvPr/>
              </p:nvSpPr>
              <p:spPr bwMode="auto">
                <a:xfrm>
                  <a:off x="7121508" y="2122532"/>
                  <a:ext cx="135798" cy="131115"/>
                </a:xfrm>
                <a:custGeom>
                  <a:avLst/>
                  <a:gdLst>
                    <a:gd name="T0" fmla="*/ 89 w 256"/>
                    <a:gd name="T1" fmla="*/ 224 h 258"/>
                    <a:gd name="T2" fmla="*/ 115 w 256"/>
                    <a:gd name="T3" fmla="*/ 83 h 258"/>
                    <a:gd name="T4" fmla="*/ 120 w 256"/>
                    <a:gd name="T5" fmla="*/ 87 h 258"/>
                    <a:gd name="T6" fmla="*/ 127 w 256"/>
                    <a:gd name="T7" fmla="*/ 88 h 258"/>
                    <a:gd name="T8" fmla="*/ 133 w 256"/>
                    <a:gd name="T9" fmla="*/ 87 h 258"/>
                    <a:gd name="T10" fmla="*/ 139 w 256"/>
                    <a:gd name="T11" fmla="*/ 83 h 258"/>
                    <a:gd name="T12" fmla="*/ 143 w 256"/>
                    <a:gd name="T13" fmla="*/ 78 h 258"/>
                    <a:gd name="T14" fmla="*/ 144 w 256"/>
                    <a:gd name="T15" fmla="*/ 71 h 258"/>
                    <a:gd name="T16" fmla="*/ 143 w 256"/>
                    <a:gd name="T17" fmla="*/ 65 h 258"/>
                    <a:gd name="T18" fmla="*/ 139 w 256"/>
                    <a:gd name="T19" fmla="*/ 59 h 258"/>
                    <a:gd name="T20" fmla="*/ 82 w 256"/>
                    <a:gd name="T21" fmla="*/ 3 h 258"/>
                    <a:gd name="T22" fmla="*/ 76 w 256"/>
                    <a:gd name="T23" fmla="*/ 0 h 258"/>
                    <a:gd name="T24" fmla="*/ 69 w 256"/>
                    <a:gd name="T25" fmla="*/ 0 h 258"/>
                    <a:gd name="T26" fmla="*/ 63 w 256"/>
                    <a:gd name="T27" fmla="*/ 3 h 258"/>
                    <a:gd name="T28" fmla="*/ 6 w 256"/>
                    <a:gd name="T29" fmla="*/ 59 h 258"/>
                    <a:gd name="T30" fmla="*/ 1 w 256"/>
                    <a:gd name="T31" fmla="*/ 65 h 258"/>
                    <a:gd name="T32" fmla="*/ 0 w 256"/>
                    <a:gd name="T33" fmla="*/ 71 h 258"/>
                    <a:gd name="T34" fmla="*/ 1 w 256"/>
                    <a:gd name="T35" fmla="*/ 78 h 258"/>
                    <a:gd name="T36" fmla="*/ 6 w 256"/>
                    <a:gd name="T37" fmla="*/ 83 h 258"/>
                    <a:gd name="T38" fmla="*/ 12 w 256"/>
                    <a:gd name="T39" fmla="*/ 87 h 258"/>
                    <a:gd name="T40" fmla="*/ 18 w 256"/>
                    <a:gd name="T41" fmla="*/ 88 h 258"/>
                    <a:gd name="T42" fmla="*/ 24 w 256"/>
                    <a:gd name="T43" fmla="*/ 87 h 258"/>
                    <a:gd name="T44" fmla="*/ 30 w 256"/>
                    <a:gd name="T45" fmla="*/ 83 h 258"/>
                    <a:gd name="T46" fmla="*/ 55 w 256"/>
                    <a:gd name="T47" fmla="*/ 241 h 258"/>
                    <a:gd name="T48" fmla="*/ 57 w 256"/>
                    <a:gd name="T49" fmla="*/ 248 h 258"/>
                    <a:gd name="T50" fmla="*/ 60 w 256"/>
                    <a:gd name="T51" fmla="*/ 253 h 258"/>
                    <a:gd name="T52" fmla="*/ 66 w 256"/>
                    <a:gd name="T53" fmla="*/ 257 h 258"/>
                    <a:gd name="T54" fmla="*/ 72 w 256"/>
                    <a:gd name="T55" fmla="*/ 258 h 258"/>
                    <a:gd name="T56" fmla="*/ 242 w 256"/>
                    <a:gd name="T57" fmla="*/ 258 h 258"/>
                    <a:gd name="T58" fmla="*/ 248 w 256"/>
                    <a:gd name="T59" fmla="*/ 255 h 258"/>
                    <a:gd name="T60" fmla="*/ 253 w 256"/>
                    <a:gd name="T61" fmla="*/ 250 h 258"/>
                    <a:gd name="T62" fmla="*/ 256 w 256"/>
                    <a:gd name="T63" fmla="*/ 244 h 258"/>
                    <a:gd name="T64" fmla="*/ 256 w 256"/>
                    <a:gd name="T65" fmla="*/ 237 h 258"/>
                    <a:gd name="T66" fmla="*/ 253 w 256"/>
                    <a:gd name="T67" fmla="*/ 231 h 258"/>
                    <a:gd name="T68" fmla="*/ 248 w 256"/>
                    <a:gd name="T69" fmla="*/ 227 h 258"/>
                    <a:gd name="T70" fmla="*/ 242 w 256"/>
                    <a:gd name="T71"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8">
                      <a:moveTo>
                        <a:pt x="239" y="224"/>
                      </a:moveTo>
                      <a:lnTo>
                        <a:pt x="89" y="224"/>
                      </a:lnTo>
                      <a:lnTo>
                        <a:pt x="89" y="58"/>
                      </a:lnTo>
                      <a:lnTo>
                        <a:pt x="115" y="83"/>
                      </a:lnTo>
                      <a:lnTo>
                        <a:pt x="117" y="86"/>
                      </a:lnTo>
                      <a:lnTo>
                        <a:pt x="120" y="87"/>
                      </a:lnTo>
                      <a:lnTo>
                        <a:pt x="124" y="88"/>
                      </a:lnTo>
                      <a:lnTo>
                        <a:pt x="127" y="88"/>
                      </a:lnTo>
                      <a:lnTo>
                        <a:pt x="130" y="88"/>
                      </a:lnTo>
                      <a:lnTo>
                        <a:pt x="133" y="87"/>
                      </a:lnTo>
                      <a:lnTo>
                        <a:pt x="136" y="86"/>
                      </a:lnTo>
                      <a:lnTo>
                        <a:pt x="139" y="83"/>
                      </a:lnTo>
                      <a:lnTo>
                        <a:pt x="141" y="81"/>
                      </a:lnTo>
                      <a:lnTo>
                        <a:pt x="143" y="78"/>
                      </a:lnTo>
                      <a:lnTo>
                        <a:pt x="144" y="74"/>
                      </a:lnTo>
                      <a:lnTo>
                        <a:pt x="144" y="71"/>
                      </a:lnTo>
                      <a:lnTo>
                        <a:pt x="144" y="68"/>
                      </a:lnTo>
                      <a:lnTo>
                        <a:pt x="143" y="65"/>
                      </a:lnTo>
                      <a:lnTo>
                        <a:pt x="141" y="62"/>
                      </a:lnTo>
                      <a:lnTo>
                        <a:pt x="139" y="59"/>
                      </a:lnTo>
                      <a:lnTo>
                        <a:pt x="84" y="5"/>
                      </a:lnTo>
                      <a:lnTo>
                        <a:pt x="82" y="3"/>
                      </a:lnTo>
                      <a:lnTo>
                        <a:pt x="79" y="1"/>
                      </a:lnTo>
                      <a:lnTo>
                        <a:pt x="76" y="0"/>
                      </a:lnTo>
                      <a:lnTo>
                        <a:pt x="72" y="0"/>
                      </a:lnTo>
                      <a:lnTo>
                        <a:pt x="69" y="0"/>
                      </a:lnTo>
                      <a:lnTo>
                        <a:pt x="66" y="1"/>
                      </a:lnTo>
                      <a:lnTo>
                        <a:pt x="63" y="3"/>
                      </a:lnTo>
                      <a:lnTo>
                        <a:pt x="60" y="5"/>
                      </a:lnTo>
                      <a:lnTo>
                        <a:pt x="6" y="59"/>
                      </a:lnTo>
                      <a:lnTo>
                        <a:pt x="4" y="62"/>
                      </a:lnTo>
                      <a:lnTo>
                        <a:pt x="1" y="65"/>
                      </a:lnTo>
                      <a:lnTo>
                        <a:pt x="0" y="68"/>
                      </a:lnTo>
                      <a:lnTo>
                        <a:pt x="0" y="71"/>
                      </a:lnTo>
                      <a:lnTo>
                        <a:pt x="0" y="74"/>
                      </a:lnTo>
                      <a:lnTo>
                        <a:pt x="1" y="78"/>
                      </a:lnTo>
                      <a:lnTo>
                        <a:pt x="4" y="81"/>
                      </a:lnTo>
                      <a:lnTo>
                        <a:pt x="6" y="83"/>
                      </a:lnTo>
                      <a:lnTo>
                        <a:pt x="9" y="86"/>
                      </a:lnTo>
                      <a:lnTo>
                        <a:pt x="12" y="87"/>
                      </a:lnTo>
                      <a:lnTo>
                        <a:pt x="15" y="88"/>
                      </a:lnTo>
                      <a:lnTo>
                        <a:pt x="18" y="88"/>
                      </a:lnTo>
                      <a:lnTo>
                        <a:pt x="21" y="88"/>
                      </a:lnTo>
                      <a:lnTo>
                        <a:pt x="24" y="87"/>
                      </a:lnTo>
                      <a:lnTo>
                        <a:pt x="27" y="86"/>
                      </a:lnTo>
                      <a:lnTo>
                        <a:pt x="30" y="83"/>
                      </a:lnTo>
                      <a:lnTo>
                        <a:pt x="55" y="58"/>
                      </a:lnTo>
                      <a:lnTo>
                        <a:pt x="55" y="241"/>
                      </a:lnTo>
                      <a:lnTo>
                        <a:pt x="56" y="244"/>
                      </a:lnTo>
                      <a:lnTo>
                        <a:pt x="57" y="248"/>
                      </a:lnTo>
                      <a:lnTo>
                        <a:pt x="58" y="250"/>
                      </a:lnTo>
                      <a:lnTo>
                        <a:pt x="60" y="253"/>
                      </a:lnTo>
                      <a:lnTo>
                        <a:pt x="63" y="255"/>
                      </a:lnTo>
                      <a:lnTo>
                        <a:pt x="66" y="257"/>
                      </a:lnTo>
                      <a:lnTo>
                        <a:pt x="69" y="258"/>
                      </a:lnTo>
                      <a:lnTo>
                        <a:pt x="72" y="258"/>
                      </a:lnTo>
                      <a:lnTo>
                        <a:pt x="239" y="258"/>
                      </a:lnTo>
                      <a:lnTo>
                        <a:pt x="242" y="258"/>
                      </a:lnTo>
                      <a:lnTo>
                        <a:pt x="246" y="257"/>
                      </a:lnTo>
                      <a:lnTo>
                        <a:pt x="248" y="255"/>
                      </a:lnTo>
                      <a:lnTo>
                        <a:pt x="251" y="253"/>
                      </a:lnTo>
                      <a:lnTo>
                        <a:pt x="253" y="250"/>
                      </a:lnTo>
                      <a:lnTo>
                        <a:pt x="255" y="248"/>
                      </a:lnTo>
                      <a:lnTo>
                        <a:pt x="256" y="244"/>
                      </a:lnTo>
                      <a:lnTo>
                        <a:pt x="256" y="241"/>
                      </a:lnTo>
                      <a:lnTo>
                        <a:pt x="256" y="237"/>
                      </a:lnTo>
                      <a:lnTo>
                        <a:pt x="255" y="234"/>
                      </a:lnTo>
                      <a:lnTo>
                        <a:pt x="253" y="231"/>
                      </a:lnTo>
                      <a:lnTo>
                        <a:pt x="251" y="229"/>
                      </a:lnTo>
                      <a:lnTo>
                        <a:pt x="248" y="227"/>
                      </a:lnTo>
                      <a:lnTo>
                        <a:pt x="245" y="225"/>
                      </a:lnTo>
                      <a:lnTo>
                        <a:pt x="242" y="224"/>
                      </a:lnTo>
                      <a:lnTo>
                        <a:pt x="239"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sp>
        <p:nvSpPr>
          <p:cNvPr id="26" name="标题 25"/>
          <p:cNvSpPr>
            <a:spLocks noGrp="1"/>
          </p:cNvSpPr>
          <p:nvPr>
            <p:ph type="title"/>
          </p:nvPr>
        </p:nvSpPr>
        <p:spPr/>
        <p:txBody>
          <a:bodyPr/>
          <a:lstStyle/>
          <a:p>
            <a:r>
              <a:rPr lang="zh-CN" altLang="en-US">
                <a:latin typeface="+mn-lt"/>
                <a:ea typeface="+mn-ea"/>
                <a:cs typeface="+mn-ea"/>
                <a:sym typeface="+mn-lt"/>
              </a:rPr>
              <a:t>物流企业</a:t>
            </a:r>
          </a:p>
        </p:txBody>
      </p:sp>
      <p:sp>
        <p:nvSpPr>
          <p:cNvPr id="6" name="文本占位符 5"/>
          <p:cNvSpPr>
            <a:spLocks noGrp="1"/>
          </p:cNvSpPr>
          <p:nvPr>
            <p:ph type="body" sz="quarter" idx="11"/>
          </p:nvPr>
        </p:nvSpPr>
        <p:spPr>
          <a:xfrm>
            <a:off x="6457071" y="1914459"/>
            <a:ext cx="3306363" cy="2601270"/>
          </a:xfrm>
        </p:spPr>
        <p:txBody>
          <a:bodyPr>
            <a:normAutofit/>
          </a:bodyPr>
          <a:lstStyle/>
          <a:p>
            <a:r>
              <a:rPr lang="zh-CN" altLang="en-US">
                <a:latin typeface="+mn-lt"/>
                <a:ea typeface="+mn-ea"/>
                <a:cs typeface="+mn-ea"/>
                <a:sym typeface="+mn-lt"/>
              </a:rPr>
              <a:t>电子商务企业</a:t>
            </a:r>
            <a:endParaRPr lang="en-US" altLang="zh-CN">
              <a:latin typeface="+mn-lt"/>
              <a:ea typeface="+mn-ea"/>
              <a:cs typeface="+mn-ea"/>
              <a:sym typeface="+mn-lt"/>
            </a:endParaRPr>
          </a:p>
          <a:p>
            <a:pPr lvl="1"/>
            <a:r>
              <a:rPr lang="zh-CN" altLang="en-US">
                <a:latin typeface="+mn-lt"/>
                <a:ea typeface="+mn-ea"/>
                <a:cs typeface="+mn-ea"/>
                <a:sym typeface="+mn-lt"/>
              </a:rPr>
              <a:t>京东商城、阿里巴巴、凡客等电子商务企业，在各自具有特色的领域和商业模式下取得经营规模后，大规模建设配送网络，通过向物流服务的跨界来支撑日益庞大的业务网络和服务于覆盖面较为广泛的客户。</a:t>
            </a:r>
          </a:p>
        </p:txBody>
      </p:sp>
      <p:sp>
        <p:nvSpPr>
          <p:cNvPr id="7" name="文本占位符 6"/>
          <p:cNvSpPr>
            <a:spLocks noGrp="1"/>
          </p:cNvSpPr>
          <p:nvPr>
            <p:ph type="body" sz="quarter" idx="12"/>
          </p:nvPr>
        </p:nvSpPr>
        <p:spPr>
          <a:xfrm>
            <a:off x="1456670" y="2482033"/>
            <a:ext cx="2960530" cy="2179048"/>
          </a:xfrm>
        </p:spPr>
        <p:txBody>
          <a:bodyPr>
            <a:normAutofit/>
          </a:bodyPr>
          <a:lstStyle/>
          <a:p>
            <a:r>
              <a:rPr lang="zh-CN" altLang="en-US">
                <a:latin typeface="+mn-lt"/>
                <a:ea typeface="+mn-ea"/>
                <a:cs typeface="+mn-ea"/>
                <a:sym typeface="+mn-lt"/>
              </a:rPr>
              <a:t>物流企业</a:t>
            </a:r>
            <a:endParaRPr lang="en-US" altLang="zh-CN">
              <a:latin typeface="+mn-lt"/>
              <a:ea typeface="+mn-ea"/>
              <a:cs typeface="+mn-ea"/>
              <a:sym typeface="+mn-lt"/>
            </a:endParaRPr>
          </a:p>
          <a:p>
            <a:pPr lvl="1"/>
            <a:r>
              <a:rPr lang="zh-CN" altLang="en-US">
                <a:latin typeface="+mn-lt"/>
                <a:ea typeface="+mn-ea"/>
                <a:cs typeface="+mn-ea"/>
                <a:sym typeface="+mn-lt"/>
              </a:rPr>
              <a:t>中国邮政、中铁快运、顺丰、申通等国企和民营企业，也开始对电子商务产生钟情，干起了他们并不熟悉的网购买卖，使经营的触角实现了跨界。</a:t>
            </a:r>
          </a:p>
        </p:txBody>
      </p:sp>
      <p:sp>
        <p:nvSpPr>
          <p:cNvPr id="8" name="文本占位符 7"/>
          <p:cNvSpPr>
            <a:spLocks noGrp="1"/>
          </p:cNvSpPr>
          <p:nvPr>
            <p:ph type="body" sz="quarter" idx="13"/>
          </p:nvPr>
        </p:nvSpPr>
        <p:spPr>
          <a:xfrm>
            <a:off x="2208627" y="4739500"/>
            <a:ext cx="6048204" cy="1794884"/>
          </a:xfrm>
        </p:spPr>
        <p:txBody>
          <a:bodyPr>
            <a:normAutofit/>
          </a:bodyPr>
          <a:lstStyle/>
          <a:p>
            <a:r>
              <a:rPr lang="zh-CN" altLang="en-US">
                <a:latin typeface="+mn-lt"/>
                <a:ea typeface="+mn-ea"/>
                <a:cs typeface="+mn-ea"/>
                <a:sym typeface="+mn-lt"/>
              </a:rPr>
              <a:t>竞争关系的出现</a:t>
            </a:r>
            <a:endParaRPr lang="en-US" altLang="zh-CN">
              <a:latin typeface="+mn-lt"/>
              <a:ea typeface="+mn-ea"/>
              <a:cs typeface="+mn-ea"/>
              <a:sym typeface="+mn-lt"/>
            </a:endParaRPr>
          </a:p>
          <a:p>
            <a:pPr lvl="1"/>
            <a:r>
              <a:rPr lang="zh-CN" altLang="en-US">
                <a:latin typeface="+mn-lt"/>
                <a:ea typeface="+mn-ea"/>
                <a:cs typeface="+mn-ea"/>
                <a:sym typeface="+mn-lt"/>
              </a:rPr>
              <a:t>原来电子商务与物流两者相安无事的合作关系，已经演变成激烈的竞争关系，牌已被摊在桌上，玩者也已围坐在桌旁，洗牌可能再所难免，与起初两者互相探讨如何在服务上进行合作的光景大不相同，这也就是</a:t>
            </a:r>
            <a:r>
              <a:rPr lang="en-US" altLang="zh-CN">
                <a:latin typeface="+mn-lt"/>
                <a:ea typeface="+mn-ea"/>
                <a:cs typeface="+mn-ea"/>
                <a:sym typeface="+mn-lt"/>
              </a:rPr>
              <a:t>5</a:t>
            </a:r>
            <a:r>
              <a:rPr lang="zh-CN" altLang="en-US">
                <a:latin typeface="+mn-lt"/>
                <a:ea typeface="+mn-ea"/>
                <a:cs typeface="+mn-ea"/>
                <a:sym typeface="+mn-lt"/>
              </a:rPr>
              <a:t>年左右的时间，竟然如此的时过境迁！</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1239837"/>
            <a:ext cx="12205466" cy="5618163"/>
            <a:chOff x="-5528" y="1239838"/>
            <a:chExt cx="12205466" cy="5618163"/>
          </a:xfrm>
        </p:grpSpPr>
        <p:grpSp>
          <p:nvGrpSpPr>
            <p:cNvPr id="21" name="Group 103"/>
            <p:cNvGrpSpPr/>
            <p:nvPr userDrawn="1"/>
          </p:nvGrpSpPr>
          <p:grpSpPr>
            <a:xfrm>
              <a:off x="5818188" y="3490913"/>
              <a:ext cx="879476" cy="1541463"/>
              <a:chOff x="5386388" y="3490913"/>
              <a:chExt cx="879476" cy="1541463"/>
            </a:xfrm>
          </p:grpSpPr>
          <p:sp>
            <p:nvSpPr>
              <p:cNvPr id="110" name="Freeform 5"/>
              <p:cNvSpPr/>
              <p:nvPr/>
            </p:nvSpPr>
            <p:spPr bwMode="auto">
              <a:xfrm>
                <a:off x="5805488" y="3727451"/>
                <a:ext cx="44450" cy="965200"/>
              </a:xfrm>
              <a:custGeom>
                <a:avLst/>
                <a:gdLst>
                  <a:gd name="T0" fmla="*/ 18 w 28"/>
                  <a:gd name="T1" fmla="*/ 0 h 608"/>
                  <a:gd name="T2" fmla="*/ 9 w 28"/>
                  <a:gd name="T3" fmla="*/ 0 h 608"/>
                  <a:gd name="T4" fmla="*/ 0 w 28"/>
                  <a:gd name="T5" fmla="*/ 608 h 608"/>
                  <a:gd name="T6" fmla="*/ 28 w 28"/>
                  <a:gd name="T7" fmla="*/ 608 h 608"/>
                  <a:gd name="T8" fmla="*/ 18 w 28"/>
                  <a:gd name="T9" fmla="*/ 0 h 608"/>
                </a:gdLst>
                <a:ahLst/>
                <a:cxnLst>
                  <a:cxn ang="0">
                    <a:pos x="T0" y="T1"/>
                  </a:cxn>
                  <a:cxn ang="0">
                    <a:pos x="T2" y="T3"/>
                  </a:cxn>
                  <a:cxn ang="0">
                    <a:pos x="T4" y="T5"/>
                  </a:cxn>
                  <a:cxn ang="0">
                    <a:pos x="T6" y="T7"/>
                  </a:cxn>
                  <a:cxn ang="0">
                    <a:pos x="T8" y="T9"/>
                  </a:cxn>
                </a:cxnLst>
                <a:rect l="0" t="0" r="r" b="b"/>
                <a:pathLst>
                  <a:path w="28" h="608">
                    <a:moveTo>
                      <a:pt x="18" y="0"/>
                    </a:moveTo>
                    <a:lnTo>
                      <a:pt x="9" y="0"/>
                    </a:lnTo>
                    <a:lnTo>
                      <a:pt x="0" y="608"/>
                    </a:lnTo>
                    <a:lnTo>
                      <a:pt x="28" y="608"/>
                    </a:lnTo>
                    <a:lnTo>
                      <a:pt x="18" y="0"/>
                    </a:ln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11" name="Freeform 6"/>
              <p:cNvSpPr/>
              <p:nvPr/>
            </p:nvSpPr>
            <p:spPr bwMode="auto">
              <a:xfrm>
                <a:off x="5816601" y="4056063"/>
                <a:ext cx="214313" cy="131763"/>
              </a:xfrm>
              <a:custGeom>
                <a:avLst/>
                <a:gdLst>
                  <a:gd name="T0" fmla="*/ 8 w 135"/>
                  <a:gd name="T1" fmla="*/ 83 h 83"/>
                  <a:gd name="T2" fmla="*/ 0 w 135"/>
                  <a:gd name="T3" fmla="*/ 69 h 83"/>
                  <a:gd name="T4" fmla="*/ 131 w 135"/>
                  <a:gd name="T5" fmla="*/ 0 h 83"/>
                  <a:gd name="T6" fmla="*/ 135 w 135"/>
                  <a:gd name="T7" fmla="*/ 6 h 83"/>
                  <a:gd name="T8" fmla="*/ 8 w 135"/>
                  <a:gd name="T9" fmla="*/ 83 h 83"/>
                </a:gdLst>
                <a:ahLst/>
                <a:cxnLst>
                  <a:cxn ang="0">
                    <a:pos x="T0" y="T1"/>
                  </a:cxn>
                  <a:cxn ang="0">
                    <a:pos x="T2" y="T3"/>
                  </a:cxn>
                  <a:cxn ang="0">
                    <a:pos x="T4" y="T5"/>
                  </a:cxn>
                  <a:cxn ang="0">
                    <a:pos x="T6" y="T7"/>
                  </a:cxn>
                  <a:cxn ang="0">
                    <a:pos x="T8" y="T9"/>
                  </a:cxn>
                </a:cxnLst>
                <a:rect l="0" t="0" r="r" b="b"/>
                <a:pathLst>
                  <a:path w="135" h="83">
                    <a:moveTo>
                      <a:pt x="8" y="83"/>
                    </a:moveTo>
                    <a:lnTo>
                      <a:pt x="0" y="69"/>
                    </a:lnTo>
                    <a:lnTo>
                      <a:pt x="131" y="0"/>
                    </a:lnTo>
                    <a:lnTo>
                      <a:pt x="135" y="6"/>
                    </a:lnTo>
                    <a:lnTo>
                      <a:pt x="8" y="83"/>
                    </a:ln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12" name="Freeform 7"/>
              <p:cNvSpPr/>
              <p:nvPr/>
            </p:nvSpPr>
            <p:spPr bwMode="auto">
              <a:xfrm>
                <a:off x="5942013" y="3881438"/>
                <a:ext cx="323850" cy="282575"/>
              </a:xfrm>
              <a:custGeom>
                <a:avLst/>
                <a:gdLst>
                  <a:gd name="T0" fmla="*/ 102 w 168"/>
                  <a:gd name="T1" fmla="*/ 115 h 146"/>
                  <a:gd name="T2" fmla="*/ 1 w 168"/>
                  <a:gd name="T3" fmla="*/ 117 h 146"/>
                  <a:gd name="T4" fmla="*/ 53 w 168"/>
                  <a:gd name="T5" fmla="*/ 31 h 146"/>
                  <a:gd name="T6" fmla="*/ 168 w 168"/>
                  <a:gd name="T7" fmla="*/ 20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7"/>
                      <a:pt x="1" y="117"/>
                    </a:cubicBezTo>
                    <a:cubicBezTo>
                      <a:pt x="1" y="117"/>
                      <a:pt x="0" y="62"/>
                      <a:pt x="53" y="31"/>
                    </a:cubicBezTo>
                    <a:cubicBezTo>
                      <a:pt x="107" y="0"/>
                      <a:pt x="168" y="20"/>
                      <a:pt x="168" y="20"/>
                    </a:cubicBezTo>
                    <a:cubicBezTo>
                      <a:pt x="168" y="20"/>
                      <a:pt x="155" y="84"/>
                      <a:pt x="102" y="115"/>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13" name="Freeform 8"/>
              <p:cNvSpPr/>
              <p:nvPr/>
            </p:nvSpPr>
            <p:spPr bwMode="auto">
              <a:xfrm>
                <a:off x="5943601" y="3921126"/>
                <a:ext cx="322263" cy="242888"/>
              </a:xfrm>
              <a:custGeom>
                <a:avLst/>
                <a:gdLst>
                  <a:gd name="T0" fmla="*/ 167 w 167"/>
                  <a:gd name="T1" fmla="*/ 0 h 126"/>
                  <a:gd name="T2" fmla="*/ 101 w 167"/>
                  <a:gd name="T3" fmla="*/ 95 h 126"/>
                  <a:gd name="T4" fmla="*/ 0 w 167"/>
                  <a:gd name="T5" fmla="*/ 97 h 126"/>
                  <a:gd name="T6" fmla="*/ 167 w 167"/>
                  <a:gd name="T7" fmla="*/ 0 h 126"/>
                </a:gdLst>
                <a:ahLst/>
                <a:cxnLst>
                  <a:cxn ang="0">
                    <a:pos x="T0" y="T1"/>
                  </a:cxn>
                  <a:cxn ang="0">
                    <a:pos x="T2" y="T3"/>
                  </a:cxn>
                  <a:cxn ang="0">
                    <a:pos x="T4" y="T5"/>
                  </a:cxn>
                  <a:cxn ang="0">
                    <a:pos x="T6" y="T7"/>
                  </a:cxn>
                </a:cxnLst>
                <a:rect l="0" t="0" r="r" b="b"/>
                <a:pathLst>
                  <a:path w="167" h="126">
                    <a:moveTo>
                      <a:pt x="167" y="0"/>
                    </a:moveTo>
                    <a:cubicBezTo>
                      <a:pt x="167" y="0"/>
                      <a:pt x="154" y="64"/>
                      <a:pt x="101" y="95"/>
                    </a:cubicBezTo>
                    <a:cubicBezTo>
                      <a:pt x="47" y="126"/>
                      <a:pt x="0" y="97"/>
                      <a:pt x="0" y="97"/>
                    </a:cubicBezTo>
                    <a:lnTo>
                      <a:pt x="167"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14" name="Freeform 9"/>
              <p:cNvSpPr/>
              <p:nvPr/>
            </p:nvSpPr>
            <p:spPr bwMode="auto">
              <a:xfrm>
                <a:off x="5624513" y="4300538"/>
                <a:ext cx="211138" cy="131763"/>
              </a:xfrm>
              <a:custGeom>
                <a:avLst/>
                <a:gdLst>
                  <a:gd name="T0" fmla="*/ 125 w 133"/>
                  <a:gd name="T1" fmla="*/ 83 h 83"/>
                  <a:gd name="T2" fmla="*/ 133 w 133"/>
                  <a:gd name="T3" fmla="*/ 69 h 83"/>
                  <a:gd name="T4" fmla="*/ 2 w 133"/>
                  <a:gd name="T5" fmla="*/ 0 h 83"/>
                  <a:gd name="T6" fmla="*/ 0 w 133"/>
                  <a:gd name="T7" fmla="*/ 6 h 83"/>
                  <a:gd name="T8" fmla="*/ 125 w 133"/>
                  <a:gd name="T9" fmla="*/ 83 h 83"/>
                </a:gdLst>
                <a:ahLst/>
                <a:cxnLst>
                  <a:cxn ang="0">
                    <a:pos x="T0" y="T1"/>
                  </a:cxn>
                  <a:cxn ang="0">
                    <a:pos x="T2" y="T3"/>
                  </a:cxn>
                  <a:cxn ang="0">
                    <a:pos x="T4" y="T5"/>
                  </a:cxn>
                  <a:cxn ang="0">
                    <a:pos x="T6" y="T7"/>
                  </a:cxn>
                  <a:cxn ang="0">
                    <a:pos x="T8" y="T9"/>
                  </a:cxn>
                </a:cxnLst>
                <a:rect l="0" t="0" r="r" b="b"/>
                <a:pathLst>
                  <a:path w="133" h="83">
                    <a:moveTo>
                      <a:pt x="125" y="83"/>
                    </a:moveTo>
                    <a:lnTo>
                      <a:pt x="133" y="69"/>
                    </a:lnTo>
                    <a:lnTo>
                      <a:pt x="2" y="0"/>
                    </a:lnTo>
                    <a:lnTo>
                      <a:pt x="0" y="6"/>
                    </a:lnTo>
                    <a:lnTo>
                      <a:pt x="125" y="83"/>
                    </a:ln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15" name="Freeform 10"/>
              <p:cNvSpPr/>
              <p:nvPr/>
            </p:nvSpPr>
            <p:spPr bwMode="auto">
              <a:xfrm>
                <a:off x="5386388" y="4127501"/>
                <a:ext cx="325438" cy="280988"/>
              </a:xfrm>
              <a:custGeom>
                <a:avLst/>
                <a:gdLst>
                  <a:gd name="T0" fmla="*/ 66 w 169"/>
                  <a:gd name="T1" fmla="*/ 115 h 146"/>
                  <a:gd name="T2" fmla="*/ 168 w 169"/>
                  <a:gd name="T3" fmla="*/ 118 h 146"/>
                  <a:gd name="T4" fmla="*/ 115 w 169"/>
                  <a:gd name="T5" fmla="*/ 31 h 146"/>
                  <a:gd name="T6" fmla="*/ 0 w 169"/>
                  <a:gd name="T7" fmla="*/ 21 h 146"/>
                  <a:gd name="T8" fmla="*/ 66 w 169"/>
                  <a:gd name="T9" fmla="*/ 115 h 146"/>
                </a:gdLst>
                <a:ahLst/>
                <a:cxnLst>
                  <a:cxn ang="0">
                    <a:pos x="T0" y="T1"/>
                  </a:cxn>
                  <a:cxn ang="0">
                    <a:pos x="T2" y="T3"/>
                  </a:cxn>
                  <a:cxn ang="0">
                    <a:pos x="T4" y="T5"/>
                  </a:cxn>
                  <a:cxn ang="0">
                    <a:pos x="T6" y="T7"/>
                  </a:cxn>
                  <a:cxn ang="0">
                    <a:pos x="T8" y="T9"/>
                  </a:cxn>
                </a:cxnLst>
                <a:rect l="0" t="0" r="r" b="b"/>
                <a:pathLst>
                  <a:path w="169" h="146">
                    <a:moveTo>
                      <a:pt x="66" y="115"/>
                    </a:moveTo>
                    <a:cubicBezTo>
                      <a:pt x="120" y="146"/>
                      <a:pt x="168" y="118"/>
                      <a:pt x="168" y="118"/>
                    </a:cubicBezTo>
                    <a:cubicBezTo>
                      <a:pt x="168" y="118"/>
                      <a:pt x="169" y="62"/>
                      <a:pt x="115" y="31"/>
                    </a:cubicBezTo>
                    <a:cubicBezTo>
                      <a:pt x="61" y="0"/>
                      <a:pt x="0" y="21"/>
                      <a:pt x="0" y="21"/>
                    </a:cubicBezTo>
                    <a:cubicBezTo>
                      <a:pt x="0" y="21"/>
                      <a:pt x="13" y="84"/>
                      <a:pt x="66" y="115"/>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16" name="Freeform 11"/>
              <p:cNvSpPr/>
              <p:nvPr/>
            </p:nvSpPr>
            <p:spPr bwMode="auto">
              <a:xfrm>
                <a:off x="5386388" y="4167188"/>
                <a:ext cx="323850" cy="241300"/>
              </a:xfrm>
              <a:custGeom>
                <a:avLst/>
                <a:gdLst>
                  <a:gd name="T0" fmla="*/ 0 w 168"/>
                  <a:gd name="T1" fmla="*/ 0 h 125"/>
                  <a:gd name="T2" fmla="*/ 66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3"/>
                      <a:pt x="66" y="94"/>
                    </a:cubicBezTo>
                    <a:cubicBezTo>
                      <a:pt x="120" y="125"/>
                      <a:pt x="168" y="97"/>
                      <a:pt x="168" y="97"/>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17" name="Oval 12"/>
              <p:cNvSpPr>
                <a:spLocks noChangeArrowheads="1"/>
              </p:cNvSpPr>
              <p:nvPr/>
            </p:nvSpPr>
            <p:spPr bwMode="auto">
              <a:xfrm>
                <a:off x="5734051" y="3490913"/>
                <a:ext cx="185738" cy="371475"/>
              </a:xfrm>
              <a:prstGeom prst="ellipse">
                <a:avLst/>
              </a:pr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18" name="Freeform 13"/>
              <p:cNvSpPr/>
              <p:nvPr/>
            </p:nvSpPr>
            <p:spPr bwMode="auto">
              <a:xfrm>
                <a:off x="5827713" y="3490913"/>
                <a:ext cx="92075" cy="371475"/>
              </a:xfrm>
              <a:custGeom>
                <a:avLst/>
                <a:gdLst>
                  <a:gd name="T0" fmla="*/ 0 w 48"/>
                  <a:gd name="T1" fmla="*/ 0 h 193"/>
                  <a:gd name="T2" fmla="*/ 48 w 48"/>
                  <a:gd name="T3" fmla="*/ 104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2"/>
                      <a:pt x="48" y="104"/>
                    </a:cubicBezTo>
                    <a:cubicBezTo>
                      <a:pt x="48" y="166"/>
                      <a:pt x="0" y="193"/>
                      <a:pt x="0" y="193"/>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19" name="Freeform 14"/>
              <p:cNvSpPr/>
              <p:nvPr/>
            </p:nvSpPr>
            <p:spPr bwMode="auto">
              <a:xfrm>
                <a:off x="5394326" y="4557713"/>
                <a:ext cx="863600" cy="474663"/>
              </a:xfrm>
              <a:custGeom>
                <a:avLst/>
                <a:gdLst>
                  <a:gd name="T0" fmla="*/ 372 w 448"/>
                  <a:gd name="T1" fmla="*/ 77 h 246"/>
                  <a:gd name="T2" fmla="*/ 285 w 448"/>
                  <a:gd name="T3" fmla="*/ 15 h 246"/>
                  <a:gd name="T4" fmla="*/ 224 w 448"/>
                  <a:gd name="T5" fmla="*/ 38 h 246"/>
                  <a:gd name="T6" fmla="*/ 156 w 448"/>
                  <a:gd name="T7" fmla="*/ 0 h 246"/>
                  <a:gd name="T8" fmla="*/ 78 w 448"/>
                  <a:gd name="T9" fmla="*/ 63 h 246"/>
                  <a:gd name="T10" fmla="*/ 0 w 448"/>
                  <a:gd name="T11" fmla="*/ 154 h 246"/>
                  <a:gd name="T12" fmla="*/ 92 w 448"/>
                  <a:gd name="T13" fmla="*/ 246 h 246"/>
                  <a:gd name="T14" fmla="*/ 371 w 448"/>
                  <a:gd name="T15" fmla="*/ 231 h 246"/>
                  <a:gd name="T16" fmla="*/ 448 w 448"/>
                  <a:gd name="T17" fmla="*/ 154 h 246"/>
                  <a:gd name="T18" fmla="*/ 372 w 448"/>
                  <a:gd name="T19" fmla="*/ 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246">
                    <a:moveTo>
                      <a:pt x="372" y="77"/>
                    </a:moveTo>
                    <a:cubicBezTo>
                      <a:pt x="359" y="41"/>
                      <a:pt x="325" y="15"/>
                      <a:pt x="285" y="15"/>
                    </a:cubicBezTo>
                    <a:cubicBezTo>
                      <a:pt x="262" y="15"/>
                      <a:pt x="240" y="24"/>
                      <a:pt x="224" y="38"/>
                    </a:cubicBezTo>
                    <a:cubicBezTo>
                      <a:pt x="210" y="15"/>
                      <a:pt x="185" y="0"/>
                      <a:pt x="156" y="0"/>
                    </a:cubicBezTo>
                    <a:cubicBezTo>
                      <a:pt x="118" y="0"/>
                      <a:pt x="86" y="27"/>
                      <a:pt x="78" y="63"/>
                    </a:cubicBezTo>
                    <a:cubicBezTo>
                      <a:pt x="34" y="70"/>
                      <a:pt x="0" y="108"/>
                      <a:pt x="0" y="154"/>
                    </a:cubicBezTo>
                    <a:cubicBezTo>
                      <a:pt x="0" y="205"/>
                      <a:pt x="41" y="246"/>
                      <a:pt x="92" y="246"/>
                    </a:cubicBezTo>
                    <a:cubicBezTo>
                      <a:pt x="143" y="246"/>
                      <a:pt x="344" y="231"/>
                      <a:pt x="371" y="231"/>
                    </a:cubicBezTo>
                    <a:cubicBezTo>
                      <a:pt x="413" y="231"/>
                      <a:pt x="448" y="196"/>
                      <a:pt x="448" y="154"/>
                    </a:cubicBezTo>
                    <a:cubicBezTo>
                      <a:pt x="448" y="112"/>
                      <a:pt x="414" y="78"/>
                      <a:pt x="372" y="77"/>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2" name="Group 104"/>
            <p:cNvGrpSpPr/>
            <p:nvPr userDrawn="1"/>
          </p:nvGrpSpPr>
          <p:grpSpPr>
            <a:xfrm>
              <a:off x="7850240" y="1239838"/>
              <a:ext cx="2554288" cy="3822700"/>
              <a:chOff x="7289801" y="1239838"/>
              <a:chExt cx="2554288" cy="3822700"/>
            </a:xfrm>
          </p:grpSpPr>
          <p:sp>
            <p:nvSpPr>
              <p:cNvPr id="53" name="Freeform 15"/>
              <p:cNvSpPr/>
              <p:nvPr/>
            </p:nvSpPr>
            <p:spPr bwMode="auto">
              <a:xfrm>
                <a:off x="8553451" y="2511426"/>
                <a:ext cx="850900" cy="506413"/>
              </a:xfrm>
              <a:custGeom>
                <a:avLst/>
                <a:gdLst>
                  <a:gd name="T0" fmla="*/ 532 w 536"/>
                  <a:gd name="T1" fmla="*/ 0 h 319"/>
                  <a:gd name="T2" fmla="*/ 536 w 536"/>
                  <a:gd name="T3" fmla="*/ 7 h 319"/>
                  <a:gd name="T4" fmla="*/ 14 w 536"/>
                  <a:gd name="T5" fmla="*/ 319 h 319"/>
                  <a:gd name="T6" fmla="*/ 0 w 536"/>
                  <a:gd name="T7" fmla="*/ 296 h 319"/>
                  <a:gd name="T8" fmla="*/ 532 w 536"/>
                  <a:gd name="T9" fmla="*/ 0 h 319"/>
                </a:gdLst>
                <a:ahLst/>
                <a:cxnLst>
                  <a:cxn ang="0">
                    <a:pos x="T0" y="T1"/>
                  </a:cxn>
                  <a:cxn ang="0">
                    <a:pos x="T2" y="T3"/>
                  </a:cxn>
                  <a:cxn ang="0">
                    <a:pos x="T4" y="T5"/>
                  </a:cxn>
                  <a:cxn ang="0">
                    <a:pos x="T6" y="T7"/>
                  </a:cxn>
                  <a:cxn ang="0">
                    <a:pos x="T8" y="T9"/>
                  </a:cxn>
                </a:cxnLst>
                <a:rect l="0" t="0" r="r" b="b"/>
                <a:pathLst>
                  <a:path w="536" h="319">
                    <a:moveTo>
                      <a:pt x="532" y="0"/>
                    </a:moveTo>
                    <a:lnTo>
                      <a:pt x="536" y="7"/>
                    </a:lnTo>
                    <a:lnTo>
                      <a:pt x="14" y="319"/>
                    </a:lnTo>
                    <a:lnTo>
                      <a:pt x="0" y="296"/>
                    </a:lnTo>
                    <a:lnTo>
                      <a:pt x="532"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54" name="Freeform 16"/>
              <p:cNvSpPr/>
              <p:nvPr/>
            </p:nvSpPr>
            <p:spPr bwMode="auto">
              <a:xfrm>
                <a:off x="9001126" y="2508251"/>
                <a:ext cx="25400" cy="234950"/>
              </a:xfrm>
              <a:custGeom>
                <a:avLst/>
                <a:gdLst>
                  <a:gd name="T0" fmla="*/ 0 w 16"/>
                  <a:gd name="T1" fmla="*/ 148 h 148"/>
                  <a:gd name="T2" fmla="*/ 16 w 16"/>
                  <a:gd name="T3" fmla="*/ 148 h 148"/>
                  <a:gd name="T4" fmla="*/ 11 w 16"/>
                  <a:gd name="T5" fmla="*/ 0 h 148"/>
                  <a:gd name="T6" fmla="*/ 5 w 16"/>
                  <a:gd name="T7" fmla="*/ 0 h 148"/>
                  <a:gd name="T8" fmla="*/ 0 w 16"/>
                  <a:gd name="T9" fmla="*/ 148 h 148"/>
                </a:gdLst>
                <a:ahLst/>
                <a:cxnLst>
                  <a:cxn ang="0">
                    <a:pos x="T0" y="T1"/>
                  </a:cxn>
                  <a:cxn ang="0">
                    <a:pos x="T2" y="T3"/>
                  </a:cxn>
                  <a:cxn ang="0">
                    <a:pos x="T4" y="T5"/>
                  </a:cxn>
                  <a:cxn ang="0">
                    <a:pos x="T6" y="T7"/>
                  </a:cxn>
                  <a:cxn ang="0">
                    <a:pos x="T8" y="T9"/>
                  </a:cxn>
                </a:cxnLst>
                <a:rect l="0" t="0" r="r" b="b"/>
                <a:pathLst>
                  <a:path w="16" h="148">
                    <a:moveTo>
                      <a:pt x="0" y="148"/>
                    </a:moveTo>
                    <a:lnTo>
                      <a:pt x="16" y="148"/>
                    </a:lnTo>
                    <a:lnTo>
                      <a:pt x="11" y="0"/>
                    </a:lnTo>
                    <a:lnTo>
                      <a:pt x="5" y="0"/>
                    </a:lnTo>
                    <a:lnTo>
                      <a:pt x="0" y="148"/>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55" name="Oval 17"/>
              <p:cNvSpPr>
                <a:spLocks noChangeArrowheads="1"/>
              </p:cNvSpPr>
              <p:nvPr/>
            </p:nvSpPr>
            <p:spPr bwMode="auto">
              <a:xfrm>
                <a:off x="8920163" y="2233613"/>
                <a:ext cx="187325" cy="373063"/>
              </a:xfrm>
              <a:prstGeom prst="ellipse">
                <a:avLst/>
              </a:pr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56" name="Freeform 18"/>
              <p:cNvSpPr/>
              <p:nvPr/>
            </p:nvSpPr>
            <p:spPr bwMode="auto">
              <a:xfrm>
                <a:off x="8920163" y="2233613"/>
                <a:ext cx="92075" cy="373063"/>
              </a:xfrm>
              <a:custGeom>
                <a:avLst/>
                <a:gdLst>
                  <a:gd name="T0" fmla="*/ 48 w 48"/>
                  <a:gd name="T1" fmla="*/ 0 h 194"/>
                  <a:gd name="T2" fmla="*/ 0 w 48"/>
                  <a:gd name="T3" fmla="*/ 105 h 194"/>
                  <a:gd name="T4" fmla="*/ 48 w 48"/>
                  <a:gd name="T5" fmla="*/ 194 h 194"/>
                  <a:gd name="T6" fmla="*/ 48 w 48"/>
                  <a:gd name="T7" fmla="*/ 0 h 194"/>
                </a:gdLst>
                <a:ahLst/>
                <a:cxnLst>
                  <a:cxn ang="0">
                    <a:pos x="T0" y="T1"/>
                  </a:cxn>
                  <a:cxn ang="0">
                    <a:pos x="T2" y="T3"/>
                  </a:cxn>
                  <a:cxn ang="0">
                    <a:pos x="T4" y="T5"/>
                  </a:cxn>
                  <a:cxn ang="0">
                    <a:pos x="T6" y="T7"/>
                  </a:cxn>
                </a:cxnLst>
                <a:rect l="0" t="0" r="r" b="b"/>
                <a:pathLst>
                  <a:path w="48" h="194">
                    <a:moveTo>
                      <a:pt x="48" y="0"/>
                    </a:moveTo>
                    <a:cubicBezTo>
                      <a:pt x="48" y="0"/>
                      <a:pt x="0" y="43"/>
                      <a:pt x="0" y="105"/>
                    </a:cubicBezTo>
                    <a:cubicBezTo>
                      <a:pt x="0" y="167"/>
                      <a:pt x="48" y="194"/>
                      <a:pt x="48" y="194"/>
                    </a:cubicBezTo>
                    <a:lnTo>
                      <a:pt x="48"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57" name="Freeform 19"/>
              <p:cNvSpPr/>
              <p:nvPr/>
            </p:nvSpPr>
            <p:spPr bwMode="auto">
              <a:xfrm>
                <a:off x="9280526" y="2359026"/>
                <a:ext cx="325438" cy="280988"/>
              </a:xfrm>
              <a:custGeom>
                <a:avLst/>
                <a:gdLst>
                  <a:gd name="T0" fmla="*/ 54 w 169"/>
                  <a:gd name="T1" fmla="*/ 31 h 146"/>
                  <a:gd name="T2" fmla="*/ 1 w 169"/>
                  <a:gd name="T3" fmla="*/ 117 h 146"/>
                  <a:gd name="T4" fmla="*/ 103 w 169"/>
                  <a:gd name="T5" fmla="*/ 115 h 146"/>
                  <a:gd name="T6" fmla="*/ 169 w 169"/>
                  <a:gd name="T7" fmla="*/ 20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3" y="115"/>
                    </a:cubicBezTo>
                    <a:cubicBezTo>
                      <a:pt x="156" y="84"/>
                      <a:pt x="169" y="20"/>
                      <a:pt x="169" y="20"/>
                    </a:cubicBezTo>
                    <a:cubicBezTo>
                      <a:pt x="169" y="20"/>
                      <a:pt x="108" y="0"/>
                      <a:pt x="54" y="31"/>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58" name="Freeform 20"/>
              <p:cNvSpPr/>
              <p:nvPr/>
            </p:nvSpPr>
            <p:spPr bwMode="auto">
              <a:xfrm>
                <a:off x="9280526" y="2359026"/>
                <a:ext cx="325438" cy="225425"/>
              </a:xfrm>
              <a:custGeom>
                <a:avLst/>
                <a:gdLst>
                  <a:gd name="T0" fmla="*/ 169 w 169"/>
                  <a:gd name="T1" fmla="*/ 20 h 117"/>
                  <a:gd name="T2" fmla="*/ 54 w 169"/>
                  <a:gd name="T3" fmla="*/ 31 h 117"/>
                  <a:gd name="T4" fmla="*/ 1 w 169"/>
                  <a:gd name="T5" fmla="*/ 117 h 117"/>
                  <a:gd name="T6" fmla="*/ 169 w 169"/>
                  <a:gd name="T7" fmla="*/ 20 h 117"/>
                </a:gdLst>
                <a:ahLst/>
                <a:cxnLst>
                  <a:cxn ang="0">
                    <a:pos x="T0" y="T1"/>
                  </a:cxn>
                  <a:cxn ang="0">
                    <a:pos x="T2" y="T3"/>
                  </a:cxn>
                  <a:cxn ang="0">
                    <a:pos x="T4" y="T5"/>
                  </a:cxn>
                  <a:cxn ang="0">
                    <a:pos x="T6" y="T7"/>
                  </a:cxn>
                </a:cxnLst>
                <a:rect l="0" t="0" r="r" b="b"/>
                <a:pathLst>
                  <a:path w="169" h="117">
                    <a:moveTo>
                      <a:pt x="169" y="20"/>
                    </a:moveTo>
                    <a:cubicBezTo>
                      <a:pt x="169" y="20"/>
                      <a:pt x="108" y="0"/>
                      <a:pt x="54" y="31"/>
                    </a:cubicBezTo>
                    <a:cubicBezTo>
                      <a:pt x="0" y="62"/>
                      <a:pt x="1" y="117"/>
                      <a:pt x="1" y="117"/>
                    </a:cubicBezTo>
                    <a:lnTo>
                      <a:pt x="169" y="2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59" name="Freeform 21"/>
              <p:cNvSpPr/>
              <p:nvPr/>
            </p:nvSpPr>
            <p:spPr bwMode="auto">
              <a:xfrm>
                <a:off x="8547101" y="3446463"/>
                <a:ext cx="1095375" cy="655638"/>
              </a:xfrm>
              <a:custGeom>
                <a:avLst/>
                <a:gdLst>
                  <a:gd name="T0" fmla="*/ 685 w 690"/>
                  <a:gd name="T1" fmla="*/ 0 h 413"/>
                  <a:gd name="T2" fmla="*/ 690 w 690"/>
                  <a:gd name="T3" fmla="*/ 8 h 413"/>
                  <a:gd name="T4" fmla="*/ 24 w 690"/>
                  <a:gd name="T5" fmla="*/ 413 h 413"/>
                  <a:gd name="T6" fmla="*/ 0 w 690"/>
                  <a:gd name="T7" fmla="*/ 379 h 413"/>
                  <a:gd name="T8" fmla="*/ 685 w 690"/>
                  <a:gd name="T9" fmla="*/ 0 h 413"/>
                </a:gdLst>
                <a:ahLst/>
                <a:cxnLst>
                  <a:cxn ang="0">
                    <a:pos x="T0" y="T1"/>
                  </a:cxn>
                  <a:cxn ang="0">
                    <a:pos x="T2" y="T3"/>
                  </a:cxn>
                  <a:cxn ang="0">
                    <a:pos x="T4" y="T5"/>
                  </a:cxn>
                  <a:cxn ang="0">
                    <a:pos x="T6" y="T7"/>
                  </a:cxn>
                  <a:cxn ang="0">
                    <a:pos x="T8" y="T9"/>
                  </a:cxn>
                </a:cxnLst>
                <a:rect l="0" t="0" r="r" b="b"/>
                <a:pathLst>
                  <a:path w="690" h="413">
                    <a:moveTo>
                      <a:pt x="685" y="0"/>
                    </a:moveTo>
                    <a:lnTo>
                      <a:pt x="690" y="8"/>
                    </a:lnTo>
                    <a:lnTo>
                      <a:pt x="24" y="413"/>
                    </a:lnTo>
                    <a:lnTo>
                      <a:pt x="0" y="379"/>
                    </a:lnTo>
                    <a:lnTo>
                      <a:pt x="685"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60" name="Freeform 22"/>
              <p:cNvSpPr/>
              <p:nvPr/>
            </p:nvSpPr>
            <p:spPr bwMode="auto">
              <a:xfrm>
                <a:off x="9128126" y="3562351"/>
                <a:ext cx="25400" cy="180975"/>
              </a:xfrm>
              <a:custGeom>
                <a:avLst/>
                <a:gdLst>
                  <a:gd name="T0" fmla="*/ 0 w 16"/>
                  <a:gd name="T1" fmla="*/ 114 h 114"/>
                  <a:gd name="T2" fmla="*/ 16 w 16"/>
                  <a:gd name="T3" fmla="*/ 114 h 114"/>
                  <a:gd name="T4" fmla="*/ 11 w 16"/>
                  <a:gd name="T5" fmla="*/ 0 h 114"/>
                  <a:gd name="T6" fmla="*/ 5 w 16"/>
                  <a:gd name="T7" fmla="*/ 0 h 114"/>
                  <a:gd name="T8" fmla="*/ 0 w 16"/>
                  <a:gd name="T9" fmla="*/ 114 h 114"/>
                </a:gdLst>
                <a:ahLst/>
                <a:cxnLst>
                  <a:cxn ang="0">
                    <a:pos x="T0" y="T1"/>
                  </a:cxn>
                  <a:cxn ang="0">
                    <a:pos x="T2" y="T3"/>
                  </a:cxn>
                  <a:cxn ang="0">
                    <a:pos x="T4" y="T5"/>
                  </a:cxn>
                  <a:cxn ang="0">
                    <a:pos x="T6" y="T7"/>
                  </a:cxn>
                  <a:cxn ang="0">
                    <a:pos x="T8" y="T9"/>
                  </a:cxn>
                </a:cxnLst>
                <a:rect l="0" t="0" r="r" b="b"/>
                <a:pathLst>
                  <a:path w="16" h="114">
                    <a:moveTo>
                      <a:pt x="0" y="114"/>
                    </a:moveTo>
                    <a:lnTo>
                      <a:pt x="16" y="114"/>
                    </a:lnTo>
                    <a:lnTo>
                      <a:pt x="11" y="0"/>
                    </a:lnTo>
                    <a:lnTo>
                      <a:pt x="5" y="0"/>
                    </a:lnTo>
                    <a:lnTo>
                      <a:pt x="0" y="114"/>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61" name="Oval 23"/>
              <p:cNvSpPr>
                <a:spLocks noChangeArrowheads="1"/>
              </p:cNvSpPr>
              <p:nvPr/>
            </p:nvSpPr>
            <p:spPr bwMode="auto">
              <a:xfrm>
                <a:off x="9047163" y="3287713"/>
                <a:ext cx="187325" cy="373063"/>
              </a:xfrm>
              <a:prstGeom prst="ellipse">
                <a:avLst/>
              </a:pr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62" name="Freeform 24"/>
              <p:cNvSpPr/>
              <p:nvPr/>
            </p:nvSpPr>
            <p:spPr bwMode="auto">
              <a:xfrm>
                <a:off x="9047163" y="3287713"/>
                <a:ext cx="95250" cy="373063"/>
              </a:xfrm>
              <a:custGeom>
                <a:avLst/>
                <a:gdLst>
                  <a:gd name="T0" fmla="*/ 49 w 49"/>
                  <a:gd name="T1" fmla="*/ 0 h 194"/>
                  <a:gd name="T2" fmla="*/ 0 w 49"/>
                  <a:gd name="T3" fmla="*/ 105 h 194"/>
                  <a:gd name="T4" fmla="*/ 49 w 49"/>
                  <a:gd name="T5" fmla="*/ 194 h 194"/>
                  <a:gd name="T6" fmla="*/ 49 w 49"/>
                  <a:gd name="T7" fmla="*/ 0 h 194"/>
                </a:gdLst>
                <a:ahLst/>
                <a:cxnLst>
                  <a:cxn ang="0">
                    <a:pos x="T0" y="T1"/>
                  </a:cxn>
                  <a:cxn ang="0">
                    <a:pos x="T2" y="T3"/>
                  </a:cxn>
                  <a:cxn ang="0">
                    <a:pos x="T4" y="T5"/>
                  </a:cxn>
                  <a:cxn ang="0">
                    <a:pos x="T6" y="T7"/>
                  </a:cxn>
                </a:cxnLst>
                <a:rect l="0" t="0" r="r" b="b"/>
                <a:pathLst>
                  <a:path w="49" h="194">
                    <a:moveTo>
                      <a:pt x="49" y="0"/>
                    </a:moveTo>
                    <a:cubicBezTo>
                      <a:pt x="49" y="0"/>
                      <a:pt x="0" y="43"/>
                      <a:pt x="0" y="105"/>
                    </a:cubicBezTo>
                    <a:cubicBezTo>
                      <a:pt x="0" y="167"/>
                      <a:pt x="49" y="194"/>
                      <a:pt x="49" y="194"/>
                    </a:cubicBezTo>
                    <a:lnTo>
                      <a:pt x="49"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63" name="Freeform 25"/>
              <p:cNvSpPr/>
              <p:nvPr/>
            </p:nvSpPr>
            <p:spPr bwMode="auto">
              <a:xfrm>
                <a:off x="8793163" y="3671888"/>
                <a:ext cx="79375" cy="231775"/>
              </a:xfrm>
              <a:custGeom>
                <a:avLst/>
                <a:gdLst>
                  <a:gd name="T0" fmla="*/ 34 w 50"/>
                  <a:gd name="T1" fmla="*/ 146 h 146"/>
                  <a:gd name="T2" fmla="*/ 50 w 50"/>
                  <a:gd name="T3" fmla="*/ 142 h 146"/>
                  <a:gd name="T4" fmla="*/ 7 w 50"/>
                  <a:gd name="T5" fmla="*/ 0 h 146"/>
                  <a:gd name="T6" fmla="*/ 0 w 50"/>
                  <a:gd name="T7" fmla="*/ 3 h 146"/>
                  <a:gd name="T8" fmla="*/ 34 w 50"/>
                  <a:gd name="T9" fmla="*/ 146 h 146"/>
                </a:gdLst>
                <a:ahLst/>
                <a:cxnLst>
                  <a:cxn ang="0">
                    <a:pos x="T0" y="T1"/>
                  </a:cxn>
                  <a:cxn ang="0">
                    <a:pos x="T2" y="T3"/>
                  </a:cxn>
                  <a:cxn ang="0">
                    <a:pos x="T4" y="T5"/>
                  </a:cxn>
                  <a:cxn ang="0">
                    <a:pos x="T6" y="T7"/>
                  </a:cxn>
                  <a:cxn ang="0">
                    <a:pos x="T8" y="T9"/>
                  </a:cxn>
                </a:cxnLst>
                <a:rect l="0" t="0" r="r" b="b"/>
                <a:pathLst>
                  <a:path w="50" h="146">
                    <a:moveTo>
                      <a:pt x="34" y="146"/>
                    </a:moveTo>
                    <a:lnTo>
                      <a:pt x="50" y="142"/>
                    </a:lnTo>
                    <a:lnTo>
                      <a:pt x="7" y="0"/>
                    </a:lnTo>
                    <a:lnTo>
                      <a:pt x="0" y="3"/>
                    </a:lnTo>
                    <a:lnTo>
                      <a:pt x="34" y="146"/>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64" name="Freeform 26"/>
              <p:cNvSpPr/>
              <p:nvPr/>
            </p:nvSpPr>
            <p:spPr bwMode="auto">
              <a:xfrm>
                <a:off x="8658226" y="3406776"/>
                <a:ext cx="242888" cy="360363"/>
              </a:xfrm>
              <a:custGeom>
                <a:avLst/>
                <a:gdLst>
                  <a:gd name="T0" fmla="*/ 16 w 126"/>
                  <a:gd name="T1" fmla="*/ 114 h 187"/>
                  <a:gd name="T2" fmla="*/ 86 w 126"/>
                  <a:gd name="T3" fmla="*/ 187 h 187"/>
                  <a:gd name="T4" fmla="*/ 110 w 126"/>
                  <a:gd name="T5" fmla="*/ 89 h 187"/>
                  <a:gd name="T6" fmla="*/ 36 w 126"/>
                  <a:gd name="T7" fmla="*/ 0 h 187"/>
                  <a:gd name="T8" fmla="*/ 16 w 126"/>
                  <a:gd name="T9" fmla="*/ 114 h 187"/>
                </a:gdLst>
                <a:ahLst/>
                <a:cxnLst>
                  <a:cxn ang="0">
                    <a:pos x="T0" y="T1"/>
                  </a:cxn>
                  <a:cxn ang="0">
                    <a:pos x="T2" y="T3"/>
                  </a:cxn>
                  <a:cxn ang="0">
                    <a:pos x="T4" y="T5"/>
                  </a:cxn>
                  <a:cxn ang="0">
                    <a:pos x="T6" y="T7"/>
                  </a:cxn>
                  <a:cxn ang="0">
                    <a:pos x="T8" y="T9"/>
                  </a:cxn>
                </a:cxnLst>
                <a:rect l="0" t="0" r="r" b="b"/>
                <a:pathLst>
                  <a:path w="126" h="187">
                    <a:moveTo>
                      <a:pt x="16" y="114"/>
                    </a:moveTo>
                    <a:cubicBezTo>
                      <a:pt x="32" y="174"/>
                      <a:pt x="86" y="187"/>
                      <a:pt x="86" y="187"/>
                    </a:cubicBezTo>
                    <a:cubicBezTo>
                      <a:pt x="86" y="187"/>
                      <a:pt x="126" y="149"/>
                      <a:pt x="110" y="89"/>
                    </a:cubicBezTo>
                    <a:cubicBezTo>
                      <a:pt x="94" y="29"/>
                      <a:pt x="36" y="0"/>
                      <a:pt x="36" y="0"/>
                    </a:cubicBezTo>
                    <a:cubicBezTo>
                      <a:pt x="36" y="0"/>
                      <a:pt x="0" y="54"/>
                      <a:pt x="16" y="114"/>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65" name="Freeform 27"/>
              <p:cNvSpPr/>
              <p:nvPr/>
            </p:nvSpPr>
            <p:spPr bwMode="auto">
              <a:xfrm>
                <a:off x="8658226" y="3406776"/>
                <a:ext cx="166688" cy="360363"/>
              </a:xfrm>
              <a:custGeom>
                <a:avLst/>
                <a:gdLst>
                  <a:gd name="T0" fmla="*/ 36 w 86"/>
                  <a:gd name="T1" fmla="*/ 0 h 187"/>
                  <a:gd name="T2" fmla="*/ 16 w 86"/>
                  <a:gd name="T3" fmla="*/ 114 h 187"/>
                  <a:gd name="T4" fmla="*/ 86 w 86"/>
                  <a:gd name="T5" fmla="*/ 187 h 187"/>
                  <a:gd name="T6" fmla="*/ 36 w 86"/>
                  <a:gd name="T7" fmla="*/ 0 h 187"/>
                </a:gdLst>
                <a:ahLst/>
                <a:cxnLst>
                  <a:cxn ang="0">
                    <a:pos x="T0" y="T1"/>
                  </a:cxn>
                  <a:cxn ang="0">
                    <a:pos x="T2" y="T3"/>
                  </a:cxn>
                  <a:cxn ang="0">
                    <a:pos x="T4" y="T5"/>
                  </a:cxn>
                  <a:cxn ang="0">
                    <a:pos x="T6" y="T7"/>
                  </a:cxn>
                </a:cxnLst>
                <a:rect l="0" t="0" r="r" b="b"/>
                <a:pathLst>
                  <a:path w="86" h="187">
                    <a:moveTo>
                      <a:pt x="36" y="0"/>
                    </a:moveTo>
                    <a:cubicBezTo>
                      <a:pt x="36" y="0"/>
                      <a:pt x="0" y="54"/>
                      <a:pt x="16" y="114"/>
                    </a:cubicBezTo>
                    <a:cubicBezTo>
                      <a:pt x="32" y="174"/>
                      <a:pt x="86" y="187"/>
                      <a:pt x="86" y="187"/>
                    </a:cubicBezTo>
                    <a:lnTo>
                      <a:pt x="36"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66" name="Freeform 28"/>
              <p:cNvSpPr/>
              <p:nvPr/>
            </p:nvSpPr>
            <p:spPr bwMode="auto">
              <a:xfrm>
                <a:off x="8969376" y="3824288"/>
                <a:ext cx="177800" cy="179388"/>
              </a:xfrm>
              <a:custGeom>
                <a:avLst/>
                <a:gdLst>
                  <a:gd name="T0" fmla="*/ 0 w 112"/>
                  <a:gd name="T1" fmla="*/ 12 h 113"/>
                  <a:gd name="T2" fmla="*/ 12 w 112"/>
                  <a:gd name="T3" fmla="*/ 0 h 113"/>
                  <a:gd name="T4" fmla="*/ 112 w 112"/>
                  <a:gd name="T5" fmla="*/ 108 h 113"/>
                  <a:gd name="T6" fmla="*/ 107 w 112"/>
                  <a:gd name="T7" fmla="*/ 113 h 113"/>
                  <a:gd name="T8" fmla="*/ 0 w 112"/>
                  <a:gd name="T9" fmla="*/ 12 h 113"/>
                </a:gdLst>
                <a:ahLst/>
                <a:cxnLst>
                  <a:cxn ang="0">
                    <a:pos x="T0" y="T1"/>
                  </a:cxn>
                  <a:cxn ang="0">
                    <a:pos x="T2" y="T3"/>
                  </a:cxn>
                  <a:cxn ang="0">
                    <a:pos x="T4" y="T5"/>
                  </a:cxn>
                  <a:cxn ang="0">
                    <a:pos x="T6" y="T7"/>
                  </a:cxn>
                  <a:cxn ang="0">
                    <a:pos x="T8" y="T9"/>
                  </a:cxn>
                </a:cxnLst>
                <a:rect l="0" t="0" r="r" b="b"/>
                <a:pathLst>
                  <a:path w="112" h="113">
                    <a:moveTo>
                      <a:pt x="0" y="12"/>
                    </a:moveTo>
                    <a:lnTo>
                      <a:pt x="12" y="0"/>
                    </a:lnTo>
                    <a:lnTo>
                      <a:pt x="112" y="108"/>
                    </a:lnTo>
                    <a:lnTo>
                      <a:pt x="107" y="113"/>
                    </a:lnTo>
                    <a:lnTo>
                      <a:pt x="0" y="12"/>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67" name="Freeform 29"/>
              <p:cNvSpPr/>
              <p:nvPr/>
            </p:nvSpPr>
            <p:spPr bwMode="auto">
              <a:xfrm>
                <a:off x="9045576" y="3902076"/>
                <a:ext cx="301625" cy="300038"/>
              </a:xfrm>
              <a:custGeom>
                <a:avLst/>
                <a:gdLst>
                  <a:gd name="T0" fmla="*/ 44 w 157"/>
                  <a:gd name="T1" fmla="*/ 113 h 156"/>
                  <a:gd name="T2" fmla="*/ 16 w 157"/>
                  <a:gd name="T3" fmla="*/ 15 h 156"/>
                  <a:gd name="T4" fmla="*/ 113 w 157"/>
                  <a:gd name="T5" fmla="*/ 44 h 156"/>
                  <a:gd name="T6" fmla="*/ 153 w 157"/>
                  <a:gd name="T7" fmla="*/ 152 h 156"/>
                  <a:gd name="T8" fmla="*/ 44 w 157"/>
                  <a:gd name="T9" fmla="*/ 113 h 156"/>
                </a:gdLst>
                <a:ahLst/>
                <a:cxnLst>
                  <a:cxn ang="0">
                    <a:pos x="T0" y="T1"/>
                  </a:cxn>
                  <a:cxn ang="0">
                    <a:pos x="T2" y="T3"/>
                  </a:cxn>
                  <a:cxn ang="0">
                    <a:pos x="T4" y="T5"/>
                  </a:cxn>
                  <a:cxn ang="0">
                    <a:pos x="T6" y="T7"/>
                  </a:cxn>
                  <a:cxn ang="0">
                    <a:pos x="T8" y="T9"/>
                  </a:cxn>
                </a:cxnLst>
                <a:rect l="0" t="0" r="r" b="b"/>
                <a:pathLst>
                  <a:path w="157" h="156">
                    <a:moveTo>
                      <a:pt x="44" y="113"/>
                    </a:moveTo>
                    <a:cubicBezTo>
                      <a:pt x="0" y="69"/>
                      <a:pt x="16" y="15"/>
                      <a:pt x="16" y="15"/>
                    </a:cubicBezTo>
                    <a:cubicBezTo>
                      <a:pt x="16" y="15"/>
                      <a:pt x="69" y="0"/>
                      <a:pt x="113" y="44"/>
                    </a:cubicBezTo>
                    <a:cubicBezTo>
                      <a:pt x="157" y="88"/>
                      <a:pt x="153" y="152"/>
                      <a:pt x="153" y="152"/>
                    </a:cubicBezTo>
                    <a:cubicBezTo>
                      <a:pt x="153" y="152"/>
                      <a:pt x="88" y="156"/>
                      <a:pt x="44" y="113"/>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68" name="Freeform 30"/>
              <p:cNvSpPr/>
              <p:nvPr/>
            </p:nvSpPr>
            <p:spPr bwMode="auto">
              <a:xfrm>
                <a:off x="9045576" y="3930651"/>
                <a:ext cx="295275" cy="271463"/>
              </a:xfrm>
              <a:custGeom>
                <a:avLst/>
                <a:gdLst>
                  <a:gd name="T0" fmla="*/ 153 w 153"/>
                  <a:gd name="T1" fmla="*/ 137 h 141"/>
                  <a:gd name="T2" fmla="*/ 44 w 153"/>
                  <a:gd name="T3" fmla="*/ 98 h 141"/>
                  <a:gd name="T4" fmla="*/ 16 w 153"/>
                  <a:gd name="T5" fmla="*/ 0 h 141"/>
                  <a:gd name="T6" fmla="*/ 153 w 153"/>
                  <a:gd name="T7" fmla="*/ 137 h 141"/>
                </a:gdLst>
                <a:ahLst/>
                <a:cxnLst>
                  <a:cxn ang="0">
                    <a:pos x="T0" y="T1"/>
                  </a:cxn>
                  <a:cxn ang="0">
                    <a:pos x="T2" y="T3"/>
                  </a:cxn>
                  <a:cxn ang="0">
                    <a:pos x="T4" y="T5"/>
                  </a:cxn>
                  <a:cxn ang="0">
                    <a:pos x="T6" y="T7"/>
                  </a:cxn>
                </a:cxnLst>
                <a:rect l="0" t="0" r="r" b="b"/>
                <a:pathLst>
                  <a:path w="153" h="141">
                    <a:moveTo>
                      <a:pt x="153" y="137"/>
                    </a:moveTo>
                    <a:cubicBezTo>
                      <a:pt x="153" y="137"/>
                      <a:pt x="88" y="141"/>
                      <a:pt x="44" y="98"/>
                    </a:cubicBezTo>
                    <a:cubicBezTo>
                      <a:pt x="0" y="54"/>
                      <a:pt x="16" y="0"/>
                      <a:pt x="16" y="0"/>
                    </a:cubicBezTo>
                    <a:lnTo>
                      <a:pt x="153" y="13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69" name="Freeform 31"/>
              <p:cNvSpPr/>
              <p:nvPr/>
            </p:nvSpPr>
            <p:spPr bwMode="auto">
              <a:xfrm>
                <a:off x="9518651" y="3294063"/>
                <a:ext cx="325438" cy="282575"/>
              </a:xfrm>
              <a:custGeom>
                <a:avLst/>
                <a:gdLst>
                  <a:gd name="T0" fmla="*/ 54 w 169"/>
                  <a:gd name="T1" fmla="*/ 31 h 146"/>
                  <a:gd name="T2" fmla="*/ 1 w 169"/>
                  <a:gd name="T3" fmla="*/ 117 h 146"/>
                  <a:gd name="T4" fmla="*/ 102 w 169"/>
                  <a:gd name="T5" fmla="*/ 115 h 146"/>
                  <a:gd name="T6" fmla="*/ 169 w 169"/>
                  <a:gd name="T7" fmla="*/ 21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2" y="115"/>
                    </a:cubicBezTo>
                    <a:cubicBezTo>
                      <a:pt x="156" y="84"/>
                      <a:pt x="169" y="21"/>
                      <a:pt x="169" y="21"/>
                    </a:cubicBezTo>
                    <a:cubicBezTo>
                      <a:pt x="169" y="21"/>
                      <a:pt x="108" y="0"/>
                      <a:pt x="54" y="31"/>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70" name="Freeform 32"/>
              <p:cNvSpPr/>
              <p:nvPr/>
            </p:nvSpPr>
            <p:spPr bwMode="auto">
              <a:xfrm>
                <a:off x="9518651" y="3294063"/>
                <a:ext cx="325438" cy="225425"/>
              </a:xfrm>
              <a:custGeom>
                <a:avLst/>
                <a:gdLst>
                  <a:gd name="T0" fmla="*/ 169 w 169"/>
                  <a:gd name="T1" fmla="*/ 21 h 117"/>
                  <a:gd name="T2" fmla="*/ 54 w 169"/>
                  <a:gd name="T3" fmla="*/ 31 h 117"/>
                  <a:gd name="T4" fmla="*/ 1 w 169"/>
                  <a:gd name="T5" fmla="*/ 117 h 117"/>
                  <a:gd name="T6" fmla="*/ 169 w 169"/>
                  <a:gd name="T7" fmla="*/ 21 h 117"/>
                </a:gdLst>
                <a:ahLst/>
                <a:cxnLst>
                  <a:cxn ang="0">
                    <a:pos x="T0" y="T1"/>
                  </a:cxn>
                  <a:cxn ang="0">
                    <a:pos x="T2" y="T3"/>
                  </a:cxn>
                  <a:cxn ang="0">
                    <a:pos x="T4" y="T5"/>
                  </a:cxn>
                  <a:cxn ang="0">
                    <a:pos x="T6" y="T7"/>
                  </a:cxn>
                </a:cxnLst>
                <a:rect l="0" t="0" r="r" b="b"/>
                <a:pathLst>
                  <a:path w="169" h="117">
                    <a:moveTo>
                      <a:pt x="169" y="21"/>
                    </a:moveTo>
                    <a:cubicBezTo>
                      <a:pt x="169" y="21"/>
                      <a:pt x="108" y="0"/>
                      <a:pt x="54" y="31"/>
                    </a:cubicBezTo>
                    <a:cubicBezTo>
                      <a:pt x="0" y="62"/>
                      <a:pt x="1" y="117"/>
                      <a:pt x="1" y="117"/>
                    </a:cubicBezTo>
                    <a:lnTo>
                      <a:pt x="169" y="21"/>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71" name="Freeform 33"/>
              <p:cNvSpPr/>
              <p:nvPr/>
            </p:nvSpPr>
            <p:spPr bwMode="auto">
              <a:xfrm>
                <a:off x="7491413" y="3082926"/>
                <a:ext cx="1093788" cy="652463"/>
              </a:xfrm>
              <a:custGeom>
                <a:avLst/>
                <a:gdLst>
                  <a:gd name="T0" fmla="*/ 4 w 689"/>
                  <a:gd name="T1" fmla="*/ 0 h 411"/>
                  <a:gd name="T2" fmla="*/ 0 w 689"/>
                  <a:gd name="T3" fmla="*/ 7 h 411"/>
                  <a:gd name="T4" fmla="*/ 665 w 689"/>
                  <a:gd name="T5" fmla="*/ 411 h 411"/>
                  <a:gd name="T6" fmla="*/ 689 w 689"/>
                  <a:gd name="T7" fmla="*/ 377 h 411"/>
                  <a:gd name="T8" fmla="*/ 4 w 689"/>
                  <a:gd name="T9" fmla="*/ 0 h 411"/>
                </a:gdLst>
                <a:ahLst/>
                <a:cxnLst>
                  <a:cxn ang="0">
                    <a:pos x="T0" y="T1"/>
                  </a:cxn>
                  <a:cxn ang="0">
                    <a:pos x="T2" y="T3"/>
                  </a:cxn>
                  <a:cxn ang="0">
                    <a:pos x="T4" y="T5"/>
                  </a:cxn>
                  <a:cxn ang="0">
                    <a:pos x="T6" y="T7"/>
                  </a:cxn>
                  <a:cxn ang="0">
                    <a:pos x="T8" y="T9"/>
                  </a:cxn>
                </a:cxnLst>
                <a:rect l="0" t="0" r="r" b="b"/>
                <a:pathLst>
                  <a:path w="689" h="411">
                    <a:moveTo>
                      <a:pt x="4" y="0"/>
                    </a:moveTo>
                    <a:lnTo>
                      <a:pt x="0" y="7"/>
                    </a:lnTo>
                    <a:lnTo>
                      <a:pt x="665" y="411"/>
                    </a:lnTo>
                    <a:lnTo>
                      <a:pt x="689" y="377"/>
                    </a:lnTo>
                    <a:lnTo>
                      <a:pt x="4"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72" name="Freeform 34"/>
              <p:cNvSpPr/>
              <p:nvPr/>
            </p:nvSpPr>
            <p:spPr bwMode="auto">
              <a:xfrm>
                <a:off x="7978776" y="3198813"/>
                <a:ext cx="26988" cy="180975"/>
              </a:xfrm>
              <a:custGeom>
                <a:avLst/>
                <a:gdLst>
                  <a:gd name="T0" fmla="*/ 17 w 17"/>
                  <a:gd name="T1" fmla="*/ 114 h 114"/>
                  <a:gd name="T2" fmla="*/ 0 w 17"/>
                  <a:gd name="T3" fmla="*/ 114 h 114"/>
                  <a:gd name="T4" fmla="*/ 5 w 17"/>
                  <a:gd name="T5" fmla="*/ 0 h 114"/>
                  <a:gd name="T6" fmla="*/ 12 w 17"/>
                  <a:gd name="T7" fmla="*/ 0 h 114"/>
                  <a:gd name="T8" fmla="*/ 17 w 17"/>
                  <a:gd name="T9" fmla="*/ 114 h 114"/>
                </a:gdLst>
                <a:ahLst/>
                <a:cxnLst>
                  <a:cxn ang="0">
                    <a:pos x="T0" y="T1"/>
                  </a:cxn>
                  <a:cxn ang="0">
                    <a:pos x="T2" y="T3"/>
                  </a:cxn>
                  <a:cxn ang="0">
                    <a:pos x="T4" y="T5"/>
                  </a:cxn>
                  <a:cxn ang="0">
                    <a:pos x="T6" y="T7"/>
                  </a:cxn>
                  <a:cxn ang="0">
                    <a:pos x="T8" y="T9"/>
                  </a:cxn>
                </a:cxnLst>
                <a:rect l="0" t="0" r="r" b="b"/>
                <a:pathLst>
                  <a:path w="17" h="114">
                    <a:moveTo>
                      <a:pt x="17" y="114"/>
                    </a:moveTo>
                    <a:lnTo>
                      <a:pt x="0" y="114"/>
                    </a:lnTo>
                    <a:lnTo>
                      <a:pt x="5" y="0"/>
                    </a:lnTo>
                    <a:lnTo>
                      <a:pt x="12" y="0"/>
                    </a:lnTo>
                    <a:lnTo>
                      <a:pt x="17" y="114"/>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73" name="Oval 35"/>
              <p:cNvSpPr>
                <a:spLocks noChangeArrowheads="1"/>
              </p:cNvSpPr>
              <p:nvPr/>
            </p:nvSpPr>
            <p:spPr bwMode="auto">
              <a:xfrm>
                <a:off x="7897813" y="2922588"/>
                <a:ext cx="188913" cy="371475"/>
              </a:xfrm>
              <a:prstGeom prst="ellipse">
                <a:avLst/>
              </a:pr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74" name="Freeform 36"/>
              <p:cNvSpPr/>
              <p:nvPr/>
            </p:nvSpPr>
            <p:spPr bwMode="auto">
              <a:xfrm>
                <a:off x="7993063" y="2922588"/>
                <a:ext cx="93663" cy="371475"/>
              </a:xfrm>
              <a:custGeom>
                <a:avLst/>
                <a:gdLst>
                  <a:gd name="T0" fmla="*/ 0 w 49"/>
                  <a:gd name="T1" fmla="*/ 0 h 193"/>
                  <a:gd name="T2" fmla="*/ 49 w 49"/>
                  <a:gd name="T3" fmla="*/ 105 h 193"/>
                  <a:gd name="T4" fmla="*/ 0 w 49"/>
                  <a:gd name="T5" fmla="*/ 193 h 193"/>
                  <a:gd name="T6" fmla="*/ 0 w 49"/>
                  <a:gd name="T7" fmla="*/ 0 h 193"/>
                </a:gdLst>
                <a:ahLst/>
                <a:cxnLst>
                  <a:cxn ang="0">
                    <a:pos x="T0" y="T1"/>
                  </a:cxn>
                  <a:cxn ang="0">
                    <a:pos x="T2" y="T3"/>
                  </a:cxn>
                  <a:cxn ang="0">
                    <a:pos x="T4" y="T5"/>
                  </a:cxn>
                  <a:cxn ang="0">
                    <a:pos x="T6" y="T7"/>
                  </a:cxn>
                </a:cxnLst>
                <a:rect l="0" t="0" r="r" b="b"/>
                <a:pathLst>
                  <a:path w="49" h="193">
                    <a:moveTo>
                      <a:pt x="0" y="0"/>
                    </a:moveTo>
                    <a:cubicBezTo>
                      <a:pt x="0" y="0"/>
                      <a:pt x="49" y="43"/>
                      <a:pt x="49" y="105"/>
                    </a:cubicBezTo>
                    <a:cubicBezTo>
                      <a:pt x="49" y="166"/>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75" name="Freeform 37"/>
              <p:cNvSpPr/>
              <p:nvPr/>
            </p:nvSpPr>
            <p:spPr bwMode="auto">
              <a:xfrm>
                <a:off x="8261351" y="3308351"/>
                <a:ext cx="77788" cy="231775"/>
              </a:xfrm>
              <a:custGeom>
                <a:avLst/>
                <a:gdLst>
                  <a:gd name="T0" fmla="*/ 16 w 49"/>
                  <a:gd name="T1" fmla="*/ 146 h 146"/>
                  <a:gd name="T2" fmla="*/ 0 w 49"/>
                  <a:gd name="T3" fmla="*/ 141 h 146"/>
                  <a:gd name="T4" fmla="*/ 43 w 49"/>
                  <a:gd name="T5" fmla="*/ 0 h 146"/>
                  <a:gd name="T6" fmla="*/ 49 w 49"/>
                  <a:gd name="T7" fmla="*/ 1 h 146"/>
                  <a:gd name="T8" fmla="*/ 16 w 49"/>
                  <a:gd name="T9" fmla="*/ 146 h 146"/>
                </a:gdLst>
                <a:ahLst/>
                <a:cxnLst>
                  <a:cxn ang="0">
                    <a:pos x="T0" y="T1"/>
                  </a:cxn>
                  <a:cxn ang="0">
                    <a:pos x="T2" y="T3"/>
                  </a:cxn>
                  <a:cxn ang="0">
                    <a:pos x="T4" y="T5"/>
                  </a:cxn>
                  <a:cxn ang="0">
                    <a:pos x="T6" y="T7"/>
                  </a:cxn>
                  <a:cxn ang="0">
                    <a:pos x="T8" y="T9"/>
                  </a:cxn>
                </a:cxnLst>
                <a:rect l="0" t="0" r="r" b="b"/>
                <a:pathLst>
                  <a:path w="49" h="146">
                    <a:moveTo>
                      <a:pt x="16" y="146"/>
                    </a:moveTo>
                    <a:lnTo>
                      <a:pt x="0" y="141"/>
                    </a:lnTo>
                    <a:lnTo>
                      <a:pt x="43" y="0"/>
                    </a:lnTo>
                    <a:lnTo>
                      <a:pt x="49" y="1"/>
                    </a:lnTo>
                    <a:lnTo>
                      <a:pt x="16" y="146"/>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76" name="Freeform 38"/>
              <p:cNvSpPr/>
              <p:nvPr/>
            </p:nvSpPr>
            <p:spPr bwMode="auto">
              <a:xfrm>
                <a:off x="8232776" y="3041651"/>
                <a:ext cx="242888" cy="360363"/>
              </a:xfrm>
              <a:custGeom>
                <a:avLst/>
                <a:gdLst>
                  <a:gd name="T0" fmla="*/ 110 w 126"/>
                  <a:gd name="T1" fmla="*/ 114 h 187"/>
                  <a:gd name="T2" fmla="*/ 40 w 126"/>
                  <a:gd name="T3" fmla="*/ 187 h 187"/>
                  <a:gd name="T4" fmla="*/ 16 w 126"/>
                  <a:gd name="T5" fmla="*/ 89 h 187"/>
                  <a:gd name="T6" fmla="*/ 90 w 126"/>
                  <a:gd name="T7" fmla="*/ 0 h 187"/>
                  <a:gd name="T8" fmla="*/ 110 w 126"/>
                  <a:gd name="T9" fmla="*/ 114 h 187"/>
                </a:gdLst>
                <a:ahLst/>
                <a:cxnLst>
                  <a:cxn ang="0">
                    <a:pos x="T0" y="T1"/>
                  </a:cxn>
                  <a:cxn ang="0">
                    <a:pos x="T2" y="T3"/>
                  </a:cxn>
                  <a:cxn ang="0">
                    <a:pos x="T4" y="T5"/>
                  </a:cxn>
                  <a:cxn ang="0">
                    <a:pos x="T6" y="T7"/>
                  </a:cxn>
                  <a:cxn ang="0">
                    <a:pos x="T8" y="T9"/>
                  </a:cxn>
                </a:cxnLst>
                <a:rect l="0" t="0" r="r" b="b"/>
                <a:pathLst>
                  <a:path w="126" h="187">
                    <a:moveTo>
                      <a:pt x="110" y="114"/>
                    </a:moveTo>
                    <a:cubicBezTo>
                      <a:pt x="94" y="174"/>
                      <a:pt x="40" y="187"/>
                      <a:pt x="40" y="187"/>
                    </a:cubicBezTo>
                    <a:cubicBezTo>
                      <a:pt x="40" y="187"/>
                      <a:pt x="0" y="148"/>
                      <a:pt x="16" y="89"/>
                    </a:cubicBezTo>
                    <a:cubicBezTo>
                      <a:pt x="32" y="29"/>
                      <a:pt x="90" y="0"/>
                      <a:pt x="90" y="0"/>
                    </a:cubicBezTo>
                    <a:cubicBezTo>
                      <a:pt x="90" y="0"/>
                      <a:pt x="126" y="54"/>
                      <a:pt x="110" y="114"/>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77" name="Freeform 39"/>
              <p:cNvSpPr/>
              <p:nvPr/>
            </p:nvSpPr>
            <p:spPr bwMode="auto">
              <a:xfrm>
                <a:off x="8310563" y="3041651"/>
                <a:ext cx="165100" cy="360363"/>
              </a:xfrm>
              <a:custGeom>
                <a:avLst/>
                <a:gdLst>
                  <a:gd name="T0" fmla="*/ 50 w 86"/>
                  <a:gd name="T1" fmla="*/ 0 h 187"/>
                  <a:gd name="T2" fmla="*/ 70 w 86"/>
                  <a:gd name="T3" fmla="*/ 114 h 187"/>
                  <a:gd name="T4" fmla="*/ 0 w 86"/>
                  <a:gd name="T5" fmla="*/ 187 h 187"/>
                  <a:gd name="T6" fmla="*/ 50 w 86"/>
                  <a:gd name="T7" fmla="*/ 0 h 187"/>
                </a:gdLst>
                <a:ahLst/>
                <a:cxnLst>
                  <a:cxn ang="0">
                    <a:pos x="T0" y="T1"/>
                  </a:cxn>
                  <a:cxn ang="0">
                    <a:pos x="T2" y="T3"/>
                  </a:cxn>
                  <a:cxn ang="0">
                    <a:pos x="T4" y="T5"/>
                  </a:cxn>
                  <a:cxn ang="0">
                    <a:pos x="T6" y="T7"/>
                  </a:cxn>
                </a:cxnLst>
                <a:rect l="0" t="0" r="r" b="b"/>
                <a:pathLst>
                  <a:path w="86" h="187">
                    <a:moveTo>
                      <a:pt x="50" y="0"/>
                    </a:moveTo>
                    <a:cubicBezTo>
                      <a:pt x="50" y="0"/>
                      <a:pt x="86" y="54"/>
                      <a:pt x="70" y="114"/>
                    </a:cubicBezTo>
                    <a:cubicBezTo>
                      <a:pt x="54" y="174"/>
                      <a:pt x="0" y="187"/>
                      <a:pt x="0" y="187"/>
                    </a:cubicBezTo>
                    <a:lnTo>
                      <a:pt x="5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78" name="Freeform 40"/>
              <p:cNvSpPr/>
              <p:nvPr/>
            </p:nvSpPr>
            <p:spPr bwMode="auto">
              <a:xfrm>
                <a:off x="7670801" y="3275013"/>
                <a:ext cx="165100" cy="109538"/>
              </a:xfrm>
              <a:custGeom>
                <a:avLst/>
                <a:gdLst>
                  <a:gd name="T0" fmla="*/ 104 w 104"/>
                  <a:gd name="T1" fmla="*/ 15 h 69"/>
                  <a:gd name="T2" fmla="*/ 97 w 104"/>
                  <a:gd name="T3" fmla="*/ 0 h 69"/>
                  <a:gd name="T4" fmla="*/ 0 w 104"/>
                  <a:gd name="T5" fmla="*/ 63 h 69"/>
                  <a:gd name="T6" fmla="*/ 4 w 104"/>
                  <a:gd name="T7" fmla="*/ 69 h 69"/>
                  <a:gd name="T8" fmla="*/ 104 w 104"/>
                  <a:gd name="T9" fmla="*/ 15 h 69"/>
                </a:gdLst>
                <a:ahLst/>
                <a:cxnLst>
                  <a:cxn ang="0">
                    <a:pos x="T0" y="T1"/>
                  </a:cxn>
                  <a:cxn ang="0">
                    <a:pos x="T2" y="T3"/>
                  </a:cxn>
                  <a:cxn ang="0">
                    <a:pos x="T4" y="T5"/>
                  </a:cxn>
                  <a:cxn ang="0">
                    <a:pos x="T6" y="T7"/>
                  </a:cxn>
                  <a:cxn ang="0">
                    <a:pos x="T8" y="T9"/>
                  </a:cxn>
                </a:cxnLst>
                <a:rect l="0" t="0" r="r" b="b"/>
                <a:pathLst>
                  <a:path w="104" h="69">
                    <a:moveTo>
                      <a:pt x="104" y="15"/>
                    </a:moveTo>
                    <a:lnTo>
                      <a:pt x="97" y="0"/>
                    </a:lnTo>
                    <a:lnTo>
                      <a:pt x="0" y="63"/>
                    </a:lnTo>
                    <a:lnTo>
                      <a:pt x="4" y="69"/>
                    </a:lnTo>
                    <a:lnTo>
                      <a:pt x="104" y="15"/>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79" name="Freeform 41"/>
              <p:cNvSpPr/>
              <p:nvPr/>
            </p:nvSpPr>
            <p:spPr bwMode="auto">
              <a:xfrm>
                <a:off x="7435851" y="3278188"/>
                <a:ext cx="323850" cy="280988"/>
              </a:xfrm>
              <a:custGeom>
                <a:avLst/>
                <a:gdLst>
                  <a:gd name="T0" fmla="*/ 115 w 168"/>
                  <a:gd name="T1" fmla="*/ 115 h 146"/>
                  <a:gd name="T2" fmla="*/ 167 w 168"/>
                  <a:gd name="T3" fmla="*/ 29 h 146"/>
                  <a:gd name="T4" fmla="*/ 66 w 168"/>
                  <a:gd name="T5" fmla="*/ 31 h 146"/>
                  <a:gd name="T6" fmla="*/ 0 w 168"/>
                  <a:gd name="T7" fmla="*/ 126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9"/>
                      <a:pt x="167" y="29"/>
                    </a:cubicBezTo>
                    <a:cubicBezTo>
                      <a:pt x="167" y="29"/>
                      <a:pt x="120" y="0"/>
                      <a:pt x="66" y="31"/>
                    </a:cubicBezTo>
                    <a:cubicBezTo>
                      <a:pt x="12" y="62"/>
                      <a:pt x="0" y="126"/>
                      <a:pt x="0" y="126"/>
                    </a:cubicBezTo>
                    <a:cubicBezTo>
                      <a:pt x="0" y="126"/>
                      <a:pt x="61" y="146"/>
                      <a:pt x="115" y="115"/>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80" name="Freeform 42"/>
              <p:cNvSpPr/>
              <p:nvPr/>
            </p:nvSpPr>
            <p:spPr bwMode="auto">
              <a:xfrm>
                <a:off x="7435851" y="3333751"/>
                <a:ext cx="323850" cy="225425"/>
              </a:xfrm>
              <a:custGeom>
                <a:avLst/>
                <a:gdLst>
                  <a:gd name="T0" fmla="*/ 0 w 168"/>
                  <a:gd name="T1" fmla="*/ 97 h 117"/>
                  <a:gd name="T2" fmla="*/ 115 w 168"/>
                  <a:gd name="T3" fmla="*/ 86 h 117"/>
                  <a:gd name="T4" fmla="*/ 167 w 168"/>
                  <a:gd name="T5" fmla="*/ 0 h 117"/>
                  <a:gd name="T6" fmla="*/ 0 w 168"/>
                  <a:gd name="T7" fmla="*/ 97 h 117"/>
                </a:gdLst>
                <a:ahLst/>
                <a:cxnLst>
                  <a:cxn ang="0">
                    <a:pos x="T0" y="T1"/>
                  </a:cxn>
                  <a:cxn ang="0">
                    <a:pos x="T2" y="T3"/>
                  </a:cxn>
                  <a:cxn ang="0">
                    <a:pos x="T4" y="T5"/>
                  </a:cxn>
                  <a:cxn ang="0">
                    <a:pos x="T6" y="T7"/>
                  </a:cxn>
                </a:cxnLst>
                <a:rect l="0" t="0" r="r" b="b"/>
                <a:pathLst>
                  <a:path w="168" h="117">
                    <a:moveTo>
                      <a:pt x="0" y="97"/>
                    </a:moveTo>
                    <a:cubicBezTo>
                      <a:pt x="0" y="97"/>
                      <a:pt x="61" y="117"/>
                      <a:pt x="115" y="86"/>
                    </a:cubicBezTo>
                    <a:cubicBezTo>
                      <a:pt x="168" y="55"/>
                      <a:pt x="167" y="0"/>
                      <a:pt x="167" y="0"/>
                    </a:cubicBezTo>
                    <a:lnTo>
                      <a:pt x="0" y="9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81" name="Freeform 43"/>
              <p:cNvSpPr/>
              <p:nvPr/>
            </p:nvSpPr>
            <p:spPr bwMode="auto">
              <a:xfrm>
                <a:off x="7289801" y="2930526"/>
                <a:ext cx="323850" cy="280988"/>
              </a:xfrm>
              <a:custGeom>
                <a:avLst/>
                <a:gdLst>
                  <a:gd name="T0" fmla="*/ 115 w 168"/>
                  <a:gd name="T1" fmla="*/ 31 h 146"/>
                  <a:gd name="T2" fmla="*/ 167 w 168"/>
                  <a:gd name="T3" fmla="*/ 117 h 146"/>
                  <a:gd name="T4" fmla="*/ 66 w 168"/>
                  <a:gd name="T5" fmla="*/ 115 h 146"/>
                  <a:gd name="T6" fmla="*/ 0 w 168"/>
                  <a:gd name="T7" fmla="*/ 20 h 146"/>
                  <a:gd name="T8" fmla="*/ 115 w 168"/>
                  <a:gd name="T9" fmla="*/ 31 h 146"/>
                </a:gdLst>
                <a:ahLst/>
                <a:cxnLst>
                  <a:cxn ang="0">
                    <a:pos x="T0" y="T1"/>
                  </a:cxn>
                  <a:cxn ang="0">
                    <a:pos x="T2" y="T3"/>
                  </a:cxn>
                  <a:cxn ang="0">
                    <a:pos x="T4" y="T5"/>
                  </a:cxn>
                  <a:cxn ang="0">
                    <a:pos x="T6" y="T7"/>
                  </a:cxn>
                  <a:cxn ang="0">
                    <a:pos x="T8" y="T9"/>
                  </a:cxn>
                </a:cxnLst>
                <a:rect l="0" t="0" r="r" b="b"/>
                <a:pathLst>
                  <a:path w="168" h="146">
                    <a:moveTo>
                      <a:pt x="115" y="31"/>
                    </a:moveTo>
                    <a:cubicBezTo>
                      <a:pt x="168" y="62"/>
                      <a:pt x="167" y="117"/>
                      <a:pt x="167" y="117"/>
                    </a:cubicBezTo>
                    <a:cubicBezTo>
                      <a:pt x="167" y="117"/>
                      <a:pt x="120" y="146"/>
                      <a:pt x="66" y="115"/>
                    </a:cubicBezTo>
                    <a:cubicBezTo>
                      <a:pt x="13" y="84"/>
                      <a:pt x="0" y="20"/>
                      <a:pt x="0" y="20"/>
                    </a:cubicBezTo>
                    <a:cubicBezTo>
                      <a:pt x="0" y="20"/>
                      <a:pt x="61" y="0"/>
                      <a:pt x="115" y="31"/>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82" name="Freeform 44"/>
              <p:cNvSpPr/>
              <p:nvPr/>
            </p:nvSpPr>
            <p:spPr bwMode="auto">
              <a:xfrm>
                <a:off x="7289801" y="2930526"/>
                <a:ext cx="323850" cy="225425"/>
              </a:xfrm>
              <a:custGeom>
                <a:avLst/>
                <a:gdLst>
                  <a:gd name="T0" fmla="*/ 0 w 168"/>
                  <a:gd name="T1" fmla="*/ 20 h 117"/>
                  <a:gd name="T2" fmla="*/ 115 w 168"/>
                  <a:gd name="T3" fmla="*/ 31 h 117"/>
                  <a:gd name="T4" fmla="*/ 167 w 168"/>
                  <a:gd name="T5" fmla="*/ 117 h 117"/>
                  <a:gd name="T6" fmla="*/ 0 w 168"/>
                  <a:gd name="T7" fmla="*/ 20 h 117"/>
                </a:gdLst>
                <a:ahLst/>
                <a:cxnLst>
                  <a:cxn ang="0">
                    <a:pos x="T0" y="T1"/>
                  </a:cxn>
                  <a:cxn ang="0">
                    <a:pos x="T2" y="T3"/>
                  </a:cxn>
                  <a:cxn ang="0">
                    <a:pos x="T4" y="T5"/>
                  </a:cxn>
                  <a:cxn ang="0">
                    <a:pos x="T6" y="T7"/>
                  </a:cxn>
                </a:cxnLst>
                <a:rect l="0" t="0" r="r" b="b"/>
                <a:pathLst>
                  <a:path w="168" h="117">
                    <a:moveTo>
                      <a:pt x="0" y="20"/>
                    </a:moveTo>
                    <a:cubicBezTo>
                      <a:pt x="0" y="20"/>
                      <a:pt x="61" y="0"/>
                      <a:pt x="115" y="31"/>
                    </a:cubicBezTo>
                    <a:cubicBezTo>
                      <a:pt x="168" y="62"/>
                      <a:pt x="167" y="117"/>
                      <a:pt x="167" y="117"/>
                    </a:cubicBezTo>
                    <a:lnTo>
                      <a:pt x="0" y="2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83" name="Freeform 45"/>
              <p:cNvSpPr/>
              <p:nvPr/>
            </p:nvSpPr>
            <p:spPr bwMode="auto">
              <a:xfrm>
                <a:off x="7731126" y="2168526"/>
                <a:ext cx="849313" cy="506413"/>
              </a:xfrm>
              <a:custGeom>
                <a:avLst/>
                <a:gdLst>
                  <a:gd name="T0" fmla="*/ 0 w 535"/>
                  <a:gd name="T1" fmla="*/ 7 h 319"/>
                  <a:gd name="T2" fmla="*/ 3 w 535"/>
                  <a:gd name="T3" fmla="*/ 0 h 319"/>
                  <a:gd name="T4" fmla="*/ 535 w 535"/>
                  <a:gd name="T5" fmla="*/ 296 h 319"/>
                  <a:gd name="T6" fmla="*/ 521 w 535"/>
                  <a:gd name="T7" fmla="*/ 319 h 319"/>
                  <a:gd name="T8" fmla="*/ 0 w 535"/>
                  <a:gd name="T9" fmla="*/ 7 h 319"/>
                </a:gdLst>
                <a:ahLst/>
                <a:cxnLst>
                  <a:cxn ang="0">
                    <a:pos x="T0" y="T1"/>
                  </a:cxn>
                  <a:cxn ang="0">
                    <a:pos x="T2" y="T3"/>
                  </a:cxn>
                  <a:cxn ang="0">
                    <a:pos x="T4" y="T5"/>
                  </a:cxn>
                  <a:cxn ang="0">
                    <a:pos x="T6" y="T7"/>
                  </a:cxn>
                  <a:cxn ang="0">
                    <a:pos x="T8" y="T9"/>
                  </a:cxn>
                </a:cxnLst>
                <a:rect l="0" t="0" r="r" b="b"/>
                <a:pathLst>
                  <a:path w="535" h="319">
                    <a:moveTo>
                      <a:pt x="0" y="7"/>
                    </a:moveTo>
                    <a:lnTo>
                      <a:pt x="3" y="0"/>
                    </a:lnTo>
                    <a:lnTo>
                      <a:pt x="535" y="296"/>
                    </a:lnTo>
                    <a:lnTo>
                      <a:pt x="521" y="319"/>
                    </a:lnTo>
                    <a:lnTo>
                      <a:pt x="0" y="7"/>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84" name="Freeform 46"/>
              <p:cNvSpPr/>
              <p:nvPr/>
            </p:nvSpPr>
            <p:spPr bwMode="auto">
              <a:xfrm>
                <a:off x="7916863" y="2384426"/>
                <a:ext cx="212725" cy="131763"/>
              </a:xfrm>
              <a:custGeom>
                <a:avLst/>
                <a:gdLst>
                  <a:gd name="T0" fmla="*/ 134 w 134"/>
                  <a:gd name="T1" fmla="*/ 14 h 83"/>
                  <a:gd name="T2" fmla="*/ 126 w 134"/>
                  <a:gd name="T3" fmla="*/ 0 h 83"/>
                  <a:gd name="T4" fmla="*/ 0 w 134"/>
                  <a:gd name="T5" fmla="*/ 77 h 83"/>
                  <a:gd name="T6" fmla="*/ 4 w 134"/>
                  <a:gd name="T7" fmla="*/ 83 h 83"/>
                  <a:gd name="T8" fmla="*/ 134 w 134"/>
                  <a:gd name="T9" fmla="*/ 14 h 83"/>
                </a:gdLst>
                <a:ahLst/>
                <a:cxnLst>
                  <a:cxn ang="0">
                    <a:pos x="T0" y="T1"/>
                  </a:cxn>
                  <a:cxn ang="0">
                    <a:pos x="T2" y="T3"/>
                  </a:cxn>
                  <a:cxn ang="0">
                    <a:pos x="T4" y="T5"/>
                  </a:cxn>
                  <a:cxn ang="0">
                    <a:pos x="T6" y="T7"/>
                  </a:cxn>
                  <a:cxn ang="0">
                    <a:pos x="T8" y="T9"/>
                  </a:cxn>
                </a:cxnLst>
                <a:rect l="0" t="0" r="r" b="b"/>
                <a:pathLst>
                  <a:path w="134" h="83">
                    <a:moveTo>
                      <a:pt x="134" y="14"/>
                    </a:moveTo>
                    <a:lnTo>
                      <a:pt x="126" y="0"/>
                    </a:lnTo>
                    <a:lnTo>
                      <a:pt x="0" y="77"/>
                    </a:lnTo>
                    <a:lnTo>
                      <a:pt x="4" y="83"/>
                    </a:lnTo>
                    <a:lnTo>
                      <a:pt x="134" y="14"/>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85" name="Freeform 47"/>
              <p:cNvSpPr/>
              <p:nvPr/>
            </p:nvSpPr>
            <p:spPr bwMode="auto">
              <a:xfrm>
                <a:off x="7681913" y="2408238"/>
                <a:ext cx="323850" cy="280988"/>
              </a:xfrm>
              <a:custGeom>
                <a:avLst/>
                <a:gdLst>
                  <a:gd name="T0" fmla="*/ 115 w 168"/>
                  <a:gd name="T1" fmla="*/ 115 h 146"/>
                  <a:gd name="T2" fmla="*/ 167 w 168"/>
                  <a:gd name="T3" fmla="*/ 28 h 146"/>
                  <a:gd name="T4" fmla="*/ 66 w 168"/>
                  <a:gd name="T5" fmla="*/ 31 h 146"/>
                  <a:gd name="T6" fmla="*/ 0 w 168"/>
                  <a:gd name="T7" fmla="*/ 125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8"/>
                      <a:pt x="167" y="28"/>
                    </a:cubicBezTo>
                    <a:cubicBezTo>
                      <a:pt x="167" y="28"/>
                      <a:pt x="120" y="0"/>
                      <a:pt x="66" y="31"/>
                    </a:cubicBezTo>
                    <a:cubicBezTo>
                      <a:pt x="12" y="62"/>
                      <a:pt x="0" y="125"/>
                      <a:pt x="0" y="125"/>
                    </a:cubicBezTo>
                    <a:cubicBezTo>
                      <a:pt x="0" y="125"/>
                      <a:pt x="61" y="146"/>
                      <a:pt x="115" y="115"/>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86" name="Freeform 48"/>
              <p:cNvSpPr/>
              <p:nvPr/>
            </p:nvSpPr>
            <p:spPr bwMode="auto">
              <a:xfrm>
                <a:off x="7681913" y="2462213"/>
                <a:ext cx="323850" cy="227013"/>
              </a:xfrm>
              <a:custGeom>
                <a:avLst/>
                <a:gdLst>
                  <a:gd name="T0" fmla="*/ 0 w 168"/>
                  <a:gd name="T1" fmla="*/ 97 h 118"/>
                  <a:gd name="T2" fmla="*/ 115 w 168"/>
                  <a:gd name="T3" fmla="*/ 87 h 118"/>
                  <a:gd name="T4" fmla="*/ 167 w 168"/>
                  <a:gd name="T5" fmla="*/ 0 h 118"/>
                  <a:gd name="T6" fmla="*/ 0 w 168"/>
                  <a:gd name="T7" fmla="*/ 97 h 118"/>
                </a:gdLst>
                <a:ahLst/>
                <a:cxnLst>
                  <a:cxn ang="0">
                    <a:pos x="T0" y="T1"/>
                  </a:cxn>
                  <a:cxn ang="0">
                    <a:pos x="T2" y="T3"/>
                  </a:cxn>
                  <a:cxn ang="0">
                    <a:pos x="T4" y="T5"/>
                  </a:cxn>
                  <a:cxn ang="0">
                    <a:pos x="T6" y="T7"/>
                  </a:cxn>
                </a:cxnLst>
                <a:rect l="0" t="0" r="r" b="b"/>
                <a:pathLst>
                  <a:path w="168" h="118">
                    <a:moveTo>
                      <a:pt x="0" y="97"/>
                    </a:moveTo>
                    <a:cubicBezTo>
                      <a:pt x="0" y="97"/>
                      <a:pt x="61" y="118"/>
                      <a:pt x="115" y="87"/>
                    </a:cubicBezTo>
                    <a:cubicBezTo>
                      <a:pt x="168" y="56"/>
                      <a:pt x="167" y="0"/>
                      <a:pt x="167" y="0"/>
                    </a:cubicBezTo>
                    <a:lnTo>
                      <a:pt x="0" y="9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87" name="Freeform 49"/>
              <p:cNvSpPr/>
              <p:nvPr/>
            </p:nvSpPr>
            <p:spPr bwMode="auto">
              <a:xfrm>
                <a:off x="8320088" y="2287588"/>
                <a:ext cx="26988" cy="234950"/>
              </a:xfrm>
              <a:custGeom>
                <a:avLst/>
                <a:gdLst>
                  <a:gd name="T0" fmla="*/ 17 w 17"/>
                  <a:gd name="T1" fmla="*/ 148 h 148"/>
                  <a:gd name="T2" fmla="*/ 0 w 17"/>
                  <a:gd name="T3" fmla="*/ 148 h 148"/>
                  <a:gd name="T4" fmla="*/ 5 w 17"/>
                  <a:gd name="T5" fmla="*/ 0 h 148"/>
                  <a:gd name="T6" fmla="*/ 12 w 17"/>
                  <a:gd name="T7" fmla="*/ 0 h 148"/>
                  <a:gd name="T8" fmla="*/ 17 w 17"/>
                  <a:gd name="T9" fmla="*/ 148 h 148"/>
                </a:gdLst>
                <a:ahLst/>
                <a:cxnLst>
                  <a:cxn ang="0">
                    <a:pos x="T0" y="T1"/>
                  </a:cxn>
                  <a:cxn ang="0">
                    <a:pos x="T2" y="T3"/>
                  </a:cxn>
                  <a:cxn ang="0">
                    <a:pos x="T4" y="T5"/>
                  </a:cxn>
                  <a:cxn ang="0">
                    <a:pos x="T6" y="T7"/>
                  </a:cxn>
                  <a:cxn ang="0">
                    <a:pos x="T8" y="T9"/>
                  </a:cxn>
                </a:cxnLst>
                <a:rect l="0" t="0" r="r" b="b"/>
                <a:pathLst>
                  <a:path w="17" h="148">
                    <a:moveTo>
                      <a:pt x="17" y="148"/>
                    </a:moveTo>
                    <a:lnTo>
                      <a:pt x="0" y="148"/>
                    </a:lnTo>
                    <a:lnTo>
                      <a:pt x="5" y="0"/>
                    </a:lnTo>
                    <a:lnTo>
                      <a:pt x="12" y="0"/>
                    </a:lnTo>
                    <a:lnTo>
                      <a:pt x="17" y="148"/>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88" name="Oval 50"/>
              <p:cNvSpPr>
                <a:spLocks noChangeArrowheads="1"/>
              </p:cNvSpPr>
              <p:nvPr/>
            </p:nvSpPr>
            <p:spPr bwMode="auto">
              <a:xfrm>
                <a:off x="8239126" y="2011363"/>
                <a:ext cx="185738" cy="373063"/>
              </a:xfrm>
              <a:prstGeom prst="ellipse">
                <a:avLst/>
              </a:pr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89" name="Freeform 51"/>
              <p:cNvSpPr/>
              <p:nvPr/>
            </p:nvSpPr>
            <p:spPr bwMode="auto">
              <a:xfrm>
                <a:off x="8332788" y="2011363"/>
                <a:ext cx="92075" cy="373063"/>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6"/>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90" name="Freeform 52"/>
              <p:cNvSpPr/>
              <p:nvPr/>
            </p:nvSpPr>
            <p:spPr bwMode="auto">
              <a:xfrm>
                <a:off x="7527926" y="2016126"/>
                <a:ext cx="323850" cy="280988"/>
              </a:xfrm>
              <a:custGeom>
                <a:avLst/>
                <a:gdLst>
                  <a:gd name="T0" fmla="*/ 66 w 168"/>
                  <a:gd name="T1" fmla="*/ 115 h 146"/>
                  <a:gd name="T2" fmla="*/ 167 w 168"/>
                  <a:gd name="T3" fmla="*/ 117 h 146"/>
                  <a:gd name="T4" fmla="*/ 115 w 168"/>
                  <a:gd name="T5" fmla="*/ 31 h 146"/>
                  <a:gd name="T6" fmla="*/ 0 w 168"/>
                  <a:gd name="T7" fmla="*/ 20 h 146"/>
                  <a:gd name="T8" fmla="*/ 66 w 168"/>
                  <a:gd name="T9" fmla="*/ 115 h 146"/>
                </a:gdLst>
                <a:ahLst/>
                <a:cxnLst>
                  <a:cxn ang="0">
                    <a:pos x="T0" y="T1"/>
                  </a:cxn>
                  <a:cxn ang="0">
                    <a:pos x="T2" y="T3"/>
                  </a:cxn>
                  <a:cxn ang="0">
                    <a:pos x="T4" y="T5"/>
                  </a:cxn>
                  <a:cxn ang="0">
                    <a:pos x="T6" y="T7"/>
                  </a:cxn>
                  <a:cxn ang="0">
                    <a:pos x="T8" y="T9"/>
                  </a:cxn>
                </a:cxnLst>
                <a:rect l="0" t="0" r="r" b="b"/>
                <a:pathLst>
                  <a:path w="168" h="146">
                    <a:moveTo>
                      <a:pt x="66" y="115"/>
                    </a:moveTo>
                    <a:cubicBezTo>
                      <a:pt x="120" y="146"/>
                      <a:pt x="167" y="117"/>
                      <a:pt x="167" y="117"/>
                    </a:cubicBezTo>
                    <a:cubicBezTo>
                      <a:pt x="167" y="117"/>
                      <a:pt x="168" y="62"/>
                      <a:pt x="115" y="31"/>
                    </a:cubicBezTo>
                    <a:cubicBezTo>
                      <a:pt x="61" y="0"/>
                      <a:pt x="0" y="20"/>
                      <a:pt x="0" y="20"/>
                    </a:cubicBezTo>
                    <a:cubicBezTo>
                      <a:pt x="0" y="20"/>
                      <a:pt x="12" y="84"/>
                      <a:pt x="66" y="115"/>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91" name="Freeform 53"/>
              <p:cNvSpPr/>
              <p:nvPr/>
            </p:nvSpPr>
            <p:spPr bwMode="auto">
              <a:xfrm>
                <a:off x="7527926" y="2054226"/>
                <a:ext cx="322263" cy="242888"/>
              </a:xfrm>
              <a:custGeom>
                <a:avLst/>
                <a:gdLst>
                  <a:gd name="T0" fmla="*/ 0 w 167"/>
                  <a:gd name="T1" fmla="*/ 0 h 126"/>
                  <a:gd name="T2" fmla="*/ 66 w 167"/>
                  <a:gd name="T3" fmla="*/ 95 h 126"/>
                  <a:gd name="T4" fmla="*/ 167 w 167"/>
                  <a:gd name="T5" fmla="*/ 97 h 126"/>
                  <a:gd name="T6" fmla="*/ 0 w 167"/>
                  <a:gd name="T7" fmla="*/ 0 h 126"/>
                </a:gdLst>
                <a:ahLst/>
                <a:cxnLst>
                  <a:cxn ang="0">
                    <a:pos x="T0" y="T1"/>
                  </a:cxn>
                  <a:cxn ang="0">
                    <a:pos x="T2" y="T3"/>
                  </a:cxn>
                  <a:cxn ang="0">
                    <a:pos x="T4" y="T5"/>
                  </a:cxn>
                  <a:cxn ang="0">
                    <a:pos x="T6" y="T7"/>
                  </a:cxn>
                </a:cxnLst>
                <a:rect l="0" t="0" r="r" b="b"/>
                <a:pathLst>
                  <a:path w="167" h="126">
                    <a:moveTo>
                      <a:pt x="0" y="0"/>
                    </a:moveTo>
                    <a:cubicBezTo>
                      <a:pt x="0" y="0"/>
                      <a:pt x="12" y="64"/>
                      <a:pt x="66" y="95"/>
                    </a:cubicBezTo>
                    <a:cubicBezTo>
                      <a:pt x="120" y="126"/>
                      <a:pt x="167" y="97"/>
                      <a:pt x="167" y="97"/>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92" name="Freeform 54"/>
              <p:cNvSpPr/>
              <p:nvPr/>
            </p:nvSpPr>
            <p:spPr bwMode="auto">
              <a:xfrm>
                <a:off x="8518526" y="1476376"/>
                <a:ext cx="90488" cy="3378200"/>
              </a:xfrm>
              <a:custGeom>
                <a:avLst/>
                <a:gdLst>
                  <a:gd name="T0" fmla="*/ 37 w 57"/>
                  <a:gd name="T1" fmla="*/ 0 h 2128"/>
                  <a:gd name="T2" fmla="*/ 19 w 57"/>
                  <a:gd name="T3" fmla="*/ 0 h 2128"/>
                  <a:gd name="T4" fmla="*/ 0 w 57"/>
                  <a:gd name="T5" fmla="*/ 2128 h 2128"/>
                  <a:gd name="T6" fmla="*/ 57 w 57"/>
                  <a:gd name="T7" fmla="*/ 2128 h 2128"/>
                  <a:gd name="T8" fmla="*/ 37 w 57"/>
                  <a:gd name="T9" fmla="*/ 0 h 2128"/>
                </a:gdLst>
                <a:ahLst/>
                <a:cxnLst>
                  <a:cxn ang="0">
                    <a:pos x="T0" y="T1"/>
                  </a:cxn>
                  <a:cxn ang="0">
                    <a:pos x="T2" y="T3"/>
                  </a:cxn>
                  <a:cxn ang="0">
                    <a:pos x="T4" y="T5"/>
                  </a:cxn>
                  <a:cxn ang="0">
                    <a:pos x="T6" y="T7"/>
                  </a:cxn>
                  <a:cxn ang="0">
                    <a:pos x="T8" y="T9"/>
                  </a:cxn>
                </a:cxnLst>
                <a:rect l="0" t="0" r="r" b="b"/>
                <a:pathLst>
                  <a:path w="57" h="2128">
                    <a:moveTo>
                      <a:pt x="37" y="0"/>
                    </a:moveTo>
                    <a:lnTo>
                      <a:pt x="19" y="0"/>
                    </a:lnTo>
                    <a:lnTo>
                      <a:pt x="0" y="2128"/>
                    </a:lnTo>
                    <a:lnTo>
                      <a:pt x="57" y="2128"/>
                    </a:lnTo>
                    <a:lnTo>
                      <a:pt x="37"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93" name="Freeform 55"/>
              <p:cNvSpPr/>
              <p:nvPr/>
            </p:nvSpPr>
            <p:spPr bwMode="auto">
              <a:xfrm>
                <a:off x="8553451" y="1649413"/>
                <a:ext cx="212725" cy="133350"/>
              </a:xfrm>
              <a:custGeom>
                <a:avLst/>
                <a:gdLst>
                  <a:gd name="T0" fmla="*/ 8 w 134"/>
                  <a:gd name="T1" fmla="*/ 84 h 84"/>
                  <a:gd name="T2" fmla="*/ 0 w 134"/>
                  <a:gd name="T3" fmla="*/ 69 h 84"/>
                  <a:gd name="T4" fmla="*/ 131 w 134"/>
                  <a:gd name="T5" fmla="*/ 0 h 84"/>
                  <a:gd name="T6" fmla="*/ 134 w 134"/>
                  <a:gd name="T7" fmla="*/ 6 h 84"/>
                  <a:gd name="T8" fmla="*/ 8 w 134"/>
                  <a:gd name="T9" fmla="*/ 84 h 84"/>
                </a:gdLst>
                <a:ahLst/>
                <a:cxnLst>
                  <a:cxn ang="0">
                    <a:pos x="T0" y="T1"/>
                  </a:cxn>
                  <a:cxn ang="0">
                    <a:pos x="T2" y="T3"/>
                  </a:cxn>
                  <a:cxn ang="0">
                    <a:pos x="T4" y="T5"/>
                  </a:cxn>
                  <a:cxn ang="0">
                    <a:pos x="T6" y="T7"/>
                  </a:cxn>
                  <a:cxn ang="0">
                    <a:pos x="T8" y="T9"/>
                  </a:cxn>
                </a:cxnLst>
                <a:rect l="0" t="0" r="r" b="b"/>
                <a:pathLst>
                  <a:path w="134" h="84">
                    <a:moveTo>
                      <a:pt x="8" y="84"/>
                    </a:moveTo>
                    <a:lnTo>
                      <a:pt x="0" y="69"/>
                    </a:lnTo>
                    <a:lnTo>
                      <a:pt x="131" y="0"/>
                    </a:lnTo>
                    <a:lnTo>
                      <a:pt x="134" y="6"/>
                    </a:lnTo>
                    <a:lnTo>
                      <a:pt x="8" y="84"/>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94" name="Freeform 56"/>
              <p:cNvSpPr/>
              <p:nvPr/>
            </p:nvSpPr>
            <p:spPr bwMode="auto">
              <a:xfrm>
                <a:off x="8677276" y="1476376"/>
                <a:ext cx="323850" cy="280988"/>
              </a:xfrm>
              <a:custGeom>
                <a:avLst/>
                <a:gdLst>
                  <a:gd name="T0" fmla="*/ 102 w 168"/>
                  <a:gd name="T1" fmla="*/ 115 h 146"/>
                  <a:gd name="T2" fmla="*/ 1 w 168"/>
                  <a:gd name="T3" fmla="*/ 118 h 146"/>
                  <a:gd name="T4" fmla="*/ 53 w 168"/>
                  <a:gd name="T5" fmla="*/ 31 h 146"/>
                  <a:gd name="T6" fmla="*/ 168 w 168"/>
                  <a:gd name="T7" fmla="*/ 21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8"/>
                      <a:pt x="1" y="118"/>
                    </a:cubicBezTo>
                    <a:cubicBezTo>
                      <a:pt x="1" y="118"/>
                      <a:pt x="0" y="62"/>
                      <a:pt x="53" y="31"/>
                    </a:cubicBezTo>
                    <a:cubicBezTo>
                      <a:pt x="107" y="0"/>
                      <a:pt x="168" y="21"/>
                      <a:pt x="168" y="21"/>
                    </a:cubicBezTo>
                    <a:cubicBezTo>
                      <a:pt x="168" y="21"/>
                      <a:pt x="156" y="84"/>
                      <a:pt x="102" y="115"/>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95" name="Freeform 57"/>
              <p:cNvSpPr/>
              <p:nvPr/>
            </p:nvSpPr>
            <p:spPr bwMode="auto">
              <a:xfrm>
                <a:off x="8680451" y="1517651"/>
                <a:ext cx="320675" cy="239713"/>
              </a:xfrm>
              <a:custGeom>
                <a:avLst/>
                <a:gdLst>
                  <a:gd name="T0" fmla="*/ 167 w 167"/>
                  <a:gd name="T1" fmla="*/ 0 h 125"/>
                  <a:gd name="T2" fmla="*/ 101 w 167"/>
                  <a:gd name="T3" fmla="*/ 94 h 125"/>
                  <a:gd name="T4" fmla="*/ 0 w 167"/>
                  <a:gd name="T5" fmla="*/ 97 h 125"/>
                  <a:gd name="T6" fmla="*/ 167 w 167"/>
                  <a:gd name="T7" fmla="*/ 0 h 125"/>
                </a:gdLst>
                <a:ahLst/>
                <a:cxnLst>
                  <a:cxn ang="0">
                    <a:pos x="T0" y="T1"/>
                  </a:cxn>
                  <a:cxn ang="0">
                    <a:pos x="T2" y="T3"/>
                  </a:cxn>
                  <a:cxn ang="0">
                    <a:pos x="T4" y="T5"/>
                  </a:cxn>
                  <a:cxn ang="0">
                    <a:pos x="T6" y="T7"/>
                  </a:cxn>
                </a:cxnLst>
                <a:rect l="0" t="0" r="r" b="b"/>
                <a:pathLst>
                  <a:path w="167" h="125">
                    <a:moveTo>
                      <a:pt x="167" y="0"/>
                    </a:moveTo>
                    <a:cubicBezTo>
                      <a:pt x="167" y="0"/>
                      <a:pt x="155" y="63"/>
                      <a:pt x="101" y="94"/>
                    </a:cubicBezTo>
                    <a:cubicBezTo>
                      <a:pt x="47" y="125"/>
                      <a:pt x="0" y="97"/>
                      <a:pt x="0" y="97"/>
                    </a:cubicBezTo>
                    <a:lnTo>
                      <a:pt x="167"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96" name="Freeform 58"/>
              <p:cNvSpPr/>
              <p:nvPr/>
            </p:nvSpPr>
            <p:spPr bwMode="auto">
              <a:xfrm>
                <a:off x="8359776" y="1817688"/>
                <a:ext cx="212725" cy="133350"/>
              </a:xfrm>
              <a:custGeom>
                <a:avLst/>
                <a:gdLst>
                  <a:gd name="T0" fmla="*/ 125 w 134"/>
                  <a:gd name="T1" fmla="*/ 84 h 84"/>
                  <a:gd name="T2" fmla="*/ 134 w 134"/>
                  <a:gd name="T3" fmla="*/ 70 h 84"/>
                  <a:gd name="T4" fmla="*/ 4 w 134"/>
                  <a:gd name="T5" fmla="*/ 0 h 84"/>
                  <a:gd name="T6" fmla="*/ 0 w 134"/>
                  <a:gd name="T7" fmla="*/ 6 h 84"/>
                  <a:gd name="T8" fmla="*/ 125 w 134"/>
                  <a:gd name="T9" fmla="*/ 84 h 84"/>
                </a:gdLst>
                <a:ahLst/>
                <a:cxnLst>
                  <a:cxn ang="0">
                    <a:pos x="T0" y="T1"/>
                  </a:cxn>
                  <a:cxn ang="0">
                    <a:pos x="T2" y="T3"/>
                  </a:cxn>
                  <a:cxn ang="0">
                    <a:pos x="T4" y="T5"/>
                  </a:cxn>
                  <a:cxn ang="0">
                    <a:pos x="T6" y="T7"/>
                  </a:cxn>
                  <a:cxn ang="0">
                    <a:pos x="T8" y="T9"/>
                  </a:cxn>
                </a:cxnLst>
                <a:rect l="0" t="0" r="r" b="b"/>
                <a:pathLst>
                  <a:path w="134" h="84">
                    <a:moveTo>
                      <a:pt x="125" y="84"/>
                    </a:moveTo>
                    <a:lnTo>
                      <a:pt x="134" y="70"/>
                    </a:lnTo>
                    <a:lnTo>
                      <a:pt x="4" y="0"/>
                    </a:lnTo>
                    <a:lnTo>
                      <a:pt x="0" y="6"/>
                    </a:lnTo>
                    <a:lnTo>
                      <a:pt x="125" y="84"/>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97" name="Freeform 59"/>
              <p:cNvSpPr/>
              <p:nvPr/>
            </p:nvSpPr>
            <p:spPr bwMode="auto">
              <a:xfrm>
                <a:off x="8123238" y="1644651"/>
                <a:ext cx="325438" cy="280988"/>
              </a:xfrm>
              <a:custGeom>
                <a:avLst/>
                <a:gdLst>
                  <a:gd name="T0" fmla="*/ 67 w 169"/>
                  <a:gd name="T1" fmla="*/ 115 h 146"/>
                  <a:gd name="T2" fmla="*/ 168 w 169"/>
                  <a:gd name="T3" fmla="*/ 118 h 146"/>
                  <a:gd name="T4" fmla="*/ 115 w 169"/>
                  <a:gd name="T5" fmla="*/ 31 h 146"/>
                  <a:gd name="T6" fmla="*/ 0 w 169"/>
                  <a:gd name="T7" fmla="*/ 21 h 146"/>
                  <a:gd name="T8" fmla="*/ 67 w 169"/>
                  <a:gd name="T9" fmla="*/ 115 h 146"/>
                </a:gdLst>
                <a:ahLst/>
                <a:cxnLst>
                  <a:cxn ang="0">
                    <a:pos x="T0" y="T1"/>
                  </a:cxn>
                  <a:cxn ang="0">
                    <a:pos x="T2" y="T3"/>
                  </a:cxn>
                  <a:cxn ang="0">
                    <a:pos x="T4" y="T5"/>
                  </a:cxn>
                  <a:cxn ang="0">
                    <a:pos x="T6" y="T7"/>
                  </a:cxn>
                  <a:cxn ang="0">
                    <a:pos x="T8" y="T9"/>
                  </a:cxn>
                </a:cxnLst>
                <a:rect l="0" t="0" r="r" b="b"/>
                <a:pathLst>
                  <a:path w="169" h="146">
                    <a:moveTo>
                      <a:pt x="67" y="115"/>
                    </a:moveTo>
                    <a:cubicBezTo>
                      <a:pt x="120" y="146"/>
                      <a:pt x="168" y="118"/>
                      <a:pt x="168" y="118"/>
                    </a:cubicBezTo>
                    <a:cubicBezTo>
                      <a:pt x="168" y="118"/>
                      <a:pt x="169" y="62"/>
                      <a:pt x="115" y="31"/>
                    </a:cubicBezTo>
                    <a:cubicBezTo>
                      <a:pt x="62" y="0"/>
                      <a:pt x="0" y="21"/>
                      <a:pt x="0" y="21"/>
                    </a:cubicBezTo>
                    <a:cubicBezTo>
                      <a:pt x="0" y="21"/>
                      <a:pt x="13" y="85"/>
                      <a:pt x="67" y="115"/>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98" name="Freeform 60"/>
              <p:cNvSpPr/>
              <p:nvPr/>
            </p:nvSpPr>
            <p:spPr bwMode="auto">
              <a:xfrm>
                <a:off x="8123238" y="1684338"/>
                <a:ext cx="323850" cy="241300"/>
              </a:xfrm>
              <a:custGeom>
                <a:avLst/>
                <a:gdLst>
                  <a:gd name="T0" fmla="*/ 0 w 168"/>
                  <a:gd name="T1" fmla="*/ 0 h 125"/>
                  <a:gd name="T2" fmla="*/ 67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4"/>
                      <a:pt x="67" y="94"/>
                    </a:cubicBezTo>
                    <a:cubicBezTo>
                      <a:pt x="120" y="125"/>
                      <a:pt x="168" y="97"/>
                      <a:pt x="168" y="97"/>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99" name="Oval 61"/>
              <p:cNvSpPr>
                <a:spLocks noChangeArrowheads="1"/>
              </p:cNvSpPr>
              <p:nvPr/>
            </p:nvSpPr>
            <p:spPr bwMode="auto">
              <a:xfrm>
                <a:off x="8469313" y="1239838"/>
                <a:ext cx="187325" cy="371475"/>
              </a:xfrm>
              <a:prstGeom prst="ellipse">
                <a:avLst/>
              </a:pr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100" name="Freeform 62"/>
              <p:cNvSpPr/>
              <p:nvPr/>
            </p:nvSpPr>
            <p:spPr bwMode="auto">
              <a:xfrm>
                <a:off x="8564563" y="1239838"/>
                <a:ext cx="92075" cy="371475"/>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7"/>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01" name="Freeform 63"/>
              <p:cNvSpPr/>
              <p:nvPr/>
            </p:nvSpPr>
            <p:spPr bwMode="auto">
              <a:xfrm>
                <a:off x="8763001" y="28749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02" name="Freeform 64"/>
              <p:cNvSpPr/>
              <p:nvPr/>
            </p:nvSpPr>
            <p:spPr bwMode="auto">
              <a:xfrm>
                <a:off x="8921751" y="2778126"/>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103" name="Freeform 65"/>
              <p:cNvSpPr/>
              <p:nvPr/>
            </p:nvSpPr>
            <p:spPr bwMode="auto">
              <a:xfrm>
                <a:off x="7877176" y="3506788"/>
                <a:ext cx="344488" cy="328613"/>
              </a:xfrm>
              <a:custGeom>
                <a:avLst/>
                <a:gdLst>
                  <a:gd name="T0" fmla="*/ 89 w 179"/>
                  <a:gd name="T1" fmla="*/ 171 h 171"/>
                  <a:gd name="T2" fmla="*/ 0 w 179"/>
                  <a:gd name="T3" fmla="*/ 82 h 171"/>
                  <a:gd name="T4" fmla="*/ 89 w 179"/>
                  <a:gd name="T5" fmla="*/ 18 h 171"/>
                  <a:gd name="T6" fmla="*/ 179 w 179"/>
                  <a:gd name="T7" fmla="*/ 82 h 171"/>
                  <a:gd name="T8" fmla="*/ 89 w 179"/>
                  <a:gd name="T9" fmla="*/ 171 h 171"/>
                </a:gdLst>
                <a:ahLst/>
                <a:cxnLst>
                  <a:cxn ang="0">
                    <a:pos x="T0" y="T1"/>
                  </a:cxn>
                  <a:cxn ang="0">
                    <a:pos x="T2" y="T3"/>
                  </a:cxn>
                  <a:cxn ang="0">
                    <a:pos x="T4" y="T5"/>
                  </a:cxn>
                  <a:cxn ang="0">
                    <a:pos x="T6" y="T7"/>
                  </a:cxn>
                  <a:cxn ang="0">
                    <a:pos x="T8" y="T9"/>
                  </a:cxn>
                </a:cxnLst>
                <a:rect l="0" t="0" r="r" b="b"/>
                <a:pathLst>
                  <a:path w="179" h="171">
                    <a:moveTo>
                      <a:pt x="89" y="171"/>
                    </a:moveTo>
                    <a:cubicBezTo>
                      <a:pt x="40" y="171"/>
                      <a:pt x="0" y="143"/>
                      <a:pt x="0" y="82"/>
                    </a:cubicBezTo>
                    <a:cubicBezTo>
                      <a:pt x="0" y="35"/>
                      <a:pt x="33" y="0"/>
                      <a:pt x="89" y="18"/>
                    </a:cubicBezTo>
                    <a:cubicBezTo>
                      <a:pt x="145" y="0"/>
                      <a:pt x="179" y="35"/>
                      <a:pt x="179" y="82"/>
                    </a:cubicBezTo>
                    <a:cubicBezTo>
                      <a:pt x="179" y="143"/>
                      <a:pt x="138" y="171"/>
                      <a:pt x="89" y="171"/>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04" name="Freeform 66"/>
              <p:cNvSpPr/>
              <p:nvPr/>
            </p:nvSpPr>
            <p:spPr bwMode="auto">
              <a:xfrm>
                <a:off x="8035926" y="3409951"/>
                <a:ext cx="23813" cy="152400"/>
              </a:xfrm>
              <a:custGeom>
                <a:avLst/>
                <a:gdLst>
                  <a:gd name="T0" fmla="*/ 15 w 15"/>
                  <a:gd name="T1" fmla="*/ 0 h 96"/>
                  <a:gd name="T2" fmla="*/ 0 w 15"/>
                  <a:gd name="T3" fmla="*/ 0 h 96"/>
                  <a:gd name="T4" fmla="*/ 2 w 15"/>
                  <a:gd name="T5" fmla="*/ 96 h 96"/>
                  <a:gd name="T6" fmla="*/ 14 w 15"/>
                  <a:gd name="T7" fmla="*/ 96 h 96"/>
                  <a:gd name="T8" fmla="*/ 15 w 15"/>
                  <a:gd name="T9" fmla="*/ 0 h 96"/>
                </a:gdLst>
                <a:ahLst/>
                <a:cxnLst>
                  <a:cxn ang="0">
                    <a:pos x="T0" y="T1"/>
                  </a:cxn>
                  <a:cxn ang="0">
                    <a:pos x="T2" y="T3"/>
                  </a:cxn>
                  <a:cxn ang="0">
                    <a:pos x="T4" y="T5"/>
                  </a:cxn>
                  <a:cxn ang="0">
                    <a:pos x="T6" y="T7"/>
                  </a:cxn>
                  <a:cxn ang="0">
                    <a:pos x="T8" y="T9"/>
                  </a:cxn>
                </a:cxnLst>
                <a:rect l="0" t="0" r="r" b="b"/>
                <a:pathLst>
                  <a:path w="15" h="96">
                    <a:moveTo>
                      <a:pt x="15" y="0"/>
                    </a:moveTo>
                    <a:lnTo>
                      <a:pt x="0" y="0"/>
                    </a:lnTo>
                    <a:lnTo>
                      <a:pt x="2" y="96"/>
                    </a:lnTo>
                    <a:lnTo>
                      <a:pt x="14" y="96"/>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105" name="Freeform 67"/>
              <p:cNvSpPr/>
              <p:nvPr/>
            </p:nvSpPr>
            <p:spPr bwMode="auto">
              <a:xfrm>
                <a:off x="8039101" y="25447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06" name="Freeform 68"/>
              <p:cNvSpPr/>
              <p:nvPr/>
            </p:nvSpPr>
            <p:spPr bwMode="auto">
              <a:xfrm>
                <a:off x="8197851" y="2449513"/>
                <a:ext cx="25400" cy="153988"/>
              </a:xfrm>
              <a:custGeom>
                <a:avLst/>
                <a:gdLst>
                  <a:gd name="T0" fmla="*/ 16 w 16"/>
                  <a:gd name="T1" fmla="*/ 0 h 97"/>
                  <a:gd name="T2" fmla="*/ 0 w 16"/>
                  <a:gd name="T3" fmla="*/ 0 h 97"/>
                  <a:gd name="T4" fmla="*/ 2 w 16"/>
                  <a:gd name="T5" fmla="*/ 97 h 97"/>
                  <a:gd name="T6" fmla="*/ 14 w 16"/>
                  <a:gd name="T7" fmla="*/ 97 h 97"/>
                  <a:gd name="T8" fmla="*/ 16 w 16"/>
                  <a:gd name="T9" fmla="*/ 0 h 97"/>
                </a:gdLst>
                <a:ahLst/>
                <a:cxnLst>
                  <a:cxn ang="0">
                    <a:pos x="T0" y="T1"/>
                  </a:cxn>
                  <a:cxn ang="0">
                    <a:pos x="T2" y="T3"/>
                  </a:cxn>
                  <a:cxn ang="0">
                    <a:pos x="T4" y="T5"/>
                  </a:cxn>
                  <a:cxn ang="0">
                    <a:pos x="T6" y="T7"/>
                  </a:cxn>
                  <a:cxn ang="0">
                    <a:pos x="T8" y="T9"/>
                  </a:cxn>
                </a:cxnLst>
                <a:rect l="0" t="0" r="r" b="b"/>
                <a:pathLst>
                  <a:path w="16" h="97">
                    <a:moveTo>
                      <a:pt x="16" y="0"/>
                    </a:moveTo>
                    <a:lnTo>
                      <a:pt x="0" y="0"/>
                    </a:lnTo>
                    <a:lnTo>
                      <a:pt x="2" y="97"/>
                    </a:lnTo>
                    <a:lnTo>
                      <a:pt x="14" y="97"/>
                    </a:lnTo>
                    <a:lnTo>
                      <a:pt x="16"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107" name="Freeform 69"/>
              <p:cNvSpPr/>
              <p:nvPr/>
            </p:nvSpPr>
            <p:spPr bwMode="auto">
              <a:xfrm>
                <a:off x="9261476" y="3670301"/>
                <a:ext cx="344488" cy="331788"/>
              </a:xfrm>
              <a:custGeom>
                <a:avLst/>
                <a:gdLst>
                  <a:gd name="T0" fmla="*/ 90 w 179"/>
                  <a:gd name="T1" fmla="*/ 172 h 172"/>
                  <a:gd name="T2" fmla="*/ 0 w 179"/>
                  <a:gd name="T3" fmla="*/ 82 h 172"/>
                  <a:gd name="T4" fmla="*/ 90 w 179"/>
                  <a:gd name="T5" fmla="*/ 18 h 172"/>
                  <a:gd name="T6" fmla="*/ 179 w 179"/>
                  <a:gd name="T7" fmla="*/ 82 h 172"/>
                  <a:gd name="T8" fmla="*/ 90 w 179"/>
                  <a:gd name="T9" fmla="*/ 172 h 172"/>
                </a:gdLst>
                <a:ahLst/>
                <a:cxnLst>
                  <a:cxn ang="0">
                    <a:pos x="T0" y="T1"/>
                  </a:cxn>
                  <a:cxn ang="0">
                    <a:pos x="T2" y="T3"/>
                  </a:cxn>
                  <a:cxn ang="0">
                    <a:pos x="T4" y="T5"/>
                  </a:cxn>
                  <a:cxn ang="0">
                    <a:pos x="T6" y="T7"/>
                  </a:cxn>
                  <a:cxn ang="0">
                    <a:pos x="T8" y="T9"/>
                  </a:cxn>
                </a:cxnLst>
                <a:rect l="0" t="0" r="r" b="b"/>
                <a:pathLst>
                  <a:path w="179" h="172">
                    <a:moveTo>
                      <a:pt x="90" y="172"/>
                    </a:moveTo>
                    <a:cubicBezTo>
                      <a:pt x="40" y="172"/>
                      <a:pt x="0" y="144"/>
                      <a:pt x="0" y="82"/>
                    </a:cubicBezTo>
                    <a:cubicBezTo>
                      <a:pt x="0" y="35"/>
                      <a:pt x="33" y="0"/>
                      <a:pt x="90" y="18"/>
                    </a:cubicBezTo>
                    <a:cubicBezTo>
                      <a:pt x="146" y="0"/>
                      <a:pt x="179" y="35"/>
                      <a:pt x="179" y="82"/>
                    </a:cubicBezTo>
                    <a:cubicBezTo>
                      <a:pt x="179" y="144"/>
                      <a:pt x="139" y="172"/>
                      <a:pt x="90"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108" name="Freeform 70"/>
              <p:cNvSpPr/>
              <p:nvPr/>
            </p:nvSpPr>
            <p:spPr bwMode="auto">
              <a:xfrm>
                <a:off x="9421813" y="3573463"/>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109" name="Freeform 71"/>
              <p:cNvSpPr/>
              <p:nvPr/>
            </p:nvSpPr>
            <p:spPr bwMode="auto">
              <a:xfrm>
                <a:off x="8123238" y="4611688"/>
                <a:ext cx="862013" cy="450850"/>
              </a:xfrm>
              <a:custGeom>
                <a:avLst/>
                <a:gdLst>
                  <a:gd name="T0" fmla="*/ 371 w 448"/>
                  <a:gd name="T1" fmla="*/ 65 h 234"/>
                  <a:gd name="T2" fmla="*/ 371 w 448"/>
                  <a:gd name="T3" fmla="*/ 65 h 234"/>
                  <a:gd name="T4" fmla="*/ 289 w 448"/>
                  <a:gd name="T5" fmla="*/ 15 h 234"/>
                  <a:gd name="T6" fmla="*/ 228 w 448"/>
                  <a:gd name="T7" fmla="*/ 38 h 234"/>
                  <a:gd name="T8" fmla="*/ 161 w 448"/>
                  <a:gd name="T9" fmla="*/ 0 h 234"/>
                  <a:gd name="T10" fmla="*/ 86 w 448"/>
                  <a:gd name="T11" fmla="*/ 50 h 234"/>
                  <a:gd name="T12" fmla="*/ 0 w 448"/>
                  <a:gd name="T13" fmla="*/ 142 h 234"/>
                  <a:gd name="T14" fmla="*/ 92 w 448"/>
                  <a:gd name="T15" fmla="*/ 234 h 234"/>
                  <a:gd name="T16" fmla="*/ 371 w 448"/>
                  <a:gd name="T17" fmla="*/ 219 h 234"/>
                  <a:gd name="T18" fmla="*/ 448 w 448"/>
                  <a:gd name="T19" fmla="*/ 142 h 234"/>
                  <a:gd name="T20" fmla="*/ 371 w 448"/>
                  <a:gd name="T21" fmla="*/ 6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234">
                    <a:moveTo>
                      <a:pt x="371" y="65"/>
                    </a:moveTo>
                    <a:cubicBezTo>
                      <a:pt x="371" y="65"/>
                      <a:pt x="371" y="65"/>
                      <a:pt x="371" y="65"/>
                    </a:cubicBezTo>
                    <a:cubicBezTo>
                      <a:pt x="355" y="36"/>
                      <a:pt x="325" y="15"/>
                      <a:pt x="289" y="15"/>
                    </a:cubicBezTo>
                    <a:cubicBezTo>
                      <a:pt x="266" y="15"/>
                      <a:pt x="245" y="24"/>
                      <a:pt x="228" y="38"/>
                    </a:cubicBezTo>
                    <a:cubicBezTo>
                      <a:pt x="214" y="15"/>
                      <a:pt x="189" y="0"/>
                      <a:pt x="161" y="0"/>
                    </a:cubicBezTo>
                    <a:cubicBezTo>
                      <a:pt x="127" y="0"/>
                      <a:pt x="98" y="21"/>
                      <a:pt x="86" y="50"/>
                    </a:cubicBezTo>
                    <a:cubicBezTo>
                      <a:pt x="38" y="53"/>
                      <a:pt x="0" y="93"/>
                      <a:pt x="0" y="142"/>
                    </a:cubicBezTo>
                    <a:cubicBezTo>
                      <a:pt x="0" y="193"/>
                      <a:pt x="41" y="234"/>
                      <a:pt x="92" y="234"/>
                    </a:cubicBezTo>
                    <a:cubicBezTo>
                      <a:pt x="138" y="234"/>
                      <a:pt x="349" y="219"/>
                      <a:pt x="371" y="219"/>
                    </a:cubicBezTo>
                    <a:cubicBezTo>
                      <a:pt x="413" y="219"/>
                      <a:pt x="448" y="184"/>
                      <a:pt x="448" y="142"/>
                    </a:cubicBezTo>
                    <a:cubicBezTo>
                      <a:pt x="448" y="100"/>
                      <a:pt x="413" y="65"/>
                      <a:pt x="371" y="65"/>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grpSp>
        <p:sp>
          <p:nvSpPr>
            <p:cNvPr id="23" name="Freeform 72"/>
            <p:cNvSpPr/>
            <p:nvPr userDrawn="1"/>
          </p:nvSpPr>
          <p:spPr bwMode="auto">
            <a:xfrm>
              <a:off x="1604963" y="4764088"/>
              <a:ext cx="8442325" cy="2093913"/>
            </a:xfrm>
            <a:custGeom>
              <a:avLst/>
              <a:gdLst>
                <a:gd name="T0" fmla="*/ 970 w 4384"/>
                <a:gd name="T1" fmla="*/ 47 h 1087"/>
                <a:gd name="T2" fmla="*/ 934 w 4384"/>
                <a:gd name="T3" fmla="*/ 11 h 1087"/>
                <a:gd name="T4" fmla="*/ 920 w 4384"/>
                <a:gd name="T5" fmla="*/ 14 h 1087"/>
                <a:gd name="T6" fmla="*/ 887 w 4384"/>
                <a:gd name="T7" fmla="*/ 0 h 1087"/>
                <a:gd name="T8" fmla="*/ 839 w 4384"/>
                <a:gd name="T9" fmla="*/ 47 h 1087"/>
                <a:gd name="T10" fmla="*/ 839 w 4384"/>
                <a:gd name="T11" fmla="*/ 104 h 1087"/>
                <a:gd name="T12" fmla="*/ 760 w 4384"/>
                <a:gd name="T13" fmla="*/ 183 h 1087"/>
                <a:gd name="T14" fmla="*/ 681 w 4384"/>
                <a:gd name="T15" fmla="*/ 104 h 1087"/>
                <a:gd name="T16" fmla="*/ 681 w 4384"/>
                <a:gd name="T17" fmla="*/ 47 h 1087"/>
                <a:gd name="T18" fmla="*/ 634 w 4384"/>
                <a:gd name="T19" fmla="*/ 0 h 1087"/>
                <a:gd name="T20" fmla="*/ 600 w 4384"/>
                <a:gd name="T21" fmla="*/ 14 h 1087"/>
                <a:gd name="T22" fmla="*/ 586 w 4384"/>
                <a:gd name="T23" fmla="*/ 11 h 1087"/>
                <a:gd name="T24" fmla="*/ 550 w 4384"/>
                <a:gd name="T25" fmla="*/ 47 h 1087"/>
                <a:gd name="T26" fmla="*/ 0 w 4384"/>
                <a:gd name="T27" fmla="*/ 47 h 1087"/>
                <a:gd name="T28" fmla="*/ 0 w 4384"/>
                <a:gd name="T29" fmla="*/ 1087 h 1087"/>
                <a:gd name="T30" fmla="*/ 4384 w 4384"/>
                <a:gd name="T31" fmla="*/ 1087 h 1087"/>
                <a:gd name="T32" fmla="*/ 4384 w 4384"/>
                <a:gd name="T33" fmla="*/ 47 h 1087"/>
                <a:gd name="T34" fmla="*/ 970 w 4384"/>
                <a:gd name="T35" fmla="*/ 4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4" h="1087">
                  <a:moveTo>
                    <a:pt x="970" y="47"/>
                  </a:moveTo>
                  <a:cubicBezTo>
                    <a:pt x="970" y="27"/>
                    <a:pt x="954" y="11"/>
                    <a:pt x="934" y="11"/>
                  </a:cubicBezTo>
                  <a:cubicBezTo>
                    <a:pt x="929" y="11"/>
                    <a:pt x="924" y="12"/>
                    <a:pt x="920" y="14"/>
                  </a:cubicBezTo>
                  <a:cubicBezTo>
                    <a:pt x="912" y="5"/>
                    <a:pt x="900" y="0"/>
                    <a:pt x="887" y="0"/>
                  </a:cubicBezTo>
                  <a:cubicBezTo>
                    <a:pt x="860" y="0"/>
                    <a:pt x="839" y="21"/>
                    <a:pt x="839" y="47"/>
                  </a:cubicBezTo>
                  <a:cubicBezTo>
                    <a:pt x="839" y="104"/>
                    <a:pt x="839" y="104"/>
                    <a:pt x="839" y="104"/>
                  </a:cubicBezTo>
                  <a:cubicBezTo>
                    <a:pt x="839" y="148"/>
                    <a:pt x="804" y="183"/>
                    <a:pt x="760" y="183"/>
                  </a:cubicBezTo>
                  <a:cubicBezTo>
                    <a:pt x="716" y="183"/>
                    <a:pt x="681" y="148"/>
                    <a:pt x="681" y="104"/>
                  </a:cubicBezTo>
                  <a:cubicBezTo>
                    <a:pt x="681" y="47"/>
                    <a:pt x="681" y="47"/>
                    <a:pt x="681" y="47"/>
                  </a:cubicBezTo>
                  <a:cubicBezTo>
                    <a:pt x="681" y="21"/>
                    <a:pt x="660" y="0"/>
                    <a:pt x="634" y="0"/>
                  </a:cubicBezTo>
                  <a:cubicBezTo>
                    <a:pt x="620" y="0"/>
                    <a:pt x="608" y="5"/>
                    <a:pt x="600" y="14"/>
                  </a:cubicBezTo>
                  <a:cubicBezTo>
                    <a:pt x="596" y="12"/>
                    <a:pt x="591" y="11"/>
                    <a:pt x="586" y="11"/>
                  </a:cubicBezTo>
                  <a:cubicBezTo>
                    <a:pt x="566" y="11"/>
                    <a:pt x="550" y="27"/>
                    <a:pt x="550" y="47"/>
                  </a:cubicBezTo>
                  <a:cubicBezTo>
                    <a:pt x="0" y="47"/>
                    <a:pt x="0" y="47"/>
                    <a:pt x="0" y="47"/>
                  </a:cubicBezTo>
                  <a:cubicBezTo>
                    <a:pt x="0" y="1087"/>
                    <a:pt x="0" y="1087"/>
                    <a:pt x="0" y="1087"/>
                  </a:cubicBezTo>
                  <a:cubicBezTo>
                    <a:pt x="4384" y="1087"/>
                    <a:pt x="4384" y="1087"/>
                    <a:pt x="4384" y="1087"/>
                  </a:cubicBezTo>
                  <a:cubicBezTo>
                    <a:pt x="4384" y="47"/>
                    <a:pt x="4384" y="47"/>
                    <a:pt x="4384" y="47"/>
                  </a:cubicBezTo>
                  <a:lnTo>
                    <a:pt x="970" y="47"/>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cs typeface="+mn-ea"/>
                <a:sym typeface="+mn-lt"/>
              </a:endParaRPr>
            </a:p>
          </p:txBody>
        </p:sp>
        <p:grpSp>
          <p:nvGrpSpPr>
            <p:cNvPr id="24" name="Group 100"/>
            <p:cNvGrpSpPr/>
            <p:nvPr userDrawn="1"/>
          </p:nvGrpSpPr>
          <p:grpSpPr>
            <a:xfrm>
              <a:off x="2971801" y="3941763"/>
              <a:ext cx="220663" cy="1169988"/>
              <a:chOff x="2971801" y="3941763"/>
              <a:chExt cx="220663" cy="1169988"/>
            </a:xfrm>
          </p:grpSpPr>
          <p:sp>
            <p:nvSpPr>
              <p:cNvPr id="45" name="Freeform 73"/>
              <p:cNvSpPr/>
              <p:nvPr/>
            </p:nvSpPr>
            <p:spPr bwMode="auto">
              <a:xfrm>
                <a:off x="3030538" y="4546601"/>
                <a:ext cx="127000" cy="153988"/>
              </a:xfrm>
              <a:custGeom>
                <a:avLst/>
                <a:gdLst>
                  <a:gd name="T0" fmla="*/ 55 w 66"/>
                  <a:gd name="T1" fmla="*/ 52 h 80"/>
                  <a:gd name="T2" fmla="*/ 13 w 66"/>
                  <a:gd name="T3" fmla="*/ 79 h 80"/>
                  <a:gd name="T4" fmla="*/ 11 w 66"/>
                  <a:gd name="T5" fmla="*/ 29 h 80"/>
                  <a:gd name="T6" fmla="*/ 53 w 66"/>
                  <a:gd name="T7" fmla="*/ 1 h 80"/>
                  <a:gd name="T8" fmla="*/ 55 w 66"/>
                  <a:gd name="T9" fmla="*/ 52 h 80"/>
                </a:gdLst>
                <a:ahLst/>
                <a:cxnLst>
                  <a:cxn ang="0">
                    <a:pos x="T0" y="T1"/>
                  </a:cxn>
                  <a:cxn ang="0">
                    <a:pos x="T2" y="T3"/>
                  </a:cxn>
                  <a:cxn ang="0">
                    <a:pos x="T4" y="T5"/>
                  </a:cxn>
                  <a:cxn ang="0">
                    <a:pos x="T6" y="T7"/>
                  </a:cxn>
                  <a:cxn ang="0">
                    <a:pos x="T8" y="T9"/>
                  </a:cxn>
                </a:cxnLst>
                <a:rect l="0" t="0" r="r" b="b"/>
                <a:pathLst>
                  <a:path w="66" h="80">
                    <a:moveTo>
                      <a:pt x="55" y="52"/>
                    </a:moveTo>
                    <a:cubicBezTo>
                      <a:pt x="44" y="73"/>
                      <a:pt x="15" y="80"/>
                      <a:pt x="13" y="79"/>
                    </a:cubicBezTo>
                    <a:cubicBezTo>
                      <a:pt x="10" y="78"/>
                      <a:pt x="0" y="50"/>
                      <a:pt x="11" y="29"/>
                    </a:cubicBezTo>
                    <a:cubicBezTo>
                      <a:pt x="22" y="7"/>
                      <a:pt x="51" y="0"/>
                      <a:pt x="53" y="1"/>
                    </a:cubicBezTo>
                    <a:cubicBezTo>
                      <a:pt x="56" y="3"/>
                      <a:pt x="66" y="30"/>
                      <a:pt x="55" y="52"/>
                    </a:cubicBezTo>
                    <a:close/>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46" name="Freeform 74"/>
              <p:cNvSpPr/>
              <p:nvPr/>
            </p:nvSpPr>
            <p:spPr bwMode="auto">
              <a:xfrm>
                <a:off x="3055938" y="4548188"/>
                <a:ext cx="101600" cy="152400"/>
              </a:xfrm>
              <a:custGeom>
                <a:avLst/>
                <a:gdLst>
                  <a:gd name="T0" fmla="*/ 40 w 53"/>
                  <a:gd name="T1" fmla="*/ 0 h 79"/>
                  <a:gd name="T2" fmla="*/ 42 w 53"/>
                  <a:gd name="T3" fmla="*/ 51 h 79"/>
                  <a:gd name="T4" fmla="*/ 0 w 53"/>
                  <a:gd name="T5" fmla="*/ 78 h 79"/>
                  <a:gd name="T6" fmla="*/ 40 w 53"/>
                  <a:gd name="T7" fmla="*/ 0 h 79"/>
                </a:gdLst>
                <a:ahLst/>
                <a:cxnLst>
                  <a:cxn ang="0">
                    <a:pos x="T0" y="T1"/>
                  </a:cxn>
                  <a:cxn ang="0">
                    <a:pos x="T2" y="T3"/>
                  </a:cxn>
                  <a:cxn ang="0">
                    <a:pos x="T4" y="T5"/>
                  </a:cxn>
                  <a:cxn ang="0">
                    <a:pos x="T6" y="T7"/>
                  </a:cxn>
                </a:cxnLst>
                <a:rect l="0" t="0" r="r" b="b"/>
                <a:pathLst>
                  <a:path w="53" h="79">
                    <a:moveTo>
                      <a:pt x="40" y="0"/>
                    </a:moveTo>
                    <a:cubicBezTo>
                      <a:pt x="43" y="2"/>
                      <a:pt x="53" y="29"/>
                      <a:pt x="42" y="51"/>
                    </a:cubicBezTo>
                    <a:cubicBezTo>
                      <a:pt x="31" y="72"/>
                      <a:pt x="2" y="79"/>
                      <a:pt x="0" y="78"/>
                    </a:cubicBezTo>
                    <a:lnTo>
                      <a:pt x="4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7" name="Oval 75"/>
              <p:cNvSpPr>
                <a:spLocks noChangeArrowheads="1"/>
              </p:cNvSpPr>
              <p:nvPr/>
            </p:nvSpPr>
            <p:spPr bwMode="auto">
              <a:xfrm>
                <a:off x="3043238" y="3941763"/>
                <a:ext cx="95250" cy="169863"/>
              </a:xfrm>
              <a:prstGeom prst="ellipse">
                <a:avLst/>
              </a:pr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48" name="Freeform 76"/>
              <p:cNvSpPr/>
              <p:nvPr/>
            </p:nvSpPr>
            <p:spPr bwMode="auto">
              <a:xfrm>
                <a:off x="3089276" y="3941763"/>
                <a:ext cx="49213" cy="169863"/>
              </a:xfrm>
              <a:custGeom>
                <a:avLst/>
                <a:gdLst>
                  <a:gd name="T0" fmla="*/ 0 w 25"/>
                  <a:gd name="T1" fmla="*/ 0 h 88"/>
                  <a:gd name="T2" fmla="*/ 25 w 25"/>
                  <a:gd name="T3" fmla="*/ 44 h 88"/>
                  <a:gd name="T4" fmla="*/ 0 w 25"/>
                  <a:gd name="T5" fmla="*/ 88 h 88"/>
                  <a:gd name="T6" fmla="*/ 0 w 25"/>
                  <a:gd name="T7" fmla="*/ 0 h 88"/>
                </a:gdLst>
                <a:ahLst/>
                <a:cxnLst>
                  <a:cxn ang="0">
                    <a:pos x="T0" y="T1"/>
                  </a:cxn>
                  <a:cxn ang="0">
                    <a:pos x="T2" y="T3"/>
                  </a:cxn>
                  <a:cxn ang="0">
                    <a:pos x="T4" y="T5"/>
                  </a:cxn>
                  <a:cxn ang="0">
                    <a:pos x="T6" y="T7"/>
                  </a:cxn>
                </a:cxnLst>
                <a:rect l="0" t="0" r="r" b="b"/>
                <a:pathLst>
                  <a:path w="25" h="88">
                    <a:moveTo>
                      <a:pt x="0" y="0"/>
                    </a:moveTo>
                    <a:cubicBezTo>
                      <a:pt x="3" y="0"/>
                      <a:pt x="25" y="20"/>
                      <a:pt x="25" y="44"/>
                    </a:cubicBezTo>
                    <a:cubicBezTo>
                      <a:pt x="25" y="68"/>
                      <a:pt x="3" y="88"/>
                      <a:pt x="0" y="88"/>
                    </a:cubicBez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9" name="Freeform 77"/>
              <p:cNvSpPr/>
              <p:nvPr/>
            </p:nvSpPr>
            <p:spPr bwMode="auto">
              <a:xfrm>
                <a:off x="3078163" y="4976813"/>
                <a:ext cx="114300" cy="120650"/>
              </a:xfrm>
              <a:custGeom>
                <a:avLst/>
                <a:gdLst>
                  <a:gd name="T0" fmla="*/ 46 w 59"/>
                  <a:gd name="T1" fmla="*/ 45 h 63"/>
                  <a:gd name="T2" fmla="*/ 6 w 59"/>
                  <a:gd name="T3" fmla="*/ 61 h 63"/>
                  <a:gd name="T4" fmla="*/ 13 w 59"/>
                  <a:gd name="T5" fmla="*/ 19 h 63"/>
                  <a:gd name="T6" fmla="*/ 53 w 59"/>
                  <a:gd name="T7" fmla="*/ 2 h 63"/>
                  <a:gd name="T8" fmla="*/ 46 w 59"/>
                  <a:gd name="T9" fmla="*/ 45 h 63"/>
                </a:gdLst>
                <a:ahLst/>
                <a:cxnLst>
                  <a:cxn ang="0">
                    <a:pos x="T0" y="T1"/>
                  </a:cxn>
                  <a:cxn ang="0">
                    <a:pos x="T2" y="T3"/>
                  </a:cxn>
                  <a:cxn ang="0">
                    <a:pos x="T4" y="T5"/>
                  </a:cxn>
                  <a:cxn ang="0">
                    <a:pos x="T6" y="T7"/>
                  </a:cxn>
                  <a:cxn ang="0">
                    <a:pos x="T8" y="T9"/>
                  </a:cxn>
                </a:cxnLst>
                <a:rect l="0" t="0" r="r" b="b"/>
                <a:pathLst>
                  <a:path w="59" h="63">
                    <a:moveTo>
                      <a:pt x="46" y="45"/>
                    </a:moveTo>
                    <a:cubicBezTo>
                      <a:pt x="33" y="61"/>
                      <a:pt x="8" y="63"/>
                      <a:pt x="6" y="61"/>
                    </a:cubicBezTo>
                    <a:cubicBezTo>
                      <a:pt x="4" y="60"/>
                      <a:pt x="0" y="35"/>
                      <a:pt x="13" y="19"/>
                    </a:cubicBezTo>
                    <a:cubicBezTo>
                      <a:pt x="26" y="2"/>
                      <a:pt x="51" y="0"/>
                      <a:pt x="53" y="2"/>
                    </a:cubicBezTo>
                    <a:cubicBezTo>
                      <a:pt x="55" y="4"/>
                      <a:pt x="59" y="28"/>
                      <a:pt x="46" y="45"/>
                    </a:cubicBezTo>
                    <a:close/>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50" name="Freeform 78"/>
              <p:cNvSpPr/>
              <p:nvPr/>
            </p:nvSpPr>
            <p:spPr bwMode="auto">
              <a:xfrm>
                <a:off x="3089276" y="4979988"/>
                <a:ext cx="103188" cy="117475"/>
              </a:xfrm>
              <a:custGeom>
                <a:avLst/>
                <a:gdLst>
                  <a:gd name="T0" fmla="*/ 47 w 53"/>
                  <a:gd name="T1" fmla="*/ 0 h 61"/>
                  <a:gd name="T2" fmla="*/ 40 w 53"/>
                  <a:gd name="T3" fmla="*/ 43 h 61"/>
                  <a:gd name="T4" fmla="*/ 0 w 53"/>
                  <a:gd name="T5" fmla="*/ 59 h 61"/>
                  <a:gd name="T6" fmla="*/ 47 w 53"/>
                  <a:gd name="T7" fmla="*/ 0 h 61"/>
                </a:gdLst>
                <a:ahLst/>
                <a:cxnLst>
                  <a:cxn ang="0">
                    <a:pos x="T0" y="T1"/>
                  </a:cxn>
                  <a:cxn ang="0">
                    <a:pos x="T2" y="T3"/>
                  </a:cxn>
                  <a:cxn ang="0">
                    <a:pos x="T4" y="T5"/>
                  </a:cxn>
                  <a:cxn ang="0">
                    <a:pos x="T6" y="T7"/>
                  </a:cxn>
                </a:cxnLst>
                <a:rect l="0" t="0" r="r" b="b"/>
                <a:pathLst>
                  <a:path w="53" h="61">
                    <a:moveTo>
                      <a:pt x="47" y="0"/>
                    </a:moveTo>
                    <a:cubicBezTo>
                      <a:pt x="49" y="2"/>
                      <a:pt x="53" y="26"/>
                      <a:pt x="40" y="43"/>
                    </a:cubicBezTo>
                    <a:cubicBezTo>
                      <a:pt x="27" y="59"/>
                      <a:pt x="2" y="61"/>
                      <a:pt x="0" y="59"/>
                    </a:cubicBezTo>
                    <a:lnTo>
                      <a:pt x="47"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51" name="Freeform 79"/>
              <p:cNvSpPr/>
              <p:nvPr/>
            </p:nvSpPr>
            <p:spPr bwMode="auto">
              <a:xfrm>
                <a:off x="2971801" y="4991101"/>
                <a:ext cx="114300" cy="120650"/>
              </a:xfrm>
              <a:custGeom>
                <a:avLst/>
                <a:gdLst>
                  <a:gd name="T0" fmla="*/ 13 w 59"/>
                  <a:gd name="T1" fmla="*/ 44 h 62"/>
                  <a:gd name="T2" fmla="*/ 6 w 59"/>
                  <a:gd name="T3" fmla="*/ 2 h 62"/>
                  <a:gd name="T4" fmla="*/ 46 w 59"/>
                  <a:gd name="T5" fmla="*/ 18 h 62"/>
                  <a:gd name="T6" fmla="*/ 54 w 59"/>
                  <a:gd name="T7" fmla="*/ 60 h 62"/>
                  <a:gd name="T8" fmla="*/ 13 w 59"/>
                  <a:gd name="T9" fmla="*/ 44 h 62"/>
                </a:gdLst>
                <a:ahLst/>
                <a:cxnLst>
                  <a:cxn ang="0">
                    <a:pos x="T0" y="T1"/>
                  </a:cxn>
                  <a:cxn ang="0">
                    <a:pos x="T2" y="T3"/>
                  </a:cxn>
                  <a:cxn ang="0">
                    <a:pos x="T4" y="T5"/>
                  </a:cxn>
                  <a:cxn ang="0">
                    <a:pos x="T6" y="T7"/>
                  </a:cxn>
                  <a:cxn ang="0">
                    <a:pos x="T8" y="T9"/>
                  </a:cxn>
                </a:cxnLst>
                <a:rect l="0" t="0" r="r" b="b"/>
                <a:pathLst>
                  <a:path w="59" h="62">
                    <a:moveTo>
                      <a:pt x="13" y="44"/>
                    </a:moveTo>
                    <a:cubicBezTo>
                      <a:pt x="0" y="28"/>
                      <a:pt x="4" y="4"/>
                      <a:pt x="6" y="2"/>
                    </a:cubicBezTo>
                    <a:cubicBezTo>
                      <a:pt x="8" y="0"/>
                      <a:pt x="33" y="2"/>
                      <a:pt x="46" y="18"/>
                    </a:cubicBezTo>
                    <a:cubicBezTo>
                      <a:pt x="59" y="34"/>
                      <a:pt x="56" y="59"/>
                      <a:pt x="54" y="60"/>
                    </a:cubicBezTo>
                    <a:cubicBezTo>
                      <a:pt x="52" y="62"/>
                      <a:pt x="27" y="60"/>
                      <a:pt x="13" y="44"/>
                    </a:cubicBezTo>
                    <a:close/>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52" name="Freeform 80"/>
              <p:cNvSpPr/>
              <p:nvPr/>
            </p:nvSpPr>
            <p:spPr bwMode="auto">
              <a:xfrm>
                <a:off x="2971801" y="4995863"/>
                <a:ext cx="104775" cy="115888"/>
              </a:xfrm>
              <a:custGeom>
                <a:avLst/>
                <a:gdLst>
                  <a:gd name="T0" fmla="*/ 54 w 54"/>
                  <a:gd name="T1" fmla="*/ 58 h 60"/>
                  <a:gd name="T2" fmla="*/ 13 w 54"/>
                  <a:gd name="T3" fmla="*/ 42 h 60"/>
                  <a:gd name="T4" fmla="*/ 6 w 54"/>
                  <a:gd name="T5" fmla="*/ 0 h 60"/>
                  <a:gd name="T6" fmla="*/ 54 w 54"/>
                  <a:gd name="T7" fmla="*/ 58 h 60"/>
                </a:gdLst>
                <a:ahLst/>
                <a:cxnLst>
                  <a:cxn ang="0">
                    <a:pos x="T0" y="T1"/>
                  </a:cxn>
                  <a:cxn ang="0">
                    <a:pos x="T2" y="T3"/>
                  </a:cxn>
                  <a:cxn ang="0">
                    <a:pos x="T4" y="T5"/>
                  </a:cxn>
                  <a:cxn ang="0">
                    <a:pos x="T6" y="T7"/>
                  </a:cxn>
                </a:cxnLst>
                <a:rect l="0" t="0" r="r" b="b"/>
                <a:pathLst>
                  <a:path w="54" h="60">
                    <a:moveTo>
                      <a:pt x="54" y="58"/>
                    </a:moveTo>
                    <a:cubicBezTo>
                      <a:pt x="52" y="60"/>
                      <a:pt x="27" y="58"/>
                      <a:pt x="13" y="42"/>
                    </a:cubicBezTo>
                    <a:cubicBezTo>
                      <a:pt x="0" y="26"/>
                      <a:pt x="4" y="2"/>
                      <a:pt x="6" y="0"/>
                    </a:cubicBezTo>
                    <a:lnTo>
                      <a:pt x="54" y="58"/>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5" name="Group 101"/>
            <p:cNvGrpSpPr/>
            <p:nvPr userDrawn="1"/>
          </p:nvGrpSpPr>
          <p:grpSpPr>
            <a:xfrm>
              <a:off x="-5527" y="3454401"/>
              <a:ext cx="3244028" cy="444500"/>
              <a:chOff x="-5527" y="3454401"/>
              <a:chExt cx="3244028" cy="444500"/>
            </a:xfrm>
          </p:grpSpPr>
          <p:sp>
            <p:nvSpPr>
              <p:cNvPr id="38" name="Rectangle 81"/>
              <p:cNvSpPr>
                <a:spLocks noChangeArrowheads="1"/>
              </p:cNvSpPr>
              <p:nvPr/>
            </p:nvSpPr>
            <p:spPr bwMode="auto">
              <a:xfrm>
                <a:off x="2811463" y="3587751"/>
                <a:ext cx="349250" cy="171450"/>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9" name="Freeform 82"/>
              <p:cNvSpPr/>
              <p:nvPr/>
            </p:nvSpPr>
            <p:spPr bwMode="auto">
              <a:xfrm>
                <a:off x="3046413" y="3614738"/>
                <a:ext cx="155575" cy="284163"/>
              </a:xfrm>
              <a:custGeom>
                <a:avLst/>
                <a:gdLst>
                  <a:gd name="T0" fmla="*/ 81 w 81"/>
                  <a:gd name="T1" fmla="*/ 11 h 148"/>
                  <a:gd name="T2" fmla="*/ 56 w 81"/>
                  <a:gd name="T3" fmla="*/ 144 h 148"/>
                  <a:gd name="T4" fmla="*/ 30 w 81"/>
                  <a:gd name="T5" fmla="*/ 147 h 148"/>
                  <a:gd name="T6" fmla="*/ 5 w 81"/>
                  <a:gd name="T7" fmla="*/ 99 h 148"/>
                  <a:gd name="T8" fmla="*/ 24 w 81"/>
                  <a:gd name="T9" fmla="*/ 0 h 148"/>
                  <a:gd name="T10" fmla="*/ 81 w 81"/>
                  <a:gd name="T11" fmla="*/ 11 h 148"/>
                </a:gdLst>
                <a:ahLst/>
                <a:cxnLst>
                  <a:cxn ang="0">
                    <a:pos x="T0" y="T1"/>
                  </a:cxn>
                  <a:cxn ang="0">
                    <a:pos x="T2" y="T3"/>
                  </a:cxn>
                  <a:cxn ang="0">
                    <a:pos x="T4" y="T5"/>
                  </a:cxn>
                  <a:cxn ang="0">
                    <a:pos x="T6" y="T7"/>
                  </a:cxn>
                  <a:cxn ang="0">
                    <a:pos x="T8" y="T9"/>
                  </a:cxn>
                  <a:cxn ang="0">
                    <a:pos x="T10" y="T11"/>
                  </a:cxn>
                </a:cxnLst>
                <a:rect l="0" t="0" r="r" b="b"/>
                <a:pathLst>
                  <a:path w="81" h="148">
                    <a:moveTo>
                      <a:pt x="81" y="11"/>
                    </a:moveTo>
                    <a:cubicBezTo>
                      <a:pt x="56" y="144"/>
                      <a:pt x="56" y="144"/>
                      <a:pt x="56" y="144"/>
                    </a:cubicBezTo>
                    <a:cubicBezTo>
                      <a:pt x="48" y="147"/>
                      <a:pt x="39" y="148"/>
                      <a:pt x="30" y="147"/>
                    </a:cubicBezTo>
                    <a:cubicBezTo>
                      <a:pt x="8" y="142"/>
                      <a:pt x="0" y="122"/>
                      <a:pt x="5" y="99"/>
                    </a:cubicBezTo>
                    <a:cubicBezTo>
                      <a:pt x="24" y="0"/>
                      <a:pt x="24" y="0"/>
                      <a:pt x="24" y="0"/>
                    </a:cubicBezTo>
                    <a:lnTo>
                      <a:pt x="81" y="1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0" name="Freeform 83"/>
              <p:cNvSpPr/>
              <p:nvPr/>
            </p:nvSpPr>
            <p:spPr bwMode="auto">
              <a:xfrm>
                <a:off x="2962276" y="3590926"/>
                <a:ext cx="174625" cy="287338"/>
              </a:xfrm>
              <a:custGeom>
                <a:avLst/>
                <a:gdLst>
                  <a:gd name="T0" fmla="*/ 90 w 90"/>
                  <a:gd name="T1" fmla="*/ 16 h 149"/>
                  <a:gd name="T2" fmla="*/ 54 w 90"/>
                  <a:gd name="T3" fmla="*/ 146 h 149"/>
                  <a:gd name="T4" fmla="*/ 28 w 90"/>
                  <a:gd name="T5" fmla="*/ 147 h 149"/>
                  <a:gd name="T6" fmla="*/ 6 w 90"/>
                  <a:gd name="T7" fmla="*/ 97 h 149"/>
                  <a:gd name="T8" fmla="*/ 33 w 90"/>
                  <a:gd name="T9" fmla="*/ 0 h 149"/>
                  <a:gd name="T10" fmla="*/ 90 w 90"/>
                  <a:gd name="T11" fmla="*/ 16 h 149"/>
                </a:gdLst>
                <a:ahLst/>
                <a:cxnLst>
                  <a:cxn ang="0">
                    <a:pos x="T0" y="T1"/>
                  </a:cxn>
                  <a:cxn ang="0">
                    <a:pos x="T2" y="T3"/>
                  </a:cxn>
                  <a:cxn ang="0">
                    <a:pos x="T4" y="T5"/>
                  </a:cxn>
                  <a:cxn ang="0">
                    <a:pos x="T6" y="T7"/>
                  </a:cxn>
                  <a:cxn ang="0">
                    <a:pos x="T8" y="T9"/>
                  </a:cxn>
                  <a:cxn ang="0">
                    <a:pos x="T10" y="T11"/>
                  </a:cxn>
                </a:cxnLst>
                <a:rect l="0" t="0" r="r" b="b"/>
                <a:pathLst>
                  <a:path w="90" h="149">
                    <a:moveTo>
                      <a:pt x="90" y="16"/>
                    </a:moveTo>
                    <a:cubicBezTo>
                      <a:pt x="54" y="146"/>
                      <a:pt x="54" y="146"/>
                      <a:pt x="54" y="146"/>
                    </a:cubicBezTo>
                    <a:cubicBezTo>
                      <a:pt x="46" y="149"/>
                      <a:pt x="37" y="149"/>
                      <a:pt x="28" y="147"/>
                    </a:cubicBezTo>
                    <a:cubicBezTo>
                      <a:pt x="6" y="140"/>
                      <a:pt x="0" y="119"/>
                      <a:pt x="6" y="97"/>
                    </a:cubicBezTo>
                    <a:cubicBezTo>
                      <a:pt x="33" y="0"/>
                      <a:pt x="33" y="0"/>
                      <a:pt x="33" y="0"/>
                    </a:cubicBezTo>
                    <a:lnTo>
                      <a:pt x="90" y="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1" name="Freeform 84"/>
              <p:cNvSpPr/>
              <p:nvPr/>
            </p:nvSpPr>
            <p:spPr bwMode="auto">
              <a:xfrm>
                <a:off x="2522538" y="3487738"/>
                <a:ext cx="715963" cy="382588"/>
              </a:xfrm>
              <a:custGeom>
                <a:avLst/>
                <a:gdLst>
                  <a:gd name="T0" fmla="*/ 106 w 372"/>
                  <a:gd name="T1" fmla="*/ 182 h 199"/>
                  <a:gd name="T2" fmla="*/ 31 w 372"/>
                  <a:gd name="T3" fmla="*/ 149 h 199"/>
                  <a:gd name="T4" fmla="*/ 0 w 372"/>
                  <a:gd name="T5" fmla="*/ 149 h 199"/>
                  <a:gd name="T6" fmla="*/ 0 w 372"/>
                  <a:gd name="T7" fmla="*/ 0 h 199"/>
                  <a:gd name="T8" fmla="*/ 307 w 372"/>
                  <a:gd name="T9" fmla="*/ 0 h 199"/>
                  <a:gd name="T10" fmla="*/ 372 w 372"/>
                  <a:gd name="T11" fmla="*/ 61 h 199"/>
                  <a:gd name="T12" fmla="*/ 372 w 372"/>
                  <a:gd name="T13" fmla="*/ 192 h 199"/>
                  <a:gd name="T14" fmla="*/ 348 w 372"/>
                  <a:gd name="T15" fmla="*/ 199 h 199"/>
                  <a:gd name="T16" fmla="*/ 313 w 372"/>
                  <a:gd name="T17" fmla="*/ 158 h 199"/>
                  <a:gd name="T18" fmla="*/ 313 w 372"/>
                  <a:gd name="T19" fmla="*/ 98 h 199"/>
                  <a:gd name="T20" fmla="*/ 288 w 372"/>
                  <a:gd name="T21" fmla="*/ 76 h 199"/>
                  <a:gd name="T22" fmla="*/ 238 w 372"/>
                  <a:gd name="T23" fmla="*/ 75 h 199"/>
                  <a:gd name="T24" fmla="*/ 203 w 372"/>
                  <a:gd name="T25" fmla="*/ 75 h 199"/>
                  <a:gd name="T26" fmla="*/ 172 w 372"/>
                  <a:gd name="T27" fmla="*/ 105 h 199"/>
                  <a:gd name="T28" fmla="*/ 178 w 372"/>
                  <a:gd name="T29" fmla="*/ 123 h 199"/>
                  <a:gd name="T30" fmla="*/ 252 w 372"/>
                  <a:gd name="T31" fmla="*/ 123 h 199"/>
                  <a:gd name="T32" fmla="*/ 294 w 372"/>
                  <a:gd name="T33" fmla="*/ 157 h 199"/>
                  <a:gd name="T34" fmla="*/ 286 w 372"/>
                  <a:gd name="T35" fmla="*/ 182 h 199"/>
                  <a:gd name="T36" fmla="*/ 106 w 372"/>
                  <a:gd name="T37" fmla="*/ 1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199">
                    <a:moveTo>
                      <a:pt x="106" y="182"/>
                    </a:moveTo>
                    <a:cubicBezTo>
                      <a:pt x="77" y="182"/>
                      <a:pt x="55" y="149"/>
                      <a:pt x="31" y="149"/>
                    </a:cubicBezTo>
                    <a:cubicBezTo>
                      <a:pt x="6" y="149"/>
                      <a:pt x="0" y="149"/>
                      <a:pt x="0" y="149"/>
                    </a:cubicBezTo>
                    <a:cubicBezTo>
                      <a:pt x="0" y="0"/>
                      <a:pt x="0" y="0"/>
                      <a:pt x="0" y="0"/>
                    </a:cubicBezTo>
                    <a:cubicBezTo>
                      <a:pt x="307" y="0"/>
                      <a:pt x="307" y="0"/>
                      <a:pt x="307" y="0"/>
                    </a:cubicBezTo>
                    <a:cubicBezTo>
                      <a:pt x="348" y="0"/>
                      <a:pt x="372" y="21"/>
                      <a:pt x="372" y="61"/>
                    </a:cubicBezTo>
                    <a:cubicBezTo>
                      <a:pt x="372" y="192"/>
                      <a:pt x="372" y="192"/>
                      <a:pt x="372" y="192"/>
                    </a:cubicBezTo>
                    <a:cubicBezTo>
                      <a:pt x="365" y="197"/>
                      <a:pt x="357" y="199"/>
                      <a:pt x="348" y="199"/>
                    </a:cubicBezTo>
                    <a:cubicBezTo>
                      <a:pt x="325" y="199"/>
                      <a:pt x="313" y="181"/>
                      <a:pt x="313" y="158"/>
                    </a:cubicBezTo>
                    <a:cubicBezTo>
                      <a:pt x="313" y="98"/>
                      <a:pt x="313" y="98"/>
                      <a:pt x="313" y="98"/>
                    </a:cubicBezTo>
                    <a:cubicBezTo>
                      <a:pt x="313" y="82"/>
                      <a:pt x="304" y="76"/>
                      <a:pt x="288" y="76"/>
                    </a:cubicBezTo>
                    <a:cubicBezTo>
                      <a:pt x="277" y="76"/>
                      <a:pt x="238" y="75"/>
                      <a:pt x="238" y="75"/>
                    </a:cubicBezTo>
                    <a:cubicBezTo>
                      <a:pt x="203" y="75"/>
                      <a:pt x="203" y="75"/>
                      <a:pt x="203" y="75"/>
                    </a:cubicBezTo>
                    <a:cubicBezTo>
                      <a:pt x="186" y="75"/>
                      <a:pt x="172" y="89"/>
                      <a:pt x="172" y="105"/>
                    </a:cubicBezTo>
                    <a:cubicBezTo>
                      <a:pt x="172" y="112"/>
                      <a:pt x="175" y="118"/>
                      <a:pt x="178" y="123"/>
                    </a:cubicBezTo>
                    <a:cubicBezTo>
                      <a:pt x="252" y="123"/>
                      <a:pt x="252" y="123"/>
                      <a:pt x="252" y="123"/>
                    </a:cubicBezTo>
                    <a:cubicBezTo>
                      <a:pt x="275" y="123"/>
                      <a:pt x="294" y="134"/>
                      <a:pt x="294" y="157"/>
                    </a:cubicBezTo>
                    <a:cubicBezTo>
                      <a:pt x="294" y="166"/>
                      <a:pt x="291" y="175"/>
                      <a:pt x="286" y="182"/>
                    </a:cubicBezTo>
                    <a:lnTo>
                      <a:pt x="106" y="182"/>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2" name="Rectangle 85"/>
              <p:cNvSpPr>
                <a:spLocks noChangeArrowheads="1"/>
              </p:cNvSpPr>
              <p:nvPr/>
            </p:nvSpPr>
            <p:spPr bwMode="auto">
              <a:xfrm>
                <a:off x="-5527" y="3454401"/>
                <a:ext cx="2566166" cy="349250"/>
              </a:xfrm>
              <a:prstGeom prst="rect">
                <a:avLst/>
              </a:pr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43" name="Rectangle 86"/>
              <p:cNvSpPr>
                <a:spLocks noChangeArrowheads="1"/>
              </p:cNvSpPr>
              <p:nvPr/>
            </p:nvSpPr>
            <p:spPr bwMode="auto">
              <a:xfrm>
                <a:off x="-5527" y="3714129"/>
                <a:ext cx="2566166" cy="90488"/>
              </a:xfrm>
              <a:prstGeom prst="rect">
                <a:avLst/>
              </a:prstGeom>
              <a:solidFill>
                <a:schemeClr val="accent1">
                  <a:lumMod val="60000"/>
                  <a:lumOff val="4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4" name="Freeform 87"/>
              <p:cNvSpPr/>
              <p:nvPr/>
            </p:nvSpPr>
            <p:spPr bwMode="auto">
              <a:xfrm>
                <a:off x="2955926" y="3797301"/>
                <a:ext cx="93663" cy="41275"/>
              </a:xfrm>
              <a:custGeom>
                <a:avLst/>
                <a:gdLst>
                  <a:gd name="T0" fmla="*/ 49 w 49"/>
                  <a:gd name="T1" fmla="*/ 21 h 21"/>
                  <a:gd name="T2" fmla="*/ 14 w 49"/>
                  <a:gd name="T3" fmla="*/ 0 h 21"/>
                  <a:gd name="T4" fmla="*/ 0 w 49"/>
                  <a:gd name="T5" fmla="*/ 21 h 21"/>
                  <a:gd name="T6" fmla="*/ 49 w 49"/>
                  <a:gd name="T7" fmla="*/ 21 h 21"/>
                </a:gdLst>
                <a:ahLst/>
                <a:cxnLst>
                  <a:cxn ang="0">
                    <a:pos x="T0" y="T1"/>
                  </a:cxn>
                  <a:cxn ang="0">
                    <a:pos x="T2" y="T3"/>
                  </a:cxn>
                  <a:cxn ang="0">
                    <a:pos x="T4" y="T5"/>
                  </a:cxn>
                  <a:cxn ang="0">
                    <a:pos x="T6" y="T7"/>
                  </a:cxn>
                </a:cxnLst>
                <a:rect l="0" t="0" r="r" b="b"/>
                <a:pathLst>
                  <a:path w="49" h="21">
                    <a:moveTo>
                      <a:pt x="49" y="21"/>
                    </a:moveTo>
                    <a:cubicBezTo>
                      <a:pt x="49" y="7"/>
                      <a:pt x="31" y="0"/>
                      <a:pt x="14" y="0"/>
                    </a:cubicBezTo>
                    <a:cubicBezTo>
                      <a:pt x="3" y="0"/>
                      <a:pt x="0" y="11"/>
                      <a:pt x="0" y="21"/>
                    </a:cubicBezTo>
                    <a:lnTo>
                      <a:pt x="49" y="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6" name="Group 102"/>
            <p:cNvGrpSpPr/>
            <p:nvPr userDrawn="1"/>
          </p:nvGrpSpPr>
          <p:grpSpPr>
            <a:xfrm>
              <a:off x="4476751" y="2359026"/>
              <a:ext cx="1592262" cy="1355725"/>
              <a:chOff x="4044951" y="2359026"/>
              <a:chExt cx="1592262" cy="1355725"/>
            </a:xfrm>
          </p:grpSpPr>
          <p:sp>
            <p:nvSpPr>
              <p:cNvPr id="29" name="Freeform 88"/>
              <p:cNvSpPr/>
              <p:nvPr/>
            </p:nvSpPr>
            <p:spPr bwMode="auto">
              <a:xfrm>
                <a:off x="5280026" y="3173413"/>
                <a:ext cx="146050" cy="409575"/>
              </a:xfrm>
              <a:custGeom>
                <a:avLst/>
                <a:gdLst>
                  <a:gd name="T0" fmla="*/ 71 w 76"/>
                  <a:gd name="T1" fmla="*/ 101 h 213"/>
                  <a:gd name="T2" fmla="*/ 33 w 76"/>
                  <a:gd name="T3" fmla="*/ 1 h 213"/>
                  <a:gd name="T4" fmla="*/ 0 w 76"/>
                  <a:gd name="T5" fmla="*/ 86 h 213"/>
                  <a:gd name="T6" fmla="*/ 6 w 76"/>
                  <a:gd name="T7" fmla="*/ 139 h 213"/>
                  <a:gd name="T8" fmla="*/ 54 w 76"/>
                  <a:gd name="T9" fmla="*/ 213 h 213"/>
                  <a:gd name="T10" fmla="*/ 71 w 76"/>
                  <a:gd name="T11" fmla="*/ 101 h 213"/>
                </a:gdLst>
                <a:ahLst/>
                <a:cxnLst>
                  <a:cxn ang="0">
                    <a:pos x="T0" y="T1"/>
                  </a:cxn>
                  <a:cxn ang="0">
                    <a:pos x="T2" y="T3"/>
                  </a:cxn>
                  <a:cxn ang="0">
                    <a:pos x="T4" y="T5"/>
                  </a:cxn>
                  <a:cxn ang="0">
                    <a:pos x="T6" y="T7"/>
                  </a:cxn>
                  <a:cxn ang="0">
                    <a:pos x="T8" y="T9"/>
                  </a:cxn>
                  <a:cxn ang="0">
                    <a:pos x="T10" y="T11"/>
                  </a:cxn>
                </a:cxnLst>
                <a:rect l="0" t="0" r="r" b="b"/>
                <a:pathLst>
                  <a:path w="76" h="213">
                    <a:moveTo>
                      <a:pt x="71" y="101"/>
                    </a:moveTo>
                    <a:cubicBezTo>
                      <a:pt x="65" y="40"/>
                      <a:pt x="39" y="0"/>
                      <a:pt x="33" y="1"/>
                    </a:cubicBezTo>
                    <a:cubicBezTo>
                      <a:pt x="31" y="1"/>
                      <a:pt x="0" y="86"/>
                      <a:pt x="0" y="86"/>
                    </a:cubicBezTo>
                    <a:cubicBezTo>
                      <a:pt x="6" y="139"/>
                      <a:pt x="6" y="139"/>
                      <a:pt x="6" y="139"/>
                    </a:cubicBezTo>
                    <a:cubicBezTo>
                      <a:pt x="6" y="139"/>
                      <a:pt x="52" y="213"/>
                      <a:pt x="54" y="213"/>
                    </a:cubicBezTo>
                    <a:cubicBezTo>
                      <a:pt x="60" y="212"/>
                      <a:pt x="76" y="169"/>
                      <a:pt x="71" y="10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0" name="Freeform 89"/>
              <p:cNvSpPr>
                <a:spLocks noEditPoints="1"/>
              </p:cNvSpPr>
              <p:nvPr/>
            </p:nvSpPr>
            <p:spPr bwMode="auto">
              <a:xfrm>
                <a:off x="4044951" y="2359026"/>
                <a:ext cx="1246188" cy="1355725"/>
              </a:xfrm>
              <a:custGeom>
                <a:avLst/>
                <a:gdLst>
                  <a:gd name="T0" fmla="*/ 4 w 647"/>
                  <a:gd name="T1" fmla="*/ 246 h 704"/>
                  <a:gd name="T2" fmla="*/ 26 w 647"/>
                  <a:gd name="T3" fmla="*/ 425 h 704"/>
                  <a:gd name="T4" fmla="*/ 127 w 647"/>
                  <a:gd name="T5" fmla="*/ 607 h 704"/>
                  <a:gd name="T6" fmla="*/ 347 w 647"/>
                  <a:gd name="T7" fmla="*/ 635 h 704"/>
                  <a:gd name="T8" fmla="*/ 348 w 647"/>
                  <a:gd name="T9" fmla="*/ 635 h 704"/>
                  <a:gd name="T10" fmla="*/ 350 w 647"/>
                  <a:gd name="T11" fmla="*/ 631 h 704"/>
                  <a:gd name="T12" fmla="*/ 647 w 647"/>
                  <a:gd name="T13" fmla="*/ 562 h 704"/>
                  <a:gd name="T14" fmla="*/ 641 w 647"/>
                  <a:gd name="T15" fmla="*/ 509 h 704"/>
                  <a:gd name="T16" fmla="*/ 414 w 647"/>
                  <a:gd name="T17" fmla="*/ 536 h 704"/>
                  <a:gd name="T18" fmla="*/ 519 w 647"/>
                  <a:gd name="T19" fmla="*/ 355 h 704"/>
                  <a:gd name="T20" fmla="*/ 269 w 647"/>
                  <a:gd name="T21" fmla="*/ 167 h 704"/>
                  <a:gd name="T22" fmla="*/ 188 w 647"/>
                  <a:gd name="T23" fmla="*/ 26 h 704"/>
                  <a:gd name="T24" fmla="*/ 44 w 647"/>
                  <a:gd name="T25" fmla="*/ 57 h 704"/>
                  <a:gd name="T26" fmla="*/ 4 w 647"/>
                  <a:gd name="T27" fmla="*/ 246 h 704"/>
                  <a:gd name="T28" fmla="*/ 60 w 647"/>
                  <a:gd name="T29" fmla="*/ 123 h 704"/>
                  <a:gd name="T30" fmla="*/ 121 w 647"/>
                  <a:gd name="T31" fmla="*/ 64 h 704"/>
                  <a:gd name="T32" fmla="*/ 223 w 647"/>
                  <a:gd name="T33" fmla="*/ 166 h 704"/>
                  <a:gd name="T34" fmla="*/ 233 w 647"/>
                  <a:gd name="T35" fmla="*/ 183 h 704"/>
                  <a:gd name="T36" fmla="*/ 233 w 647"/>
                  <a:gd name="T37" fmla="*/ 184 h 704"/>
                  <a:gd name="T38" fmla="*/ 75 w 647"/>
                  <a:gd name="T39" fmla="*/ 353 h 704"/>
                  <a:gd name="T40" fmla="*/ 60 w 647"/>
                  <a:gd name="T41" fmla="*/ 12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704">
                    <a:moveTo>
                      <a:pt x="4" y="246"/>
                    </a:moveTo>
                    <a:cubicBezTo>
                      <a:pt x="7" y="305"/>
                      <a:pt x="7" y="372"/>
                      <a:pt x="26" y="425"/>
                    </a:cubicBezTo>
                    <a:cubicBezTo>
                      <a:pt x="0" y="489"/>
                      <a:pt x="51" y="550"/>
                      <a:pt x="127" y="607"/>
                    </a:cubicBezTo>
                    <a:cubicBezTo>
                      <a:pt x="211" y="670"/>
                      <a:pt x="293" y="704"/>
                      <a:pt x="347" y="635"/>
                    </a:cubicBezTo>
                    <a:cubicBezTo>
                      <a:pt x="348" y="635"/>
                      <a:pt x="348" y="635"/>
                      <a:pt x="348" y="635"/>
                    </a:cubicBezTo>
                    <a:cubicBezTo>
                      <a:pt x="350" y="631"/>
                      <a:pt x="350" y="631"/>
                      <a:pt x="350" y="631"/>
                    </a:cubicBezTo>
                    <a:cubicBezTo>
                      <a:pt x="647" y="562"/>
                      <a:pt x="647" y="562"/>
                      <a:pt x="647" y="562"/>
                    </a:cubicBezTo>
                    <a:cubicBezTo>
                      <a:pt x="641" y="509"/>
                      <a:pt x="641" y="509"/>
                      <a:pt x="641" y="509"/>
                    </a:cubicBezTo>
                    <a:cubicBezTo>
                      <a:pt x="414" y="536"/>
                      <a:pt x="414" y="536"/>
                      <a:pt x="414" y="536"/>
                    </a:cubicBezTo>
                    <a:cubicBezTo>
                      <a:pt x="519" y="355"/>
                      <a:pt x="519" y="355"/>
                      <a:pt x="519" y="355"/>
                    </a:cubicBezTo>
                    <a:cubicBezTo>
                      <a:pt x="269" y="167"/>
                      <a:pt x="269" y="167"/>
                      <a:pt x="269" y="167"/>
                    </a:cubicBezTo>
                    <a:cubicBezTo>
                      <a:pt x="264" y="108"/>
                      <a:pt x="243" y="55"/>
                      <a:pt x="188" y="26"/>
                    </a:cubicBezTo>
                    <a:cubicBezTo>
                      <a:pt x="138" y="0"/>
                      <a:pt x="76" y="9"/>
                      <a:pt x="44" y="57"/>
                    </a:cubicBezTo>
                    <a:cubicBezTo>
                      <a:pt x="8" y="110"/>
                      <a:pt x="0" y="184"/>
                      <a:pt x="4" y="246"/>
                    </a:cubicBezTo>
                    <a:close/>
                    <a:moveTo>
                      <a:pt x="60" y="123"/>
                    </a:moveTo>
                    <a:cubicBezTo>
                      <a:pt x="71" y="95"/>
                      <a:pt x="92" y="69"/>
                      <a:pt x="121" y="64"/>
                    </a:cubicBezTo>
                    <a:cubicBezTo>
                      <a:pt x="174" y="53"/>
                      <a:pt x="227" y="116"/>
                      <a:pt x="223" y="166"/>
                    </a:cubicBezTo>
                    <a:cubicBezTo>
                      <a:pt x="223" y="174"/>
                      <a:pt x="227" y="180"/>
                      <a:pt x="233" y="183"/>
                    </a:cubicBezTo>
                    <a:cubicBezTo>
                      <a:pt x="233" y="184"/>
                      <a:pt x="233" y="184"/>
                      <a:pt x="233" y="184"/>
                    </a:cubicBezTo>
                    <a:cubicBezTo>
                      <a:pt x="75" y="353"/>
                      <a:pt x="75" y="353"/>
                      <a:pt x="75" y="353"/>
                    </a:cubicBezTo>
                    <a:cubicBezTo>
                      <a:pt x="51" y="313"/>
                      <a:pt x="40" y="173"/>
                      <a:pt x="60" y="123"/>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31" name="Freeform 90"/>
              <p:cNvSpPr/>
              <p:nvPr/>
            </p:nvSpPr>
            <p:spPr bwMode="auto">
              <a:xfrm>
                <a:off x="5045076" y="3362326"/>
                <a:ext cx="53975" cy="133350"/>
              </a:xfrm>
              <a:custGeom>
                <a:avLst/>
                <a:gdLst>
                  <a:gd name="T0" fmla="*/ 9 w 34"/>
                  <a:gd name="T1" fmla="*/ 84 h 84"/>
                  <a:gd name="T2" fmla="*/ 0 w 34"/>
                  <a:gd name="T3" fmla="*/ 2 h 84"/>
                  <a:gd name="T4" fmla="*/ 24 w 34"/>
                  <a:gd name="T5" fmla="*/ 0 h 84"/>
                  <a:gd name="T6" fmla="*/ 34 w 34"/>
                  <a:gd name="T7" fmla="*/ 79 h 84"/>
                  <a:gd name="T8" fmla="*/ 9 w 34"/>
                  <a:gd name="T9" fmla="*/ 84 h 84"/>
                </a:gdLst>
                <a:ahLst/>
                <a:cxnLst>
                  <a:cxn ang="0">
                    <a:pos x="T0" y="T1"/>
                  </a:cxn>
                  <a:cxn ang="0">
                    <a:pos x="T2" y="T3"/>
                  </a:cxn>
                  <a:cxn ang="0">
                    <a:pos x="T4" y="T5"/>
                  </a:cxn>
                  <a:cxn ang="0">
                    <a:pos x="T6" y="T7"/>
                  </a:cxn>
                  <a:cxn ang="0">
                    <a:pos x="T8" y="T9"/>
                  </a:cxn>
                </a:cxnLst>
                <a:rect l="0" t="0" r="r" b="b"/>
                <a:pathLst>
                  <a:path w="34" h="84">
                    <a:moveTo>
                      <a:pt x="9" y="84"/>
                    </a:moveTo>
                    <a:lnTo>
                      <a:pt x="0" y="2"/>
                    </a:lnTo>
                    <a:lnTo>
                      <a:pt x="24" y="0"/>
                    </a:lnTo>
                    <a:lnTo>
                      <a:pt x="34" y="79"/>
                    </a:lnTo>
                    <a:lnTo>
                      <a:pt x="9" y="84"/>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2" name="Freeform 91"/>
              <p:cNvSpPr>
                <a:spLocks noEditPoints="1"/>
              </p:cNvSpPr>
              <p:nvPr/>
            </p:nvSpPr>
            <p:spPr bwMode="auto">
              <a:xfrm>
                <a:off x="4044951" y="2359026"/>
                <a:ext cx="747713" cy="1163638"/>
              </a:xfrm>
              <a:custGeom>
                <a:avLst/>
                <a:gdLst>
                  <a:gd name="T0" fmla="*/ 123 w 388"/>
                  <a:gd name="T1" fmla="*/ 604 h 604"/>
                  <a:gd name="T2" fmla="*/ 388 w 388"/>
                  <a:gd name="T3" fmla="*/ 256 h 604"/>
                  <a:gd name="T4" fmla="*/ 269 w 388"/>
                  <a:gd name="T5" fmla="*/ 167 h 604"/>
                  <a:gd name="T6" fmla="*/ 188 w 388"/>
                  <a:gd name="T7" fmla="*/ 26 h 604"/>
                  <a:gd name="T8" fmla="*/ 44 w 388"/>
                  <a:gd name="T9" fmla="*/ 57 h 604"/>
                  <a:gd name="T10" fmla="*/ 4 w 388"/>
                  <a:gd name="T11" fmla="*/ 246 h 604"/>
                  <a:gd name="T12" fmla="*/ 26 w 388"/>
                  <a:gd name="T13" fmla="*/ 425 h 604"/>
                  <a:gd name="T14" fmla="*/ 123 w 388"/>
                  <a:gd name="T15" fmla="*/ 604 h 604"/>
                  <a:gd name="T16" fmla="*/ 233 w 388"/>
                  <a:gd name="T17" fmla="*/ 184 h 604"/>
                  <a:gd name="T18" fmla="*/ 75 w 388"/>
                  <a:gd name="T19" fmla="*/ 353 h 604"/>
                  <a:gd name="T20" fmla="*/ 60 w 388"/>
                  <a:gd name="T21" fmla="*/ 123 h 604"/>
                  <a:gd name="T22" fmla="*/ 121 w 388"/>
                  <a:gd name="T23" fmla="*/ 64 h 604"/>
                  <a:gd name="T24" fmla="*/ 223 w 388"/>
                  <a:gd name="T25" fmla="*/ 166 h 604"/>
                  <a:gd name="T26" fmla="*/ 233 w 388"/>
                  <a:gd name="T27" fmla="*/ 183 h 604"/>
                  <a:gd name="T28" fmla="*/ 233 w 388"/>
                  <a:gd name="T29" fmla="*/ 18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604">
                    <a:moveTo>
                      <a:pt x="123" y="604"/>
                    </a:moveTo>
                    <a:cubicBezTo>
                      <a:pt x="388" y="256"/>
                      <a:pt x="388" y="256"/>
                      <a:pt x="388" y="256"/>
                    </a:cubicBezTo>
                    <a:cubicBezTo>
                      <a:pt x="269" y="167"/>
                      <a:pt x="269" y="167"/>
                      <a:pt x="269" y="167"/>
                    </a:cubicBezTo>
                    <a:cubicBezTo>
                      <a:pt x="264" y="108"/>
                      <a:pt x="243" y="55"/>
                      <a:pt x="188" y="26"/>
                    </a:cubicBezTo>
                    <a:cubicBezTo>
                      <a:pt x="138" y="0"/>
                      <a:pt x="76" y="9"/>
                      <a:pt x="44" y="57"/>
                    </a:cubicBezTo>
                    <a:cubicBezTo>
                      <a:pt x="8" y="110"/>
                      <a:pt x="0" y="184"/>
                      <a:pt x="4" y="246"/>
                    </a:cubicBezTo>
                    <a:cubicBezTo>
                      <a:pt x="7" y="305"/>
                      <a:pt x="7" y="372"/>
                      <a:pt x="26" y="425"/>
                    </a:cubicBezTo>
                    <a:cubicBezTo>
                      <a:pt x="0" y="488"/>
                      <a:pt x="50" y="548"/>
                      <a:pt x="123" y="604"/>
                    </a:cubicBezTo>
                    <a:close/>
                    <a:moveTo>
                      <a:pt x="233" y="184"/>
                    </a:moveTo>
                    <a:cubicBezTo>
                      <a:pt x="75" y="353"/>
                      <a:pt x="75" y="353"/>
                      <a:pt x="75" y="353"/>
                    </a:cubicBezTo>
                    <a:cubicBezTo>
                      <a:pt x="51" y="313"/>
                      <a:pt x="40" y="173"/>
                      <a:pt x="60" y="123"/>
                    </a:cubicBezTo>
                    <a:cubicBezTo>
                      <a:pt x="71" y="95"/>
                      <a:pt x="92" y="69"/>
                      <a:pt x="121" y="64"/>
                    </a:cubicBezTo>
                    <a:cubicBezTo>
                      <a:pt x="174" y="53"/>
                      <a:pt x="227" y="116"/>
                      <a:pt x="223" y="166"/>
                    </a:cubicBezTo>
                    <a:cubicBezTo>
                      <a:pt x="223" y="174"/>
                      <a:pt x="227" y="180"/>
                      <a:pt x="233" y="183"/>
                    </a:cubicBezTo>
                    <a:cubicBezTo>
                      <a:pt x="233" y="184"/>
                      <a:pt x="233" y="184"/>
                      <a:pt x="233" y="18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3" name="Freeform 92"/>
              <p:cNvSpPr/>
              <p:nvPr/>
            </p:nvSpPr>
            <p:spPr bwMode="auto">
              <a:xfrm>
                <a:off x="5456238" y="3341688"/>
                <a:ext cx="85725" cy="53975"/>
              </a:xfrm>
              <a:custGeom>
                <a:avLst/>
                <a:gdLst>
                  <a:gd name="T0" fmla="*/ 28 w 44"/>
                  <a:gd name="T1" fmla="*/ 28 h 28"/>
                  <a:gd name="T2" fmla="*/ 44 w 44"/>
                  <a:gd name="T3" fmla="*/ 14 h 28"/>
                  <a:gd name="T4" fmla="*/ 28 w 44"/>
                  <a:gd name="T5" fmla="*/ 0 h 28"/>
                  <a:gd name="T6" fmla="*/ 0 w 44"/>
                  <a:gd name="T7" fmla="*/ 14 h 28"/>
                  <a:gd name="T8" fmla="*/ 28 w 44"/>
                  <a:gd name="T9" fmla="*/ 28 h 28"/>
                </a:gdLst>
                <a:ahLst/>
                <a:cxnLst>
                  <a:cxn ang="0">
                    <a:pos x="T0" y="T1"/>
                  </a:cxn>
                  <a:cxn ang="0">
                    <a:pos x="T2" y="T3"/>
                  </a:cxn>
                  <a:cxn ang="0">
                    <a:pos x="T4" y="T5"/>
                  </a:cxn>
                  <a:cxn ang="0">
                    <a:pos x="T6" y="T7"/>
                  </a:cxn>
                  <a:cxn ang="0">
                    <a:pos x="T8" y="T9"/>
                  </a:cxn>
                </a:cxnLst>
                <a:rect l="0" t="0" r="r" b="b"/>
                <a:pathLst>
                  <a:path w="44" h="28">
                    <a:moveTo>
                      <a:pt x="28" y="28"/>
                    </a:moveTo>
                    <a:cubicBezTo>
                      <a:pt x="38" y="28"/>
                      <a:pt x="44" y="23"/>
                      <a:pt x="44" y="14"/>
                    </a:cubicBezTo>
                    <a:cubicBezTo>
                      <a:pt x="44" y="5"/>
                      <a:pt x="38" y="0"/>
                      <a:pt x="28" y="0"/>
                    </a:cubicBezTo>
                    <a:cubicBezTo>
                      <a:pt x="13" y="0"/>
                      <a:pt x="0" y="14"/>
                      <a:pt x="0" y="14"/>
                    </a:cubicBezTo>
                    <a:cubicBezTo>
                      <a:pt x="0" y="14"/>
                      <a:pt x="13" y="28"/>
                      <a:pt x="28" y="28"/>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34" name="Freeform 93"/>
              <p:cNvSpPr/>
              <p:nvPr/>
            </p:nvSpPr>
            <p:spPr bwMode="auto">
              <a:xfrm>
                <a:off x="5446713" y="3227388"/>
                <a:ext cx="77788" cy="71438"/>
              </a:xfrm>
              <a:custGeom>
                <a:avLst/>
                <a:gdLst>
                  <a:gd name="T0" fmla="*/ 31 w 40"/>
                  <a:gd name="T1" fmla="*/ 28 h 37"/>
                  <a:gd name="T2" fmla="*/ 35 w 40"/>
                  <a:gd name="T3" fmla="*/ 7 h 37"/>
                  <a:gd name="T4" fmla="*/ 14 w 40"/>
                  <a:gd name="T5" fmla="*/ 6 h 37"/>
                  <a:gd name="T6" fmla="*/ 0 w 40"/>
                  <a:gd name="T7" fmla="*/ 34 h 37"/>
                  <a:gd name="T8" fmla="*/ 31 w 40"/>
                  <a:gd name="T9" fmla="*/ 28 h 37"/>
                </a:gdLst>
                <a:ahLst/>
                <a:cxnLst>
                  <a:cxn ang="0">
                    <a:pos x="T0" y="T1"/>
                  </a:cxn>
                  <a:cxn ang="0">
                    <a:pos x="T2" y="T3"/>
                  </a:cxn>
                  <a:cxn ang="0">
                    <a:pos x="T4" y="T5"/>
                  </a:cxn>
                  <a:cxn ang="0">
                    <a:pos x="T6" y="T7"/>
                  </a:cxn>
                  <a:cxn ang="0">
                    <a:pos x="T8" y="T9"/>
                  </a:cxn>
                </a:cxnLst>
                <a:rect l="0" t="0" r="r" b="b"/>
                <a:pathLst>
                  <a:path w="40" h="37">
                    <a:moveTo>
                      <a:pt x="31" y="28"/>
                    </a:moveTo>
                    <a:cubicBezTo>
                      <a:pt x="38" y="22"/>
                      <a:pt x="40" y="15"/>
                      <a:pt x="35" y="7"/>
                    </a:cubicBezTo>
                    <a:cubicBezTo>
                      <a:pt x="29" y="0"/>
                      <a:pt x="21" y="0"/>
                      <a:pt x="14" y="6"/>
                    </a:cubicBezTo>
                    <a:cubicBezTo>
                      <a:pt x="1" y="15"/>
                      <a:pt x="0" y="34"/>
                      <a:pt x="0" y="34"/>
                    </a:cubicBezTo>
                    <a:cubicBezTo>
                      <a:pt x="0" y="34"/>
                      <a:pt x="18" y="37"/>
                      <a:pt x="31" y="28"/>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35" name="Freeform 94"/>
              <p:cNvSpPr/>
              <p:nvPr/>
            </p:nvSpPr>
            <p:spPr bwMode="auto">
              <a:xfrm>
                <a:off x="5446713" y="3435351"/>
                <a:ext cx="77788" cy="71438"/>
              </a:xfrm>
              <a:custGeom>
                <a:avLst/>
                <a:gdLst>
                  <a:gd name="T0" fmla="*/ 31 w 40"/>
                  <a:gd name="T1" fmla="*/ 9 h 37"/>
                  <a:gd name="T2" fmla="*/ 35 w 40"/>
                  <a:gd name="T3" fmla="*/ 30 h 37"/>
                  <a:gd name="T4" fmla="*/ 14 w 40"/>
                  <a:gd name="T5" fmla="*/ 32 h 37"/>
                  <a:gd name="T6" fmla="*/ 0 w 40"/>
                  <a:gd name="T7" fmla="*/ 4 h 37"/>
                  <a:gd name="T8" fmla="*/ 31 w 40"/>
                  <a:gd name="T9" fmla="*/ 9 h 37"/>
                </a:gdLst>
                <a:ahLst/>
                <a:cxnLst>
                  <a:cxn ang="0">
                    <a:pos x="T0" y="T1"/>
                  </a:cxn>
                  <a:cxn ang="0">
                    <a:pos x="T2" y="T3"/>
                  </a:cxn>
                  <a:cxn ang="0">
                    <a:pos x="T4" y="T5"/>
                  </a:cxn>
                  <a:cxn ang="0">
                    <a:pos x="T6" y="T7"/>
                  </a:cxn>
                  <a:cxn ang="0">
                    <a:pos x="T8" y="T9"/>
                  </a:cxn>
                </a:cxnLst>
                <a:rect l="0" t="0" r="r" b="b"/>
                <a:pathLst>
                  <a:path w="40" h="37">
                    <a:moveTo>
                      <a:pt x="31" y="9"/>
                    </a:moveTo>
                    <a:cubicBezTo>
                      <a:pt x="38" y="15"/>
                      <a:pt x="40" y="23"/>
                      <a:pt x="35" y="30"/>
                    </a:cubicBezTo>
                    <a:cubicBezTo>
                      <a:pt x="29" y="37"/>
                      <a:pt x="21" y="37"/>
                      <a:pt x="14" y="32"/>
                    </a:cubicBezTo>
                    <a:cubicBezTo>
                      <a:pt x="1" y="23"/>
                      <a:pt x="0" y="4"/>
                      <a:pt x="0" y="4"/>
                    </a:cubicBezTo>
                    <a:cubicBezTo>
                      <a:pt x="0" y="4"/>
                      <a:pt x="18" y="0"/>
                      <a:pt x="31" y="9"/>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36" name="Freeform 95"/>
              <p:cNvSpPr/>
              <p:nvPr/>
            </p:nvSpPr>
            <p:spPr bwMode="auto">
              <a:xfrm>
                <a:off x="5551488" y="3417888"/>
                <a:ext cx="85725" cy="65088"/>
              </a:xfrm>
              <a:custGeom>
                <a:avLst/>
                <a:gdLst>
                  <a:gd name="T0" fmla="*/ 31 w 45"/>
                  <a:gd name="T1" fmla="*/ 5 h 34"/>
                  <a:gd name="T2" fmla="*/ 42 w 45"/>
                  <a:gd name="T3" fmla="*/ 23 h 34"/>
                  <a:gd name="T4" fmla="*/ 23 w 45"/>
                  <a:gd name="T5" fmla="*/ 32 h 34"/>
                  <a:gd name="T6" fmla="*/ 0 w 45"/>
                  <a:gd name="T7" fmla="*/ 10 h 34"/>
                  <a:gd name="T8" fmla="*/ 31 w 45"/>
                  <a:gd name="T9" fmla="*/ 5 h 34"/>
                </a:gdLst>
                <a:ahLst/>
                <a:cxnLst>
                  <a:cxn ang="0">
                    <a:pos x="T0" y="T1"/>
                  </a:cxn>
                  <a:cxn ang="0">
                    <a:pos x="T2" y="T3"/>
                  </a:cxn>
                  <a:cxn ang="0">
                    <a:pos x="T4" y="T5"/>
                  </a:cxn>
                  <a:cxn ang="0">
                    <a:pos x="T6" y="T7"/>
                  </a:cxn>
                  <a:cxn ang="0">
                    <a:pos x="T8" y="T9"/>
                  </a:cxn>
                </a:cxnLst>
                <a:rect l="0" t="0" r="r" b="b"/>
                <a:pathLst>
                  <a:path w="45" h="34">
                    <a:moveTo>
                      <a:pt x="31" y="5"/>
                    </a:moveTo>
                    <a:cubicBezTo>
                      <a:pt x="40" y="7"/>
                      <a:pt x="45" y="14"/>
                      <a:pt x="42" y="23"/>
                    </a:cubicBezTo>
                    <a:cubicBezTo>
                      <a:pt x="39" y="31"/>
                      <a:pt x="32" y="34"/>
                      <a:pt x="23" y="32"/>
                    </a:cubicBezTo>
                    <a:cubicBezTo>
                      <a:pt x="8" y="27"/>
                      <a:pt x="0" y="10"/>
                      <a:pt x="0" y="10"/>
                    </a:cubicBezTo>
                    <a:cubicBezTo>
                      <a:pt x="0" y="10"/>
                      <a:pt x="16" y="0"/>
                      <a:pt x="31" y="5"/>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37" name="Freeform 96"/>
              <p:cNvSpPr/>
              <p:nvPr/>
            </p:nvSpPr>
            <p:spPr bwMode="auto">
              <a:xfrm>
                <a:off x="5551488" y="3255963"/>
                <a:ext cx="85725" cy="65088"/>
              </a:xfrm>
              <a:custGeom>
                <a:avLst/>
                <a:gdLst>
                  <a:gd name="T0" fmla="*/ 31 w 45"/>
                  <a:gd name="T1" fmla="*/ 29 h 34"/>
                  <a:gd name="T2" fmla="*/ 42 w 45"/>
                  <a:gd name="T3" fmla="*/ 11 h 34"/>
                  <a:gd name="T4" fmla="*/ 23 w 45"/>
                  <a:gd name="T5" fmla="*/ 2 h 34"/>
                  <a:gd name="T6" fmla="*/ 0 w 45"/>
                  <a:gd name="T7" fmla="*/ 24 h 34"/>
                  <a:gd name="T8" fmla="*/ 31 w 45"/>
                  <a:gd name="T9" fmla="*/ 29 h 34"/>
                </a:gdLst>
                <a:ahLst/>
                <a:cxnLst>
                  <a:cxn ang="0">
                    <a:pos x="T0" y="T1"/>
                  </a:cxn>
                  <a:cxn ang="0">
                    <a:pos x="T2" y="T3"/>
                  </a:cxn>
                  <a:cxn ang="0">
                    <a:pos x="T4" y="T5"/>
                  </a:cxn>
                  <a:cxn ang="0">
                    <a:pos x="T6" y="T7"/>
                  </a:cxn>
                  <a:cxn ang="0">
                    <a:pos x="T8" y="T9"/>
                  </a:cxn>
                </a:cxnLst>
                <a:rect l="0" t="0" r="r" b="b"/>
                <a:pathLst>
                  <a:path w="45" h="34">
                    <a:moveTo>
                      <a:pt x="31" y="29"/>
                    </a:moveTo>
                    <a:cubicBezTo>
                      <a:pt x="40" y="27"/>
                      <a:pt x="45" y="20"/>
                      <a:pt x="42" y="11"/>
                    </a:cubicBezTo>
                    <a:cubicBezTo>
                      <a:pt x="39" y="3"/>
                      <a:pt x="32" y="0"/>
                      <a:pt x="23" y="2"/>
                    </a:cubicBezTo>
                    <a:cubicBezTo>
                      <a:pt x="8" y="7"/>
                      <a:pt x="0" y="24"/>
                      <a:pt x="0" y="24"/>
                    </a:cubicBezTo>
                    <a:cubicBezTo>
                      <a:pt x="0" y="24"/>
                      <a:pt x="16" y="34"/>
                      <a:pt x="31" y="29"/>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grpSp>
        <p:sp>
          <p:nvSpPr>
            <p:cNvPr id="27" name="Freeform 72"/>
            <p:cNvSpPr/>
            <p:nvPr userDrawn="1"/>
          </p:nvSpPr>
          <p:spPr bwMode="auto">
            <a:xfrm>
              <a:off x="10047288" y="4857751"/>
              <a:ext cx="2152650" cy="2000250"/>
            </a:xfrm>
            <a:prstGeom prst="rect">
              <a:avLst/>
            </a:prstGeom>
            <a:solidFill>
              <a:schemeClr val="bg1">
                <a:lumMod val="95000"/>
              </a:schemeClr>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8" name="Freeform 72"/>
            <p:cNvSpPr/>
            <p:nvPr userDrawn="1"/>
          </p:nvSpPr>
          <p:spPr bwMode="auto">
            <a:xfrm>
              <a:off x="-5528" y="4857751"/>
              <a:ext cx="1610491" cy="2000250"/>
            </a:xfrm>
            <a:prstGeom prst="rect">
              <a:avLst/>
            </a:prstGeom>
            <a:solidFill>
              <a:schemeClr val="bg1">
                <a:lumMod val="95000"/>
              </a:schemeClr>
            </a:solidFill>
            <a:ln w="9525">
              <a:noFill/>
              <a:round/>
            </a:ln>
          </p:spPr>
          <p:txBody>
            <a:bodyPr vert="horz" wrap="square" lIns="91440" tIns="45720" rIns="91440" bIns="45720" numCol="1" anchor="t" anchorCtr="0" compatLnSpc="1"/>
            <a:lstStyle/>
            <a:p>
              <a:endParaRPr lang="en-US" dirty="0">
                <a:cs typeface="+mn-ea"/>
                <a:sym typeface="+mn-lt"/>
              </a:endParaRPr>
            </a:p>
          </p:txBody>
        </p:sp>
      </p:grpSp>
      <p:sp>
        <p:nvSpPr>
          <p:cNvPr id="2" name="标题 1"/>
          <p:cNvSpPr>
            <a:spLocks noGrp="1"/>
          </p:cNvSpPr>
          <p:nvPr>
            <p:ph type="title"/>
          </p:nvPr>
        </p:nvSpPr>
        <p:spPr/>
        <p:txBody>
          <a:bodyPr/>
          <a:lstStyle/>
          <a:p>
            <a:r>
              <a:rPr lang="zh-CN" altLang="en-US">
                <a:latin typeface="+mn-lt"/>
                <a:ea typeface="+mn-ea"/>
                <a:cs typeface="+mn-ea"/>
                <a:sym typeface="+mn-lt"/>
              </a:rPr>
              <a:t>对跨界的认识</a:t>
            </a:r>
          </a:p>
        </p:txBody>
      </p:sp>
      <p:sp>
        <p:nvSpPr>
          <p:cNvPr id="7" name="文本占位符 6"/>
          <p:cNvSpPr>
            <a:spLocks noGrp="1"/>
          </p:cNvSpPr>
          <p:nvPr>
            <p:ph type="body" sz="quarter" idx="12"/>
          </p:nvPr>
        </p:nvSpPr>
        <p:spPr/>
        <p:txBody>
          <a:bodyPr>
            <a:normAutofit/>
          </a:bodyPr>
          <a:lstStyle/>
          <a:p>
            <a:r>
              <a:rPr lang="zh-CN" altLang="en-US" sz="1200" b="0">
                <a:solidFill>
                  <a:schemeClr val="tx1"/>
                </a:solidFill>
                <a:latin typeface="+mn-lt"/>
                <a:ea typeface="+mn-ea"/>
                <a:cs typeface="+mn-ea"/>
                <a:sym typeface="+mn-lt"/>
              </a:rPr>
              <a:t>关键是从跨界中发现和认识其中的规律呢。</a:t>
            </a:r>
          </a:p>
          <a:p>
            <a:endParaRPr lang="zh-CN" altLang="en-US" sz="1200" b="0">
              <a:solidFill>
                <a:schemeClr val="tx1"/>
              </a:solidFill>
              <a:latin typeface="+mn-lt"/>
              <a:ea typeface="+mn-ea"/>
              <a:cs typeface="+mn-ea"/>
              <a:sym typeface="+mn-lt"/>
            </a:endParaRPr>
          </a:p>
        </p:txBody>
      </p:sp>
      <p:sp>
        <p:nvSpPr>
          <p:cNvPr id="8" name="文本占位符 7"/>
          <p:cNvSpPr>
            <a:spLocks noGrp="1"/>
          </p:cNvSpPr>
          <p:nvPr>
            <p:ph type="body" sz="quarter" idx="13"/>
          </p:nvPr>
        </p:nvSpPr>
        <p:spPr/>
        <p:txBody>
          <a:bodyPr>
            <a:normAutofit/>
          </a:bodyPr>
          <a:lstStyle/>
          <a:p>
            <a:r>
              <a:rPr lang="zh-CN" altLang="en-US" sz="1200" b="0">
                <a:solidFill>
                  <a:schemeClr val="tx1"/>
                </a:solidFill>
                <a:latin typeface="+mn-lt"/>
                <a:ea typeface="+mn-ea"/>
                <a:cs typeface="+mn-ea"/>
                <a:sym typeface="+mn-lt"/>
              </a:rPr>
              <a:t>在电子商务与物流从开始阶段寻求相互的业务和运作支持，发展到现在的跨界经营，这个由企业和市场推动的演变过程</a:t>
            </a:r>
          </a:p>
          <a:p>
            <a:endParaRPr lang="zh-CN" altLang="en-US" sz="1200" b="0">
              <a:solidFill>
                <a:schemeClr val="tx1"/>
              </a:solidFill>
              <a:latin typeface="+mn-lt"/>
              <a:ea typeface="+mn-ea"/>
              <a:cs typeface="+mn-ea"/>
              <a:sym typeface="+mn-lt"/>
            </a:endParaRPr>
          </a:p>
        </p:txBody>
      </p:sp>
      <p:sp>
        <p:nvSpPr>
          <p:cNvPr id="9" name="文本占位符 8"/>
          <p:cNvSpPr>
            <a:spLocks noGrp="1"/>
          </p:cNvSpPr>
          <p:nvPr>
            <p:ph type="body" sz="quarter" idx="14"/>
          </p:nvPr>
        </p:nvSpPr>
        <p:spPr>
          <a:xfrm>
            <a:off x="8213777" y="5249863"/>
            <a:ext cx="3000376" cy="1608137"/>
          </a:xfrm>
        </p:spPr>
        <p:txBody>
          <a:bodyPr>
            <a:normAutofit/>
          </a:bodyPr>
          <a:lstStyle/>
          <a:p>
            <a:r>
              <a:rPr lang="zh-CN" altLang="en-US" sz="1200" b="0">
                <a:solidFill>
                  <a:schemeClr val="tx1"/>
                </a:solidFill>
                <a:latin typeface="+mn-lt"/>
                <a:ea typeface="+mn-ea"/>
                <a:cs typeface="+mn-ea"/>
                <a:sym typeface="+mn-lt"/>
              </a:rPr>
              <a:t>我们不能仅仅认为是一般性的经营拓展的问题，而是应从电子商务与物流在现代经济发展背景下的经营特征去认识和寻求规律性的东西，以便使电子商务与物流均能更为健康和快速地发展。</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57603" y="1627689"/>
            <a:ext cx="10102194" cy="2845746"/>
            <a:chOff x="1057603" y="1627689"/>
            <a:chExt cx="10102194" cy="2845746"/>
          </a:xfrm>
        </p:grpSpPr>
        <p:sp>
          <p:nvSpPr>
            <p:cNvPr id="25" name="Freeform 5"/>
            <p:cNvSpPr/>
            <p:nvPr userDrawn="1"/>
          </p:nvSpPr>
          <p:spPr bwMode="auto">
            <a:xfrm>
              <a:off x="4456425" y="2428848"/>
              <a:ext cx="6100851" cy="494712"/>
            </a:xfrm>
            <a:custGeom>
              <a:avLst/>
              <a:gdLst>
                <a:gd name="T0" fmla="*/ 707 w 736"/>
                <a:gd name="T1" fmla="*/ 57 h 57"/>
                <a:gd name="T2" fmla="*/ 11 w 736"/>
                <a:gd name="T3" fmla="*/ 57 h 57"/>
                <a:gd name="T4" fmla="*/ 3 w 736"/>
                <a:gd name="T5" fmla="*/ 44 h 57"/>
                <a:gd name="T6" fmla="*/ 20 w 736"/>
                <a:gd name="T7" fmla="*/ 6 h 57"/>
                <a:gd name="T8" fmla="*/ 29 w 736"/>
                <a:gd name="T9" fmla="*/ 0 h 57"/>
                <a:gd name="T10" fmla="*/ 725 w 736"/>
                <a:gd name="T11" fmla="*/ 0 h 57"/>
                <a:gd name="T12" fmla="*/ 733 w 736"/>
                <a:gd name="T13" fmla="*/ 13 h 57"/>
                <a:gd name="T14" fmla="*/ 715 w 736"/>
                <a:gd name="T15" fmla="*/ 51 h 57"/>
                <a:gd name="T16" fmla="*/ 707 w 736"/>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57">
                  <a:moveTo>
                    <a:pt x="707" y="57"/>
                  </a:moveTo>
                  <a:cubicBezTo>
                    <a:pt x="11" y="57"/>
                    <a:pt x="11" y="57"/>
                    <a:pt x="11" y="57"/>
                  </a:cubicBezTo>
                  <a:cubicBezTo>
                    <a:pt x="4" y="57"/>
                    <a:pt x="0" y="50"/>
                    <a:pt x="3" y="44"/>
                  </a:cubicBezTo>
                  <a:cubicBezTo>
                    <a:pt x="20" y="6"/>
                    <a:pt x="20" y="6"/>
                    <a:pt x="20" y="6"/>
                  </a:cubicBezTo>
                  <a:cubicBezTo>
                    <a:pt x="22" y="2"/>
                    <a:pt x="25" y="0"/>
                    <a:pt x="29" y="0"/>
                  </a:cubicBezTo>
                  <a:cubicBezTo>
                    <a:pt x="725" y="0"/>
                    <a:pt x="725" y="0"/>
                    <a:pt x="725" y="0"/>
                  </a:cubicBezTo>
                  <a:cubicBezTo>
                    <a:pt x="732" y="0"/>
                    <a:pt x="736" y="7"/>
                    <a:pt x="733" y="13"/>
                  </a:cubicBezTo>
                  <a:cubicBezTo>
                    <a:pt x="715" y="51"/>
                    <a:pt x="715" y="51"/>
                    <a:pt x="715" y="51"/>
                  </a:cubicBezTo>
                  <a:cubicBezTo>
                    <a:pt x="714" y="55"/>
                    <a:pt x="711" y="57"/>
                    <a:pt x="707"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r>
                <a:rPr lang="en-US" altLang="zh-CN" sz="900" dirty="0">
                  <a:cs typeface="+mn-ea"/>
                  <a:sym typeface="+mn-lt"/>
                </a:rPr>
                <a:t> </a:t>
              </a:r>
              <a:endParaRPr lang="zh-CN" altLang="en-US" sz="900" dirty="0">
                <a:cs typeface="+mn-ea"/>
                <a:sym typeface="+mn-lt"/>
              </a:endParaRPr>
            </a:p>
          </p:txBody>
        </p:sp>
        <p:sp>
          <p:nvSpPr>
            <p:cNvPr id="26" name="弧形 25"/>
            <p:cNvSpPr/>
            <p:nvPr userDrawn="1"/>
          </p:nvSpPr>
          <p:spPr>
            <a:xfrm>
              <a:off x="9756020" y="1789141"/>
              <a:ext cx="1245396" cy="1245396"/>
            </a:xfrm>
            <a:prstGeom prst="arc">
              <a:avLst>
                <a:gd name="adj1" fmla="val 17770247"/>
                <a:gd name="adj2" fmla="val 6991032"/>
              </a:avLst>
            </a:prstGeom>
            <a:noFill/>
            <a:ln w="6350" cap="rnd" cmpd="sng" algn="ctr">
              <a:gradFill flip="none" rotWithShape="1">
                <a:gsLst>
                  <a:gs pos="0">
                    <a:schemeClr val="bg1">
                      <a:lumMod val="75000"/>
                    </a:schemeClr>
                  </a:gs>
                  <a:gs pos="100000">
                    <a:schemeClr val="bg1">
                      <a:lumMod val="75000"/>
                      <a:alpha val="0"/>
                    </a:schemeClr>
                  </a:gs>
                </a:gsLst>
                <a:lin ang="16200000" scaled="1"/>
                <a:tileRect/>
              </a:gradFill>
              <a:prstDash val="dash"/>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27" name="弧形 26"/>
            <p:cNvSpPr/>
            <p:nvPr userDrawn="1"/>
          </p:nvSpPr>
          <p:spPr>
            <a:xfrm rot="10800000" flipV="1">
              <a:off x="9675604" y="1708722"/>
              <a:ext cx="1406231" cy="1406233"/>
            </a:xfrm>
            <a:prstGeom prst="arc">
              <a:avLst>
                <a:gd name="adj1" fmla="val 4896234"/>
                <a:gd name="adj2" fmla="val 17679751"/>
              </a:avLst>
            </a:prstGeom>
            <a:noFill/>
            <a:ln w="12700" cap="rnd" cmpd="sng" algn="ctr">
              <a:gradFill flip="none" rotWithShape="1">
                <a:gsLst>
                  <a:gs pos="100000">
                    <a:schemeClr val="accent1">
                      <a:alpha val="0"/>
                    </a:schemeClr>
                  </a:gs>
                  <a:gs pos="0">
                    <a:schemeClr val="accent1"/>
                  </a:gs>
                </a:gsLst>
                <a:lin ang="54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grpSp>
          <p:nvGrpSpPr>
            <p:cNvPr id="28" name="组合 27"/>
            <p:cNvGrpSpPr/>
            <p:nvPr userDrawn="1"/>
          </p:nvGrpSpPr>
          <p:grpSpPr>
            <a:xfrm>
              <a:off x="9591498" y="1627689"/>
              <a:ext cx="1568299" cy="1568299"/>
              <a:chOff x="9839330" y="1842285"/>
              <a:chExt cx="1477958" cy="1477958"/>
            </a:xfrm>
          </p:grpSpPr>
          <p:sp>
            <p:nvSpPr>
              <p:cNvPr id="48" name="弧形 47"/>
              <p:cNvSpPr/>
              <p:nvPr/>
            </p:nvSpPr>
            <p:spPr>
              <a:xfrm rot="16200000">
                <a:off x="9839330" y="184228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49" name="弧形 48"/>
              <p:cNvSpPr/>
              <p:nvPr/>
            </p:nvSpPr>
            <p:spPr>
              <a:xfrm rot="5400000">
                <a:off x="9839330" y="184228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grpSp>
        <p:sp>
          <p:nvSpPr>
            <p:cNvPr id="29" name="Freeform 13"/>
            <p:cNvSpPr/>
            <p:nvPr userDrawn="1"/>
          </p:nvSpPr>
          <p:spPr bwMode="auto">
            <a:xfrm>
              <a:off x="4842240" y="2020150"/>
              <a:ext cx="2947167" cy="132727"/>
            </a:xfrm>
            <a:custGeom>
              <a:avLst/>
              <a:gdLst>
                <a:gd name="T0" fmla="*/ 1303 w 1332"/>
                <a:gd name="T1" fmla="*/ 57 h 57"/>
                <a:gd name="T2" fmla="*/ 11 w 1332"/>
                <a:gd name="T3" fmla="*/ 57 h 57"/>
                <a:gd name="T4" fmla="*/ 3 w 1332"/>
                <a:gd name="T5" fmla="*/ 44 h 57"/>
                <a:gd name="T6" fmla="*/ 20 w 1332"/>
                <a:gd name="T7" fmla="*/ 6 h 57"/>
                <a:gd name="T8" fmla="*/ 29 w 1332"/>
                <a:gd name="T9" fmla="*/ 0 h 57"/>
                <a:gd name="T10" fmla="*/ 1321 w 1332"/>
                <a:gd name="T11" fmla="*/ 0 h 57"/>
                <a:gd name="T12" fmla="*/ 1329 w 1332"/>
                <a:gd name="T13" fmla="*/ 13 h 57"/>
                <a:gd name="T14" fmla="*/ 1311 w 1332"/>
                <a:gd name="T15" fmla="*/ 51 h 57"/>
                <a:gd name="T16" fmla="*/ 1303 w 1332"/>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2" h="57">
                  <a:moveTo>
                    <a:pt x="1303" y="57"/>
                  </a:moveTo>
                  <a:cubicBezTo>
                    <a:pt x="11" y="57"/>
                    <a:pt x="11" y="57"/>
                    <a:pt x="11" y="57"/>
                  </a:cubicBezTo>
                  <a:cubicBezTo>
                    <a:pt x="4" y="57"/>
                    <a:pt x="0" y="50"/>
                    <a:pt x="3" y="44"/>
                  </a:cubicBezTo>
                  <a:cubicBezTo>
                    <a:pt x="20" y="6"/>
                    <a:pt x="20" y="6"/>
                    <a:pt x="20" y="6"/>
                  </a:cubicBezTo>
                  <a:cubicBezTo>
                    <a:pt x="22" y="2"/>
                    <a:pt x="25" y="0"/>
                    <a:pt x="29" y="0"/>
                  </a:cubicBezTo>
                  <a:cubicBezTo>
                    <a:pt x="1321" y="0"/>
                    <a:pt x="1321" y="0"/>
                    <a:pt x="1321" y="0"/>
                  </a:cubicBezTo>
                  <a:cubicBezTo>
                    <a:pt x="1328" y="0"/>
                    <a:pt x="1332" y="7"/>
                    <a:pt x="1329" y="13"/>
                  </a:cubicBezTo>
                  <a:cubicBezTo>
                    <a:pt x="1311" y="51"/>
                    <a:pt x="1311" y="51"/>
                    <a:pt x="1311" y="51"/>
                  </a:cubicBezTo>
                  <a:cubicBezTo>
                    <a:pt x="1310" y="55"/>
                    <a:pt x="1307" y="57"/>
                    <a:pt x="1303" y="57"/>
                  </a:cubicBezTo>
                  <a:close/>
                </a:path>
              </a:pathLst>
            </a:custGeom>
            <a:gradFill>
              <a:gsLst>
                <a:gs pos="0">
                  <a:schemeClr val="bg1">
                    <a:lumMod val="95000"/>
                    <a:alpha val="0"/>
                  </a:schemeClr>
                </a:gs>
                <a:gs pos="68000">
                  <a:schemeClr val="bg1">
                    <a:lumMod val="85000"/>
                    <a:alpha val="49000"/>
                  </a:schemeClr>
                </a:gs>
              </a:gsLst>
              <a:lin ang="0" scaled="1"/>
            </a:gradFill>
            <a:ln>
              <a:noFill/>
            </a:ln>
          </p:spPr>
          <p:txBody>
            <a:bodyPr vert="horz" wrap="square" lIns="68580" tIns="34290" rIns="68580" bIns="34290" numCol="1" anchor="t" anchorCtr="0" compatLnSpc="1"/>
            <a:lstStyle/>
            <a:p>
              <a:pPr algn="r"/>
              <a:endParaRPr lang="zh-CN" altLang="en-US" sz="900">
                <a:cs typeface="+mn-ea"/>
                <a:sym typeface="+mn-lt"/>
              </a:endParaRPr>
            </a:p>
          </p:txBody>
        </p:sp>
        <p:sp>
          <p:nvSpPr>
            <p:cNvPr id="30" name="Freeform 9"/>
            <p:cNvSpPr/>
            <p:nvPr userDrawn="1"/>
          </p:nvSpPr>
          <p:spPr bwMode="auto">
            <a:xfrm>
              <a:off x="6271178" y="2934020"/>
              <a:ext cx="2034835" cy="241086"/>
            </a:xfrm>
            <a:custGeom>
              <a:avLst/>
              <a:gdLst>
                <a:gd name="T0" fmla="*/ 474 w 503"/>
                <a:gd name="T1" fmla="*/ 57 h 57"/>
                <a:gd name="T2" fmla="*/ 11 w 503"/>
                <a:gd name="T3" fmla="*/ 57 h 57"/>
                <a:gd name="T4" fmla="*/ 3 w 503"/>
                <a:gd name="T5" fmla="*/ 44 h 57"/>
                <a:gd name="T6" fmla="*/ 21 w 503"/>
                <a:gd name="T7" fmla="*/ 6 h 57"/>
                <a:gd name="T8" fmla="*/ 29 w 503"/>
                <a:gd name="T9" fmla="*/ 0 h 57"/>
                <a:gd name="T10" fmla="*/ 492 w 503"/>
                <a:gd name="T11" fmla="*/ 0 h 57"/>
                <a:gd name="T12" fmla="*/ 500 w 503"/>
                <a:gd name="T13" fmla="*/ 13 h 57"/>
                <a:gd name="T14" fmla="*/ 482 w 503"/>
                <a:gd name="T15" fmla="*/ 51 h 57"/>
                <a:gd name="T16" fmla="*/ 474 w 503"/>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57">
                  <a:moveTo>
                    <a:pt x="474" y="57"/>
                  </a:moveTo>
                  <a:cubicBezTo>
                    <a:pt x="11" y="57"/>
                    <a:pt x="11" y="57"/>
                    <a:pt x="11" y="57"/>
                  </a:cubicBezTo>
                  <a:cubicBezTo>
                    <a:pt x="5" y="57"/>
                    <a:pt x="0" y="50"/>
                    <a:pt x="3" y="44"/>
                  </a:cubicBezTo>
                  <a:cubicBezTo>
                    <a:pt x="21" y="6"/>
                    <a:pt x="21" y="6"/>
                    <a:pt x="21" y="6"/>
                  </a:cubicBezTo>
                  <a:cubicBezTo>
                    <a:pt x="22" y="2"/>
                    <a:pt x="26" y="0"/>
                    <a:pt x="29" y="0"/>
                  </a:cubicBezTo>
                  <a:cubicBezTo>
                    <a:pt x="492" y="0"/>
                    <a:pt x="492" y="0"/>
                    <a:pt x="492" y="0"/>
                  </a:cubicBezTo>
                  <a:cubicBezTo>
                    <a:pt x="499" y="0"/>
                    <a:pt x="503" y="7"/>
                    <a:pt x="500" y="13"/>
                  </a:cubicBezTo>
                  <a:cubicBezTo>
                    <a:pt x="482" y="51"/>
                    <a:pt x="482" y="51"/>
                    <a:pt x="482" y="51"/>
                  </a:cubicBezTo>
                  <a:cubicBezTo>
                    <a:pt x="481" y="55"/>
                    <a:pt x="478" y="57"/>
                    <a:pt x="474"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endParaRPr lang="zh-CN" altLang="en-US" sz="900">
                <a:cs typeface="+mn-ea"/>
                <a:sym typeface="+mn-lt"/>
              </a:endParaRPr>
            </a:p>
          </p:txBody>
        </p:sp>
        <p:sp>
          <p:nvSpPr>
            <p:cNvPr id="31" name="弧形 30"/>
            <p:cNvSpPr/>
            <p:nvPr userDrawn="1"/>
          </p:nvSpPr>
          <p:spPr>
            <a:xfrm>
              <a:off x="4979397" y="3066587"/>
              <a:ext cx="1245396" cy="1245396"/>
            </a:xfrm>
            <a:prstGeom prst="arc">
              <a:avLst>
                <a:gd name="adj1" fmla="val 17770247"/>
                <a:gd name="adj2" fmla="val 6991032"/>
              </a:avLst>
            </a:prstGeom>
            <a:noFill/>
            <a:ln w="6350" cap="rnd" cmpd="sng" algn="ctr">
              <a:gradFill flip="none" rotWithShape="1">
                <a:gsLst>
                  <a:gs pos="0">
                    <a:schemeClr val="bg1">
                      <a:lumMod val="75000"/>
                    </a:schemeClr>
                  </a:gs>
                  <a:gs pos="100000">
                    <a:schemeClr val="bg1">
                      <a:lumMod val="75000"/>
                      <a:alpha val="0"/>
                    </a:schemeClr>
                  </a:gs>
                </a:gsLst>
                <a:lin ang="16200000" scaled="1"/>
                <a:tileRect/>
              </a:gradFill>
              <a:prstDash val="dash"/>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32" name="弧形 31"/>
            <p:cNvSpPr/>
            <p:nvPr userDrawn="1"/>
          </p:nvSpPr>
          <p:spPr>
            <a:xfrm rot="10800000" flipV="1">
              <a:off x="4898981" y="2986168"/>
              <a:ext cx="1406231" cy="1406233"/>
            </a:xfrm>
            <a:prstGeom prst="arc">
              <a:avLst>
                <a:gd name="adj1" fmla="val 4896234"/>
                <a:gd name="adj2" fmla="val 17679751"/>
              </a:avLst>
            </a:prstGeom>
            <a:noFill/>
            <a:ln w="12700" cap="rnd" cmpd="sng" algn="ctr">
              <a:gradFill flip="none" rotWithShape="1">
                <a:gsLst>
                  <a:gs pos="100000">
                    <a:schemeClr val="accent1">
                      <a:alpha val="0"/>
                    </a:schemeClr>
                  </a:gs>
                  <a:gs pos="0">
                    <a:schemeClr val="accent1"/>
                  </a:gs>
                </a:gsLst>
                <a:lin ang="54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endParaRPr lang="zh-CN" altLang="en-US" sz="1200">
                <a:solidFill>
                  <a:prstClr val="black"/>
                </a:solidFill>
                <a:cs typeface="+mn-ea"/>
                <a:sym typeface="+mn-lt"/>
              </a:endParaRPr>
            </a:p>
          </p:txBody>
        </p:sp>
        <p:grpSp>
          <p:nvGrpSpPr>
            <p:cNvPr id="33" name="组合 32"/>
            <p:cNvGrpSpPr/>
            <p:nvPr userDrawn="1"/>
          </p:nvGrpSpPr>
          <p:grpSpPr>
            <a:xfrm>
              <a:off x="4814874" y="2905136"/>
              <a:ext cx="1568299" cy="1568299"/>
              <a:chOff x="4020877" y="2933275"/>
              <a:chExt cx="1477958" cy="1477958"/>
            </a:xfrm>
          </p:grpSpPr>
          <p:sp>
            <p:nvSpPr>
              <p:cNvPr id="46" name="弧形 45"/>
              <p:cNvSpPr/>
              <p:nvPr/>
            </p:nvSpPr>
            <p:spPr>
              <a:xfrm rot="16200000">
                <a:off x="4020877" y="293327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sp>
            <p:nvSpPr>
              <p:cNvPr id="47" name="弧形 46"/>
              <p:cNvSpPr/>
              <p:nvPr/>
            </p:nvSpPr>
            <p:spPr>
              <a:xfrm rot="5400000">
                <a:off x="4020877" y="2933275"/>
                <a:ext cx="1477958" cy="1477958"/>
              </a:xfrm>
              <a:prstGeom prst="arc">
                <a:avLst>
                  <a:gd name="adj1" fmla="val 16625933"/>
                  <a:gd name="adj2" fmla="val 2780625"/>
                </a:avLst>
              </a:prstGeom>
              <a:noFill/>
              <a:ln w="38100" cap="rnd" cmpd="sng" algn="ctr">
                <a:gradFill flip="none" rotWithShape="1">
                  <a:gsLst>
                    <a:gs pos="0">
                      <a:schemeClr val="accent1"/>
                    </a:gs>
                    <a:gs pos="92000">
                      <a:schemeClr val="accent1">
                        <a:alpha val="0"/>
                      </a:schemeClr>
                    </a:gs>
                  </a:gsLst>
                  <a:lin ang="16200000" scaled="1"/>
                  <a:tileRect/>
                </a:gradFill>
                <a:prstDash val="solid"/>
                <a:miter lim="800000"/>
              </a:ln>
              <a:effectLst/>
            </p:spPr>
            <p:txBody>
              <a:bodyPr rot="0" spcFirstLastPara="0" vertOverflow="overflow" horzOverflow="overflow" vert="horz" wrap="square" lIns="88898" tIns="44449" rIns="88898" bIns="44449" numCol="1" spcCol="0" rtlCol="0" fromWordArt="0" anchor="ctr" anchorCtr="0" forceAA="0" compatLnSpc="1">
                <a:noAutofit/>
              </a:bodyPr>
              <a:lstStyle/>
              <a:p>
                <a:pPr algn="ctr" defTabSz="444500">
                  <a:buClrTx/>
                  <a:defRPr/>
                </a:pPr>
                <a:endParaRPr lang="zh-CN" altLang="en-US" sz="1200">
                  <a:solidFill>
                    <a:prstClr val="black"/>
                  </a:solidFill>
                  <a:cs typeface="+mn-ea"/>
                  <a:sym typeface="+mn-lt"/>
                </a:endParaRPr>
              </a:p>
            </p:txBody>
          </p:sp>
        </p:grpSp>
        <p:sp>
          <p:nvSpPr>
            <p:cNvPr id="34" name="Freeform 5"/>
            <p:cNvSpPr/>
            <p:nvPr userDrawn="1"/>
          </p:nvSpPr>
          <p:spPr bwMode="auto">
            <a:xfrm>
              <a:off x="1057603" y="3191186"/>
              <a:ext cx="1997296" cy="161959"/>
            </a:xfrm>
            <a:custGeom>
              <a:avLst/>
              <a:gdLst>
                <a:gd name="T0" fmla="*/ 707 w 736"/>
                <a:gd name="T1" fmla="*/ 57 h 57"/>
                <a:gd name="T2" fmla="*/ 11 w 736"/>
                <a:gd name="T3" fmla="*/ 57 h 57"/>
                <a:gd name="T4" fmla="*/ 3 w 736"/>
                <a:gd name="T5" fmla="*/ 44 h 57"/>
                <a:gd name="T6" fmla="*/ 20 w 736"/>
                <a:gd name="T7" fmla="*/ 6 h 57"/>
                <a:gd name="T8" fmla="*/ 29 w 736"/>
                <a:gd name="T9" fmla="*/ 0 h 57"/>
                <a:gd name="T10" fmla="*/ 725 w 736"/>
                <a:gd name="T11" fmla="*/ 0 h 57"/>
                <a:gd name="T12" fmla="*/ 733 w 736"/>
                <a:gd name="T13" fmla="*/ 13 h 57"/>
                <a:gd name="T14" fmla="*/ 715 w 736"/>
                <a:gd name="T15" fmla="*/ 51 h 57"/>
                <a:gd name="T16" fmla="*/ 707 w 736"/>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57">
                  <a:moveTo>
                    <a:pt x="707" y="57"/>
                  </a:moveTo>
                  <a:cubicBezTo>
                    <a:pt x="11" y="57"/>
                    <a:pt x="11" y="57"/>
                    <a:pt x="11" y="57"/>
                  </a:cubicBezTo>
                  <a:cubicBezTo>
                    <a:pt x="4" y="57"/>
                    <a:pt x="0" y="50"/>
                    <a:pt x="3" y="44"/>
                  </a:cubicBezTo>
                  <a:cubicBezTo>
                    <a:pt x="20" y="6"/>
                    <a:pt x="20" y="6"/>
                    <a:pt x="20" y="6"/>
                  </a:cubicBezTo>
                  <a:cubicBezTo>
                    <a:pt x="22" y="2"/>
                    <a:pt x="25" y="0"/>
                    <a:pt x="29" y="0"/>
                  </a:cubicBezTo>
                  <a:cubicBezTo>
                    <a:pt x="725" y="0"/>
                    <a:pt x="725" y="0"/>
                    <a:pt x="725" y="0"/>
                  </a:cubicBezTo>
                  <a:cubicBezTo>
                    <a:pt x="732" y="0"/>
                    <a:pt x="736" y="7"/>
                    <a:pt x="733" y="13"/>
                  </a:cubicBezTo>
                  <a:cubicBezTo>
                    <a:pt x="715" y="51"/>
                    <a:pt x="715" y="51"/>
                    <a:pt x="715" y="51"/>
                  </a:cubicBezTo>
                  <a:cubicBezTo>
                    <a:pt x="714" y="55"/>
                    <a:pt x="711" y="57"/>
                    <a:pt x="707"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r>
                <a:rPr lang="en-US" altLang="zh-CN" sz="900" dirty="0">
                  <a:cs typeface="+mn-ea"/>
                  <a:sym typeface="+mn-lt"/>
                </a:rPr>
                <a:t> </a:t>
              </a:r>
              <a:endParaRPr lang="zh-CN" altLang="en-US" sz="900" dirty="0">
                <a:cs typeface="+mn-ea"/>
                <a:sym typeface="+mn-lt"/>
              </a:endParaRPr>
            </a:p>
          </p:txBody>
        </p:sp>
        <p:sp>
          <p:nvSpPr>
            <p:cNvPr id="35" name="Freeform 13"/>
            <p:cNvSpPr/>
            <p:nvPr userDrawn="1"/>
          </p:nvSpPr>
          <p:spPr bwMode="auto">
            <a:xfrm>
              <a:off x="1738026" y="4255320"/>
              <a:ext cx="2947167" cy="132727"/>
            </a:xfrm>
            <a:custGeom>
              <a:avLst/>
              <a:gdLst>
                <a:gd name="T0" fmla="*/ 1303 w 1332"/>
                <a:gd name="T1" fmla="*/ 57 h 57"/>
                <a:gd name="T2" fmla="*/ 11 w 1332"/>
                <a:gd name="T3" fmla="*/ 57 h 57"/>
                <a:gd name="T4" fmla="*/ 3 w 1332"/>
                <a:gd name="T5" fmla="*/ 44 h 57"/>
                <a:gd name="T6" fmla="*/ 20 w 1332"/>
                <a:gd name="T7" fmla="*/ 6 h 57"/>
                <a:gd name="T8" fmla="*/ 29 w 1332"/>
                <a:gd name="T9" fmla="*/ 0 h 57"/>
                <a:gd name="T10" fmla="*/ 1321 w 1332"/>
                <a:gd name="T11" fmla="*/ 0 h 57"/>
                <a:gd name="T12" fmla="*/ 1329 w 1332"/>
                <a:gd name="T13" fmla="*/ 13 h 57"/>
                <a:gd name="T14" fmla="*/ 1311 w 1332"/>
                <a:gd name="T15" fmla="*/ 51 h 57"/>
                <a:gd name="T16" fmla="*/ 1303 w 1332"/>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2" h="57">
                  <a:moveTo>
                    <a:pt x="1303" y="57"/>
                  </a:moveTo>
                  <a:cubicBezTo>
                    <a:pt x="11" y="57"/>
                    <a:pt x="11" y="57"/>
                    <a:pt x="11" y="57"/>
                  </a:cubicBezTo>
                  <a:cubicBezTo>
                    <a:pt x="4" y="57"/>
                    <a:pt x="0" y="50"/>
                    <a:pt x="3" y="44"/>
                  </a:cubicBezTo>
                  <a:cubicBezTo>
                    <a:pt x="20" y="6"/>
                    <a:pt x="20" y="6"/>
                    <a:pt x="20" y="6"/>
                  </a:cubicBezTo>
                  <a:cubicBezTo>
                    <a:pt x="22" y="2"/>
                    <a:pt x="25" y="0"/>
                    <a:pt x="29" y="0"/>
                  </a:cubicBezTo>
                  <a:cubicBezTo>
                    <a:pt x="1321" y="0"/>
                    <a:pt x="1321" y="0"/>
                    <a:pt x="1321" y="0"/>
                  </a:cubicBezTo>
                  <a:cubicBezTo>
                    <a:pt x="1328" y="0"/>
                    <a:pt x="1332" y="7"/>
                    <a:pt x="1329" y="13"/>
                  </a:cubicBezTo>
                  <a:cubicBezTo>
                    <a:pt x="1311" y="51"/>
                    <a:pt x="1311" y="51"/>
                    <a:pt x="1311" y="51"/>
                  </a:cubicBezTo>
                  <a:cubicBezTo>
                    <a:pt x="1310" y="55"/>
                    <a:pt x="1307" y="57"/>
                    <a:pt x="1303" y="57"/>
                  </a:cubicBezTo>
                  <a:close/>
                </a:path>
              </a:pathLst>
            </a:custGeom>
            <a:gradFill>
              <a:gsLst>
                <a:gs pos="0">
                  <a:schemeClr val="bg1">
                    <a:lumMod val="95000"/>
                    <a:alpha val="0"/>
                  </a:schemeClr>
                </a:gs>
                <a:gs pos="68000">
                  <a:schemeClr val="bg1">
                    <a:lumMod val="95000"/>
                  </a:schemeClr>
                </a:gs>
              </a:gsLst>
              <a:lin ang="0" scaled="1"/>
            </a:gradFill>
            <a:ln>
              <a:noFill/>
            </a:ln>
          </p:spPr>
          <p:txBody>
            <a:bodyPr vert="horz" wrap="square" lIns="68580" tIns="34290" rIns="68580" bIns="34290" numCol="1" anchor="t" anchorCtr="0" compatLnSpc="1"/>
            <a:lstStyle/>
            <a:p>
              <a:pPr algn="r"/>
              <a:endParaRPr lang="zh-CN" altLang="en-US" sz="900">
                <a:cs typeface="+mn-ea"/>
                <a:sym typeface="+mn-lt"/>
              </a:endParaRPr>
            </a:p>
          </p:txBody>
        </p:sp>
        <p:grpSp>
          <p:nvGrpSpPr>
            <p:cNvPr id="36" name="Google Shape;311;p20"/>
            <p:cNvGrpSpPr/>
            <p:nvPr userDrawn="1"/>
          </p:nvGrpSpPr>
          <p:grpSpPr>
            <a:xfrm>
              <a:off x="5241914" y="3353145"/>
              <a:ext cx="630878" cy="629440"/>
              <a:chOff x="1727894" y="2535682"/>
              <a:chExt cx="445903" cy="444886"/>
            </a:xfrm>
          </p:grpSpPr>
          <p:sp>
            <p:nvSpPr>
              <p:cNvPr id="44" name="Google Shape;312;p20"/>
              <p:cNvSpPr/>
              <p:nvPr/>
            </p:nvSpPr>
            <p:spPr>
              <a:xfrm>
                <a:off x="1727894" y="2685424"/>
                <a:ext cx="445903" cy="295144"/>
              </a:xfrm>
              <a:custGeom>
                <a:avLst/>
                <a:gdLst/>
                <a:ahLst/>
                <a:cxnLst/>
                <a:rect l="l" t="t" r="r" b="b"/>
                <a:pathLst>
                  <a:path w="15741" h="10419" extrusionOk="0">
                    <a:moveTo>
                      <a:pt x="2691" y="6549"/>
                    </a:moveTo>
                    <a:lnTo>
                      <a:pt x="2691" y="9823"/>
                    </a:lnTo>
                    <a:lnTo>
                      <a:pt x="1346" y="9823"/>
                    </a:lnTo>
                    <a:lnTo>
                      <a:pt x="1346" y="6549"/>
                    </a:lnTo>
                    <a:close/>
                    <a:moveTo>
                      <a:pt x="6561" y="3275"/>
                    </a:moveTo>
                    <a:lnTo>
                      <a:pt x="6561" y="9823"/>
                    </a:lnTo>
                    <a:lnTo>
                      <a:pt x="5215" y="9823"/>
                    </a:lnTo>
                    <a:lnTo>
                      <a:pt x="5215" y="3275"/>
                    </a:lnTo>
                    <a:close/>
                    <a:moveTo>
                      <a:pt x="10430" y="4608"/>
                    </a:moveTo>
                    <a:lnTo>
                      <a:pt x="10430" y="9823"/>
                    </a:lnTo>
                    <a:lnTo>
                      <a:pt x="9240" y="9823"/>
                    </a:lnTo>
                    <a:lnTo>
                      <a:pt x="9240" y="4608"/>
                    </a:lnTo>
                    <a:close/>
                    <a:moveTo>
                      <a:pt x="14443" y="596"/>
                    </a:moveTo>
                    <a:lnTo>
                      <a:pt x="14443" y="9823"/>
                    </a:lnTo>
                    <a:lnTo>
                      <a:pt x="13109" y="9823"/>
                    </a:lnTo>
                    <a:lnTo>
                      <a:pt x="13109" y="596"/>
                    </a:lnTo>
                    <a:close/>
                    <a:moveTo>
                      <a:pt x="12788" y="1"/>
                    </a:moveTo>
                    <a:cubicBezTo>
                      <a:pt x="12609" y="1"/>
                      <a:pt x="12514" y="108"/>
                      <a:pt x="12514" y="286"/>
                    </a:cubicBezTo>
                    <a:lnTo>
                      <a:pt x="12514" y="9823"/>
                    </a:lnTo>
                    <a:lnTo>
                      <a:pt x="11168" y="9823"/>
                    </a:lnTo>
                    <a:lnTo>
                      <a:pt x="11168" y="4215"/>
                    </a:lnTo>
                    <a:cubicBezTo>
                      <a:pt x="11168" y="4037"/>
                      <a:pt x="11002" y="3870"/>
                      <a:pt x="10823" y="3870"/>
                    </a:cubicBezTo>
                    <a:lnTo>
                      <a:pt x="8859" y="3870"/>
                    </a:lnTo>
                    <a:cubicBezTo>
                      <a:pt x="8680" y="3870"/>
                      <a:pt x="8489" y="4037"/>
                      <a:pt x="8489" y="4215"/>
                    </a:cubicBezTo>
                    <a:lnTo>
                      <a:pt x="8489" y="9823"/>
                    </a:lnTo>
                    <a:lnTo>
                      <a:pt x="7156" y="9823"/>
                    </a:lnTo>
                    <a:lnTo>
                      <a:pt x="7156" y="2906"/>
                    </a:lnTo>
                    <a:cubicBezTo>
                      <a:pt x="7156" y="2727"/>
                      <a:pt x="7073" y="2525"/>
                      <a:pt x="6894" y="2525"/>
                    </a:cubicBezTo>
                    <a:lnTo>
                      <a:pt x="4918" y="2525"/>
                    </a:lnTo>
                    <a:cubicBezTo>
                      <a:pt x="4739" y="2525"/>
                      <a:pt x="4620" y="2727"/>
                      <a:pt x="4620" y="2906"/>
                    </a:cubicBezTo>
                    <a:lnTo>
                      <a:pt x="4620" y="9823"/>
                    </a:lnTo>
                    <a:lnTo>
                      <a:pt x="3286" y="9823"/>
                    </a:lnTo>
                    <a:lnTo>
                      <a:pt x="3286" y="6192"/>
                    </a:lnTo>
                    <a:cubicBezTo>
                      <a:pt x="3286" y="6001"/>
                      <a:pt x="3132" y="5799"/>
                      <a:pt x="2953" y="5799"/>
                    </a:cubicBezTo>
                    <a:lnTo>
                      <a:pt x="988" y="5799"/>
                    </a:lnTo>
                    <a:cubicBezTo>
                      <a:pt x="810" y="5799"/>
                      <a:pt x="607" y="6001"/>
                      <a:pt x="607" y="6192"/>
                    </a:cubicBezTo>
                    <a:lnTo>
                      <a:pt x="607" y="9823"/>
                    </a:lnTo>
                    <a:lnTo>
                      <a:pt x="334" y="9823"/>
                    </a:lnTo>
                    <a:cubicBezTo>
                      <a:pt x="155" y="9823"/>
                      <a:pt x="0" y="9942"/>
                      <a:pt x="0" y="10121"/>
                    </a:cubicBezTo>
                    <a:cubicBezTo>
                      <a:pt x="0" y="10300"/>
                      <a:pt x="155" y="10419"/>
                      <a:pt x="334" y="10419"/>
                    </a:cubicBezTo>
                    <a:lnTo>
                      <a:pt x="15419" y="10419"/>
                    </a:lnTo>
                    <a:cubicBezTo>
                      <a:pt x="15597" y="10419"/>
                      <a:pt x="15740" y="10300"/>
                      <a:pt x="15740" y="10121"/>
                    </a:cubicBezTo>
                    <a:cubicBezTo>
                      <a:pt x="15740" y="9942"/>
                      <a:pt x="15597" y="9823"/>
                      <a:pt x="15419" y="9823"/>
                    </a:cubicBezTo>
                    <a:lnTo>
                      <a:pt x="15038" y="9823"/>
                    </a:lnTo>
                    <a:lnTo>
                      <a:pt x="15038" y="286"/>
                    </a:lnTo>
                    <a:cubicBezTo>
                      <a:pt x="15038" y="108"/>
                      <a:pt x="14943" y="1"/>
                      <a:pt x="14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5" name="Google Shape;313;p20"/>
              <p:cNvSpPr/>
              <p:nvPr/>
            </p:nvSpPr>
            <p:spPr>
              <a:xfrm>
                <a:off x="1746449" y="2535682"/>
                <a:ext cx="408794" cy="241520"/>
              </a:xfrm>
              <a:custGeom>
                <a:avLst/>
                <a:gdLst/>
                <a:ahLst/>
                <a:cxnLst/>
                <a:rect l="l" t="t" r="r" b="b"/>
                <a:pathLst>
                  <a:path w="14431" h="8526" extrusionOk="0">
                    <a:moveTo>
                      <a:pt x="13121" y="655"/>
                    </a:moveTo>
                    <a:cubicBezTo>
                      <a:pt x="13478" y="655"/>
                      <a:pt x="13776" y="953"/>
                      <a:pt x="13776" y="1310"/>
                    </a:cubicBezTo>
                    <a:cubicBezTo>
                      <a:pt x="13776" y="1667"/>
                      <a:pt x="13478" y="1965"/>
                      <a:pt x="13121" y="1965"/>
                    </a:cubicBezTo>
                    <a:cubicBezTo>
                      <a:pt x="12942" y="1965"/>
                      <a:pt x="12776" y="1893"/>
                      <a:pt x="12656" y="1774"/>
                    </a:cubicBezTo>
                    <a:cubicBezTo>
                      <a:pt x="12537" y="1655"/>
                      <a:pt x="12466" y="1489"/>
                      <a:pt x="12466" y="1310"/>
                    </a:cubicBezTo>
                    <a:cubicBezTo>
                      <a:pt x="12466" y="953"/>
                      <a:pt x="12764" y="655"/>
                      <a:pt x="13121" y="655"/>
                    </a:cubicBezTo>
                    <a:close/>
                    <a:moveTo>
                      <a:pt x="5251" y="3275"/>
                    </a:moveTo>
                    <a:cubicBezTo>
                      <a:pt x="5608" y="3275"/>
                      <a:pt x="5906" y="3572"/>
                      <a:pt x="5906" y="3929"/>
                    </a:cubicBezTo>
                    <a:cubicBezTo>
                      <a:pt x="5906" y="4298"/>
                      <a:pt x="5620" y="4584"/>
                      <a:pt x="5251" y="4584"/>
                    </a:cubicBezTo>
                    <a:cubicBezTo>
                      <a:pt x="4894" y="4584"/>
                      <a:pt x="4596" y="4298"/>
                      <a:pt x="4596" y="3929"/>
                    </a:cubicBezTo>
                    <a:cubicBezTo>
                      <a:pt x="4596" y="3572"/>
                      <a:pt x="4894" y="3275"/>
                      <a:pt x="5251" y="3275"/>
                    </a:cubicBezTo>
                    <a:close/>
                    <a:moveTo>
                      <a:pt x="9192" y="4584"/>
                    </a:moveTo>
                    <a:cubicBezTo>
                      <a:pt x="9549" y="4584"/>
                      <a:pt x="9847" y="4882"/>
                      <a:pt x="9847" y="5239"/>
                    </a:cubicBezTo>
                    <a:cubicBezTo>
                      <a:pt x="9847" y="5608"/>
                      <a:pt x="9549" y="5894"/>
                      <a:pt x="9192" y="5894"/>
                    </a:cubicBezTo>
                    <a:cubicBezTo>
                      <a:pt x="8823" y="5894"/>
                      <a:pt x="8525" y="5608"/>
                      <a:pt x="8525" y="5239"/>
                    </a:cubicBezTo>
                    <a:cubicBezTo>
                      <a:pt x="8525" y="4882"/>
                      <a:pt x="8823" y="4584"/>
                      <a:pt x="9192" y="4584"/>
                    </a:cubicBezTo>
                    <a:close/>
                    <a:moveTo>
                      <a:pt x="1322" y="6561"/>
                    </a:moveTo>
                    <a:cubicBezTo>
                      <a:pt x="1679" y="6561"/>
                      <a:pt x="1977" y="6846"/>
                      <a:pt x="1977" y="7215"/>
                    </a:cubicBezTo>
                    <a:cubicBezTo>
                      <a:pt x="1977" y="7573"/>
                      <a:pt x="1679" y="7870"/>
                      <a:pt x="1322" y="7870"/>
                    </a:cubicBezTo>
                    <a:cubicBezTo>
                      <a:pt x="953" y="7870"/>
                      <a:pt x="667" y="7573"/>
                      <a:pt x="667" y="7215"/>
                    </a:cubicBezTo>
                    <a:cubicBezTo>
                      <a:pt x="667" y="6846"/>
                      <a:pt x="953" y="6561"/>
                      <a:pt x="1322" y="6561"/>
                    </a:cubicBezTo>
                    <a:close/>
                    <a:moveTo>
                      <a:pt x="13121" y="0"/>
                    </a:moveTo>
                    <a:cubicBezTo>
                      <a:pt x="12395" y="0"/>
                      <a:pt x="11811" y="584"/>
                      <a:pt x="11811" y="1310"/>
                    </a:cubicBezTo>
                    <a:cubicBezTo>
                      <a:pt x="11811" y="1548"/>
                      <a:pt x="11883" y="1774"/>
                      <a:pt x="11990" y="1977"/>
                    </a:cubicBezTo>
                    <a:lnTo>
                      <a:pt x="9847" y="4120"/>
                    </a:lnTo>
                    <a:cubicBezTo>
                      <a:pt x="9656" y="4001"/>
                      <a:pt x="9430" y="3929"/>
                      <a:pt x="9192" y="3929"/>
                    </a:cubicBezTo>
                    <a:cubicBezTo>
                      <a:pt x="8775" y="3929"/>
                      <a:pt x="8406" y="4120"/>
                      <a:pt x="8168" y="4418"/>
                    </a:cubicBezTo>
                    <a:lnTo>
                      <a:pt x="6560" y="3965"/>
                    </a:lnTo>
                    <a:cubicBezTo>
                      <a:pt x="6560" y="3953"/>
                      <a:pt x="6560" y="3941"/>
                      <a:pt x="6560" y="3929"/>
                    </a:cubicBezTo>
                    <a:cubicBezTo>
                      <a:pt x="6560" y="3203"/>
                      <a:pt x="5977" y="2620"/>
                      <a:pt x="5251" y="2620"/>
                    </a:cubicBezTo>
                    <a:cubicBezTo>
                      <a:pt x="4524" y="2620"/>
                      <a:pt x="3941" y="3203"/>
                      <a:pt x="3941" y="3929"/>
                    </a:cubicBezTo>
                    <a:cubicBezTo>
                      <a:pt x="3941" y="4120"/>
                      <a:pt x="3977" y="4298"/>
                      <a:pt x="4060" y="4465"/>
                    </a:cubicBezTo>
                    <a:lnTo>
                      <a:pt x="2012" y="6096"/>
                    </a:lnTo>
                    <a:cubicBezTo>
                      <a:pt x="1810" y="5977"/>
                      <a:pt x="1572" y="5894"/>
                      <a:pt x="1322" y="5894"/>
                    </a:cubicBezTo>
                    <a:cubicBezTo>
                      <a:pt x="595" y="5894"/>
                      <a:pt x="0" y="6489"/>
                      <a:pt x="0" y="7215"/>
                    </a:cubicBezTo>
                    <a:cubicBezTo>
                      <a:pt x="0" y="7930"/>
                      <a:pt x="595" y="8525"/>
                      <a:pt x="1322" y="8525"/>
                    </a:cubicBezTo>
                    <a:cubicBezTo>
                      <a:pt x="2036" y="8525"/>
                      <a:pt x="2631" y="7930"/>
                      <a:pt x="2631" y="7215"/>
                    </a:cubicBezTo>
                    <a:cubicBezTo>
                      <a:pt x="2631" y="6977"/>
                      <a:pt x="2572" y="6763"/>
                      <a:pt x="2465" y="6573"/>
                    </a:cubicBezTo>
                    <a:lnTo>
                      <a:pt x="4465" y="4977"/>
                    </a:lnTo>
                    <a:cubicBezTo>
                      <a:pt x="4679" y="5144"/>
                      <a:pt x="4953" y="5239"/>
                      <a:pt x="5251" y="5239"/>
                    </a:cubicBezTo>
                    <a:cubicBezTo>
                      <a:pt x="5727" y="5239"/>
                      <a:pt x="6156" y="4977"/>
                      <a:pt x="6382" y="4596"/>
                    </a:cubicBezTo>
                    <a:lnTo>
                      <a:pt x="7894" y="5025"/>
                    </a:lnTo>
                    <a:cubicBezTo>
                      <a:pt x="7882" y="5096"/>
                      <a:pt x="7870" y="5168"/>
                      <a:pt x="7870" y="5239"/>
                    </a:cubicBezTo>
                    <a:cubicBezTo>
                      <a:pt x="7870" y="5965"/>
                      <a:pt x="8465" y="6561"/>
                      <a:pt x="9192" y="6561"/>
                    </a:cubicBezTo>
                    <a:cubicBezTo>
                      <a:pt x="9906" y="6561"/>
                      <a:pt x="10501" y="5965"/>
                      <a:pt x="10501" y="5239"/>
                    </a:cubicBezTo>
                    <a:cubicBezTo>
                      <a:pt x="10501" y="5001"/>
                      <a:pt x="10430" y="4775"/>
                      <a:pt x="10311" y="4584"/>
                    </a:cubicBezTo>
                    <a:lnTo>
                      <a:pt x="12454" y="2441"/>
                    </a:lnTo>
                    <a:cubicBezTo>
                      <a:pt x="12656" y="2548"/>
                      <a:pt x="12883" y="2620"/>
                      <a:pt x="13121" y="2620"/>
                    </a:cubicBezTo>
                    <a:cubicBezTo>
                      <a:pt x="13847" y="2620"/>
                      <a:pt x="14430" y="2036"/>
                      <a:pt x="14430" y="1310"/>
                    </a:cubicBezTo>
                    <a:cubicBezTo>
                      <a:pt x="14430" y="584"/>
                      <a:pt x="13847" y="0"/>
                      <a:pt x="13121"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grpSp>
          <p:nvGrpSpPr>
            <p:cNvPr id="37" name="Group 482"/>
            <p:cNvGrpSpPr/>
            <p:nvPr userDrawn="1"/>
          </p:nvGrpSpPr>
          <p:grpSpPr>
            <a:xfrm>
              <a:off x="10118714" y="2156071"/>
              <a:ext cx="629397" cy="622770"/>
              <a:chOff x="7055950" y="1883716"/>
              <a:chExt cx="444856" cy="440172"/>
            </a:xfrm>
          </p:grpSpPr>
          <p:grpSp>
            <p:nvGrpSpPr>
              <p:cNvPr id="38" name="Group 378"/>
              <p:cNvGrpSpPr/>
              <p:nvPr/>
            </p:nvGrpSpPr>
            <p:grpSpPr>
              <a:xfrm>
                <a:off x="7055950" y="1883716"/>
                <a:ext cx="444856" cy="440172"/>
                <a:chOff x="7055950" y="1883716"/>
                <a:chExt cx="444856" cy="440172"/>
              </a:xfrm>
              <a:solidFill>
                <a:srgbClr val="6D7381"/>
              </a:solidFill>
            </p:grpSpPr>
            <p:sp>
              <p:nvSpPr>
                <p:cNvPr id="42" name="Freeform 218"/>
                <p:cNvSpPr>
                  <a:spLocks noEditPoints="1"/>
                </p:cNvSpPr>
                <p:nvPr/>
              </p:nvSpPr>
              <p:spPr bwMode="auto">
                <a:xfrm>
                  <a:off x="7055950" y="1883716"/>
                  <a:ext cx="210721" cy="206038"/>
                </a:xfrm>
                <a:custGeom>
                  <a:avLst/>
                  <a:gdLst>
                    <a:gd name="T0" fmla="*/ 48 w 401"/>
                    <a:gd name="T1" fmla="*/ 0 h 397"/>
                    <a:gd name="T2" fmla="*/ 29 w 401"/>
                    <a:gd name="T3" fmla="*/ 4 h 397"/>
                    <a:gd name="T4" fmla="*/ 14 w 401"/>
                    <a:gd name="T5" fmla="*/ 15 h 397"/>
                    <a:gd name="T6" fmla="*/ 3 w 401"/>
                    <a:gd name="T7" fmla="*/ 30 h 397"/>
                    <a:gd name="T8" fmla="*/ 0 w 401"/>
                    <a:gd name="T9" fmla="*/ 50 h 397"/>
                    <a:gd name="T10" fmla="*/ 1 w 401"/>
                    <a:gd name="T11" fmla="*/ 279 h 397"/>
                    <a:gd name="T12" fmla="*/ 8 w 401"/>
                    <a:gd name="T13" fmla="*/ 296 h 397"/>
                    <a:gd name="T14" fmla="*/ 21 w 401"/>
                    <a:gd name="T15" fmla="*/ 309 h 397"/>
                    <a:gd name="T16" fmla="*/ 38 w 401"/>
                    <a:gd name="T17" fmla="*/ 317 h 397"/>
                    <a:gd name="T18" fmla="*/ 183 w 401"/>
                    <a:gd name="T19" fmla="*/ 318 h 397"/>
                    <a:gd name="T20" fmla="*/ 139 w 401"/>
                    <a:gd name="T21" fmla="*/ 363 h 397"/>
                    <a:gd name="T22" fmla="*/ 133 w 401"/>
                    <a:gd name="T23" fmla="*/ 364 h 397"/>
                    <a:gd name="T24" fmla="*/ 126 w 401"/>
                    <a:gd name="T25" fmla="*/ 368 h 397"/>
                    <a:gd name="T26" fmla="*/ 123 w 401"/>
                    <a:gd name="T27" fmla="*/ 373 h 397"/>
                    <a:gd name="T28" fmla="*/ 121 w 401"/>
                    <a:gd name="T29" fmla="*/ 380 h 397"/>
                    <a:gd name="T30" fmla="*/ 123 w 401"/>
                    <a:gd name="T31" fmla="*/ 387 h 397"/>
                    <a:gd name="T32" fmla="*/ 126 w 401"/>
                    <a:gd name="T33" fmla="*/ 392 h 397"/>
                    <a:gd name="T34" fmla="*/ 133 w 401"/>
                    <a:gd name="T35" fmla="*/ 396 h 397"/>
                    <a:gd name="T36" fmla="*/ 139 w 401"/>
                    <a:gd name="T37" fmla="*/ 397 h 397"/>
                    <a:gd name="T38" fmla="*/ 264 w 401"/>
                    <a:gd name="T39" fmla="*/ 397 h 397"/>
                    <a:gd name="T40" fmla="*/ 271 w 401"/>
                    <a:gd name="T41" fmla="*/ 394 h 397"/>
                    <a:gd name="T42" fmla="*/ 275 w 401"/>
                    <a:gd name="T43" fmla="*/ 389 h 397"/>
                    <a:gd name="T44" fmla="*/ 279 w 401"/>
                    <a:gd name="T45" fmla="*/ 383 h 397"/>
                    <a:gd name="T46" fmla="*/ 279 w 401"/>
                    <a:gd name="T47" fmla="*/ 376 h 397"/>
                    <a:gd name="T48" fmla="*/ 275 w 401"/>
                    <a:gd name="T49" fmla="*/ 370 h 397"/>
                    <a:gd name="T50" fmla="*/ 271 w 401"/>
                    <a:gd name="T51" fmla="*/ 366 h 397"/>
                    <a:gd name="T52" fmla="*/ 264 w 401"/>
                    <a:gd name="T53" fmla="*/ 363 h 397"/>
                    <a:gd name="T54" fmla="*/ 217 w 401"/>
                    <a:gd name="T55" fmla="*/ 363 h 397"/>
                    <a:gd name="T56" fmla="*/ 352 w 401"/>
                    <a:gd name="T57" fmla="*/ 318 h 397"/>
                    <a:gd name="T58" fmla="*/ 371 w 401"/>
                    <a:gd name="T59" fmla="*/ 314 h 397"/>
                    <a:gd name="T60" fmla="*/ 387 w 401"/>
                    <a:gd name="T61" fmla="*/ 303 h 397"/>
                    <a:gd name="T62" fmla="*/ 397 w 401"/>
                    <a:gd name="T63" fmla="*/ 288 h 397"/>
                    <a:gd name="T64" fmla="*/ 401 w 401"/>
                    <a:gd name="T65" fmla="*/ 269 h 397"/>
                    <a:gd name="T66" fmla="*/ 400 w 401"/>
                    <a:gd name="T67" fmla="*/ 40 h 397"/>
                    <a:gd name="T68" fmla="*/ 393 w 401"/>
                    <a:gd name="T69" fmla="*/ 22 h 397"/>
                    <a:gd name="T70" fmla="*/ 380 w 401"/>
                    <a:gd name="T71" fmla="*/ 9 h 397"/>
                    <a:gd name="T72" fmla="*/ 362 w 401"/>
                    <a:gd name="T73" fmla="*/ 1 h 397"/>
                    <a:gd name="T74" fmla="*/ 367 w 401"/>
                    <a:gd name="T75" fmla="*/ 269 h 397"/>
                    <a:gd name="T76" fmla="*/ 366 w 401"/>
                    <a:gd name="T77" fmla="*/ 274 h 397"/>
                    <a:gd name="T78" fmla="*/ 362 w 401"/>
                    <a:gd name="T79" fmla="*/ 279 h 397"/>
                    <a:gd name="T80" fmla="*/ 358 w 401"/>
                    <a:gd name="T81" fmla="*/ 282 h 397"/>
                    <a:gd name="T82" fmla="*/ 352 w 401"/>
                    <a:gd name="T83" fmla="*/ 283 h 397"/>
                    <a:gd name="T84" fmla="*/ 45 w 401"/>
                    <a:gd name="T85" fmla="*/ 283 h 397"/>
                    <a:gd name="T86" fmla="*/ 40 w 401"/>
                    <a:gd name="T87" fmla="*/ 281 h 397"/>
                    <a:gd name="T88" fmla="*/ 36 w 401"/>
                    <a:gd name="T89" fmla="*/ 277 h 397"/>
                    <a:gd name="T90" fmla="*/ 34 w 401"/>
                    <a:gd name="T91" fmla="*/ 272 h 397"/>
                    <a:gd name="T92" fmla="*/ 34 w 401"/>
                    <a:gd name="T93" fmla="*/ 50 h 397"/>
                    <a:gd name="T94" fmla="*/ 35 w 401"/>
                    <a:gd name="T95" fmla="*/ 44 h 397"/>
                    <a:gd name="T96" fmla="*/ 38 w 401"/>
                    <a:gd name="T97" fmla="*/ 40 h 397"/>
                    <a:gd name="T98" fmla="*/ 42 w 401"/>
                    <a:gd name="T99" fmla="*/ 36 h 397"/>
                    <a:gd name="T100" fmla="*/ 48 w 401"/>
                    <a:gd name="T101" fmla="*/ 34 h 397"/>
                    <a:gd name="T102" fmla="*/ 355 w 401"/>
                    <a:gd name="T103" fmla="*/ 35 h 397"/>
                    <a:gd name="T104" fmla="*/ 360 w 401"/>
                    <a:gd name="T105" fmla="*/ 37 h 397"/>
                    <a:gd name="T106" fmla="*/ 364 w 401"/>
                    <a:gd name="T107" fmla="*/ 42 h 397"/>
                    <a:gd name="T108" fmla="*/ 366 w 401"/>
                    <a:gd name="T109" fmla="*/ 47 h 397"/>
                    <a:gd name="T110" fmla="*/ 367 w 401"/>
                    <a:gd name="T111" fmla="*/ 2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97">
                      <a:moveTo>
                        <a:pt x="353" y="0"/>
                      </a:moveTo>
                      <a:lnTo>
                        <a:pt x="48" y="0"/>
                      </a:lnTo>
                      <a:lnTo>
                        <a:pt x="38" y="1"/>
                      </a:lnTo>
                      <a:lnTo>
                        <a:pt x="29" y="4"/>
                      </a:lnTo>
                      <a:lnTo>
                        <a:pt x="21" y="9"/>
                      </a:lnTo>
                      <a:lnTo>
                        <a:pt x="14" y="15"/>
                      </a:lnTo>
                      <a:lnTo>
                        <a:pt x="8" y="22"/>
                      </a:lnTo>
                      <a:lnTo>
                        <a:pt x="3" y="30"/>
                      </a:lnTo>
                      <a:lnTo>
                        <a:pt x="1" y="40"/>
                      </a:lnTo>
                      <a:lnTo>
                        <a:pt x="0" y="50"/>
                      </a:lnTo>
                      <a:lnTo>
                        <a:pt x="0" y="269"/>
                      </a:lnTo>
                      <a:lnTo>
                        <a:pt x="1" y="279"/>
                      </a:lnTo>
                      <a:lnTo>
                        <a:pt x="3" y="288"/>
                      </a:lnTo>
                      <a:lnTo>
                        <a:pt x="8" y="296"/>
                      </a:lnTo>
                      <a:lnTo>
                        <a:pt x="14" y="303"/>
                      </a:lnTo>
                      <a:lnTo>
                        <a:pt x="21" y="309"/>
                      </a:lnTo>
                      <a:lnTo>
                        <a:pt x="29" y="314"/>
                      </a:lnTo>
                      <a:lnTo>
                        <a:pt x="38" y="317"/>
                      </a:lnTo>
                      <a:lnTo>
                        <a:pt x="48" y="318"/>
                      </a:lnTo>
                      <a:lnTo>
                        <a:pt x="183" y="318"/>
                      </a:lnTo>
                      <a:lnTo>
                        <a:pt x="183" y="363"/>
                      </a:lnTo>
                      <a:lnTo>
                        <a:pt x="139" y="363"/>
                      </a:lnTo>
                      <a:lnTo>
                        <a:pt x="136" y="363"/>
                      </a:lnTo>
                      <a:lnTo>
                        <a:pt x="133" y="364"/>
                      </a:lnTo>
                      <a:lnTo>
                        <a:pt x="129" y="366"/>
                      </a:lnTo>
                      <a:lnTo>
                        <a:pt x="126" y="368"/>
                      </a:lnTo>
                      <a:lnTo>
                        <a:pt x="124" y="370"/>
                      </a:lnTo>
                      <a:lnTo>
                        <a:pt x="123" y="373"/>
                      </a:lnTo>
                      <a:lnTo>
                        <a:pt x="122" y="376"/>
                      </a:lnTo>
                      <a:lnTo>
                        <a:pt x="121" y="380"/>
                      </a:lnTo>
                      <a:lnTo>
                        <a:pt x="122" y="383"/>
                      </a:lnTo>
                      <a:lnTo>
                        <a:pt x="123" y="387"/>
                      </a:lnTo>
                      <a:lnTo>
                        <a:pt x="124" y="389"/>
                      </a:lnTo>
                      <a:lnTo>
                        <a:pt x="126" y="392"/>
                      </a:lnTo>
                      <a:lnTo>
                        <a:pt x="129" y="394"/>
                      </a:lnTo>
                      <a:lnTo>
                        <a:pt x="133" y="396"/>
                      </a:lnTo>
                      <a:lnTo>
                        <a:pt x="136" y="397"/>
                      </a:lnTo>
                      <a:lnTo>
                        <a:pt x="139" y="397"/>
                      </a:lnTo>
                      <a:lnTo>
                        <a:pt x="261" y="397"/>
                      </a:lnTo>
                      <a:lnTo>
                        <a:pt x="264" y="397"/>
                      </a:lnTo>
                      <a:lnTo>
                        <a:pt x="268" y="396"/>
                      </a:lnTo>
                      <a:lnTo>
                        <a:pt x="271" y="394"/>
                      </a:lnTo>
                      <a:lnTo>
                        <a:pt x="273" y="392"/>
                      </a:lnTo>
                      <a:lnTo>
                        <a:pt x="275" y="389"/>
                      </a:lnTo>
                      <a:lnTo>
                        <a:pt x="277" y="387"/>
                      </a:lnTo>
                      <a:lnTo>
                        <a:pt x="279" y="383"/>
                      </a:lnTo>
                      <a:lnTo>
                        <a:pt x="279" y="380"/>
                      </a:lnTo>
                      <a:lnTo>
                        <a:pt x="279" y="376"/>
                      </a:lnTo>
                      <a:lnTo>
                        <a:pt x="277" y="373"/>
                      </a:lnTo>
                      <a:lnTo>
                        <a:pt x="275" y="370"/>
                      </a:lnTo>
                      <a:lnTo>
                        <a:pt x="273" y="368"/>
                      </a:lnTo>
                      <a:lnTo>
                        <a:pt x="271" y="366"/>
                      </a:lnTo>
                      <a:lnTo>
                        <a:pt x="268" y="364"/>
                      </a:lnTo>
                      <a:lnTo>
                        <a:pt x="264" y="363"/>
                      </a:lnTo>
                      <a:lnTo>
                        <a:pt x="261" y="363"/>
                      </a:lnTo>
                      <a:lnTo>
                        <a:pt x="217" y="363"/>
                      </a:lnTo>
                      <a:lnTo>
                        <a:pt x="217" y="318"/>
                      </a:lnTo>
                      <a:lnTo>
                        <a:pt x="352" y="318"/>
                      </a:lnTo>
                      <a:lnTo>
                        <a:pt x="362" y="317"/>
                      </a:lnTo>
                      <a:lnTo>
                        <a:pt x="371" y="314"/>
                      </a:lnTo>
                      <a:lnTo>
                        <a:pt x="379" y="309"/>
                      </a:lnTo>
                      <a:lnTo>
                        <a:pt x="387" y="303"/>
                      </a:lnTo>
                      <a:lnTo>
                        <a:pt x="393" y="296"/>
                      </a:lnTo>
                      <a:lnTo>
                        <a:pt x="397" y="288"/>
                      </a:lnTo>
                      <a:lnTo>
                        <a:pt x="400" y="279"/>
                      </a:lnTo>
                      <a:lnTo>
                        <a:pt x="401" y="269"/>
                      </a:lnTo>
                      <a:lnTo>
                        <a:pt x="401" y="50"/>
                      </a:lnTo>
                      <a:lnTo>
                        <a:pt x="400" y="40"/>
                      </a:lnTo>
                      <a:lnTo>
                        <a:pt x="397" y="30"/>
                      </a:lnTo>
                      <a:lnTo>
                        <a:pt x="393" y="22"/>
                      </a:lnTo>
                      <a:lnTo>
                        <a:pt x="387" y="15"/>
                      </a:lnTo>
                      <a:lnTo>
                        <a:pt x="380" y="9"/>
                      </a:lnTo>
                      <a:lnTo>
                        <a:pt x="371" y="4"/>
                      </a:lnTo>
                      <a:lnTo>
                        <a:pt x="362" y="1"/>
                      </a:lnTo>
                      <a:lnTo>
                        <a:pt x="353" y="0"/>
                      </a:lnTo>
                      <a:close/>
                      <a:moveTo>
                        <a:pt x="367" y="269"/>
                      </a:moveTo>
                      <a:lnTo>
                        <a:pt x="366" y="272"/>
                      </a:lnTo>
                      <a:lnTo>
                        <a:pt x="366" y="274"/>
                      </a:lnTo>
                      <a:lnTo>
                        <a:pt x="364" y="277"/>
                      </a:lnTo>
                      <a:lnTo>
                        <a:pt x="362" y="279"/>
                      </a:lnTo>
                      <a:lnTo>
                        <a:pt x="360" y="281"/>
                      </a:lnTo>
                      <a:lnTo>
                        <a:pt x="358" y="282"/>
                      </a:lnTo>
                      <a:lnTo>
                        <a:pt x="355" y="283"/>
                      </a:lnTo>
                      <a:lnTo>
                        <a:pt x="352" y="283"/>
                      </a:lnTo>
                      <a:lnTo>
                        <a:pt x="48" y="283"/>
                      </a:lnTo>
                      <a:lnTo>
                        <a:pt x="45" y="283"/>
                      </a:lnTo>
                      <a:lnTo>
                        <a:pt x="42" y="282"/>
                      </a:lnTo>
                      <a:lnTo>
                        <a:pt x="40" y="281"/>
                      </a:lnTo>
                      <a:lnTo>
                        <a:pt x="38" y="279"/>
                      </a:lnTo>
                      <a:lnTo>
                        <a:pt x="36" y="277"/>
                      </a:lnTo>
                      <a:lnTo>
                        <a:pt x="35" y="275"/>
                      </a:lnTo>
                      <a:lnTo>
                        <a:pt x="34" y="272"/>
                      </a:lnTo>
                      <a:lnTo>
                        <a:pt x="34" y="269"/>
                      </a:lnTo>
                      <a:lnTo>
                        <a:pt x="34" y="50"/>
                      </a:lnTo>
                      <a:lnTo>
                        <a:pt x="34" y="47"/>
                      </a:lnTo>
                      <a:lnTo>
                        <a:pt x="35" y="44"/>
                      </a:lnTo>
                      <a:lnTo>
                        <a:pt x="36" y="42"/>
                      </a:lnTo>
                      <a:lnTo>
                        <a:pt x="38" y="40"/>
                      </a:lnTo>
                      <a:lnTo>
                        <a:pt x="40" y="37"/>
                      </a:lnTo>
                      <a:lnTo>
                        <a:pt x="42" y="36"/>
                      </a:lnTo>
                      <a:lnTo>
                        <a:pt x="45" y="35"/>
                      </a:lnTo>
                      <a:lnTo>
                        <a:pt x="48" y="34"/>
                      </a:lnTo>
                      <a:lnTo>
                        <a:pt x="352" y="34"/>
                      </a:lnTo>
                      <a:lnTo>
                        <a:pt x="355" y="35"/>
                      </a:lnTo>
                      <a:lnTo>
                        <a:pt x="358" y="36"/>
                      </a:lnTo>
                      <a:lnTo>
                        <a:pt x="360" y="37"/>
                      </a:lnTo>
                      <a:lnTo>
                        <a:pt x="362" y="40"/>
                      </a:lnTo>
                      <a:lnTo>
                        <a:pt x="364" y="42"/>
                      </a:lnTo>
                      <a:lnTo>
                        <a:pt x="366" y="44"/>
                      </a:lnTo>
                      <a:lnTo>
                        <a:pt x="366" y="47"/>
                      </a:lnTo>
                      <a:lnTo>
                        <a:pt x="367" y="50"/>
                      </a:lnTo>
                      <a:lnTo>
                        <a:pt x="367"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3" name="Freeform 219"/>
                <p:cNvSpPr>
                  <a:spLocks noEditPoints="1"/>
                </p:cNvSpPr>
                <p:nvPr/>
              </p:nvSpPr>
              <p:spPr bwMode="auto">
                <a:xfrm>
                  <a:off x="7290085" y="2117850"/>
                  <a:ext cx="210721" cy="206038"/>
                </a:xfrm>
                <a:custGeom>
                  <a:avLst/>
                  <a:gdLst>
                    <a:gd name="T0" fmla="*/ 48 w 401"/>
                    <a:gd name="T1" fmla="*/ 0 h 397"/>
                    <a:gd name="T2" fmla="*/ 29 w 401"/>
                    <a:gd name="T3" fmla="*/ 4 h 397"/>
                    <a:gd name="T4" fmla="*/ 14 w 401"/>
                    <a:gd name="T5" fmla="*/ 16 h 397"/>
                    <a:gd name="T6" fmla="*/ 3 w 401"/>
                    <a:gd name="T7" fmla="*/ 31 h 397"/>
                    <a:gd name="T8" fmla="*/ 0 w 401"/>
                    <a:gd name="T9" fmla="*/ 50 h 397"/>
                    <a:gd name="T10" fmla="*/ 1 w 401"/>
                    <a:gd name="T11" fmla="*/ 279 h 397"/>
                    <a:gd name="T12" fmla="*/ 8 w 401"/>
                    <a:gd name="T13" fmla="*/ 296 h 397"/>
                    <a:gd name="T14" fmla="*/ 21 w 401"/>
                    <a:gd name="T15" fmla="*/ 309 h 397"/>
                    <a:gd name="T16" fmla="*/ 38 w 401"/>
                    <a:gd name="T17" fmla="*/ 317 h 397"/>
                    <a:gd name="T18" fmla="*/ 183 w 401"/>
                    <a:gd name="T19" fmla="*/ 318 h 397"/>
                    <a:gd name="T20" fmla="*/ 139 w 401"/>
                    <a:gd name="T21" fmla="*/ 363 h 397"/>
                    <a:gd name="T22" fmla="*/ 133 w 401"/>
                    <a:gd name="T23" fmla="*/ 364 h 397"/>
                    <a:gd name="T24" fmla="*/ 127 w 401"/>
                    <a:gd name="T25" fmla="*/ 368 h 397"/>
                    <a:gd name="T26" fmla="*/ 124 w 401"/>
                    <a:gd name="T27" fmla="*/ 373 h 397"/>
                    <a:gd name="T28" fmla="*/ 122 w 401"/>
                    <a:gd name="T29" fmla="*/ 380 h 397"/>
                    <a:gd name="T30" fmla="*/ 124 w 401"/>
                    <a:gd name="T31" fmla="*/ 386 h 397"/>
                    <a:gd name="T32" fmla="*/ 127 w 401"/>
                    <a:gd name="T33" fmla="*/ 392 h 397"/>
                    <a:gd name="T34" fmla="*/ 133 w 401"/>
                    <a:gd name="T35" fmla="*/ 396 h 397"/>
                    <a:gd name="T36" fmla="*/ 139 w 401"/>
                    <a:gd name="T37" fmla="*/ 397 h 397"/>
                    <a:gd name="T38" fmla="*/ 265 w 401"/>
                    <a:gd name="T39" fmla="*/ 397 h 397"/>
                    <a:gd name="T40" fmla="*/ 272 w 401"/>
                    <a:gd name="T41" fmla="*/ 394 h 397"/>
                    <a:gd name="T42" fmla="*/ 276 w 401"/>
                    <a:gd name="T43" fmla="*/ 389 h 397"/>
                    <a:gd name="T44" fmla="*/ 279 w 401"/>
                    <a:gd name="T45" fmla="*/ 383 h 397"/>
                    <a:gd name="T46" fmla="*/ 279 w 401"/>
                    <a:gd name="T47" fmla="*/ 376 h 397"/>
                    <a:gd name="T48" fmla="*/ 276 w 401"/>
                    <a:gd name="T49" fmla="*/ 370 h 397"/>
                    <a:gd name="T50" fmla="*/ 272 w 401"/>
                    <a:gd name="T51" fmla="*/ 366 h 397"/>
                    <a:gd name="T52" fmla="*/ 265 w 401"/>
                    <a:gd name="T53" fmla="*/ 363 h 397"/>
                    <a:gd name="T54" fmla="*/ 217 w 401"/>
                    <a:gd name="T55" fmla="*/ 363 h 397"/>
                    <a:gd name="T56" fmla="*/ 352 w 401"/>
                    <a:gd name="T57" fmla="*/ 318 h 397"/>
                    <a:gd name="T58" fmla="*/ 371 w 401"/>
                    <a:gd name="T59" fmla="*/ 314 h 397"/>
                    <a:gd name="T60" fmla="*/ 387 w 401"/>
                    <a:gd name="T61" fmla="*/ 303 h 397"/>
                    <a:gd name="T62" fmla="*/ 397 w 401"/>
                    <a:gd name="T63" fmla="*/ 288 h 397"/>
                    <a:gd name="T64" fmla="*/ 401 w 401"/>
                    <a:gd name="T65" fmla="*/ 269 h 397"/>
                    <a:gd name="T66" fmla="*/ 400 w 401"/>
                    <a:gd name="T67" fmla="*/ 40 h 397"/>
                    <a:gd name="T68" fmla="*/ 393 w 401"/>
                    <a:gd name="T69" fmla="*/ 23 h 397"/>
                    <a:gd name="T70" fmla="*/ 379 w 401"/>
                    <a:gd name="T71" fmla="*/ 10 h 397"/>
                    <a:gd name="T72" fmla="*/ 362 w 401"/>
                    <a:gd name="T73" fmla="*/ 1 h 397"/>
                    <a:gd name="T74" fmla="*/ 367 w 401"/>
                    <a:gd name="T75" fmla="*/ 269 h 397"/>
                    <a:gd name="T76" fmla="*/ 365 w 401"/>
                    <a:gd name="T77" fmla="*/ 274 h 397"/>
                    <a:gd name="T78" fmla="*/ 362 w 401"/>
                    <a:gd name="T79" fmla="*/ 279 h 397"/>
                    <a:gd name="T80" fmla="*/ 358 w 401"/>
                    <a:gd name="T81" fmla="*/ 282 h 397"/>
                    <a:gd name="T82" fmla="*/ 352 w 401"/>
                    <a:gd name="T83" fmla="*/ 283 h 397"/>
                    <a:gd name="T84" fmla="*/ 45 w 401"/>
                    <a:gd name="T85" fmla="*/ 283 h 397"/>
                    <a:gd name="T86" fmla="*/ 40 w 401"/>
                    <a:gd name="T87" fmla="*/ 281 h 397"/>
                    <a:gd name="T88" fmla="*/ 36 w 401"/>
                    <a:gd name="T89" fmla="*/ 277 h 397"/>
                    <a:gd name="T90" fmla="*/ 34 w 401"/>
                    <a:gd name="T91" fmla="*/ 272 h 397"/>
                    <a:gd name="T92" fmla="*/ 34 w 401"/>
                    <a:gd name="T93" fmla="*/ 50 h 397"/>
                    <a:gd name="T94" fmla="*/ 35 w 401"/>
                    <a:gd name="T95" fmla="*/ 44 h 397"/>
                    <a:gd name="T96" fmla="*/ 38 w 401"/>
                    <a:gd name="T97" fmla="*/ 40 h 397"/>
                    <a:gd name="T98" fmla="*/ 42 w 401"/>
                    <a:gd name="T99" fmla="*/ 37 h 397"/>
                    <a:gd name="T100" fmla="*/ 48 w 401"/>
                    <a:gd name="T101" fmla="*/ 35 h 397"/>
                    <a:gd name="T102" fmla="*/ 355 w 401"/>
                    <a:gd name="T103" fmla="*/ 36 h 397"/>
                    <a:gd name="T104" fmla="*/ 360 w 401"/>
                    <a:gd name="T105" fmla="*/ 38 h 397"/>
                    <a:gd name="T106" fmla="*/ 364 w 401"/>
                    <a:gd name="T107" fmla="*/ 42 h 397"/>
                    <a:gd name="T108" fmla="*/ 366 w 401"/>
                    <a:gd name="T109" fmla="*/ 47 h 397"/>
                    <a:gd name="T110" fmla="*/ 367 w 401"/>
                    <a:gd name="T111" fmla="*/ 2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97">
                      <a:moveTo>
                        <a:pt x="352" y="0"/>
                      </a:moveTo>
                      <a:lnTo>
                        <a:pt x="48" y="0"/>
                      </a:lnTo>
                      <a:lnTo>
                        <a:pt x="38" y="1"/>
                      </a:lnTo>
                      <a:lnTo>
                        <a:pt x="29" y="4"/>
                      </a:lnTo>
                      <a:lnTo>
                        <a:pt x="21" y="10"/>
                      </a:lnTo>
                      <a:lnTo>
                        <a:pt x="14" y="16"/>
                      </a:lnTo>
                      <a:lnTo>
                        <a:pt x="8" y="23"/>
                      </a:lnTo>
                      <a:lnTo>
                        <a:pt x="3" y="31"/>
                      </a:lnTo>
                      <a:lnTo>
                        <a:pt x="1" y="40"/>
                      </a:lnTo>
                      <a:lnTo>
                        <a:pt x="0" y="50"/>
                      </a:lnTo>
                      <a:lnTo>
                        <a:pt x="0" y="269"/>
                      </a:lnTo>
                      <a:lnTo>
                        <a:pt x="1" y="279"/>
                      </a:lnTo>
                      <a:lnTo>
                        <a:pt x="3" y="288"/>
                      </a:lnTo>
                      <a:lnTo>
                        <a:pt x="8" y="296"/>
                      </a:lnTo>
                      <a:lnTo>
                        <a:pt x="14" y="303"/>
                      </a:lnTo>
                      <a:lnTo>
                        <a:pt x="21" y="309"/>
                      </a:lnTo>
                      <a:lnTo>
                        <a:pt x="29" y="314"/>
                      </a:lnTo>
                      <a:lnTo>
                        <a:pt x="38" y="317"/>
                      </a:lnTo>
                      <a:lnTo>
                        <a:pt x="48" y="318"/>
                      </a:lnTo>
                      <a:lnTo>
                        <a:pt x="183" y="318"/>
                      </a:lnTo>
                      <a:lnTo>
                        <a:pt x="183" y="363"/>
                      </a:lnTo>
                      <a:lnTo>
                        <a:pt x="139" y="363"/>
                      </a:lnTo>
                      <a:lnTo>
                        <a:pt x="136" y="363"/>
                      </a:lnTo>
                      <a:lnTo>
                        <a:pt x="133" y="364"/>
                      </a:lnTo>
                      <a:lnTo>
                        <a:pt x="130" y="366"/>
                      </a:lnTo>
                      <a:lnTo>
                        <a:pt x="127" y="368"/>
                      </a:lnTo>
                      <a:lnTo>
                        <a:pt x="125" y="370"/>
                      </a:lnTo>
                      <a:lnTo>
                        <a:pt x="124" y="373"/>
                      </a:lnTo>
                      <a:lnTo>
                        <a:pt x="123" y="376"/>
                      </a:lnTo>
                      <a:lnTo>
                        <a:pt x="122" y="380"/>
                      </a:lnTo>
                      <a:lnTo>
                        <a:pt x="123" y="383"/>
                      </a:lnTo>
                      <a:lnTo>
                        <a:pt x="124" y="386"/>
                      </a:lnTo>
                      <a:lnTo>
                        <a:pt x="125" y="389"/>
                      </a:lnTo>
                      <a:lnTo>
                        <a:pt x="127" y="392"/>
                      </a:lnTo>
                      <a:lnTo>
                        <a:pt x="130" y="394"/>
                      </a:lnTo>
                      <a:lnTo>
                        <a:pt x="133" y="396"/>
                      </a:lnTo>
                      <a:lnTo>
                        <a:pt x="136" y="397"/>
                      </a:lnTo>
                      <a:lnTo>
                        <a:pt x="139" y="397"/>
                      </a:lnTo>
                      <a:lnTo>
                        <a:pt x="261" y="397"/>
                      </a:lnTo>
                      <a:lnTo>
                        <a:pt x="265" y="397"/>
                      </a:lnTo>
                      <a:lnTo>
                        <a:pt x="269" y="396"/>
                      </a:lnTo>
                      <a:lnTo>
                        <a:pt x="272" y="394"/>
                      </a:lnTo>
                      <a:lnTo>
                        <a:pt x="274" y="392"/>
                      </a:lnTo>
                      <a:lnTo>
                        <a:pt x="276" y="389"/>
                      </a:lnTo>
                      <a:lnTo>
                        <a:pt x="278" y="386"/>
                      </a:lnTo>
                      <a:lnTo>
                        <a:pt x="279" y="383"/>
                      </a:lnTo>
                      <a:lnTo>
                        <a:pt x="279" y="380"/>
                      </a:lnTo>
                      <a:lnTo>
                        <a:pt x="279" y="376"/>
                      </a:lnTo>
                      <a:lnTo>
                        <a:pt x="278" y="373"/>
                      </a:lnTo>
                      <a:lnTo>
                        <a:pt x="276" y="370"/>
                      </a:lnTo>
                      <a:lnTo>
                        <a:pt x="274" y="368"/>
                      </a:lnTo>
                      <a:lnTo>
                        <a:pt x="272" y="366"/>
                      </a:lnTo>
                      <a:lnTo>
                        <a:pt x="269" y="364"/>
                      </a:lnTo>
                      <a:lnTo>
                        <a:pt x="265" y="363"/>
                      </a:lnTo>
                      <a:lnTo>
                        <a:pt x="261" y="363"/>
                      </a:lnTo>
                      <a:lnTo>
                        <a:pt x="217" y="363"/>
                      </a:lnTo>
                      <a:lnTo>
                        <a:pt x="217" y="318"/>
                      </a:lnTo>
                      <a:lnTo>
                        <a:pt x="352" y="318"/>
                      </a:lnTo>
                      <a:lnTo>
                        <a:pt x="362" y="317"/>
                      </a:lnTo>
                      <a:lnTo>
                        <a:pt x="371" y="314"/>
                      </a:lnTo>
                      <a:lnTo>
                        <a:pt x="380" y="309"/>
                      </a:lnTo>
                      <a:lnTo>
                        <a:pt x="387" y="303"/>
                      </a:lnTo>
                      <a:lnTo>
                        <a:pt x="393" y="296"/>
                      </a:lnTo>
                      <a:lnTo>
                        <a:pt x="397" y="288"/>
                      </a:lnTo>
                      <a:lnTo>
                        <a:pt x="400" y="279"/>
                      </a:lnTo>
                      <a:lnTo>
                        <a:pt x="401" y="269"/>
                      </a:lnTo>
                      <a:lnTo>
                        <a:pt x="401" y="50"/>
                      </a:lnTo>
                      <a:lnTo>
                        <a:pt x="400" y="40"/>
                      </a:lnTo>
                      <a:lnTo>
                        <a:pt x="397" y="31"/>
                      </a:lnTo>
                      <a:lnTo>
                        <a:pt x="393" y="23"/>
                      </a:lnTo>
                      <a:lnTo>
                        <a:pt x="387" y="16"/>
                      </a:lnTo>
                      <a:lnTo>
                        <a:pt x="379" y="10"/>
                      </a:lnTo>
                      <a:lnTo>
                        <a:pt x="371" y="4"/>
                      </a:lnTo>
                      <a:lnTo>
                        <a:pt x="362" y="1"/>
                      </a:lnTo>
                      <a:lnTo>
                        <a:pt x="352" y="0"/>
                      </a:lnTo>
                      <a:close/>
                      <a:moveTo>
                        <a:pt x="367" y="269"/>
                      </a:moveTo>
                      <a:lnTo>
                        <a:pt x="366" y="272"/>
                      </a:lnTo>
                      <a:lnTo>
                        <a:pt x="365" y="274"/>
                      </a:lnTo>
                      <a:lnTo>
                        <a:pt x="364" y="277"/>
                      </a:lnTo>
                      <a:lnTo>
                        <a:pt x="362" y="279"/>
                      </a:lnTo>
                      <a:lnTo>
                        <a:pt x="360" y="281"/>
                      </a:lnTo>
                      <a:lnTo>
                        <a:pt x="358" y="282"/>
                      </a:lnTo>
                      <a:lnTo>
                        <a:pt x="355" y="283"/>
                      </a:lnTo>
                      <a:lnTo>
                        <a:pt x="352" y="283"/>
                      </a:lnTo>
                      <a:lnTo>
                        <a:pt x="48" y="283"/>
                      </a:lnTo>
                      <a:lnTo>
                        <a:pt x="45" y="283"/>
                      </a:lnTo>
                      <a:lnTo>
                        <a:pt x="42" y="282"/>
                      </a:lnTo>
                      <a:lnTo>
                        <a:pt x="40" y="281"/>
                      </a:lnTo>
                      <a:lnTo>
                        <a:pt x="38" y="279"/>
                      </a:lnTo>
                      <a:lnTo>
                        <a:pt x="36" y="277"/>
                      </a:lnTo>
                      <a:lnTo>
                        <a:pt x="35" y="274"/>
                      </a:lnTo>
                      <a:lnTo>
                        <a:pt x="34" y="272"/>
                      </a:lnTo>
                      <a:lnTo>
                        <a:pt x="34" y="269"/>
                      </a:lnTo>
                      <a:lnTo>
                        <a:pt x="34" y="50"/>
                      </a:lnTo>
                      <a:lnTo>
                        <a:pt x="34" y="47"/>
                      </a:lnTo>
                      <a:lnTo>
                        <a:pt x="35" y="44"/>
                      </a:lnTo>
                      <a:lnTo>
                        <a:pt x="36" y="42"/>
                      </a:lnTo>
                      <a:lnTo>
                        <a:pt x="38" y="40"/>
                      </a:lnTo>
                      <a:lnTo>
                        <a:pt x="40" y="38"/>
                      </a:lnTo>
                      <a:lnTo>
                        <a:pt x="42" y="37"/>
                      </a:lnTo>
                      <a:lnTo>
                        <a:pt x="45" y="36"/>
                      </a:lnTo>
                      <a:lnTo>
                        <a:pt x="48" y="35"/>
                      </a:lnTo>
                      <a:lnTo>
                        <a:pt x="352" y="35"/>
                      </a:lnTo>
                      <a:lnTo>
                        <a:pt x="355" y="36"/>
                      </a:lnTo>
                      <a:lnTo>
                        <a:pt x="358" y="37"/>
                      </a:lnTo>
                      <a:lnTo>
                        <a:pt x="360" y="38"/>
                      </a:lnTo>
                      <a:lnTo>
                        <a:pt x="362" y="40"/>
                      </a:lnTo>
                      <a:lnTo>
                        <a:pt x="364" y="42"/>
                      </a:lnTo>
                      <a:lnTo>
                        <a:pt x="365" y="44"/>
                      </a:lnTo>
                      <a:lnTo>
                        <a:pt x="366" y="47"/>
                      </a:lnTo>
                      <a:lnTo>
                        <a:pt x="367" y="50"/>
                      </a:lnTo>
                      <a:lnTo>
                        <a:pt x="367"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39" name="Group 328"/>
              <p:cNvGrpSpPr/>
              <p:nvPr/>
            </p:nvGrpSpPr>
            <p:grpSpPr>
              <a:xfrm>
                <a:off x="7121508" y="1953956"/>
                <a:ext cx="309057" cy="299691"/>
                <a:chOff x="7121508" y="1953956"/>
                <a:chExt cx="309057" cy="299691"/>
              </a:xfrm>
              <a:solidFill>
                <a:schemeClr val="accent1"/>
              </a:solidFill>
            </p:grpSpPr>
            <p:sp>
              <p:nvSpPr>
                <p:cNvPr id="40" name="Freeform 220"/>
                <p:cNvSpPr/>
                <p:nvPr/>
              </p:nvSpPr>
              <p:spPr bwMode="auto">
                <a:xfrm>
                  <a:off x="7299450" y="1953956"/>
                  <a:ext cx="131115" cy="135798"/>
                </a:xfrm>
                <a:custGeom>
                  <a:avLst/>
                  <a:gdLst>
                    <a:gd name="T0" fmla="*/ 18 w 257"/>
                    <a:gd name="T1" fmla="*/ 0 h 260"/>
                    <a:gd name="T2" fmla="*/ 11 w 257"/>
                    <a:gd name="T3" fmla="*/ 3 h 260"/>
                    <a:gd name="T4" fmla="*/ 5 w 257"/>
                    <a:gd name="T5" fmla="*/ 6 h 260"/>
                    <a:gd name="T6" fmla="*/ 2 w 257"/>
                    <a:gd name="T7" fmla="*/ 12 h 260"/>
                    <a:gd name="T8" fmla="*/ 0 w 257"/>
                    <a:gd name="T9" fmla="*/ 18 h 260"/>
                    <a:gd name="T10" fmla="*/ 2 w 257"/>
                    <a:gd name="T11" fmla="*/ 25 h 260"/>
                    <a:gd name="T12" fmla="*/ 5 w 257"/>
                    <a:gd name="T13" fmla="*/ 31 h 260"/>
                    <a:gd name="T14" fmla="*/ 11 w 257"/>
                    <a:gd name="T15" fmla="*/ 34 h 260"/>
                    <a:gd name="T16" fmla="*/ 18 w 257"/>
                    <a:gd name="T17" fmla="*/ 36 h 260"/>
                    <a:gd name="T18" fmla="*/ 167 w 257"/>
                    <a:gd name="T19" fmla="*/ 200 h 260"/>
                    <a:gd name="T20" fmla="*/ 139 w 257"/>
                    <a:gd name="T21" fmla="*/ 173 h 260"/>
                    <a:gd name="T22" fmla="*/ 133 w 257"/>
                    <a:gd name="T23" fmla="*/ 170 h 260"/>
                    <a:gd name="T24" fmla="*/ 126 w 257"/>
                    <a:gd name="T25" fmla="*/ 170 h 260"/>
                    <a:gd name="T26" fmla="*/ 120 w 257"/>
                    <a:gd name="T27" fmla="*/ 173 h 260"/>
                    <a:gd name="T28" fmla="*/ 115 w 257"/>
                    <a:gd name="T29" fmla="*/ 178 h 260"/>
                    <a:gd name="T30" fmla="*/ 113 w 257"/>
                    <a:gd name="T31" fmla="*/ 184 h 260"/>
                    <a:gd name="T32" fmla="*/ 113 w 257"/>
                    <a:gd name="T33" fmla="*/ 190 h 260"/>
                    <a:gd name="T34" fmla="*/ 115 w 257"/>
                    <a:gd name="T35" fmla="*/ 196 h 260"/>
                    <a:gd name="T36" fmla="*/ 172 w 257"/>
                    <a:gd name="T37" fmla="*/ 255 h 260"/>
                    <a:gd name="T38" fmla="*/ 178 w 257"/>
                    <a:gd name="T39" fmla="*/ 258 h 260"/>
                    <a:gd name="T40" fmla="*/ 184 w 257"/>
                    <a:gd name="T41" fmla="*/ 260 h 260"/>
                    <a:gd name="T42" fmla="*/ 191 w 257"/>
                    <a:gd name="T43" fmla="*/ 258 h 260"/>
                    <a:gd name="T44" fmla="*/ 196 w 257"/>
                    <a:gd name="T45" fmla="*/ 255 h 260"/>
                    <a:gd name="T46" fmla="*/ 254 w 257"/>
                    <a:gd name="T47" fmla="*/ 196 h 260"/>
                    <a:gd name="T48" fmla="*/ 256 w 257"/>
                    <a:gd name="T49" fmla="*/ 190 h 260"/>
                    <a:gd name="T50" fmla="*/ 256 w 257"/>
                    <a:gd name="T51" fmla="*/ 184 h 260"/>
                    <a:gd name="T52" fmla="*/ 254 w 257"/>
                    <a:gd name="T53" fmla="*/ 178 h 260"/>
                    <a:gd name="T54" fmla="*/ 248 w 257"/>
                    <a:gd name="T55" fmla="*/ 173 h 260"/>
                    <a:gd name="T56" fmla="*/ 242 w 257"/>
                    <a:gd name="T57" fmla="*/ 170 h 260"/>
                    <a:gd name="T58" fmla="*/ 235 w 257"/>
                    <a:gd name="T59" fmla="*/ 170 h 260"/>
                    <a:gd name="T60" fmla="*/ 229 w 257"/>
                    <a:gd name="T61" fmla="*/ 173 h 260"/>
                    <a:gd name="T62" fmla="*/ 201 w 257"/>
                    <a:gd name="T63" fmla="*/ 200 h 260"/>
                    <a:gd name="T64" fmla="*/ 201 w 257"/>
                    <a:gd name="T65" fmla="*/ 15 h 260"/>
                    <a:gd name="T66" fmla="*/ 198 w 257"/>
                    <a:gd name="T67" fmla="*/ 9 h 260"/>
                    <a:gd name="T68" fmla="*/ 194 w 257"/>
                    <a:gd name="T69" fmla="*/ 4 h 260"/>
                    <a:gd name="T70" fmla="*/ 188 w 257"/>
                    <a:gd name="T71"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260">
                      <a:moveTo>
                        <a:pt x="184" y="0"/>
                      </a:moveTo>
                      <a:lnTo>
                        <a:pt x="18" y="0"/>
                      </a:lnTo>
                      <a:lnTo>
                        <a:pt x="14" y="1"/>
                      </a:lnTo>
                      <a:lnTo>
                        <a:pt x="11" y="3"/>
                      </a:lnTo>
                      <a:lnTo>
                        <a:pt x="8" y="4"/>
                      </a:lnTo>
                      <a:lnTo>
                        <a:pt x="5" y="6"/>
                      </a:lnTo>
                      <a:lnTo>
                        <a:pt x="3" y="9"/>
                      </a:lnTo>
                      <a:lnTo>
                        <a:pt x="2" y="12"/>
                      </a:lnTo>
                      <a:lnTo>
                        <a:pt x="1" y="15"/>
                      </a:lnTo>
                      <a:lnTo>
                        <a:pt x="0" y="18"/>
                      </a:lnTo>
                      <a:lnTo>
                        <a:pt x="1" y="22"/>
                      </a:lnTo>
                      <a:lnTo>
                        <a:pt x="2" y="25"/>
                      </a:lnTo>
                      <a:lnTo>
                        <a:pt x="3" y="28"/>
                      </a:lnTo>
                      <a:lnTo>
                        <a:pt x="5" y="31"/>
                      </a:lnTo>
                      <a:lnTo>
                        <a:pt x="8" y="33"/>
                      </a:lnTo>
                      <a:lnTo>
                        <a:pt x="11" y="34"/>
                      </a:lnTo>
                      <a:lnTo>
                        <a:pt x="14" y="35"/>
                      </a:lnTo>
                      <a:lnTo>
                        <a:pt x="18" y="36"/>
                      </a:lnTo>
                      <a:lnTo>
                        <a:pt x="167" y="36"/>
                      </a:lnTo>
                      <a:lnTo>
                        <a:pt x="167" y="200"/>
                      </a:lnTo>
                      <a:lnTo>
                        <a:pt x="142" y="175"/>
                      </a:lnTo>
                      <a:lnTo>
                        <a:pt x="139" y="173"/>
                      </a:lnTo>
                      <a:lnTo>
                        <a:pt x="136" y="171"/>
                      </a:lnTo>
                      <a:lnTo>
                        <a:pt x="133" y="170"/>
                      </a:lnTo>
                      <a:lnTo>
                        <a:pt x="130" y="170"/>
                      </a:lnTo>
                      <a:lnTo>
                        <a:pt x="126" y="170"/>
                      </a:lnTo>
                      <a:lnTo>
                        <a:pt x="123" y="171"/>
                      </a:lnTo>
                      <a:lnTo>
                        <a:pt x="120" y="173"/>
                      </a:lnTo>
                      <a:lnTo>
                        <a:pt x="118" y="175"/>
                      </a:lnTo>
                      <a:lnTo>
                        <a:pt x="115" y="178"/>
                      </a:lnTo>
                      <a:lnTo>
                        <a:pt x="114" y="181"/>
                      </a:lnTo>
                      <a:lnTo>
                        <a:pt x="113" y="184"/>
                      </a:lnTo>
                      <a:lnTo>
                        <a:pt x="113" y="187"/>
                      </a:lnTo>
                      <a:lnTo>
                        <a:pt x="113" y="190"/>
                      </a:lnTo>
                      <a:lnTo>
                        <a:pt x="114" y="193"/>
                      </a:lnTo>
                      <a:lnTo>
                        <a:pt x="115" y="196"/>
                      </a:lnTo>
                      <a:lnTo>
                        <a:pt x="118" y="199"/>
                      </a:lnTo>
                      <a:lnTo>
                        <a:pt x="172" y="255"/>
                      </a:lnTo>
                      <a:lnTo>
                        <a:pt x="175" y="257"/>
                      </a:lnTo>
                      <a:lnTo>
                        <a:pt x="178" y="258"/>
                      </a:lnTo>
                      <a:lnTo>
                        <a:pt x="181" y="259"/>
                      </a:lnTo>
                      <a:lnTo>
                        <a:pt x="184" y="260"/>
                      </a:lnTo>
                      <a:lnTo>
                        <a:pt x="187" y="259"/>
                      </a:lnTo>
                      <a:lnTo>
                        <a:pt x="191" y="258"/>
                      </a:lnTo>
                      <a:lnTo>
                        <a:pt x="194" y="257"/>
                      </a:lnTo>
                      <a:lnTo>
                        <a:pt x="196" y="255"/>
                      </a:lnTo>
                      <a:lnTo>
                        <a:pt x="252" y="199"/>
                      </a:lnTo>
                      <a:lnTo>
                        <a:pt x="254" y="196"/>
                      </a:lnTo>
                      <a:lnTo>
                        <a:pt x="255" y="193"/>
                      </a:lnTo>
                      <a:lnTo>
                        <a:pt x="256" y="190"/>
                      </a:lnTo>
                      <a:lnTo>
                        <a:pt x="257" y="187"/>
                      </a:lnTo>
                      <a:lnTo>
                        <a:pt x="256" y="184"/>
                      </a:lnTo>
                      <a:lnTo>
                        <a:pt x="255" y="181"/>
                      </a:lnTo>
                      <a:lnTo>
                        <a:pt x="254" y="178"/>
                      </a:lnTo>
                      <a:lnTo>
                        <a:pt x="252" y="175"/>
                      </a:lnTo>
                      <a:lnTo>
                        <a:pt x="248" y="173"/>
                      </a:lnTo>
                      <a:lnTo>
                        <a:pt x="245" y="171"/>
                      </a:lnTo>
                      <a:lnTo>
                        <a:pt x="242" y="170"/>
                      </a:lnTo>
                      <a:lnTo>
                        <a:pt x="239" y="170"/>
                      </a:lnTo>
                      <a:lnTo>
                        <a:pt x="235" y="170"/>
                      </a:lnTo>
                      <a:lnTo>
                        <a:pt x="232" y="171"/>
                      </a:lnTo>
                      <a:lnTo>
                        <a:pt x="229" y="173"/>
                      </a:lnTo>
                      <a:lnTo>
                        <a:pt x="226" y="175"/>
                      </a:lnTo>
                      <a:lnTo>
                        <a:pt x="201" y="200"/>
                      </a:lnTo>
                      <a:lnTo>
                        <a:pt x="201" y="18"/>
                      </a:lnTo>
                      <a:lnTo>
                        <a:pt x="201" y="15"/>
                      </a:lnTo>
                      <a:lnTo>
                        <a:pt x="200" y="12"/>
                      </a:lnTo>
                      <a:lnTo>
                        <a:pt x="198" y="9"/>
                      </a:lnTo>
                      <a:lnTo>
                        <a:pt x="196" y="6"/>
                      </a:lnTo>
                      <a:lnTo>
                        <a:pt x="194" y="4"/>
                      </a:lnTo>
                      <a:lnTo>
                        <a:pt x="191" y="3"/>
                      </a:lnTo>
                      <a:lnTo>
                        <a:pt x="188" y="1"/>
                      </a:lnTo>
                      <a:lnTo>
                        <a:pt x="1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1" name="Freeform 221"/>
                <p:cNvSpPr/>
                <p:nvPr/>
              </p:nvSpPr>
              <p:spPr bwMode="auto">
                <a:xfrm>
                  <a:off x="7121508" y="2122532"/>
                  <a:ext cx="135798" cy="131115"/>
                </a:xfrm>
                <a:custGeom>
                  <a:avLst/>
                  <a:gdLst>
                    <a:gd name="T0" fmla="*/ 89 w 256"/>
                    <a:gd name="T1" fmla="*/ 224 h 258"/>
                    <a:gd name="T2" fmla="*/ 115 w 256"/>
                    <a:gd name="T3" fmla="*/ 83 h 258"/>
                    <a:gd name="T4" fmla="*/ 120 w 256"/>
                    <a:gd name="T5" fmla="*/ 87 h 258"/>
                    <a:gd name="T6" fmla="*/ 127 w 256"/>
                    <a:gd name="T7" fmla="*/ 88 h 258"/>
                    <a:gd name="T8" fmla="*/ 133 w 256"/>
                    <a:gd name="T9" fmla="*/ 87 h 258"/>
                    <a:gd name="T10" fmla="*/ 139 w 256"/>
                    <a:gd name="T11" fmla="*/ 83 h 258"/>
                    <a:gd name="T12" fmla="*/ 143 w 256"/>
                    <a:gd name="T13" fmla="*/ 78 h 258"/>
                    <a:gd name="T14" fmla="*/ 144 w 256"/>
                    <a:gd name="T15" fmla="*/ 71 h 258"/>
                    <a:gd name="T16" fmla="*/ 143 w 256"/>
                    <a:gd name="T17" fmla="*/ 65 h 258"/>
                    <a:gd name="T18" fmla="*/ 139 w 256"/>
                    <a:gd name="T19" fmla="*/ 59 h 258"/>
                    <a:gd name="T20" fmla="*/ 82 w 256"/>
                    <a:gd name="T21" fmla="*/ 3 h 258"/>
                    <a:gd name="T22" fmla="*/ 76 w 256"/>
                    <a:gd name="T23" fmla="*/ 0 h 258"/>
                    <a:gd name="T24" fmla="*/ 69 w 256"/>
                    <a:gd name="T25" fmla="*/ 0 h 258"/>
                    <a:gd name="T26" fmla="*/ 63 w 256"/>
                    <a:gd name="T27" fmla="*/ 3 h 258"/>
                    <a:gd name="T28" fmla="*/ 6 w 256"/>
                    <a:gd name="T29" fmla="*/ 59 h 258"/>
                    <a:gd name="T30" fmla="*/ 1 w 256"/>
                    <a:gd name="T31" fmla="*/ 65 h 258"/>
                    <a:gd name="T32" fmla="*/ 0 w 256"/>
                    <a:gd name="T33" fmla="*/ 71 h 258"/>
                    <a:gd name="T34" fmla="*/ 1 w 256"/>
                    <a:gd name="T35" fmla="*/ 78 h 258"/>
                    <a:gd name="T36" fmla="*/ 6 w 256"/>
                    <a:gd name="T37" fmla="*/ 83 h 258"/>
                    <a:gd name="T38" fmla="*/ 12 w 256"/>
                    <a:gd name="T39" fmla="*/ 87 h 258"/>
                    <a:gd name="T40" fmla="*/ 18 w 256"/>
                    <a:gd name="T41" fmla="*/ 88 h 258"/>
                    <a:gd name="T42" fmla="*/ 24 w 256"/>
                    <a:gd name="T43" fmla="*/ 87 h 258"/>
                    <a:gd name="T44" fmla="*/ 30 w 256"/>
                    <a:gd name="T45" fmla="*/ 83 h 258"/>
                    <a:gd name="T46" fmla="*/ 55 w 256"/>
                    <a:gd name="T47" fmla="*/ 241 h 258"/>
                    <a:gd name="T48" fmla="*/ 57 w 256"/>
                    <a:gd name="T49" fmla="*/ 248 h 258"/>
                    <a:gd name="T50" fmla="*/ 60 w 256"/>
                    <a:gd name="T51" fmla="*/ 253 h 258"/>
                    <a:gd name="T52" fmla="*/ 66 w 256"/>
                    <a:gd name="T53" fmla="*/ 257 h 258"/>
                    <a:gd name="T54" fmla="*/ 72 w 256"/>
                    <a:gd name="T55" fmla="*/ 258 h 258"/>
                    <a:gd name="T56" fmla="*/ 242 w 256"/>
                    <a:gd name="T57" fmla="*/ 258 h 258"/>
                    <a:gd name="T58" fmla="*/ 248 w 256"/>
                    <a:gd name="T59" fmla="*/ 255 h 258"/>
                    <a:gd name="T60" fmla="*/ 253 w 256"/>
                    <a:gd name="T61" fmla="*/ 250 h 258"/>
                    <a:gd name="T62" fmla="*/ 256 w 256"/>
                    <a:gd name="T63" fmla="*/ 244 h 258"/>
                    <a:gd name="T64" fmla="*/ 256 w 256"/>
                    <a:gd name="T65" fmla="*/ 237 h 258"/>
                    <a:gd name="T66" fmla="*/ 253 w 256"/>
                    <a:gd name="T67" fmla="*/ 231 h 258"/>
                    <a:gd name="T68" fmla="*/ 248 w 256"/>
                    <a:gd name="T69" fmla="*/ 227 h 258"/>
                    <a:gd name="T70" fmla="*/ 242 w 256"/>
                    <a:gd name="T71"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8">
                      <a:moveTo>
                        <a:pt x="239" y="224"/>
                      </a:moveTo>
                      <a:lnTo>
                        <a:pt x="89" y="224"/>
                      </a:lnTo>
                      <a:lnTo>
                        <a:pt x="89" y="58"/>
                      </a:lnTo>
                      <a:lnTo>
                        <a:pt x="115" y="83"/>
                      </a:lnTo>
                      <a:lnTo>
                        <a:pt x="117" y="86"/>
                      </a:lnTo>
                      <a:lnTo>
                        <a:pt x="120" y="87"/>
                      </a:lnTo>
                      <a:lnTo>
                        <a:pt x="124" y="88"/>
                      </a:lnTo>
                      <a:lnTo>
                        <a:pt x="127" y="88"/>
                      </a:lnTo>
                      <a:lnTo>
                        <a:pt x="130" y="88"/>
                      </a:lnTo>
                      <a:lnTo>
                        <a:pt x="133" y="87"/>
                      </a:lnTo>
                      <a:lnTo>
                        <a:pt x="136" y="86"/>
                      </a:lnTo>
                      <a:lnTo>
                        <a:pt x="139" y="83"/>
                      </a:lnTo>
                      <a:lnTo>
                        <a:pt x="141" y="81"/>
                      </a:lnTo>
                      <a:lnTo>
                        <a:pt x="143" y="78"/>
                      </a:lnTo>
                      <a:lnTo>
                        <a:pt x="144" y="74"/>
                      </a:lnTo>
                      <a:lnTo>
                        <a:pt x="144" y="71"/>
                      </a:lnTo>
                      <a:lnTo>
                        <a:pt x="144" y="68"/>
                      </a:lnTo>
                      <a:lnTo>
                        <a:pt x="143" y="65"/>
                      </a:lnTo>
                      <a:lnTo>
                        <a:pt x="141" y="62"/>
                      </a:lnTo>
                      <a:lnTo>
                        <a:pt x="139" y="59"/>
                      </a:lnTo>
                      <a:lnTo>
                        <a:pt x="84" y="5"/>
                      </a:lnTo>
                      <a:lnTo>
                        <a:pt x="82" y="3"/>
                      </a:lnTo>
                      <a:lnTo>
                        <a:pt x="79" y="1"/>
                      </a:lnTo>
                      <a:lnTo>
                        <a:pt x="76" y="0"/>
                      </a:lnTo>
                      <a:lnTo>
                        <a:pt x="72" y="0"/>
                      </a:lnTo>
                      <a:lnTo>
                        <a:pt x="69" y="0"/>
                      </a:lnTo>
                      <a:lnTo>
                        <a:pt x="66" y="1"/>
                      </a:lnTo>
                      <a:lnTo>
                        <a:pt x="63" y="3"/>
                      </a:lnTo>
                      <a:lnTo>
                        <a:pt x="60" y="5"/>
                      </a:lnTo>
                      <a:lnTo>
                        <a:pt x="6" y="59"/>
                      </a:lnTo>
                      <a:lnTo>
                        <a:pt x="4" y="62"/>
                      </a:lnTo>
                      <a:lnTo>
                        <a:pt x="1" y="65"/>
                      </a:lnTo>
                      <a:lnTo>
                        <a:pt x="0" y="68"/>
                      </a:lnTo>
                      <a:lnTo>
                        <a:pt x="0" y="71"/>
                      </a:lnTo>
                      <a:lnTo>
                        <a:pt x="0" y="74"/>
                      </a:lnTo>
                      <a:lnTo>
                        <a:pt x="1" y="78"/>
                      </a:lnTo>
                      <a:lnTo>
                        <a:pt x="4" y="81"/>
                      </a:lnTo>
                      <a:lnTo>
                        <a:pt x="6" y="83"/>
                      </a:lnTo>
                      <a:lnTo>
                        <a:pt x="9" y="86"/>
                      </a:lnTo>
                      <a:lnTo>
                        <a:pt x="12" y="87"/>
                      </a:lnTo>
                      <a:lnTo>
                        <a:pt x="15" y="88"/>
                      </a:lnTo>
                      <a:lnTo>
                        <a:pt x="18" y="88"/>
                      </a:lnTo>
                      <a:lnTo>
                        <a:pt x="21" y="88"/>
                      </a:lnTo>
                      <a:lnTo>
                        <a:pt x="24" y="87"/>
                      </a:lnTo>
                      <a:lnTo>
                        <a:pt x="27" y="86"/>
                      </a:lnTo>
                      <a:lnTo>
                        <a:pt x="30" y="83"/>
                      </a:lnTo>
                      <a:lnTo>
                        <a:pt x="55" y="58"/>
                      </a:lnTo>
                      <a:lnTo>
                        <a:pt x="55" y="241"/>
                      </a:lnTo>
                      <a:lnTo>
                        <a:pt x="56" y="244"/>
                      </a:lnTo>
                      <a:lnTo>
                        <a:pt x="57" y="248"/>
                      </a:lnTo>
                      <a:lnTo>
                        <a:pt x="58" y="250"/>
                      </a:lnTo>
                      <a:lnTo>
                        <a:pt x="60" y="253"/>
                      </a:lnTo>
                      <a:lnTo>
                        <a:pt x="63" y="255"/>
                      </a:lnTo>
                      <a:lnTo>
                        <a:pt x="66" y="257"/>
                      </a:lnTo>
                      <a:lnTo>
                        <a:pt x="69" y="258"/>
                      </a:lnTo>
                      <a:lnTo>
                        <a:pt x="72" y="258"/>
                      </a:lnTo>
                      <a:lnTo>
                        <a:pt x="239" y="258"/>
                      </a:lnTo>
                      <a:lnTo>
                        <a:pt x="242" y="258"/>
                      </a:lnTo>
                      <a:lnTo>
                        <a:pt x="246" y="257"/>
                      </a:lnTo>
                      <a:lnTo>
                        <a:pt x="248" y="255"/>
                      </a:lnTo>
                      <a:lnTo>
                        <a:pt x="251" y="253"/>
                      </a:lnTo>
                      <a:lnTo>
                        <a:pt x="253" y="250"/>
                      </a:lnTo>
                      <a:lnTo>
                        <a:pt x="255" y="248"/>
                      </a:lnTo>
                      <a:lnTo>
                        <a:pt x="256" y="244"/>
                      </a:lnTo>
                      <a:lnTo>
                        <a:pt x="256" y="241"/>
                      </a:lnTo>
                      <a:lnTo>
                        <a:pt x="256" y="237"/>
                      </a:lnTo>
                      <a:lnTo>
                        <a:pt x="255" y="234"/>
                      </a:lnTo>
                      <a:lnTo>
                        <a:pt x="253" y="231"/>
                      </a:lnTo>
                      <a:lnTo>
                        <a:pt x="251" y="229"/>
                      </a:lnTo>
                      <a:lnTo>
                        <a:pt x="248" y="227"/>
                      </a:lnTo>
                      <a:lnTo>
                        <a:pt x="245" y="225"/>
                      </a:lnTo>
                      <a:lnTo>
                        <a:pt x="242" y="224"/>
                      </a:lnTo>
                      <a:lnTo>
                        <a:pt x="239"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sp>
        <p:nvSpPr>
          <p:cNvPr id="2" name="标题 1"/>
          <p:cNvSpPr>
            <a:spLocks noGrp="1"/>
          </p:cNvSpPr>
          <p:nvPr>
            <p:ph type="title"/>
          </p:nvPr>
        </p:nvSpPr>
        <p:spPr/>
        <p:txBody>
          <a:bodyPr/>
          <a:lstStyle/>
          <a:p>
            <a:r>
              <a:rPr lang="zh-CN" altLang="en-US">
                <a:latin typeface="+mn-lt"/>
                <a:ea typeface="+mn-ea"/>
                <a:cs typeface="+mn-ea"/>
                <a:sym typeface="+mn-lt"/>
              </a:rPr>
              <a:t>在产业发展形态上</a:t>
            </a:r>
          </a:p>
        </p:txBody>
      </p:sp>
      <p:sp>
        <p:nvSpPr>
          <p:cNvPr id="6" name="文本占位符 5"/>
          <p:cNvSpPr>
            <a:spLocks noGrp="1"/>
          </p:cNvSpPr>
          <p:nvPr>
            <p:ph type="body" sz="quarter" idx="11"/>
          </p:nvPr>
        </p:nvSpPr>
        <p:spPr>
          <a:xfrm>
            <a:off x="6596743" y="2220686"/>
            <a:ext cx="3166691" cy="4075611"/>
          </a:xfrm>
        </p:spPr>
        <p:txBody>
          <a:bodyPr>
            <a:normAutofit/>
          </a:bodyPr>
          <a:lstStyle/>
          <a:p>
            <a:pPr lvl="1"/>
            <a:r>
              <a:rPr lang="zh-CN" altLang="en-US">
                <a:latin typeface="+mn-lt"/>
                <a:ea typeface="+mn-ea"/>
                <a:cs typeface="+mn-ea"/>
                <a:sym typeface="+mn-lt"/>
              </a:rPr>
              <a:t>电子商务是一种全地域覆盖经营和网络化运作的模式，而不是通常所展示的依托互联网的交易行为，这种模式需要寻求网络运作的支持，而且越是业务的规模化，对运作网络的依赖程度越高，是为了在交易实现后通过运作网络低成本、高效率地将交易商品送达购买者，是规模经济与网络经济的最佳结合形态。而现代物流并不具有简单的规模经济，通常需要得到合理布局的网络的支撑，才能产生规模效益。</a:t>
            </a:r>
          </a:p>
          <a:p>
            <a:endParaRPr lang="zh-CN" altLang="en-US">
              <a:latin typeface="+mn-lt"/>
              <a:ea typeface="+mn-ea"/>
              <a:cs typeface="+mn-ea"/>
              <a:sym typeface="+mn-lt"/>
            </a:endParaRPr>
          </a:p>
        </p:txBody>
      </p:sp>
      <p:sp>
        <p:nvSpPr>
          <p:cNvPr id="7" name="文本占位符 6"/>
          <p:cNvSpPr>
            <a:spLocks noGrp="1"/>
          </p:cNvSpPr>
          <p:nvPr>
            <p:ph type="body" sz="quarter" idx="12"/>
          </p:nvPr>
        </p:nvSpPr>
        <p:spPr>
          <a:xfrm>
            <a:off x="1456670" y="3043646"/>
            <a:ext cx="2960530" cy="3252651"/>
          </a:xfrm>
        </p:spPr>
        <p:txBody>
          <a:bodyPr>
            <a:normAutofit/>
          </a:bodyPr>
          <a:lstStyle/>
          <a:p>
            <a:pPr lvl="1"/>
            <a:r>
              <a:rPr lang="zh-CN" altLang="en-US">
                <a:latin typeface="+mn-lt"/>
                <a:ea typeface="+mn-ea"/>
                <a:cs typeface="+mn-ea"/>
                <a:sym typeface="+mn-lt"/>
              </a:rPr>
              <a:t>因此，电子商务与物流在实现业务过程的网络运作上具有天然的姻缘关系，这对我们认识跨界奠定了坚实的理论和实践基础，两者在达到一定规模和水平过程中，从一般的服务关系向跨界经营转变，应理解为水到渠成，而不是单方面寻求业务扩张、或者看到别人赚钱而眼红的行为。</a:t>
            </a:r>
          </a:p>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t13wyg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自定义 43">
      <a:dk1>
        <a:sysClr val="windowText" lastClr="000000"/>
      </a:dk1>
      <a:lt1>
        <a:sysClr val="window" lastClr="FFFFFF"/>
      </a:lt1>
      <a:dk2>
        <a:srgbClr val="44546A"/>
      </a:dk2>
      <a:lt2>
        <a:srgbClr val="E7E6E6"/>
      </a:lt2>
      <a:accent1>
        <a:srgbClr val="5F87BA"/>
      </a:accent1>
      <a:accent2>
        <a:srgbClr val="7CB4DC"/>
      </a:accent2>
      <a:accent3>
        <a:srgbClr val="5F87BA"/>
      </a:accent3>
      <a:accent4>
        <a:srgbClr val="7CB4DC"/>
      </a:accent4>
      <a:accent5>
        <a:srgbClr val="5F87BA"/>
      </a:accent5>
      <a:accent6>
        <a:srgbClr val="7CB4DC"/>
      </a:accent6>
      <a:hlink>
        <a:srgbClr val="0563C1"/>
      </a:hlink>
      <a:folHlink>
        <a:srgbClr val="954F72"/>
      </a:folHlink>
    </a:clrScheme>
    <a:fontScheme name="pt13wyg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3978</Words>
  <Application>Microsoft Office PowerPoint</Application>
  <PresentationFormat>宽屏</PresentationFormat>
  <Paragraphs>276</Paragraphs>
  <Slides>38</Slides>
  <Notes>38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38</vt:i4>
      </vt:variant>
    </vt:vector>
  </HeadingPairs>
  <TitlesOfParts>
    <vt:vector size="49" baseType="lpstr">
      <vt:lpstr>Bebas Neue</vt:lpstr>
      <vt:lpstr>阿里巴巴普惠体</vt:lpstr>
      <vt:lpstr>阿里巴巴普惠体 Heavy</vt:lpstr>
      <vt:lpstr>等线</vt:lpstr>
      <vt:lpstr>宋体</vt:lpstr>
      <vt:lpstr>微软雅黑</vt:lpstr>
      <vt:lpstr>Arial</vt:lpstr>
      <vt:lpstr>Calibri</vt:lpstr>
      <vt:lpstr>www.2ppt.com 提供免费下载</vt:lpstr>
      <vt:lpstr>第一PPT，www.1ppt.com </vt:lpstr>
      <vt:lpstr>自定义设计方案</vt:lpstr>
      <vt:lpstr>电子商务物流 解决方案探讨</vt:lpstr>
      <vt:lpstr>目录</vt:lpstr>
      <vt:lpstr>电子商务物流问题 </vt:lpstr>
      <vt:lpstr>两条发展线索</vt:lpstr>
      <vt:lpstr>两种发展关系</vt:lpstr>
      <vt:lpstr>“跨界”发展问题</vt:lpstr>
      <vt:lpstr>物流企业</vt:lpstr>
      <vt:lpstr>对跨界的认识</vt:lpstr>
      <vt:lpstr>在产业发展形态上</vt:lpstr>
      <vt:lpstr>在经营业态上</vt:lpstr>
      <vt:lpstr>在发展趋势上</vt:lpstr>
      <vt:lpstr>研究电子商务物流解决方案的切入点</vt:lpstr>
      <vt:lpstr>电子商务物流模式</vt:lpstr>
      <vt:lpstr>电子商务的类型</vt:lpstr>
      <vt:lpstr>电子商务的物流模式</vt:lpstr>
      <vt:lpstr>物流模式</vt:lpstr>
      <vt:lpstr>云物流模式</vt:lpstr>
      <vt:lpstr>电子商务的物流模式利弊分析</vt:lpstr>
      <vt:lpstr>外包物流模式优势</vt:lpstr>
      <vt:lpstr>劣势</vt:lpstr>
      <vt:lpstr>自建物流模式</vt:lpstr>
      <vt:lpstr>混合型物流模式</vt:lpstr>
      <vt:lpstr>主要企业的物流模式</vt:lpstr>
      <vt:lpstr>未来电子商务物流模式</vt:lpstr>
      <vt:lpstr>电子商务物流环境</vt:lpstr>
      <vt:lpstr>物流业发展趋势</vt:lpstr>
      <vt:lpstr>“十二五”物流产业发展要求</vt:lpstr>
      <vt:lpstr>国家政策导向</vt:lpstr>
      <vt:lpstr>物流业发展重点</vt:lpstr>
      <vt:lpstr>信息化和供应链</vt:lpstr>
      <vt:lpstr>物流企业培育</vt:lpstr>
      <vt:lpstr>创新性</vt:lpstr>
      <vt:lpstr>扶持第三方物流企业的发展</vt:lpstr>
      <vt:lpstr>物流企业发展</vt:lpstr>
      <vt:lpstr>提升发展的主要内容</vt:lpstr>
      <vt:lpstr>提升发展建议</vt:lpstr>
      <vt:lpstr>城市物流基础设施发展</vt:lpstr>
      <vt:lpstr>谢谢观看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2022-04-13T01:06:24Z</dcterms:created>
  <dcterms:modified xsi:type="dcterms:W3CDTF">2023-01-10T10:39:59Z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FC3E54A41ED24A86AFC4916AF177F13B</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