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0.bin"/><Relationship Id="rId2" Type="http://schemas.openxmlformats.org/officeDocument/2006/relationships/tags" Target="../tags/tag2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wmf"/><Relationship Id="rId2" Type="http://schemas.openxmlformats.org/officeDocument/2006/relationships/tags" Target="../tags/tag25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9.xml"/><Relationship Id="rId7" Type="http://schemas.openxmlformats.org/officeDocument/2006/relationships/image" Target="../media/image4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oleObject" Target="../embeddings/oleObject3.bin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image" Target="../media/image6.wmf"/><Relationship Id="rId2" Type="http://schemas.openxmlformats.org/officeDocument/2006/relationships/tags" Target="../tags/tag15.xml"/><Relationship Id="rId16" Type="http://schemas.openxmlformats.org/officeDocument/2006/relationships/oleObject" Target="../embeddings/oleObject5.bin"/><Relationship Id="rId1" Type="http://schemas.openxmlformats.org/officeDocument/2006/relationships/vmlDrawing" Target="../drawings/vmlDrawing2.vml"/><Relationship Id="rId6" Type="http://schemas.openxmlformats.org/officeDocument/2006/relationships/tags" Target="../tags/tag19.xml"/><Relationship Id="rId11" Type="http://schemas.openxmlformats.org/officeDocument/2006/relationships/oleObject" Target="../embeddings/oleObject2.bin"/><Relationship Id="rId5" Type="http://schemas.openxmlformats.org/officeDocument/2006/relationships/tags" Target="../tags/tag18.xml"/><Relationship Id="rId15" Type="http://schemas.openxmlformats.org/officeDocument/2006/relationships/oleObject" Target="../embeddings/oleObject4.bin"/><Relationship Id="rId10" Type="http://schemas.openxmlformats.org/officeDocument/2006/relationships/slideLayout" Target="../slideLayouts/slideLayout3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7635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2.2  </a:t>
            </a:r>
            <a:r>
              <a:rPr lang="zh-CN" altLang="en-US" sz="36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不等式的基本性质</a:t>
            </a:r>
            <a:endParaRPr lang="zh-CN" altLang="en-US" sz="3600" b="1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7033" y="2715272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八年级下册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1719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762000" y="899365"/>
            <a:ext cx="7162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将下列不等式化成“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x&gt;a”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x&lt;a”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的形式：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(1)x-5&gt;-1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(2)-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2x&gt;3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根据不等式的基本性质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，两边都加上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，得</a:t>
            </a:r>
          </a:p>
          <a:p>
            <a:pPr indent="457200" algn="ctr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-1+5</a:t>
            </a:r>
          </a:p>
          <a:p>
            <a:pPr indent="457200" algn="ctr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根据不等式的基本性质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，两边都除以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得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4038603" y="3638551"/>
          <a:ext cx="78149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596900" imgH="406400" progId="Equation.DSMT4">
                  <p:embed/>
                </p:oleObj>
              </mc:Choice>
              <mc:Fallback>
                <p:oleObj name="Equation" r:id="rId3" imgW="596900" imgH="406400" progId="Equation.DSMT4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3" y="3638551"/>
                        <a:ext cx="78149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990604" y="1004828"/>
            <a:ext cx="59856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将下列不等式化成“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x&gt;a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x&lt;a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的形式：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(1)x-1&gt;2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(2)-x&lt;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x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≤3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  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≤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3318649" y="1690628"/>
          <a:ext cx="22860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5" imgW="139700" imgH="406400" progId="Equation.DSMT4">
                  <p:embed/>
                </p:oleObj>
              </mc:Choice>
              <mc:Fallback>
                <p:oleObj name="Equation" r:id="rId5" imgW="139700" imgH="406400" progId="Equation.DSMT4">
                  <p:embed/>
                  <p:pic>
                    <p:nvPicPr>
                      <p:cNvPr id="0" name="图片 5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8649" y="1690628"/>
                        <a:ext cx="228601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4309248" y="1720028"/>
          <a:ext cx="228601" cy="42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7" imgW="139700" imgH="406400" progId="Equation.DSMT4">
                  <p:embed/>
                </p:oleObj>
              </mc:Choice>
              <mc:Fallback>
                <p:oleObj name="Equation" r:id="rId7" imgW="139700" imgH="406400" progId="Equation.DSMT4">
                  <p:embed/>
                  <p:pic>
                    <p:nvPicPr>
                      <p:cNvPr id="0" name="图片 5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248" y="1720028"/>
                        <a:ext cx="228601" cy="42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3242448" y="2757428"/>
          <a:ext cx="228601" cy="5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9" imgW="139700" imgH="406400" progId="Equation.DSMT4">
                  <p:embed/>
                </p:oleObj>
              </mc:Choice>
              <mc:Fallback>
                <p:oleObj name="Equation" r:id="rId9" imgW="139700" imgH="406400" progId="Equation.DSMT4">
                  <p:embed/>
                  <p:pic>
                    <p:nvPicPr>
                      <p:cNvPr id="0" name="图片 5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2448" y="2757428"/>
                        <a:ext cx="228601" cy="50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62000" y="928628"/>
            <a:ext cx="480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x&gt;y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，下列不等式一定成立吗？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(1)x-6&lt;y-6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 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2)3x&lt;3y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3)-2x&lt;-2y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 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4)2x+1&gt;2y+1</a:t>
            </a: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7"/>
          <p:cNvSpPr txBox="1"/>
          <p:nvPr/>
        </p:nvSpPr>
        <p:spPr>
          <a:xfrm>
            <a:off x="3083010" y="159665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✘</a:t>
            </a:r>
          </a:p>
        </p:txBody>
      </p:sp>
      <p:sp>
        <p:nvSpPr>
          <p:cNvPr id="8" name="文本框 8"/>
          <p:cNvSpPr txBox="1"/>
          <p:nvPr/>
        </p:nvSpPr>
        <p:spPr>
          <a:xfrm>
            <a:off x="3083009" y="2221577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✘</a:t>
            </a:r>
          </a:p>
        </p:txBody>
      </p:sp>
      <p:sp>
        <p:nvSpPr>
          <p:cNvPr id="9" name="文本框 9"/>
          <p:cNvSpPr txBox="1"/>
          <p:nvPr/>
        </p:nvSpPr>
        <p:spPr>
          <a:xfrm>
            <a:off x="3083009" y="278482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✔</a:t>
            </a:r>
          </a:p>
        </p:txBody>
      </p:sp>
      <p:sp>
        <p:nvSpPr>
          <p:cNvPr id="10" name="文本框 10"/>
          <p:cNvSpPr txBox="1"/>
          <p:nvPr/>
        </p:nvSpPr>
        <p:spPr>
          <a:xfrm>
            <a:off x="3083009" y="3186820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820873" y="908030"/>
            <a:ext cx="57323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latin typeface="+mn-ea"/>
              </a:rPr>
              <a:t>1</a:t>
            </a:r>
            <a:r>
              <a:rPr lang="zh-CN" altLang="en-US" dirty="0">
                <a:latin typeface="+mn-ea"/>
              </a:rPr>
              <a:t>．若</a:t>
            </a:r>
            <a:r>
              <a:rPr lang="en-US" altLang="zh-CN" dirty="0">
                <a:latin typeface="+mn-ea"/>
              </a:rPr>
              <a:t>x&gt;y</a:t>
            </a:r>
            <a:r>
              <a:rPr lang="zh-CN" altLang="en-US" dirty="0">
                <a:latin typeface="+mn-ea"/>
              </a:rPr>
              <a:t>，则下列各式中错误的是</a:t>
            </a:r>
            <a:r>
              <a:rPr lang="en-US" altLang="zh-CN" dirty="0">
                <a:latin typeface="+mn-ea"/>
              </a:rPr>
              <a:t>( </a:t>
            </a:r>
            <a:r>
              <a:rPr lang="en-US" altLang="zh-CN" dirty="0" smtClean="0">
                <a:latin typeface="+mn-ea"/>
              </a:rPr>
              <a:t>   </a:t>
            </a:r>
            <a:r>
              <a:rPr lang="en-US" altLang="zh-CN" dirty="0">
                <a:latin typeface="+mn-ea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+mn-ea"/>
              </a:rPr>
              <a:t>  A</a:t>
            </a:r>
            <a:r>
              <a:rPr lang="zh-CN" altLang="en-US" dirty="0">
                <a:latin typeface="+mn-ea"/>
              </a:rPr>
              <a:t>．</a:t>
            </a:r>
            <a:r>
              <a:rPr lang="en-US" altLang="zh-CN" dirty="0">
                <a:latin typeface="+mn-ea"/>
              </a:rPr>
              <a:t>x</a:t>
            </a:r>
            <a:r>
              <a:rPr lang="zh-CN" altLang="en-US" dirty="0">
                <a:latin typeface="+mn-ea"/>
              </a:rPr>
              <a:t>－</a:t>
            </a:r>
            <a:r>
              <a:rPr lang="en-US" altLang="zh-CN" dirty="0">
                <a:latin typeface="+mn-ea"/>
              </a:rPr>
              <a:t>3&gt;y</a:t>
            </a:r>
            <a:r>
              <a:rPr lang="zh-CN" altLang="en-US" dirty="0">
                <a:latin typeface="+mn-ea"/>
              </a:rPr>
              <a:t>－</a:t>
            </a:r>
            <a:r>
              <a:rPr lang="en-US" altLang="zh-CN" dirty="0">
                <a:latin typeface="+mn-ea"/>
              </a:rPr>
              <a:t>3              </a:t>
            </a:r>
            <a:r>
              <a:rPr lang="en-US" altLang="zh-CN" dirty="0" smtClean="0">
                <a:latin typeface="+mn-ea"/>
              </a:rPr>
              <a:t>B.  &gt; </a:t>
            </a:r>
            <a:endParaRPr lang="en-US" altLang="zh-CN" dirty="0"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+mn-ea"/>
              </a:rPr>
              <a:t>  C</a:t>
            </a:r>
            <a:r>
              <a:rPr lang="zh-CN" altLang="en-US" dirty="0">
                <a:latin typeface="+mn-ea"/>
              </a:rPr>
              <a:t>．</a:t>
            </a:r>
            <a:r>
              <a:rPr lang="en-US" altLang="zh-CN" dirty="0">
                <a:latin typeface="+mn-ea"/>
              </a:rPr>
              <a:t>x</a:t>
            </a:r>
            <a:r>
              <a:rPr lang="zh-CN" altLang="en-US" dirty="0">
                <a:latin typeface="+mn-ea"/>
              </a:rPr>
              <a:t>＋</a:t>
            </a:r>
            <a:r>
              <a:rPr lang="en-US" altLang="zh-CN" dirty="0">
                <a:latin typeface="+mn-ea"/>
              </a:rPr>
              <a:t>3&gt;y</a:t>
            </a:r>
            <a:r>
              <a:rPr lang="zh-CN" altLang="en-US" dirty="0">
                <a:latin typeface="+mn-ea"/>
              </a:rPr>
              <a:t>＋</a:t>
            </a:r>
            <a:r>
              <a:rPr lang="en-US" altLang="zh-CN" dirty="0">
                <a:latin typeface="+mn-ea"/>
              </a:rPr>
              <a:t>3             D</a:t>
            </a:r>
            <a:r>
              <a:rPr lang="zh-CN" altLang="en-US" dirty="0">
                <a:latin typeface="+mn-ea"/>
              </a:rPr>
              <a:t>．－</a:t>
            </a:r>
            <a:r>
              <a:rPr lang="en-US" altLang="zh-CN" dirty="0">
                <a:latin typeface="+mn-ea"/>
              </a:rPr>
              <a:t>3x&gt;</a:t>
            </a:r>
            <a:r>
              <a:rPr lang="zh-CN" altLang="en-US" dirty="0">
                <a:latin typeface="+mn-ea"/>
              </a:rPr>
              <a:t>－</a:t>
            </a:r>
            <a:r>
              <a:rPr lang="en-US" altLang="zh-CN" dirty="0">
                <a:latin typeface="+mn-ea"/>
              </a:rPr>
              <a:t>3y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+mn-ea"/>
              </a:rPr>
              <a:t>2</a:t>
            </a:r>
            <a:r>
              <a:rPr lang="zh-CN" altLang="en-US" dirty="0">
                <a:latin typeface="+mn-ea"/>
              </a:rPr>
              <a:t>．若</a:t>
            </a:r>
            <a:r>
              <a:rPr lang="en-US" altLang="zh-CN" dirty="0">
                <a:latin typeface="+mn-ea"/>
              </a:rPr>
              <a:t>a&lt;0</a:t>
            </a:r>
            <a:r>
              <a:rPr lang="zh-CN" altLang="en-US" dirty="0">
                <a:latin typeface="+mn-ea"/>
              </a:rPr>
              <a:t>，则下列式子错误的是</a:t>
            </a:r>
            <a:r>
              <a:rPr lang="en-US" altLang="zh-CN" dirty="0">
                <a:latin typeface="+mn-ea"/>
              </a:rPr>
              <a:t>(    )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+mn-ea"/>
              </a:rPr>
              <a:t>  A</a:t>
            </a:r>
            <a:r>
              <a:rPr lang="zh-CN" altLang="en-US" dirty="0">
                <a:latin typeface="+mn-ea"/>
              </a:rPr>
              <a:t>．</a:t>
            </a:r>
            <a:r>
              <a:rPr lang="en-US" altLang="zh-CN" dirty="0">
                <a:latin typeface="+mn-ea"/>
              </a:rPr>
              <a:t>5</a:t>
            </a:r>
            <a:r>
              <a:rPr lang="zh-CN" altLang="en-US" dirty="0">
                <a:latin typeface="+mn-ea"/>
              </a:rPr>
              <a:t>＋</a:t>
            </a:r>
            <a:r>
              <a:rPr lang="en-US" altLang="zh-CN" dirty="0">
                <a:latin typeface="+mn-ea"/>
              </a:rPr>
              <a:t>a&gt;3</a:t>
            </a:r>
            <a:r>
              <a:rPr lang="zh-CN" altLang="en-US" dirty="0">
                <a:latin typeface="+mn-ea"/>
              </a:rPr>
              <a:t>＋</a:t>
            </a:r>
            <a:r>
              <a:rPr lang="en-US" altLang="zh-CN" dirty="0">
                <a:latin typeface="+mn-ea"/>
              </a:rPr>
              <a:t>a                B</a:t>
            </a:r>
            <a:r>
              <a:rPr lang="zh-CN" altLang="en-US" dirty="0">
                <a:latin typeface="+mn-ea"/>
              </a:rPr>
              <a:t>．</a:t>
            </a:r>
            <a:r>
              <a:rPr lang="en-US" altLang="zh-CN" dirty="0">
                <a:latin typeface="+mn-ea"/>
              </a:rPr>
              <a:t>5</a:t>
            </a:r>
            <a:r>
              <a:rPr lang="zh-CN" altLang="en-US" dirty="0">
                <a:latin typeface="+mn-ea"/>
              </a:rPr>
              <a:t>－</a:t>
            </a:r>
            <a:r>
              <a:rPr lang="en-US" altLang="zh-CN" dirty="0">
                <a:latin typeface="+mn-ea"/>
              </a:rPr>
              <a:t>a&gt;3</a:t>
            </a:r>
            <a:r>
              <a:rPr lang="zh-CN" altLang="en-US" dirty="0">
                <a:latin typeface="+mn-ea"/>
              </a:rPr>
              <a:t>－</a:t>
            </a:r>
            <a:r>
              <a:rPr lang="en-US" altLang="zh-CN" dirty="0">
                <a:latin typeface="+mn-ea"/>
              </a:rPr>
              <a:t>a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+mn-ea"/>
              </a:rPr>
              <a:t>  C</a:t>
            </a:r>
            <a:r>
              <a:rPr lang="zh-CN" altLang="en-US" dirty="0">
                <a:latin typeface="+mn-ea"/>
              </a:rPr>
              <a:t>．</a:t>
            </a:r>
            <a:r>
              <a:rPr lang="en-US" altLang="zh-CN" dirty="0">
                <a:latin typeface="+mn-ea"/>
              </a:rPr>
              <a:t>5a&gt;3a                    D</a:t>
            </a:r>
            <a:r>
              <a:rPr lang="en-US" altLang="zh-CN" dirty="0" smtClean="0">
                <a:latin typeface="+mn-ea"/>
              </a:rPr>
              <a:t>.  &gt; </a:t>
            </a:r>
            <a:endParaRPr lang="en-US" altLang="zh-CN" dirty="0">
              <a:latin typeface="+mn-ea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4579942" y="3683419"/>
          <a:ext cx="21113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5" imgW="152400" imgH="405765" progId="Equation.DSMT4">
                  <p:embed/>
                </p:oleObj>
              </mc:Choice>
              <mc:Fallback>
                <p:oleObj name="Equation" r:id="rId5" imgW="152400" imgH="405765" progId="Equation.DSMT4">
                  <p:embed/>
                  <p:pic>
                    <p:nvPicPr>
                      <p:cNvPr id="0" name="图片 6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942" y="3683419"/>
                        <a:ext cx="211137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4699352" y="1520511"/>
          <a:ext cx="228600" cy="56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7" imgW="165100" imgH="405765" progId="Equation.DSMT4">
                  <p:embed/>
                </p:oleObj>
              </mc:Choice>
              <mc:Fallback>
                <p:oleObj name="Equation" r:id="rId7" imgW="165100" imgH="405765" progId="Equation.DSMT4">
                  <p:embed/>
                  <p:pic>
                    <p:nvPicPr>
                      <p:cNvPr id="0" name="图片 6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352" y="1520511"/>
                        <a:ext cx="228600" cy="5627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4927162" y="3683419"/>
          <a:ext cx="21113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9" imgW="152400" imgH="405765" progId="Equation.DSMT4">
                  <p:embed/>
                </p:oleObj>
              </mc:Choice>
              <mc:Fallback>
                <p:oleObj name="Equation" r:id="rId9" imgW="152400" imgH="405765" progId="Equation.DSMT4">
                  <p:embed/>
                  <p:pic>
                    <p:nvPicPr>
                      <p:cNvPr id="0" name="图片 6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162" y="3683419"/>
                        <a:ext cx="211137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4351338" y="1549821"/>
          <a:ext cx="228600" cy="56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11" imgW="165100" imgH="405765" progId="Equation.DSMT4">
                  <p:embed/>
                </p:oleObj>
              </mc:Choice>
              <mc:Fallback>
                <p:oleObj name="Equation" r:id="rId11" imgW="165100" imgH="405765" progId="Equation.DSMT4">
                  <p:embed/>
                  <p:pic>
                    <p:nvPicPr>
                      <p:cNvPr id="0" name="图片 6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1338" y="1549821"/>
                        <a:ext cx="228600" cy="5627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4484738" y="1007488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>D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264110" y="2655427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>C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381000" y="81915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>
                <a:latin typeface="+mn-ea"/>
              </a:rPr>
              <a:t>3.</a:t>
            </a:r>
            <a:r>
              <a:rPr lang="zh-CN" altLang="en-US" dirty="0">
                <a:latin typeface="+mn-ea"/>
              </a:rPr>
              <a:t>若点</a:t>
            </a:r>
            <a:r>
              <a:rPr lang="en-US" altLang="zh-CN" dirty="0">
                <a:latin typeface="+mn-ea"/>
              </a:rPr>
              <a:t>P(x</a:t>
            </a:r>
            <a:r>
              <a:rPr lang="zh-CN" altLang="en-US" dirty="0">
                <a:latin typeface="+mn-ea"/>
              </a:rPr>
              <a:t>－</a:t>
            </a:r>
            <a:r>
              <a:rPr lang="en-US" altLang="zh-CN" dirty="0">
                <a:latin typeface="+mn-ea"/>
              </a:rPr>
              <a:t>2</a:t>
            </a:r>
            <a:r>
              <a:rPr lang="zh-CN" altLang="en-US" dirty="0">
                <a:latin typeface="+mn-ea"/>
              </a:rPr>
              <a:t>，</a:t>
            </a:r>
            <a:r>
              <a:rPr lang="en-US" altLang="zh-CN" dirty="0">
                <a:latin typeface="+mn-ea"/>
              </a:rPr>
              <a:t>y</a:t>
            </a:r>
            <a:r>
              <a:rPr lang="zh-CN" altLang="en-US" dirty="0">
                <a:latin typeface="+mn-ea"/>
              </a:rPr>
              <a:t>－</a:t>
            </a:r>
            <a:r>
              <a:rPr lang="en-US" altLang="zh-CN" dirty="0">
                <a:latin typeface="+mn-ea"/>
              </a:rPr>
              <a:t>2)</a:t>
            </a:r>
            <a:r>
              <a:rPr lang="zh-CN" altLang="en-US" dirty="0">
                <a:latin typeface="+mn-ea"/>
              </a:rPr>
              <a:t>在第二象限，则</a:t>
            </a:r>
            <a:r>
              <a:rPr lang="en-US" altLang="zh-CN" dirty="0">
                <a:latin typeface="+mn-ea"/>
              </a:rPr>
              <a:t>x</a:t>
            </a:r>
            <a:r>
              <a:rPr lang="zh-CN" altLang="en-US" dirty="0">
                <a:latin typeface="+mn-ea"/>
              </a:rPr>
              <a:t>与</a:t>
            </a:r>
            <a:r>
              <a:rPr lang="en-US" altLang="zh-CN" dirty="0">
                <a:latin typeface="+mn-ea"/>
              </a:rPr>
              <a:t>y</a:t>
            </a:r>
            <a:r>
              <a:rPr lang="zh-CN" altLang="en-US" dirty="0">
                <a:latin typeface="+mn-ea"/>
              </a:rPr>
              <a:t>的关系正确的是</a:t>
            </a:r>
            <a:r>
              <a:rPr lang="en-US" altLang="zh-CN" dirty="0">
                <a:latin typeface="+mn-ea"/>
              </a:rPr>
              <a:t>(   )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+mn-ea"/>
              </a:rPr>
              <a:t>  A</a:t>
            </a:r>
            <a:r>
              <a:rPr lang="zh-CN" altLang="en-US" dirty="0">
                <a:latin typeface="+mn-ea"/>
              </a:rPr>
              <a:t>．</a:t>
            </a:r>
            <a:r>
              <a:rPr lang="en-US" altLang="zh-CN" dirty="0" err="1">
                <a:latin typeface="+mn-ea"/>
              </a:rPr>
              <a:t>x≥y</a:t>
            </a:r>
            <a:r>
              <a:rPr lang="en-US" altLang="zh-CN" dirty="0">
                <a:latin typeface="+mn-ea"/>
              </a:rPr>
              <a:t>                       B</a:t>
            </a:r>
            <a:r>
              <a:rPr lang="zh-CN" altLang="en-US" dirty="0">
                <a:latin typeface="+mn-ea"/>
              </a:rPr>
              <a:t>．</a:t>
            </a:r>
            <a:r>
              <a:rPr lang="en-US" altLang="zh-CN" dirty="0">
                <a:latin typeface="+mn-ea"/>
              </a:rPr>
              <a:t>x&gt;y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+mn-ea"/>
              </a:rPr>
              <a:t>  C</a:t>
            </a:r>
            <a:r>
              <a:rPr lang="zh-CN" altLang="en-US" dirty="0">
                <a:latin typeface="+mn-ea"/>
              </a:rPr>
              <a:t>．</a:t>
            </a:r>
            <a:r>
              <a:rPr lang="en-US" altLang="zh-CN" dirty="0">
                <a:latin typeface="+mn-ea"/>
              </a:rPr>
              <a:t>x≤ y                       D</a:t>
            </a:r>
            <a:r>
              <a:rPr lang="zh-CN" altLang="en-US" dirty="0">
                <a:latin typeface="+mn-ea"/>
              </a:rPr>
              <a:t>．</a:t>
            </a:r>
            <a:r>
              <a:rPr lang="en-US" altLang="zh-CN" dirty="0">
                <a:latin typeface="+mn-ea"/>
              </a:rPr>
              <a:t>x&lt;y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+mn-ea"/>
              </a:rPr>
              <a:t>4</a:t>
            </a:r>
            <a:r>
              <a:rPr lang="zh-CN" altLang="en-US" dirty="0">
                <a:latin typeface="+mn-ea"/>
              </a:rPr>
              <a:t>．已知</a:t>
            </a:r>
            <a:r>
              <a:rPr lang="en-US" altLang="zh-CN" dirty="0">
                <a:latin typeface="+mn-ea"/>
              </a:rPr>
              <a:t>m&lt;n</a:t>
            </a:r>
            <a:r>
              <a:rPr lang="zh-CN" altLang="en-US" dirty="0">
                <a:latin typeface="+mn-ea"/>
              </a:rPr>
              <a:t>，下列关于</a:t>
            </a:r>
            <a:r>
              <a:rPr lang="en-US" altLang="zh-CN" dirty="0">
                <a:latin typeface="+mn-ea"/>
              </a:rPr>
              <a:t>m</a:t>
            </a:r>
            <a:r>
              <a:rPr lang="zh-CN" altLang="en-US" dirty="0">
                <a:latin typeface="+mn-ea"/>
              </a:rPr>
              <a:t>，</a:t>
            </a:r>
            <a:r>
              <a:rPr lang="en-US" altLang="zh-CN" dirty="0">
                <a:latin typeface="+mn-ea"/>
              </a:rPr>
              <a:t>n</a:t>
            </a:r>
            <a:r>
              <a:rPr lang="zh-CN" altLang="en-US" dirty="0">
                <a:latin typeface="+mn-ea"/>
              </a:rPr>
              <a:t>的命题：①</a:t>
            </a:r>
            <a:r>
              <a:rPr lang="en-US" altLang="zh-CN" dirty="0">
                <a:latin typeface="+mn-ea"/>
              </a:rPr>
              <a:t>6m&gt;6n</a:t>
            </a:r>
            <a:r>
              <a:rPr lang="zh-CN" altLang="en-US" dirty="0">
                <a:latin typeface="+mn-ea"/>
              </a:rPr>
              <a:t>；②－</a:t>
            </a:r>
            <a:r>
              <a:rPr lang="en-US" altLang="zh-CN" dirty="0">
                <a:latin typeface="+mn-ea"/>
              </a:rPr>
              <a:t>3m&lt;</a:t>
            </a:r>
            <a:r>
              <a:rPr lang="zh-CN" altLang="en-US" dirty="0">
                <a:latin typeface="+mn-ea"/>
              </a:rPr>
              <a:t>－</a:t>
            </a:r>
            <a:r>
              <a:rPr lang="en-US" altLang="zh-CN" dirty="0">
                <a:latin typeface="+mn-ea"/>
              </a:rPr>
              <a:t>3n</a:t>
            </a:r>
            <a:r>
              <a:rPr lang="zh-CN" altLang="en-US" dirty="0">
                <a:latin typeface="+mn-ea"/>
              </a:rPr>
              <a:t>；③</a:t>
            </a:r>
            <a:r>
              <a:rPr lang="en-US" altLang="zh-CN" dirty="0">
                <a:latin typeface="+mn-ea"/>
              </a:rPr>
              <a:t>m</a:t>
            </a:r>
            <a:r>
              <a:rPr lang="zh-CN" altLang="en-US" dirty="0">
                <a:latin typeface="+mn-ea"/>
              </a:rPr>
              <a:t>－</a:t>
            </a:r>
            <a:r>
              <a:rPr lang="en-US" altLang="zh-CN" dirty="0">
                <a:latin typeface="+mn-ea"/>
              </a:rPr>
              <a:t>5&lt;n</a:t>
            </a:r>
            <a:r>
              <a:rPr lang="zh-CN" altLang="en-US" dirty="0">
                <a:latin typeface="+mn-ea"/>
              </a:rPr>
              <a:t>－</a:t>
            </a:r>
            <a:r>
              <a:rPr lang="en-US" altLang="zh-CN" dirty="0">
                <a:latin typeface="+mn-ea"/>
              </a:rPr>
              <a:t>5</a:t>
            </a:r>
            <a:r>
              <a:rPr lang="zh-CN" altLang="en-US" dirty="0">
                <a:latin typeface="+mn-ea"/>
              </a:rPr>
              <a:t>；④</a:t>
            </a:r>
            <a:r>
              <a:rPr lang="en-US" altLang="zh-CN" dirty="0">
                <a:latin typeface="+mn-ea"/>
              </a:rPr>
              <a:t>2m</a:t>
            </a:r>
            <a:r>
              <a:rPr lang="zh-CN" altLang="en-US" dirty="0">
                <a:latin typeface="+mn-ea"/>
              </a:rPr>
              <a:t>＋</a:t>
            </a:r>
            <a:r>
              <a:rPr lang="en-US" altLang="zh-CN" dirty="0">
                <a:latin typeface="+mn-ea"/>
              </a:rPr>
              <a:t>5&gt;2n</a:t>
            </a:r>
            <a:r>
              <a:rPr lang="zh-CN" altLang="en-US" dirty="0">
                <a:latin typeface="+mn-ea"/>
              </a:rPr>
              <a:t>＋</a:t>
            </a:r>
            <a:r>
              <a:rPr lang="en-US" altLang="zh-CN" dirty="0">
                <a:latin typeface="+mn-ea"/>
              </a:rPr>
              <a:t>5.</a:t>
            </a:r>
            <a:r>
              <a:rPr lang="zh-CN" altLang="en-US" dirty="0">
                <a:latin typeface="+mn-ea"/>
              </a:rPr>
              <a:t>其中，所有正确命题的序号是</a:t>
            </a:r>
            <a:r>
              <a:rPr lang="zh-CN" altLang="en-US" u="sng" dirty="0">
                <a:latin typeface="+mn-ea"/>
              </a:rPr>
              <a:t>     </a:t>
            </a:r>
            <a:r>
              <a:rPr lang="zh-CN" altLang="en-US" dirty="0">
                <a:latin typeface="+mn-ea"/>
              </a:rPr>
              <a:t>．</a:t>
            </a:r>
          </a:p>
        </p:txBody>
      </p:sp>
      <p:sp>
        <p:nvSpPr>
          <p:cNvPr id="3" name="文本框 6"/>
          <p:cNvSpPr txBox="1"/>
          <p:nvPr/>
        </p:nvSpPr>
        <p:spPr>
          <a:xfrm>
            <a:off x="6858000" y="895352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>D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" name="文本框 7"/>
          <p:cNvSpPr txBox="1"/>
          <p:nvPr/>
        </p:nvSpPr>
        <p:spPr>
          <a:xfrm>
            <a:off x="5105400" y="3028952"/>
            <a:ext cx="41549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+mn-ea"/>
              </a:rPr>
              <a:t>③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grpSp>
        <p:nvGrpSpPr>
          <p:cNvPr id="5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6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7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8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491356" y="649892"/>
            <a:ext cx="82716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>
                <a:latin typeface="+mn-ea"/>
              </a:rPr>
              <a:t>5</a:t>
            </a:r>
            <a:r>
              <a:rPr lang="zh-CN" altLang="en-US" dirty="0">
                <a:latin typeface="+mn-ea"/>
              </a:rPr>
              <a:t>．小燕子竟然推导出了</a:t>
            </a:r>
            <a:r>
              <a:rPr lang="en-US" altLang="zh-CN" dirty="0">
                <a:latin typeface="+mn-ea"/>
              </a:rPr>
              <a:t>0&gt;5</a:t>
            </a:r>
            <a:r>
              <a:rPr lang="zh-CN" altLang="en-US" dirty="0">
                <a:latin typeface="+mn-ea"/>
              </a:rPr>
              <a:t>的错误结论．请你仔细阅读她的推导过程，指出问题到底出在哪里．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+mn-ea"/>
              </a:rPr>
              <a:t>已知</a:t>
            </a:r>
            <a:r>
              <a:rPr lang="en-US" altLang="zh-CN" dirty="0">
                <a:latin typeface="+mn-ea"/>
              </a:rPr>
              <a:t>x&gt;y</a:t>
            </a:r>
            <a:r>
              <a:rPr lang="zh-CN" altLang="en-US" dirty="0">
                <a:latin typeface="+mn-ea"/>
              </a:rPr>
              <a:t>，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+mn-ea"/>
              </a:rPr>
              <a:t>两边都乘</a:t>
            </a:r>
            <a:r>
              <a:rPr lang="en-US" altLang="zh-CN" dirty="0">
                <a:latin typeface="+mn-ea"/>
              </a:rPr>
              <a:t>5</a:t>
            </a:r>
            <a:r>
              <a:rPr lang="zh-CN" altLang="en-US" dirty="0">
                <a:latin typeface="+mn-ea"/>
              </a:rPr>
              <a:t>，得</a:t>
            </a:r>
            <a:r>
              <a:rPr lang="en-US" altLang="zh-CN" dirty="0">
                <a:latin typeface="+mn-ea"/>
              </a:rPr>
              <a:t>5x&gt;5y.①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+mn-ea"/>
              </a:rPr>
              <a:t>两边都减去</a:t>
            </a:r>
            <a:r>
              <a:rPr lang="en-US" altLang="zh-CN" dirty="0">
                <a:latin typeface="+mn-ea"/>
              </a:rPr>
              <a:t>5x</a:t>
            </a:r>
            <a:r>
              <a:rPr lang="zh-CN" altLang="en-US" dirty="0">
                <a:latin typeface="+mn-ea"/>
              </a:rPr>
              <a:t>，得</a:t>
            </a:r>
            <a:r>
              <a:rPr lang="en-US" altLang="zh-CN" dirty="0">
                <a:latin typeface="+mn-ea"/>
              </a:rPr>
              <a:t>0&gt;5y</a:t>
            </a:r>
            <a:r>
              <a:rPr lang="zh-CN" altLang="en-US" dirty="0">
                <a:latin typeface="+mn-ea"/>
              </a:rPr>
              <a:t>－</a:t>
            </a:r>
            <a:r>
              <a:rPr lang="en-US" altLang="zh-CN" dirty="0">
                <a:latin typeface="+mn-ea"/>
              </a:rPr>
              <a:t>5x.②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+mn-ea"/>
              </a:rPr>
              <a:t>即</a:t>
            </a:r>
            <a:r>
              <a:rPr lang="en-US" altLang="zh-CN" dirty="0">
                <a:latin typeface="+mn-ea"/>
              </a:rPr>
              <a:t>0&gt;5(y</a:t>
            </a:r>
            <a:r>
              <a:rPr lang="zh-CN" altLang="en-US" dirty="0">
                <a:latin typeface="+mn-ea"/>
              </a:rPr>
              <a:t>－</a:t>
            </a:r>
            <a:r>
              <a:rPr lang="en-US" altLang="zh-CN" dirty="0">
                <a:latin typeface="+mn-ea"/>
              </a:rPr>
              <a:t>x)</a:t>
            </a:r>
            <a:r>
              <a:rPr lang="zh-CN" altLang="en-US" dirty="0">
                <a:latin typeface="+mn-ea"/>
              </a:rPr>
              <a:t>．③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+mn-ea"/>
              </a:rPr>
              <a:t>两边都除以</a:t>
            </a:r>
            <a:r>
              <a:rPr lang="en-US" altLang="zh-CN" dirty="0">
                <a:latin typeface="+mn-ea"/>
              </a:rPr>
              <a:t>(y</a:t>
            </a:r>
            <a:r>
              <a:rPr lang="zh-CN" altLang="en-US" dirty="0">
                <a:latin typeface="+mn-ea"/>
              </a:rPr>
              <a:t>－</a:t>
            </a:r>
            <a:r>
              <a:rPr lang="en-US" altLang="zh-CN" dirty="0">
                <a:latin typeface="+mn-ea"/>
              </a:rPr>
              <a:t>x)</a:t>
            </a:r>
            <a:r>
              <a:rPr lang="zh-CN" altLang="en-US" dirty="0">
                <a:latin typeface="+mn-ea"/>
              </a:rPr>
              <a:t>，得</a:t>
            </a:r>
            <a:r>
              <a:rPr lang="en-US" altLang="zh-CN" dirty="0">
                <a:latin typeface="+mn-ea"/>
              </a:rPr>
              <a:t>0&gt;5.④</a:t>
            </a:r>
          </a:p>
        </p:txBody>
      </p:sp>
      <p:sp>
        <p:nvSpPr>
          <p:cNvPr id="3" name="文本框 6"/>
          <p:cNvSpPr txBox="1"/>
          <p:nvPr/>
        </p:nvSpPr>
        <p:spPr>
          <a:xfrm>
            <a:off x="4800600" y="211455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>
                <a:solidFill>
                  <a:srgbClr val="FF0000"/>
                </a:solidFill>
                <a:latin typeface="+mn-ea"/>
              </a:rPr>
              <a:t>5. 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解：错在第④步．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solidFill>
                  <a:srgbClr val="FF0000"/>
                </a:solidFill>
                <a:latin typeface="+mn-ea"/>
              </a:rPr>
              <a:t>∵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x&gt;y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，∴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y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x&lt;0.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solidFill>
                  <a:srgbClr val="FF0000"/>
                </a:solidFill>
                <a:latin typeface="+mn-ea"/>
              </a:rPr>
              <a:t>不等式两边同时除以负数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(y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x)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，不等号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应改变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方向才能成立．</a:t>
            </a:r>
          </a:p>
        </p:txBody>
      </p:sp>
      <p:grpSp>
        <p:nvGrpSpPr>
          <p:cNvPr id="4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直接连接符 5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48868" y="1123950"/>
            <a:ext cx="581251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+mn-ea"/>
              </a:rPr>
              <a:t>6</a:t>
            </a:r>
            <a:r>
              <a:rPr lang="zh-CN" altLang="en-US" dirty="0">
                <a:latin typeface="+mn-ea"/>
              </a:rPr>
              <a:t>．将下列不等式化为“</a:t>
            </a:r>
            <a:r>
              <a:rPr lang="en-US" altLang="zh-CN" dirty="0">
                <a:latin typeface="+mn-ea"/>
              </a:rPr>
              <a:t>x&gt;a”</a:t>
            </a:r>
            <a:r>
              <a:rPr lang="zh-CN" altLang="en-US" dirty="0">
                <a:latin typeface="+mn-ea"/>
              </a:rPr>
              <a:t>或“</a:t>
            </a:r>
            <a:r>
              <a:rPr lang="en-US" altLang="zh-CN" dirty="0">
                <a:latin typeface="+mn-ea"/>
              </a:rPr>
              <a:t>x&lt;a”</a:t>
            </a:r>
            <a:r>
              <a:rPr lang="zh-CN" altLang="en-US" dirty="0">
                <a:latin typeface="+mn-ea"/>
              </a:rPr>
              <a:t>的形式．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+mn-ea"/>
              </a:rPr>
              <a:t>(1)x</a:t>
            </a:r>
            <a:r>
              <a:rPr lang="zh-CN" altLang="en-US" dirty="0">
                <a:latin typeface="+mn-ea"/>
              </a:rPr>
              <a:t>－</a:t>
            </a:r>
            <a:r>
              <a:rPr lang="en-US" altLang="zh-CN" dirty="0">
                <a:latin typeface="+mn-ea"/>
              </a:rPr>
              <a:t>5&lt;1</a:t>
            </a:r>
            <a:r>
              <a:rPr lang="zh-CN" altLang="en-US" dirty="0">
                <a:latin typeface="+mn-ea"/>
              </a:rPr>
              <a:t>；　　　　　</a:t>
            </a:r>
            <a:r>
              <a:rPr lang="en-US" altLang="zh-CN" dirty="0">
                <a:latin typeface="+mn-ea"/>
              </a:rPr>
              <a:t>(2)2x&gt;x</a:t>
            </a:r>
            <a:r>
              <a:rPr lang="zh-CN" altLang="en-US" dirty="0">
                <a:latin typeface="+mn-ea"/>
              </a:rPr>
              <a:t>－</a:t>
            </a:r>
            <a:r>
              <a:rPr lang="en-US" altLang="zh-CN" dirty="0">
                <a:latin typeface="+mn-ea"/>
              </a:rPr>
              <a:t>2</a:t>
            </a:r>
            <a:r>
              <a:rPr lang="zh-CN" altLang="en-US" dirty="0">
                <a:latin typeface="+mn-ea"/>
              </a:rPr>
              <a:t>；</a:t>
            </a:r>
          </a:p>
          <a:p>
            <a:pPr>
              <a:lnSpc>
                <a:spcPct val="150000"/>
              </a:lnSpc>
            </a:pPr>
            <a:endParaRPr lang="zh-CN" altLang="en-US" dirty="0">
              <a:latin typeface="+mn-ea"/>
            </a:endParaRPr>
          </a:p>
        </p:txBody>
      </p:sp>
      <p:sp>
        <p:nvSpPr>
          <p:cNvPr id="3" name="文本框 6"/>
          <p:cNvSpPr txBox="1"/>
          <p:nvPr/>
        </p:nvSpPr>
        <p:spPr>
          <a:xfrm>
            <a:off x="1219200" y="2343152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rgbClr val="FF0000"/>
                </a:solidFill>
                <a:latin typeface="+mn-ea"/>
              </a:rPr>
              <a:t>6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>.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解：（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） 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>x&lt;6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.        </a:t>
            </a:r>
            <a:endParaRPr lang="en-US" altLang="zh-CN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>      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） 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>x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&gt;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2.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grpSp>
        <p:nvGrpSpPr>
          <p:cNvPr id="4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直接连接符 5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376701" y="1492899"/>
            <a:ext cx="741047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zh-CN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经历</a:t>
            </a:r>
            <a:r>
              <a:rPr lang="zh-CN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通过类比、猜测、验证发现不等式基本性质的探索过程，初步</a:t>
            </a:r>
            <a:r>
              <a:rPr lang="zh-CN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体会</a:t>
            </a:r>
            <a:endParaRPr lang="en-US" altLang="zh-CN" sz="1600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defRPr/>
            </a:pPr>
            <a:r>
              <a:rPr lang="zh-CN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</a:t>
            </a:r>
            <a:r>
              <a:rPr lang="zh-CN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与等式的</a:t>
            </a:r>
            <a:r>
              <a:rPr lang="zh-CN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异同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600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PA_矩形 6"/>
          <p:cNvSpPr/>
          <p:nvPr>
            <p:custDataLst>
              <p:tags r:id="rId1"/>
            </p:custDataLst>
          </p:nvPr>
        </p:nvSpPr>
        <p:spPr>
          <a:xfrm>
            <a:off x="1524000" y="2969008"/>
            <a:ext cx="7339034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r>
              <a:rPr lang="zh-CN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掌握</a:t>
            </a:r>
            <a:r>
              <a: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不等式的基本性质，并能初步运用不等式的基本性质将比较简单</a:t>
            </a:r>
            <a:r>
              <a:rPr lang="zh-CN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endParaRPr lang="en-US" altLang="zh-CN" sz="1600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defRPr/>
            </a:pPr>
            <a:r>
              <a:rPr lang="zh-CN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不等式转化为“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altLang="zh-CN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或“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altLang="zh-CN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的形式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600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燕尾形箭头 7"/>
          <p:cNvSpPr/>
          <p:nvPr>
            <p:custDataLst>
              <p:tags r:id="rId2"/>
            </p:custDataLst>
          </p:nvPr>
        </p:nvSpPr>
        <p:spPr>
          <a:xfrm rot="5400000" flipV="1">
            <a:off x="-356483" y="2407648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>
            <p:custDataLst>
              <p:tags r:id="rId3"/>
            </p:custDataLst>
          </p:nvPr>
        </p:nvSpPr>
        <p:spPr bwMode="auto">
          <a:xfrm>
            <a:off x="1085708" y="1570705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16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>
            <p:custDataLst>
              <p:tags r:id="rId4"/>
            </p:custDataLst>
          </p:nvPr>
        </p:nvSpPr>
        <p:spPr bwMode="auto">
          <a:xfrm>
            <a:off x="1126077" y="3077158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16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4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4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381000" y="971550"/>
            <a:ext cx="838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+mn-ea"/>
              </a:rPr>
              <a:t>1.</a:t>
            </a:r>
            <a:r>
              <a:rPr lang="zh-CN" altLang="en-US" dirty="0">
                <a:latin typeface="+mn-ea"/>
              </a:rPr>
              <a:t>设</a:t>
            </a:r>
            <a:r>
              <a:rPr lang="en-US" altLang="zh-CN" dirty="0">
                <a:latin typeface="+mn-ea"/>
              </a:rPr>
              <a:t>a</a:t>
            </a:r>
            <a:r>
              <a:rPr lang="zh-CN" altLang="en-US" dirty="0">
                <a:latin typeface="+mn-ea"/>
              </a:rPr>
              <a:t>＞</a:t>
            </a:r>
            <a:r>
              <a:rPr lang="en-US" altLang="zh-CN" dirty="0">
                <a:latin typeface="+mn-ea"/>
              </a:rPr>
              <a:t>b</a:t>
            </a:r>
            <a:r>
              <a:rPr lang="zh-CN" altLang="en-US" dirty="0">
                <a:latin typeface="+mn-ea"/>
              </a:rPr>
              <a:t>，用“＜” 或“＞”填空并口答是根据哪一条不等式基本性质</a:t>
            </a:r>
            <a:r>
              <a:rPr lang="en-US" altLang="zh-CN" dirty="0">
                <a:latin typeface="+mn-ea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+mn-ea"/>
              </a:rPr>
              <a:t> </a:t>
            </a:r>
            <a:r>
              <a:rPr lang="en-US" altLang="zh-CN" dirty="0" smtClean="0">
                <a:latin typeface="+mn-ea"/>
              </a:rPr>
              <a:t>(</a:t>
            </a:r>
            <a:r>
              <a:rPr lang="en-US" altLang="zh-CN" dirty="0">
                <a:latin typeface="+mn-ea"/>
              </a:rPr>
              <a:t>1)a-3 </a:t>
            </a:r>
            <a:r>
              <a:rPr lang="en-US" altLang="zh-CN" u="sng" dirty="0">
                <a:latin typeface="+mn-ea"/>
              </a:rPr>
              <a:t>    </a:t>
            </a:r>
            <a:r>
              <a:rPr lang="en-US" altLang="zh-CN" dirty="0">
                <a:latin typeface="+mn-ea"/>
              </a:rPr>
              <a:t>b-3</a:t>
            </a:r>
            <a:r>
              <a:rPr lang="zh-CN" altLang="en-US" dirty="0">
                <a:latin typeface="+mn-ea"/>
              </a:rPr>
              <a:t>； </a:t>
            </a:r>
            <a:r>
              <a:rPr lang="zh-CN" altLang="en-US" dirty="0" smtClean="0">
                <a:latin typeface="+mn-ea"/>
              </a:rPr>
              <a:t>   </a:t>
            </a:r>
            <a:r>
              <a:rPr lang="en-US" altLang="zh-CN" dirty="0">
                <a:latin typeface="+mn-ea"/>
              </a:rPr>
              <a:t>(2)a÷3</a:t>
            </a:r>
            <a:r>
              <a:rPr lang="en-US" altLang="zh-CN" u="sng" dirty="0">
                <a:latin typeface="+mn-ea"/>
              </a:rPr>
              <a:t> </a:t>
            </a:r>
            <a:r>
              <a:rPr lang="en-US" altLang="zh-CN" u="sng" dirty="0" smtClean="0">
                <a:latin typeface="+mn-ea"/>
              </a:rPr>
              <a:t>   </a:t>
            </a:r>
            <a:r>
              <a:rPr lang="en-US" altLang="zh-CN" dirty="0">
                <a:latin typeface="+mn-ea"/>
              </a:rPr>
              <a:t>b÷3</a:t>
            </a:r>
            <a:r>
              <a:rPr lang="zh-CN" altLang="en-US" dirty="0">
                <a:latin typeface="+mn-ea"/>
              </a:rPr>
              <a:t>； </a:t>
            </a:r>
            <a:endParaRPr lang="en-US" altLang="zh-CN" dirty="0" smtClean="0">
              <a:latin typeface="+mn-ea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+mn-ea"/>
              </a:rPr>
              <a:t> </a:t>
            </a:r>
            <a:r>
              <a:rPr lang="en-US" altLang="zh-CN" dirty="0">
                <a:latin typeface="+mn-ea"/>
              </a:rPr>
              <a:t>(3)0.1a</a:t>
            </a:r>
            <a:r>
              <a:rPr lang="en-US" altLang="zh-CN" u="sng" dirty="0">
                <a:latin typeface="+mn-ea"/>
              </a:rPr>
              <a:t>    </a:t>
            </a:r>
            <a:r>
              <a:rPr lang="en-US" altLang="zh-CN" dirty="0">
                <a:latin typeface="+mn-ea"/>
              </a:rPr>
              <a:t>0.1b;    (4)-4a</a:t>
            </a:r>
            <a:r>
              <a:rPr lang="en-US" altLang="zh-CN" u="sng" dirty="0">
                <a:latin typeface="+mn-ea"/>
              </a:rPr>
              <a:t>    </a:t>
            </a:r>
            <a:r>
              <a:rPr lang="en-US" altLang="zh-CN" dirty="0">
                <a:latin typeface="+mn-ea"/>
              </a:rPr>
              <a:t>-4b</a:t>
            </a:r>
            <a:r>
              <a:rPr lang="zh-CN" altLang="en-US" dirty="0">
                <a:latin typeface="+mn-ea"/>
              </a:rPr>
              <a:t>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+mn-ea"/>
              </a:rPr>
              <a:t> </a:t>
            </a:r>
            <a:r>
              <a:rPr lang="en-US" altLang="zh-CN" dirty="0" smtClean="0">
                <a:latin typeface="+mn-ea"/>
              </a:rPr>
              <a:t>(</a:t>
            </a:r>
            <a:r>
              <a:rPr lang="en-US" altLang="zh-CN" dirty="0">
                <a:latin typeface="+mn-ea"/>
              </a:rPr>
              <a:t>5)2a+3</a:t>
            </a:r>
            <a:r>
              <a:rPr lang="en-US" altLang="zh-CN" u="sng" dirty="0">
                <a:latin typeface="+mn-ea"/>
              </a:rPr>
              <a:t>    </a:t>
            </a:r>
            <a:r>
              <a:rPr lang="en-US" altLang="zh-CN" dirty="0">
                <a:latin typeface="+mn-ea"/>
              </a:rPr>
              <a:t>2b+3;     (6)(m²+1)a</a:t>
            </a:r>
            <a:r>
              <a:rPr lang="en-US" altLang="zh-CN" u="sng" dirty="0" smtClean="0">
                <a:latin typeface="+mn-ea"/>
              </a:rPr>
              <a:t>     </a:t>
            </a:r>
            <a:r>
              <a:rPr lang="en-US" altLang="zh-CN" dirty="0">
                <a:latin typeface="+mn-ea"/>
              </a:rPr>
              <a:t>(m²+1)b(m</a:t>
            </a:r>
            <a:r>
              <a:rPr lang="zh-CN" altLang="en-US" dirty="0">
                <a:latin typeface="+mn-ea"/>
              </a:rPr>
              <a:t>为常数</a:t>
            </a:r>
            <a:r>
              <a:rPr lang="en-US" altLang="zh-CN" dirty="0" smtClean="0">
                <a:latin typeface="+mn-ea"/>
              </a:rPr>
              <a:t>)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+mn-ea"/>
              </a:rPr>
              <a:t>2.</a:t>
            </a:r>
            <a:r>
              <a:rPr lang="zh-CN" altLang="en-US" dirty="0">
                <a:latin typeface="+mn-ea"/>
              </a:rPr>
              <a:t>判断正误：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+mn-ea"/>
              </a:rPr>
              <a:t>  </a:t>
            </a:r>
            <a:r>
              <a:rPr lang="en-US" altLang="zh-CN" dirty="0">
                <a:latin typeface="+mn-ea"/>
              </a:rPr>
              <a:t>(</a:t>
            </a:r>
            <a:r>
              <a:rPr lang="zh-CN" altLang="en-US" dirty="0">
                <a:latin typeface="+mn-ea"/>
              </a:rPr>
              <a:t>１</a:t>
            </a:r>
            <a:r>
              <a:rPr lang="en-US" altLang="zh-CN" dirty="0">
                <a:latin typeface="+mn-ea"/>
              </a:rPr>
              <a:t>)</a:t>
            </a:r>
            <a:r>
              <a:rPr lang="zh-CN" altLang="en-US" dirty="0">
                <a:latin typeface="+mn-ea"/>
              </a:rPr>
              <a:t>如果</a:t>
            </a:r>
            <a:r>
              <a:rPr lang="en-US" altLang="zh-CN" dirty="0">
                <a:latin typeface="+mn-ea"/>
              </a:rPr>
              <a:t>a</a:t>
            </a:r>
            <a:r>
              <a:rPr lang="zh-CN" altLang="en-US" dirty="0">
                <a:latin typeface="+mn-ea"/>
              </a:rPr>
              <a:t>＞</a:t>
            </a:r>
            <a:r>
              <a:rPr lang="en-US" altLang="zh-CN" dirty="0">
                <a:latin typeface="+mn-ea"/>
              </a:rPr>
              <a:t>b</a:t>
            </a:r>
            <a:r>
              <a:rPr lang="zh-CN" altLang="en-US" dirty="0">
                <a:latin typeface="+mn-ea"/>
              </a:rPr>
              <a:t>，那么</a:t>
            </a:r>
            <a:r>
              <a:rPr lang="en-US" altLang="zh-CN" dirty="0">
                <a:latin typeface="+mn-ea"/>
              </a:rPr>
              <a:t>ac</a:t>
            </a:r>
            <a:r>
              <a:rPr lang="zh-CN" altLang="en-US" dirty="0">
                <a:latin typeface="+mn-ea"/>
              </a:rPr>
              <a:t>＞</a:t>
            </a:r>
            <a:r>
              <a:rPr lang="en-US" altLang="zh-CN" dirty="0" err="1">
                <a:latin typeface="+mn-ea"/>
              </a:rPr>
              <a:t>bc</a:t>
            </a:r>
            <a:r>
              <a:rPr lang="en-US" altLang="zh-CN" dirty="0" smtClean="0">
                <a:latin typeface="+mn-ea"/>
              </a:rPr>
              <a:t>.  (   </a:t>
            </a:r>
            <a:r>
              <a:rPr lang="en-US" altLang="zh-CN" dirty="0">
                <a:latin typeface="+mn-ea"/>
              </a:rPr>
              <a:t>)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+mn-ea"/>
              </a:rPr>
              <a:t>  (</a:t>
            </a:r>
            <a:r>
              <a:rPr lang="zh-CN" altLang="en-US" dirty="0">
                <a:latin typeface="+mn-ea"/>
              </a:rPr>
              <a:t>２</a:t>
            </a:r>
            <a:r>
              <a:rPr lang="en-US" altLang="zh-CN" dirty="0">
                <a:latin typeface="+mn-ea"/>
              </a:rPr>
              <a:t>)</a:t>
            </a:r>
            <a:r>
              <a:rPr lang="zh-CN" altLang="en-US" dirty="0">
                <a:latin typeface="+mn-ea"/>
              </a:rPr>
              <a:t>如果</a:t>
            </a:r>
            <a:r>
              <a:rPr lang="en-US" altLang="zh-CN" dirty="0">
                <a:latin typeface="+mn-ea"/>
              </a:rPr>
              <a:t>a</a:t>
            </a:r>
            <a:r>
              <a:rPr lang="zh-CN" altLang="en-US" dirty="0">
                <a:latin typeface="+mn-ea"/>
              </a:rPr>
              <a:t>＞</a:t>
            </a:r>
            <a:r>
              <a:rPr lang="en-US" altLang="zh-CN" dirty="0">
                <a:latin typeface="+mn-ea"/>
              </a:rPr>
              <a:t>b</a:t>
            </a:r>
            <a:r>
              <a:rPr lang="zh-CN" altLang="en-US" dirty="0">
                <a:latin typeface="+mn-ea"/>
              </a:rPr>
              <a:t>，那么</a:t>
            </a:r>
            <a:r>
              <a:rPr lang="en-US" altLang="zh-CN" dirty="0">
                <a:latin typeface="+mn-ea"/>
              </a:rPr>
              <a:t>ac</a:t>
            </a:r>
            <a:r>
              <a:rPr lang="en-US" altLang="zh-CN" baseline="30000" dirty="0">
                <a:latin typeface="+mn-ea"/>
              </a:rPr>
              <a:t>2</a:t>
            </a:r>
            <a:r>
              <a:rPr lang="zh-CN" altLang="en-US" dirty="0">
                <a:latin typeface="+mn-ea"/>
              </a:rPr>
              <a:t>＞</a:t>
            </a:r>
            <a:r>
              <a:rPr lang="en-US" altLang="zh-CN" dirty="0">
                <a:latin typeface="+mn-ea"/>
              </a:rPr>
              <a:t>bc</a:t>
            </a:r>
            <a:r>
              <a:rPr lang="en-US" altLang="zh-CN" baseline="30000" dirty="0">
                <a:latin typeface="+mn-ea"/>
              </a:rPr>
              <a:t>2</a:t>
            </a:r>
            <a:r>
              <a:rPr lang="en-US" altLang="zh-CN" dirty="0">
                <a:latin typeface="+mn-ea"/>
              </a:rPr>
              <a:t>.(   )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+mn-ea"/>
              </a:rPr>
              <a:t>  (</a:t>
            </a:r>
            <a:r>
              <a:rPr lang="zh-CN" altLang="en-US" dirty="0">
                <a:latin typeface="+mn-ea"/>
              </a:rPr>
              <a:t>３</a:t>
            </a:r>
            <a:r>
              <a:rPr lang="en-US" altLang="zh-CN" dirty="0">
                <a:latin typeface="+mn-ea"/>
              </a:rPr>
              <a:t>)</a:t>
            </a:r>
            <a:r>
              <a:rPr lang="zh-CN" altLang="en-US" dirty="0">
                <a:latin typeface="+mn-ea"/>
              </a:rPr>
              <a:t>如果</a:t>
            </a:r>
            <a:r>
              <a:rPr lang="en-US" altLang="zh-CN" dirty="0">
                <a:latin typeface="+mn-ea"/>
              </a:rPr>
              <a:t>ac</a:t>
            </a:r>
            <a:r>
              <a:rPr lang="en-US" altLang="zh-CN" baseline="30000" dirty="0">
                <a:latin typeface="+mn-ea"/>
              </a:rPr>
              <a:t>2</a:t>
            </a:r>
            <a:r>
              <a:rPr lang="zh-CN" altLang="en-US" dirty="0">
                <a:latin typeface="+mn-ea"/>
              </a:rPr>
              <a:t>＞</a:t>
            </a:r>
            <a:r>
              <a:rPr lang="en-US" altLang="zh-CN" dirty="0">
                <a:latin typeface="+mn-ea"/>
              </a:rPr>
              <a:t>bc</a:t>
            </a:r>
            <a:r>
              <a:rPr lang="en-US" altLang="zh-CN" baseline="30000" dirty="0">
                <a:latin typeface="+mn-ea"/>
              </a:rPr>
              <a:t>2</a:t>
            </a:r>
            <a:r>
              <a:rPr lang="en-US" altLang="zh-CN" dirty="0">
                <a:latin typeface="+mn-ea"/>
              </a:rPr>
              <a:t>,</a:t>
            </a:r>
            <a:r>
              <a:rPr lang="zh-CN" altLang="en-US" dirty="0">
                <a:latin typeface="+mn-ea"/>
              </a:rPr>
              <a:t>那么</a:t>
            </a:r>
            <a:r>
              <a:rPr lang="en-US" altLang="zh-CN" dirty="0">
                <a:latin typeface="+mn-ea"/>
              </a:rPr>
              <a:t>a</a:t>
            </a:r>
            <a:r>
              <a:rPr lang="zh-CN" altLang="en-US" dirty="0">
                <a:latin typeface="+mn-ea"/>
              </a:rPr>
              <a:t>＞</a:t>
            </a:r>
            <a:r>
              <a:rPr lang="en-US" altLang="zh-CN" dirty="0">
                <a:latin typeface="+mn-ea"/>
              </a:rPr>
              <a:t>b. (   </a:t>
            </a:r>
            <a:r>
              <a:rPr lang="en-US" altLang="zh-CN" dirty="0" smtClean="0">
                <a:latin typeface="+mn-ea"/>
              </a:rPr>
              <a:t>)</a:t>
            </a:r>
            <a:endParaRPr lang="en-US" altLang="zh-CN" dirty="0">
              <a:latin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44767" y="140320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kern="100" dirty="0">
                <a:solidFill>
                  <a:srgbClr val="FF0000"/>
                </a:solidFill>
                <a:cs typeface="Times New Roman" panose="02020603050405020304" pitchFamily="18" charset="0"/>
              </a:rPr>
              <a:t>＞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20967" y="185632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kern="100" dirty="0">
                <a:solidFill>
                  <a:srgbClr val="FF0000"/>
                </a:solidFill>
                <a:cs typeface="Times New Roman" panose="02020603050405020304" pitchFamily="18" charset="0"/>
              </a:rPr>
              <a:t>＞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054567" y="185632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kern="100" dirty="0">
                <a:solidFill>
                  <a:srgbClr val="FF0000"/>
                </a:solidFill>
                <a:cs typeface="Times New Roman" panose="02020603050405020304" pitchFamily="18" charset="0"/>
              </a:rPr>
              <a:t>＜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44767" y="230944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kern="100" dirty="0">
                <a:solidFill>
                  <a:srgbClr val="FF0000"/>
                </a:solidFill>
                <a:cs typeface="Times New Roman" panose="02020603050405020304" pitchFamily="18" charset="0"/>
              </a:rPr>
              <a:t>＞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664167" y="2314359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kern="100" dirty="0">
                <a:solidFill>
                  <a:srgbClr val="FF0000"/>
                </a:solidFill>
                <a:cs typeface="Times New Roman" panose="02020603050405020304" pitchFamily="18" charset="0"/>
              </a:rPr>
              <a:t>＞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364251" y="311043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kern="100" dirty="0">
                <a:solidFill>
                  <a:srgbClr val="FF0000"/>
                </a:solidFill>
                <a:cs typeface="Times New Roman" panose="02020603050405020304" pitchFamily="18" charset="0"/>
              </a:rPr>
              <a:t>✘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52659" y="348336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kern="100" dirty="0">
                <a:solidFill>
                  <a:srgbClr val="FF0000"/>
                </a:solidFill>
                <a:cs typeface="Times New Roman" panose="02020603050405020304" pitchFamily="18" charset="0"/>
              </a:rPr>
              <a:t>✘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350835" y="392818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kern="100" dirty="0">
                <a:solidFill>
                  <a:srgbClr val="FF0000"/>
                </a:solidFill>
                <a:cs typeface="Times New Roman" panose="02020603050405020304" pitchFamily="18" charset="0"/>
              </a:rPr>
              <a:t>✔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143086" y="142740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kern="100" dirty="0">
                <a:solidFill>
                  <a:srgbClr val="FF0000"/>
                </a:solidFill>
                <a:cs typeface="Times New Roman" panose="02020603050405020304" pitchFamily="18" charset="0"/>
              </a:rPr>
              <a:t>＞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1295400" y="762835"/>
            <a:ext cx="457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+mn-ea"/>
              </a:rPr>
              <a:t>3</a:t>
            </a:r>
            <a:r>
              <a:rPr lang="zh-CN" altLang="en-US" dirty="0">
                <a:latin typeface="+mn-ea"/>
              </a:rPr>
              <a:t>．若－</a:t>
            </a:r>
            <a:r>
              <a:rPr lang="en-US" altLang="zh-CN" dirty="0">
                <a:latin typeface="+mn-ea"/>
              </a:rPr>
              <a:t>2a&lt;</a:t>
            </a:r>
            <a:r>
              <a:rPr lang="zh-CN" altLang="en-US" dirty="0">
                <a:latin typeface="+mn-ea"/>
              </a:rPr>
              <a:t>－</a:t>
            </a:r>
            <a:r>
              <a:rPr lang="en-US" altLang="zh-CN" dirty="0">
                <a:latin typeface="+mn-ea"/>
              </a:rPr>
              <a:t>2b</a:t>
            </a:r>
            <a:r>
              <a:rPr lang="zh-CN" altLang="en-US" dirty="0">
                <a:latin typeface="+mn-ea"/>
              </a:rPr>
              <a:t>，则</a:t>
            </a:r>
            <a:r>
              <a:rPr lang="en-US" altLang="zh-CN" dirty="0">
                <a:latin typeface="+mn-ea"/>
              </a:rPr>
              <a:t>a&gt;b</a:t>
            </a:r>
            <a:r>
              <a:rPr lang="zh-CN" altLang="en-US" dirty="0">
                <a:latin typeface="+mn-ea"/>
              </a:rPr>
              <a:t>，其依据是</a:t>
            </a:r>
            <a:r>
              <a:rPr lang="en-US" altLang="zh-CN" dirty="0">
                <a:latin typeface="+mn-ea"/>
              </a:rPr>
              <a:t>(   </a:t>
            </a:r>
            <a:r>
              <a:rPr lang="en-US" altLang="zh-CN" dirty="0" smtClean="0">
                <a:latin typeface="+mn-ea"/>
              </a:rPr>
              <a:t> )</a:t>
            </a:r>
            <a:endParaRPr lang="en-US" altLang="zh-CN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+mn-ea"/>
              </a:rPr>
              <a:t>  A</a:t>
            </a:r>
            <a:r>
              <a:rPr lang="zh-CN" altLang="en-US" dirty="0">
                <a:latin typeface="+mn-ea"/>
              </a:rPr>
              <a:t>．不等式的基本性质</a:t>
            </a:r>
            <a:r>
              <a:rPr lang="en-US" altLang="zh-CN" dirty="0">
                <a:latin typeface="+mn-ea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+mn-ea"/>
              </a:rPr>
              <a:t>  B</a:t>
            </a:r>
            <a:r>
              <a:rPr lang="zh-CN" altLang="en-US" dirty="0">
                <a:latin typeface="+mn-ea"/>
              </a:rPr>
              <a:t>．不等式的基本性质</a:t>
            </a:r>
            <a:r>
              <a:rPr lang="en-US" altLang="zh-CN" dirty="0">
                <a:latin typeface="+mn-ea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+mn-ea"/>
              </a:rPr>
              <a:t>  C</a:t>
            </a:r>
            <a:r>
              <a:rPr lang="zh-CN" altLang="en-US" dirty="0">
                <a:latin typeface="+mn-ea"/>
              </a:rPr>
              <a:t>．不等式的基本性质</a:t>
            </a:r>
            <a:r>
              <a:rPr lang="en-US" altLang="zh-CN" dirty="0">
                <a:latin typeface="+mn-ea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+mn-ea"/>
              </a:rPr>
              <a:t>  D</a:t>
            </a:r>
            <a:r>
              <a:rPr lang="zh-CN" altLang="en-US" dirty="0">
                <a:latin typeface="+mn-ea"/>
              </a:rPr>
              <a:t>．等式的基本性质</a:t>
            </a:r>
            <a:r>
              <a:rPr lang="en-US" altLang="zh-CN" dirty="0">
                <a:latin typeface="+mn-ea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+mn-ea"/>
              </a:rPr>
              <a:t>4</a:t>
            </a:r>
            <a:r>
              <a:rPr lang="zh-CN" altLang="en-US" dirty="0">
                <a:latin typeface="+mn-ea"/>
              </a:rPr>
              <a:t>．下列不等式变形正确的是</a:t>
            </a:r>
            <a:r>
              <a:rPr lang="en-US" altLang="zh-CN" dirty="0">
                <a:latin typeface="+mn-ea"/>
              </a:rPr>
              <a:t>( </a:t>
            </a:r>
            <a:r>
              <a:rPr lang="en-US" altLang="zh-CN" dirty="0" smtClean="0">
                <a:latin typeface="+mn-ea"/>
              </a:rPr>
              <a:t>   </a:t>
            </a:r>
            <a:r>
              <a:rPr lang="en-US" altLang="zh-CN" dirty="0">
                <a:latin typeface="+mn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+mn-ea"/>
              </a:rPr>
              <a:t>  A</a:t>
            </a:r>
            <a:r>
              <a:rPr lang="zh-CN" altLang="en-US" dirty="0">
                <a:latin typeface="+mn-ea"/>
              </a:rPr>
              <a:t>．由</a:t>
            </a:r>
            <a:r>
              <a:rPr lang="en-US" altLang="zh-CN" dirty="0">
                <a:latin typeface="+mn-ea"/>
              </a:rPr>
              <a:t>4x</a:t>
            </a:r>
            <a:r>
              <a:rPr lang="zh-CN" altLang="en-US" dirty="0">
                <a:latin typeface="+mn-ea"/>
              </a:rPr>
              <a:t>－</a:t>
            </a:r>
            <a:r>
              <a:rPr lang="en-US" altLang="zh-CN" dirty="0">
                <a:latin typeface="+mn-ea"/>
              </a:rPr>
              <a:t>1≥0</a:t>
            </a:r>
            <a:r>
              <a:rPr lang="zh-CN" altLang="en-US" dirty="0">
                <a:latin typeface="+mn-ea"/>
              </a:rPr>
              <a:t>得</a:t>
            </a:r>
            <a:r>
              <a:rPr lang="en-US" altLang="zh-CN" dirty="0">
                <a:latin typeface="+mn-ea"/>
              </a:rPr>
              <a:t>4x&gt;1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+mn-ea"/>
              </a:rPr>
              <a:t>  B</a:t>
            </a:r>
            <a:r>
              <a:rPr lang="zh-CN" altLang="en-US" dirty="0">
                <a:latin typeface="+mn-ea"/>
              </a:rPr>
              <a:t>．由</a:t>
            </a:r>
            <a:r>
              <a:rPr lang="en-US" altLang="zh-CN" dirty="0">
                <a:latin typeface="+mn-ea"/>
              </a:rPr>
              <a:t>5x&gt;3</a:t>
            </a:r>
            <a:r>
              <a:rPr lang="zh-CN" altLang="en-US" dirty="0">
                <a:latin typeface="+mn-ea"/>
              </a:rPr>
              <a:t>得</a:t>
            </a:r>
            <a:r>
              <a:rPr lang="en-US" altLang="zh-CN" dirty="0">
                <a:latin typeface="+mn-ea"/>
              </a:rPr>
              <a:t>x&gt;3	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+mn-ea"/>
              </a:rPr>
              <a:t>  C</a:t>
            </a:r>
            <a:r>
              <a:rPr lang="zh-CN" altLang="en-US" dirty="0">
                <a:latin typeface="+mn-ea"/>
              </a:rPr>
              <a:t>．</a:t>
            </a:r>
            <a:r>
              <a:rPr lang="zh-CN" altLang="en-US" dirty="0" smtClean="0">
                <a:latin typeface="+mn-ea"/>
              </a:rPr>
              <a:t>由</a:t>
            </a:r>
            <a:r>
              <a:rPr lang="en-US" altLang="zh-CN" dirty="0" smtClean="0">
                <a:solidFill>
                  <a:srgbClr val="0000FF"/>
                </a:solidFill>
                <a:latin typeface="+mn-ea"/>
              </a:rPr>
              <a:t>   </a:t>
            </a:r>
            <a:r>
              <a:rPr lang="en-US" altLang="zh-CN" dirty="0" smtClean="0">
                <a:latin typeface="+mn-ea"/>
              </a:rPr>
              <a:t>&gt;0</a:t>
            </a:r>
            <a:r>
              <a:rPr lang="zh-CN" altLang="en-US" dirty="0">
                <a:latin typeface="+mn-ea"/>
              </a:rPr>
              <a:t>得</a:t>
            </a:r>
            <a:r>
              <a:rPr lang="en-US" altLang="zh-CN" dirty="0">
                <a:latin typeface="+mn-ea"/>
              </a:rPr>
              <a:t>y&gt;0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+mn-ea"/>
              </a:rPr>
              <a:t>  D</a:t>
            </a:r>
            <a:r>
              <a:rPr lang="zh-CN" altLang="en-US" dirty="0">
                <a:latin typeface="+mn-ea"/>
              </a:rPr>
              <a:t>．由－</a:t>
            </a:r>
            <a:r>
              <a:rPr lang="en-US" altLang="zh-CN" dirty="0">
                <a:latin typeface="+mn-ea"/>
              </a:rPr>
              <a:t>2x&lt;4</a:t>
            </a:r>
            <a:r>
              <a:rPr lang="zh-CN" altLang="en-US" dirty="0">
                <a:latin typeface="+mn-ea"/>
              </a:rPr>
              <a:t>得 </a:t>
            </a:r>
            <a:r>
              <a:rPr lang="en-US" altLang="zh-CN" dirty="0">
                <a:latin typeface="+mn-ea"/>
              </a:rPr>
              <a:t>x&lt;</a:t>
            </a:r>
            <a:r>
              <a:rPr lang="zh-CN" altLang="en-US" dirty="0">
                <a:latin typeface="+mn-ea"/>
              </a:rPr>
              <a:t>－</a:t>
            </a:r>
            <a:r>
              <a:rPr lang="en-US" altLang="zh-CN" dirty="0">
                <a:latin typeface="+mn-ea"/>
              </a:rPr>
              <a:t>2</a:t>
            </a: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2278165" y="4070697"/>
          <a:ext cx="234950" cy="57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165100" imgH="405765" progId="Equation.DSMT4">
                  <p:embed/>
                </p:oleObj>
              </mc:Choice>
              <mc:Fallback>
                <p:oleObj name="Equation" r:id="rId5" imgW="165100" imgH="405765" progId="Equation.DSMT4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165" y="4070697"/>
                        <a:ext cx="234950" cy="57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5050051" y="839033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C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419600" y="2886491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C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_文本框 9"/>
          <p:cNvSpPr txBox="1"/>
          <p:nvPr>
            <p:custDataLst>
              <p:tags r:id="rId1"/>
            </p:custDataLst>
          </p:nvPr>
        </p:nvSpPr>
        <p:spPr>
          <a:xfrm>
            <a:off x="476939" y="618110"/>
            <a:ext cx="84885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：探索不等式的性质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</a:p>
          <a:p>
            <a:pPr indent="457200">
              <a:lnSpc>
                <a:spcPct val="150000"/>
              </a:lnSpc>
            </a:pPr>
            <a:r>
              <a:rPr lang="zh-CN" altLang="en-US" sz="1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：今年甲的年龄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岁，乙的年龄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岁，如果甲的年龄比乙的年龄大，你能用不等式表示出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的大小关系吗？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年后他们谁的年龄大？你能用不等式表示出来吗？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年前呢</a:t>
            </a:r>
            <a:r>
              <a:rPr lang="zh-CN" altLang="en-US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zh-CN" altLang="en-US" sz="1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：数轴上点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和点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分别对应实数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，点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在点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的右边，你能用不等式表示出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的大小关系吗？如果同时将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两点向右（或左）移动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个单位长度，得到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B′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两点，你能用不等式表示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B′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的大小关系吗？</a:t>
            </a:r>
          </a:p>
          <a:p>
            <a:pPr indent="457200">
              <a:lnSpc>
                <a:spcPct val="150000"/>
              </a:lnSpc>
            </a:pPr>
            <a:endParaRPr lang="zh-CN" altLang="en-US" sz="1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先独立思考，在小组讨论，然后小组派一代表展示小组的结论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" name="PA_图片 1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2362204" y="2495552"/>
            <a:ext cx="4968671" cy="560881"/>
          </a:xfrm>
          <a:prstGeom prst="rect">
            <a:avLst/>
          </a:prstGeom>
        </p:spPr>
      </p:pic>
      <p:grpSp>
        <p:nvGrpSpPr>
          <p:cNvPr id="8" name="PA_组合 22"/>
          <p:cNvGrpSpPr/>
          <p:nvPr>
            <p:custDataLst>
              <p:tags r:id="rId3"/>
            </p:custDataLst>
          </p:nvPr>
        </p:nvGrpSpPr>
        <p:grpSpPr>
          <a:xfrm>
            <a:off x="1638586" y="3181348"/>
            <a:ext cx="5371814" cy="1831402"/>
            <a:chOff x="1638586" y="4324350"/>
            <a:chExt cx="5371814" cy="1831402"/>
          </a:xfrm>
        </p:grpSpPr>
        <p:sp>
          <p:nvSpPr>
            <p:cNvPr id="9" name="PA_矩形 18"/>
            <p:cNvSpPr/>
            <p:nvPr>
              <p:custDataLst>
                <p:tags r:id="rId4"/>
              </p:custDataLst>
            </p:nvPr>
          </p:nvSpPr>
          <p:spPr>
            <a:xfrm>
              <a:off x="1638586" y="4401426"/>
              <a:ext cx="5371814" cy="175432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indent="457200">
                <a:lnSpc>
                  <a:spcPct val="150000"/>
                </a:lnSpc>
              </a:pPr>
              <a:r>
                <a:rPr lang="zh-CN" altLang="en-US" b="1" dirty="0">
                  <a:latin typeface="+mn-ea"/>
                </a:rPr>
                <a:t>问题一</a:t>
              </a:r>
              <a:r>
                <a:rPr lang="zh-CN" altLang="en-US" dirty="0">
                  <a:latin typeface="+mn-ea"/>
                </a:rPr>
                <a:t>：如果</a:t>
              </a:r>
              <a:r>
                <a:rPr lang="en-US" altLang="zh-CN" dirty="0">
                  <a:latin typeface="+mn-ea"/>
                </a:rPr>
                <a:t>a</a:t>
              </a:r>
              <a:r>
                <a:rPr lang="zh-CN" altLang="en-US" dirty="0">
                  <a:latin typeface="+mn-ea"/>
                </a:rPr>
                <a:t>＞</a:t>
              </a:r>
              <a:r>
                <a:rPr lang="en-US" altLang="zh-CN" dirty="0">
                  <a:latin typeface="+mn-ea"/>
                </a:rPr>
                <a:t>b</a:t>
              </a:r>
              <a:r>
                <a:rPr lang="zh-CN" altLang="en-US" dirty="0">
                  <a:latin typeface="+mn-ea"/>
                </a:rPr>
                <a:t>，那么</a:t>
              </a:r>
              <a:r>
                <a:rPr lang="en-US" altLang="zh-CN" dirty="0" err="1">
                  <a:latin typeface="+mn-ea"/>
                </a:rPr>
                <a:t>a+c</a:t>
              </a:r>
              <a:r>
                <a:rPr lang="zh-CN" altLang="en-US" dirty="0">
                  <a:latin typeface="+mn-ea"/>
                </a:rPr>
                <a:t>＞</a:t>
              </a:r>
              <a:r>
                <a:rPr lang="en-US" altLang="zh-CN" dirty="0" err="1">
                  <a:latin typeface="+mn-ea"/>
                </a:rPr>
                <a:t>b+c</a:t>
              </a:r>
              <a:r>
                <a:rPr lang="zh-CN" altLang="en-US" dirty="0">
                  <a:latin typeface="+mn-ea"/>
                </a:rPr>
                <a:t>，</a:t>
              </a:r>
              <a:r>
                <a:rPr lang="en-US" altLang="zh-CN" dirty="0">
                  <a:latin typeface="+mn-ea"/>
                </a:rPr>
                <a:t>a-c</a:t>
              </a:r>
              <a:r>
                <a:rPr lang="zh-CN" altLang="en-US" dirty="0">
                  <a:latin typeface="+mn-ea"/>
                </a:rPr>
                <a:t>＞</a:t>
              </a:r>
              <a:r>
                <a:rPr lang="en-US" altLang="zh-CN" dirty="0">
                  <a:latin typeface="+mn-ea"/>
                </a:rPr>
                <a:t>b-c.</a:t>
              </a:r>
            </a:p>
            <a:p>
              <a:pPr indent="457200">
                <a:lnSpc>
                  <a:spcPct val="150000"/>
                </a:lnSpc>
              </a:pPr>
              <a:r>
                <a:rPr lang="zh-CN" altLang="en-US" b="1" dirty="0">
                  <a:latin typeface="+mn-ea"/>
                </a:rPr>
                <a:t>问题二</a:t>
              </a:r>
              <a:r>
                <a:rPr lang="zh-CN" altLang="en-US" dirty="0">
                  <a:latin typeface="+mn-ea"/>
                </a:rPr>
                <a:t>：如果</a:t>
              </a:r>
              <a:r>
                <a:rPr lang="en-US" altLang="zh-CN" dirty="0">
                  <a:latin typeface="+mn-ea"/>
                </a:rPr>
                <a:t>a</a:t>
              </a:r>
              <a:r>
                <a:rPr lang="zh-CN" altLang="en-US" dirty="0">
                  <a:latin typeface="+mn-ea"/>
                </a:rPr>
                <a:t>＞</a:t>
              </a:r>
              <a:r>
                <a:rPr lang="en-US" altLang="zh-CN" dirty="0">
                  <a:latin typeface="+mn-ea"/>
                </a:rPr>
                <a:t>b</a:t>
              </a:r>
              <a:r>
                <a:rPr lang="zh-CN" altLang="en-US" dirty="0">
                  <a:latin typeface="+mn-ea"/>
                </a:rPr>
                <a:t>，那么</a:t>
              </a:r>
              <a:r>
                <a:rPr lang="en-US" altLang="zh-CN" dirty="0" err="1">
                  <a:latin typeface="+mn-ea"/>
                </a:rPr>
                <a:t>a+c</a:t>
              </a:r>
              <a:r>
                <a:rPr lang="zh-CN" altLang="en-US" dirty="0">
                  <a:latin typeface="+mn-ea"/>
                </a:rPr>
                <a:t>＞</a:t>
              </a:r>
              <a:r>
                <a:rPr lang="en-US" altLang="zh-CN" dirty="0" err="1">
                  <a:latin typeface="+mn-ea"/>
                </a:rPr>
                <a:t>b+c</a:t>
              </a:r>
              <a:r>
                <a:rPr lang="zh-CN" altLang="en-US" dirty="0">
                  <a:latin typeface="+mn-ea"/>
                </a:rPr>
                <a:t>，</a:t>
              </a:r>
              <a:r>
                <a:rPr lang="en-US" altLang="zh-CN" dirty="0">
                  <a:latin typeface="+mn-ea"/>
                </a:rPr>
                <a:t>a-c</a:t>
              </a:r>
              <a:r>
                <a:rPr lang="zh-CN" altLang="en-US" dirty="0">
                  <a:latin typeface="+mn-ea"/>
                </a:rPr>
                <a:t>＞</a:t>
              </a:r>
              <a:r>
                <a:rPr lang="en-US" altLang="zh-CN" dirty="0">
                  <a:latin typeface="+mn-ea"/>
                </a:rPr>
                <a:t>b-c. </a:t>
              </a:r>
            </a:p>
            <a:p>
              <a:pPr indent="457200">
                <a:lnSpc>
                  <a:spcPct val="150000"/>
                </a:lnSpc>
              </a:pPr>
              <a:r>
                <a:rPr lang="zh-CN" altLang="en-US" b="1" dirty="0">
                  <a:latin typeface="+mn-ea"/>
                </a:rPr>
                <a:t>结论</a:t>
              </a:r>
              <a:r>
                <a:rPr lang="zh-CN" altLang="en-US" dirty="0">
                  <a:latin typeface="+mn-ea"/>
                </a:rPr>
                <a:t>：不等式两边同时加或减去同一个整式，不等号</a:t>
              </a:r>
              <a:r>
                <a:rPr lang="zh-CN" altLang="en-US" b="1" dirty="0">
                  <a:solidFill>
                    <a:srgbClr val="0000FF"/>
                  </a:solidFill>
                  <a:latin typeface="+mn-ea"/>
                </a:rPr>
                <a:t>方向</a:t>
              </a:r>
              <a:r>
                <a:rPr lang="zh-CN" altLang="en-US" dirty="0">
                  <a:latin typeface="+mn-ea"/>
                </a:rPr>
                <a:t> </a:t>
              </a:r>
              <a:r>
                <a:rPr lang="zh-CN" altLang="en-US" b="1" dirty="0">
                  <a:solidFill>
                    <a:srgbClr val="FF0000"/>
                  </a:solidFill>
                  <a:latin typeface="+mn-ea"/>
                </a:rPr>
                <a:t>不变</a:t>
              </a:r>
              <a:r>
                <a:rPr lang="zh-CN" altLang="en-US" dirty="0">
                  <a:latin typeface="+mn-ea"/>
                </a:rPr>
                <a:t> </a:t>
              </a:r>
              <a:r>
                <a:rPr lang="en-US" altLang="zh-CN" dirty="0" smtClean="0">
                  <a:latin typeface="+mn-ea"/>
                </a:rPr>
                <a:t>.</a:t>
              </a:r>
              <a:endParaRPr lang="zh-CN" altLang="en-US" dirty="0">
                <a:latin typeface="+mn-ea"/>
              </a:endParaRPr>
            </a:p>
          </p:txBody>
        </p:sp>
        <p:pic>
          <p:nvPicPr>
            <p:cNvPr id="10" name="PA_图片 20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8" cstate="email"/>
            <a:stretch>
              <a:fillRect/>
            </a:stretch>
          </p:blipFill>
          <p:spPr>
            <a:xfrm>
              <a:off x="1646322" y="4324350"/>
              <a:ext cx="563478" cy="432000"/>
            </a:xfrm>
            <a:prstGeom prst="rect">
              <a:avLst/>
            </a:prstGeom>
          </p:spPr>
        </p:pic>
      </p:grpSp>
      <p:grpSp>
        <p:nvGrpSpPr>
          <p:cNvPr id="11" name="组合 10"/>
          <p:cNvGrpSpPr/>
          <p:nvPr/>
        </p:nvGrpSpPr>
        <p:grpSpPr bwMode="auto">
          <a:xfrm>
            <a:off x="274423" y="122842"/>
            <a:ext cx="2137227" cy="515210"/>
            <a:chOff x="445652" y="218396"/>
            <a:chExt cx="2136260" cy="518604"/>
          </a:xfrm>
        </p:grpSpPr>
        <p:sp>
          <p:nvSpPr>
            <p:cNvPr id="12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3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4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609600" y="81915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：探索不等式的性质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</a:p>
          <a:p>
            <a:pPr indent="457200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：补齐下列表格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，然后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乘（或）除以其它数字验证，结论还成立吗？</a:t>
            </a:r>
          </a:p>
        </p:txBody>
      </p:sp>
      <p:graphicFrame>
        <p:nvGraphicFramePr>
          <p:cNvPr id="7" name="PA_Table 6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85253" y="2343150"/>
          <a:ext cx="3810000" cy="2209798"/>
        </p:xfrm>
        <a:graphic>
          <a:graphicData uri="http://schemas.openxmlformats.org/drawingml/2006/table">
            <a:tbl>
              <a:tblPr firstRow="1" firstCol="1" bandRow="1"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46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不等式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两边同乘（除）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以同一个正数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用不等式表示结果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不等号的</a:t>
                      </a:r>
                      <a:r>
                        <a:rPr lang="zh-CN" sz="1050" kern="100" dirty="0" smtClean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方向是否</a:t>
                      </a:r>
                      <a:r>
                        <a:rPr lang="zh-CN" sz="105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改变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CN" sz="11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＞</a:t>
                      </a: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-4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×</a:t>
                      </a: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zh-CN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＞</a:t>
                      </a: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-12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不变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-4</a:t>
                      </a:r>
                      <a:r>
                        <a:rPr lang="zh-CN" sz="11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＜</a:t>
                      </a: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-2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×</a:t>
                      </a: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1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CN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＞</a:t>
                      </a: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-4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÷</a:t>
                      </a: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1100" kern="1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-4</a:t>
                      </a:r>
                      <a:r>
                        <a:rPr lang="zh-CN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＜</a:t>
                      </a: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-2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÷</a:t>
                      </a: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PA_Table 7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953000" y="2343153"/>
          <a:ext cx="3808970" cy="2209797"/>
        </p:xfrm>
        <a:graphic>
          <a:graphicData uri="http://schemas.openxmlformats.org/drawingml/2006/table">
            <a:tbl>
              <a:tblPr firstRow="1" firstCol="1" bandRow="1"/>
              <a:tblGrid>
                <a:gridCol w="760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9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1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不等式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两边同乘（除）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以同一</a:t>
                      </a:r>
                      <a:r>
                        <a:rPr lang="zh-CN" sz="11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</a:t>
                      </a:r>
                      <a:r>
                        <a:rPr lang="zh-CN" altLang="en-US" sz="11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负数</a:t>
                      </a:r>
                      <a:endParaRPr lang="zh-CN" sz="11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用不等式表示结果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不等号的</a:t>
                      </a:r>
                      <a:r>
                        <a:rPr lang="zh-CN" sz="105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方向是否</a:t>
                      </a:r>
                      <a:r>
                        <a:rPr lang="zh-CN" sz="105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改变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2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CN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＞</a:t>
                      </a: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-4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×（</a:t>
                      </a: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-3</a:t>
                      </a:r>
                      <a:r>
                        <a:rPr lang="zh-CN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-18</a:t>
                      </a:r>
                      <a:r>
                        <a:rPr lang="zh-CN" sz="11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＜</a:t>
                      </a: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改变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2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-4</a:t>
                      </a:r>
                      <a:r>
                        <a:rPr lang="zh-CN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＜</a:t>
                      </a: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-2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×（</a:t>
                      </a: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-3</a:t>
                      </a:r>
                      <a:r>
                        <a:rPr lang="zh-CN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2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CN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＞</a:t>
                      </a: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-4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÷（</a:t>
                      </a: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zh-CN" sz="11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2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-4</a:t>
                      </a:r>
                      <a:r>
                        <a:rPr lang="zh-CN" sz="11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＜</a:t>
                      </a: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-2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÷（</a:t>
                      </a: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zh-CN" sz="11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PA_文本框 8"/>
          <p:cNvSpPr txBox="1"/>
          <p:nvPr>
            <p:custDataLst>
              <p:tags r:id="rId3"/>
            </p:custDataLst>
          </p:nvPr>
        </p:nvSpPr>
        <p:spPr>
          <a:xfrm>
            <a:off x="838200" y="1897618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         表一                                                                                                              表二</a:t>
            </a:r>
            <a:endParaRPr lang="zh-CN" altLang="en-US" sz="12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-253915"/>
            <a:ext cx="0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0" y="-253915"/>
            <a:ext cx="0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0" y="-253915"/>
            <a:ext cx="0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0" y="-253915"/>
            <a:ext cx="0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14" name="文本框 15"/>
          <p:cNvSpPr txBox="1"/>
          <p:nvPr/>
        </p:nvSpPr>
        <p:spPr>
          <a:xfrm>
            <a:off x="2514600" y="328960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-12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-6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文本框 16"/>
          <p:cNvSpPr txBox="1"/>
          <p:nvPr/>
        </p:nvSpPr>
        <p:spPr>
          <a:xfrm>
            <a:off x="3657600" y="329445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不变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文本框 17"/>
          <p:cNvSpPr txBox="1"/>
          <p:nvPr/>
        </p:nvSpPr>
        <p:spPr>
          <a:xfrm>
            <a:off x="2667000" y="3693564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-2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文本框 18"/>
          <p:cNvSpPr txBox="1"/>
          <p:nvPr/>
        </p:nvSpPr>
        <p:spPr>
          <a:xfrm>
            <a:off x="3657600" y="3684984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不变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文本框 19"/>
          <p:cNvSpPr txBox="1"/>
          <p:nvPr/>
        </p:nvSpPr>
        <p:spPr>
          <a:xfrm>
            <a:off x="2590800" y="407088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-2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文本框 20"/>
          <p:cNvSpPr txBox="1"/>
          <p:nvPr/>
        </p:nvSpPr>
        <p:spPr>
          <a:xfrm>
            <a:off x="3641124" y="4070886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不变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文本框 21"/>
          <p:cNvSpPr txBox="1"/>
          <p:nvPr/>
        </p:nvSpPr>
        <p:spPr>
          <a:xfrm>
            <a:off x="6934200" y="3323784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文本框 22"/>
          <p:cNvSpPr txBox="1"/>
          <p:nvPr/>
        </p:nvSpPr>
        <p:spPr>
          <a:xfrm>
            <a:off x="7924800" y="330529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改变</a:t>
            </a:r>
          </a:p>
        </p:txBody>
      </p:sp>
      <p:sp>
        <p:nvSpPr>
          <p:cNvPr id="22" name="文本框 24"/>
          <p:cNvSpPr txBox="1"/>
          <p:nvPr/>
        </p:nvSpPr>
        <p:spPr>
          <a:xfrm>
            <a:off x="6934200" y="372774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-3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文本框 25"/>
          <p:cNvSpPr txBox="1"/>
          <p:nvPr/>
        </p:nvSpPr>
        <p:spPr>
          <a:xfrm>
            <a:off x="7924800" y="3704784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改变</a:t>
            </a:r>
          </a:p>
        </p:txBody>
      </p:sp>
      <p:sp>
        <p:nvSpPr>
          <p:cNvPr id="24" name="文本框 26"/>
          <p:cNvSpPr txBox="1"/>
          <p:nvPr/>
        </p:nvSpPr>
        <p:spPr>
          <a:xfrm>
            <a:off x="6950676" y="402401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 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文本框 27"/>
          <p:cNvSpPr txBox="1"/>
          <p:nvPr/>
        </p:nvSpPr>
        <p:spPr>
          <a:xfrm>
            <a:off x="7924800" y="402401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改变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6"/>
          <p:cNvSpPr txBox="1"/>
          <p:nvPr/>
        </p:nvSpPr>
        <p:spPr>
          <a:xfrm>
            <a:off x="914400" y="1240127"/>
            <a:ext cx="760836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结论：</a:t>
            </a:r>
            <a:endParaRPr lang="en-US" altLang="zh-CN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不等式的两边都乘以（或除以）同一个正数，不等号的方向不变，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不等式的两边都乘以（或除以）同一个负数，不等号的方向要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改变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609600" y="464027"/>
            <a:ext cx="79248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7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：性质的表述</a:t>
            </a:r>
          </a:p>
          <a:p>
            <a:pPr indent="457200">
              <a:lnSpc>
                <a:spcPct val="150000"/>
              </a:lnSpc>
            </a:pPr>
            <a:r>
              <a:rPr lang="zh-CN" altLang="en-US" sz="17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1: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由前面的结论可以怎样叙述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  <a:p>
            <a:pPr indent="457200"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不等式的基本性质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：不等式两边同时加或减去同一个整式，不等号方向</a:t>
            </a:r>
            <a:r>
              <a:rPr lang="zh-CN" altLang="en-US" sz="1700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altLang="zh-CN" sz="17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7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字母表示为：</a:t>
            </a:r>
          </a:p>
          <a:p>
            <a:pPr indent="457200"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不等式的基本性质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：不等式两边同时乘以（或除以）同一个正数，不等号方向</a:t>
            </a:r>
            <a:r>
              <a:rPr lang="zh-CN" altLang="en-US" sz="1700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altLang="zh-CN" sz="17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7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字母表示为：</a:t>
            </a:r>
          </a:p>
          <a:p>
            <a:pPr indent="457200"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不等式的基本性质</a:t>
            </a:r>
            <a:r>
              <a:rPr lang="en-US" altLang="zh-CN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：不等式两边同时乘以（或除以）同一个负数，不等号方向</a:t>
            </a:r>
            <a:r>
              <a:rPr lang="zh-CN" altLang="en-US" sz="1700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en-US" altLang="zh-CN" sz="17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7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字母表示为</a:t>
            </a:r>
            <a:r>
              <a:rPr lang="zh-CN" altLang="en-US" sz="17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zh-CN" altLang="en-US" sz="17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848600" y="1226029"/>
            <a:ext cx="6695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不变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438404" y="1683229"/>
            <a:ext cx="35168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，那么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a±c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b±c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14400" y="2369029"/>
            <a:ext cx="7793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不变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0" name="组合 9"/>
          <p:cNvGrpSpPr/>
          <p:nvPr>
            <p:custDataLst>
              <p:tags r:id="rId2"/>
            </p:custDataLst>
          </p:nvPr>
        </p:nvGrpSpPr>
        <p:grpSpPr>
          <a:xfrm>
            <a:off x="2514600" y="2750029"/>
            <a:ext cx="4572000" cy="583723"/>
            <a:chOff x="2362200" y="3185246"/>
            <a:chExt cx="4572000" cy="583723"/>
          </a:xfrm>
        </p:grpSpPr>
        <p:sp>
          <p:nvSpPr>
            <p:cNvPr id="11" name="PA_文本框 9"/>
            <p:cNvSpPr txBox="1"/>
            <p:nvPr>
              <p:custDataLst>
                <p:tags r:id="rId7"/>
              </p:custDataLst>
            </p:nvPr>
          </p:nvSpPr>
          <p:spPr>
            <a:xfrm>
              <a:off x="2362200" y="3261138"/>
              <a:ext cx="45720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如果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＞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＞ </a:t>
              </a:r>
              <a:r>
                <a:rPr lang="en-US" altLang="zh-CN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,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那么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ac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＞</a:t>
              </a:r>
              <a:r>
                <a:rPr lang="en-US" altLang="zh-CN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bc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(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或   ＞   </a:t>
              </a:r>
              <a:r>
                <a:rPr lang="en-US" altLang="zh-CN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).</a:t>
              </a:r>
              <a:endPara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2" name="PA_Object 10"/>
            <p:cNvGraphicFramePr>
              <a:graphicFrameLocks noChangeAspect="1"/>
            </p:cNvGraphicFramePr>
            <p:nvPr>
              <p:custDataLst>
                <p:tags r:id="rId8"/>
              </p:custDataLst>
            </p:nvPr>
          </p:nvGraphicFramePr>
          <p:xfrm>
            <a:off x="5902014" y="3185246"/>
            <a:ext cx="216000" cy="576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" name="Equation" r:id="rId11" imgW="152400" imgH="405765" progId="Equation.DSMT4">
                    <p:embed/>
                  </p:oleObj>
                </mc:Choice>
                <mc:Fallback>
                  <p:oleObj name="Equation" r:id="rId11" imgW="152400" imgH="405765" progId="Equation.DSMT4">
                    <p:embed/>
                    <p:pic>
                      <p:nvPicPr>
                        <p:cNvPr id="0" name="图片 20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02014" y="3185246"/>
                          <a:ext cx="216000" cy="576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PA_Object 12"/>
            <p:cNvGraphicFramePr>
              <a:graphicFrameLocks noChangeAspect="1"/>
            </p:cNvGraphicFramePr>
            <p:nvPr>
              <p:custDataLst>
                <p:tags r:id="rId9"/>
              </p:custDataLst>
            </p:nvPr>
          </p:nvGraphicFramePr>
          <p:xfrm>
            <a:off x="5575200" y="3192969"/>
            <a:ext cx="216000" cy="576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" name="Equation" r:id="rId13" imgW="152400" imgH="405765" progId="Equation.DSMT4">
                    <p:embed/>
                  </p:oleObj>
                </mc:Choice>
                <mc:Fallback>
                  <p:oleObj name="Equation" r:id="rId13" imgW="152400" imgH="405765" progId="Equation.DSMT4">
                    <p:embed/>
                    <p:pic>
                      <p:nvPicPr>
                        <p:cNvPr id="0" name="图片 20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75200" y="3192969"/>
                          <a:ext cx="216000" cy="576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文本框 13"/>
          <p:cNvSpPr txBox="1"/>
          <p:nvPr/>
        </p:nvSpPr>
        <p:spPr>
          <a:xfrm>
            <a:off x="838200" y="3588229"/>
            <a:ext cx="7719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改变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5" name="组合 14"/>
          <p:cNvGrpSpPr/>
          <p:nvPr>
            <p:custDataLst>
              <p:tags r:id="rId3"/>
            </p:custDataLst>
          </p:nvPr>
        </p:nvGrpSpPr>
        <p:grpSpPr>
          <a:xfrm>
            <a:off x="2514600" y="3893029"/>
            <a:ext cx="4572000" cy="583723"/>
            <a:chOff x="2362200" y="3185246"/>
            <a:chExt cx="4572000" cy="583723"/>
          </a:xfrm>
        </p:grpSpPr>
        <p:sp>
          <p:nvSpPr>
            <p:cNvPr id="16" name="PA_文本框 9"/>
            <p:cNvSpPr txBox="1"/>
            <p:nvPr>
              <p:custDataLst>
                <p:tags r:id="rId4"/>
              </p:custDataLst>
            </p:nvPr>
          </p:nvSpPr>
          <p:spPr>
            <a:xfrm>
              <a:off x="2362200" y="3261138"/>
              <a:ext cx="45720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如果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＞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</a:t>
              </a:r>
              <a:r>
                <a:rPr lang="zh-CN" altLang="en-US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＜ </a:t>
              </a:r>
              <a:r>
                <a:rPr lang="en-US" altLang="zh-CN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,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那么</a:t>
              </a:r>
              <a:r>
                <a:rPr lang="en-US" altLang="zh-CN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ac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＜</a:t>
              </a:r>
              <a:r>
                <a:rPr lang="en-US" altLang="zh-CN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bc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(</a:t>
              </a:r>
              <a:r>
                <a:rPr lang="zh-CN" altLang="en-US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或   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＜   </a:t>
              </a:r>
              <a:r>
                <a:rPr lang="en-US" altLang="zh-CN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).</a:t>
              </a:r>
              <a:endPara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7" name="PA_Object 10"/>
            <p:cNvGraphicFramePr>
              <a:graphicFrameLocks noChangeAspect="1"/>
            </p:cNvGraphicFramePr>
            <p:nvPr>
              <p:custDataLst>
                <p:tags r:id="rId5"/>
              </p:custDataLst>
            </p:nvPr>
          </p:nvGraphicFramePr>
          <p:xfrm>
            <a:off x="5902014" y="3185246"/>
            <a:ext cx="216000" cy="576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" name="Equation" r:id="rId15" imgW="152400" imgH="405765" progId="Equation.DSMT4">
                    <p:embed/>
                  </p:oleObj>
                </mc:Choice>
                <mc:Fallback>
                  <p:oleObj name="Equation" r:id="rId15" imgW="152400" imgH="405765" progId="Equation.DSMT4">
                    <p:embed/>
                    <p:pic>
                      <p:nvPicPr>
                        <p:cNvPr id="0" name="图片 20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02014" y="3185246"/>
                          <a:ext cx="216000" cy="576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PA_Object 12"/>
            <p:cNvGraphicFramePr>
              <a:graphicFrameLocks noChangeAspect="1"/>
            </p:cNvGraphicFramePr>
            <p:nvPr>
              <p:custDataLst>
                <p:tags r:id="rId6"/>
              </p:custDataLst>
            </p:nvPr>
          </p:nvGraphicFramePr>
          <p:xfrm>
            <a:off x="5562600" y="3192969"/>
            <a:ext cx="216000" cy="576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1" name="Equation" r:id="rId16" imgW="152400" imgH="405765" progId="Equation.DSMT4">
                    <p:embed/>
                  </p:oleObj>
                </mc:Choice>
                <mc:Fallback>
                  <p:oleObj name="Equation" r:id="rId16" imgW="152400" imgH="405765" progId="Equation.DSMT4">
                    <p:embed/>
                    <p:pic>
                      <p:nvPicPr>
                        <p:cNvPr id="0" name="图片 20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2600" y="3192969"/>
                          <a:ext cx="216000" cy="576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731621" y="514351"/>
            <a:ext cx="742178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探究点四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：应用性质</a:t>
            </a:r>
          </a:p>
          <a:p>
            <a:pPr indent="457200">
              <a:lnSpc>
                <a:spcPct val="20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：在上一节课中，我们猜想，无论绳长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取何值，圆的面积总大于正方形的面积，即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你相信这个结论吗？你能利用不等式的基本性质解释这一结论吗？</a:t>
            </a: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3048000" y="1657352"/>
          <a:ext cx="609600" cy="454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558800" imgH="419100" progId="Equation.DSMT4">
                  <p:embed/>
                </p:oleObj>
              </mc:Choice>
              <mc:Fallback>
                <p:oleObj name="Equation" r:id="rId3" imgW="558800" imgH="419100" progId="Equation.DSMT4">
                  <p:embed/>
                  <p:pic>
                    <p:nvPicPr>
                      <p:cNvPr id="0" name="图片 3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657352"/>
                        <a:ext cx="609600" cy="4546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8"/>
          <p:cNvSpPr txBox="1"/>
          <p:nvPr/>
        </p:nvSpPr>
        <p:spPr>
          <a:xfrm>
            <a:off x="1219200" y="2695163"/>
            <a:ext cx="2667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解：这个结论是正确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1295404" y="3257550"/>
          <a:ext cx="227214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5" imgW="1562100" imgH="838200" progId="Equation.DSMT4">
                  <p:embed/>
                </p:oleObj>
              </mc:Choice>
              <mc:Fallback>
                <p:oleObj name="Equation" r:id="rId5" imgW="1562100" imgH="838200" progId="Equation.DSMT4">
                  <p:embed/>
                  <p:pic>
                    <p:nvPicPr>
                      <p:cNvPr id="0" name="图片 30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4" y="3257550"/>
                        <a:ext cx="227214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FFECT_TARSP_IDS" val="10|11|13|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FFECT_TARSP_IDS" val="10|11|13|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1427</Words>
  <Application>Microsoft Office PowerPoint</Application>
  <PresentationFormat>全屏显示(16:9)</PresentationFormat>
  <Paragraphs>180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2023-01-16T16:53:02Z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00BC5044087B4F74A954FEC8A1B8514A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