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1" r:id="rId2"/>
    <p:sldId id="287" r:id="rId3"/>
    <p:sldId id="288" r:id="rId4"/>
    <p:sldId id="289" r:id="rId5"/>
    <p:sldId id="302" r:id="rId6"/>
    <p:sldId id="293" r:id="rId7"/>
    <p:sldId id="279" r:id="rId8"/>
    <p:sldId id="273" r:id="rId9"/>
    <p:sldId id="271" r:id="rId10"/>
    <p:sldId id="304" r:id="rId11"/>
    <p:sldId id="30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00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4" autoAdjust="0"/>
    <p:restoredTop sz="94660"/>
  </p:normalViewPr>
  <p:slideViewPr>
    <p:cSldViewPr>
      <p:cViewPr>
        <p:scale>
          <a:sx n="100" d="100"/>
          <a:sy n="100" d="100"/>
        </p:scale>
        <p:origin x="-30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BD8B7-C0A6-4177-919D-A9C7D86DDC5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B8896-9747-45F5-923B-6DF0AAF670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B549044E-6108-45D2-A75A-3B17479F447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46E45C7-F999-4288-91D5-0ECFF5A12BD9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044E-6108-45D2-A75A-3B17479F4476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B7FE368-CB49-429B-A097-2DC662AF992F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9E2BE61-7A78-474C-BE12-168691B64D72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0ABB-4273-48E9-B3CD-8BFF8FAFC6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6792F-0FDB-4D78-A465-0E4BE30358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EE193-72CE-46ED-98FA-D7E0AAA438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80323-AA51-4078-AA87-F11264FF3F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B42A2-0967-4E55-A095-15BB26380D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7EE5D-96E4-4915-B3AE-C42A189BD57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B5D54-864C-4D8B-AA8C-B129C2E1A1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23E8D-8C89-4A83-93B7-8F2B6853ADE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3DD75-10B0-43AD-83F8-9CC1733B11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8E75A-B85E-4DA4-8F47-FF12C50E09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C38E6-3FA2-451E-B4A9-62B650D1A4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fld id="{22F23F16-15D7-41F3-AC1B-D93526F23A7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3423" y="155679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600" kern="10" dirty="0" smtClean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菱 形</a:t>
            </a:r>
            <a:endParaRPr lang="zh-CN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4754" y="535411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1116013" y="1844675"/>
            <a:ext cx="6243637" cy="1081088"/>
          </a:xfrm>
          <a:noFill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这一节课你学到了什么？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187450" y="2852738"/>
            <a:ext cx="7200900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 dirty="0">
                <a:solidFill>
                  <a:srgbClr val="000000"/>
                </a:solidFill>
              </a:rPr>
              <a:t>1</a:t>
            </a:r>
            <a:r>
              <a:rPr lang="zh-CN" altLang="en-US" b="0" dirty="0">
                <a:solidFill>
                  <a:srgbClr val="000000"/>
                </a:solidFill>
              </a:rPr>
              <a:t>、</a:t>
            </a:r>
            <a:r>
              <a:rPr lang="zh-CN" altLang="en-US" b="0" dirty="0">
                <a:solidFill>
                  <a:srgbClr val="000000"/>
                </a:solidFill>
                <a:ea typeface="黑体" panose="02010609060101010101" charset="-122"/>
              </a:rPr>
              <a:t>菱形的定义。</a:t>
            </a:r>
          </a:p>
          <a:p>
            <a:pPr>
              <a:spcBef>
                <a:spcPct val="50000"/>
              </a:spcBef>
            </a:pPr>
            <a:r>
              <a:rPr lang="en-US" altLang="zh-CN" b="0" dirty="0">
                <a:solidFill>
                  <a:srgbClr val="000000"/>
                </a:solidFill>
                <a:ea typeface="黑体" panose="02010609060101010101" charset="-122"/>
              </a:rPr>
              <a:t>2</a:t>
            </a:r>
            <a:r>
              <a:rPr lang="zh-CN" altLang="en-US" b="0" dirty="0">
                <a:solidFill>
                  <a:srgbClr val="000000"/>
                </a:solidFill>
                <a:ea typeface="黑体" panose="02010609060101010101" charset="-122"/>
              </a:rPr>
              <a:t>、</a:t>
            </a:r>
            <a:r>
              <a:rPr lang="zh-CN" altLang="en-US" dirty="0">
                <a:solidFill>
                  <a:srgbClr val="000000"/>
                </a:solidFill>
              </a:rPr>
              <a:t>菱形的</a:t>
            </a:r>
            <a:r>
              <a:rPr lang="zh-CN" altLang="en-US" dirty="0">
                <a:solidFill>
                  <a:srgbClr val="000000"/>
                </a:solidFill>
                <a:ea typeface="黑体" panose="02010609060101010101" charset="-122"/>
              </a:rPr>
              <a:t>性质</a:t>
            </a:r>
            <a:r>
              <a:rPr lang="zh-CN" altLang="en-US" b="0" dirty="0">
                <a:solidFill>
                  <a:srgbClr val="000000"/>
                </a:solidFill>
                <a:ea typeface="黑体" panose="02010609060101010101" charset="-122"/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en-US" altLang="zh-CN" b="0" dirty="0">
                <a:solidFill>
                  <a:srgbClr val="000000"/>
                </a:solidFill>
              </a:rPr>
              <a:t>3</a:t>
            </a:r>
            <a:r>
              <a:rPr lang="zh-CN" altLang="en-US" b="0" dirty="0">
                <a:solidFill>
                  <a:srgbClr val="000000"/>
                </a:solidFill>
              </a:rPr>
              <a:t>、</a:t>
            </a:r>
            <a:r>
              <a:rPr kumimoji="1" lang="zh-CN" altLang="en-US" dirty="0"/>
              <a:t>面积：</a:t>
            </a:r>
            <a:r>
              <a:rPr kumimoji="1" lang="en-US" altLang="zh-CN" dirty="0"/>
              <a:t>S</a:t>
            </a:r>
            <a:r>
              <a:rPr kumimoji="1" lang="zh-CN" altLang="en-US" dirty="0"/>
              <a:t>菱形</a:t>
            </a:r>
            <a:r>
              <a:rPr kumimoji="1" lang="en-US" altLang="zh-CN" dirty="0"/>
              <a:t>=</a:t>
            </a:r>
            <a:r>
              <a:rPr kumimoji="1" lang="zh-CN" altLang="en-US" dirty="0"/>
              <a:t>底</a:t>
            </a:r>
            <a:r>
              <a:rPr kumimoji="1" lang="en-US" altLang="zh-CN" dirty="0"/>
              <a:t>×</a:t>
            </a:r>
            <a:r>
              <a:rPr kumimoji="1" lang="zh-CN" altLang="en-US" dirty="0"/>
              <a:t>高</a:t>
            </a:r>
          </a:p>
          <a:p>
            <a:pPr>
              <a:spcBef>
                <a:spcPct val="50000"/>
              </a:spcBef>
            </a:pPr>
            <a:r>
              <a:rPr kumimoji="1" lang="zh-CN" altLang="en-US" dirty="0"/>
              <a:t>                         </a:t>
            </a:r>
            <a:r>
              <a:rPr kumimoji="1" lang="en-US" altLang="zh-CN" dirty="0"/>
              <a:t>=</a:t>
            </a:r>
            <a:r>
              <a:rPr kumimoji="1" lang="zh-CN" altLang="en-US" dirty="0"/>
              <a:t>对角线乘积的一半</a:t>
            </a:r>
          </a:p>
          <a:p>
            <a:pPr>
              <a:spcBef>
                <a:spcPct val="50000"/>
              </a:spcBef>
            </a:pPr>
            <a:endParaRPr lang="en-US" altLang="zh-CN" b="0" dirty="0">
              <a:solidFill>
                <a:srgbClr val="000000"/>
              </a:solidFill>
            </a:endParaRPr>
          </a:p>
        </p:txBody>
      </p:sp>
      <p:pic>
        <p:nvPicPr>
          <p:cNvPr id="101380" name="Picture 4" descr="Q_02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876925"/>
            <a:ext cx="23622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2771775" y="908050"/>
            <a:ext cx="2425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zh-CN" altLang="en-US" sz="4400" dirty="0">
                <a:solidFill>
                  <a:srgbClr val="FF0000"/>
                </a:solidFill>
              </a:rPr>
              <a:t>回顾小结</a:t>
            </a:r>
          </a:p>
        </p:txBody>
      </p:sp>
      <p:sp>
        <p:nvSpPr>
          <p:cNvPr id="101382" name="WordArt 6"/>
          <p:cNvSpPr>
            <a:spLocks noChangeArrowheads="1" noChangeShapeType="1" noTextEdit="1"/>
          </p:cNvSpPr>
          <p:nvPr/>
        </p:nvSpPr>
        <p:spPr bwMode="auto">
          <a:xfrm rot="5400000">
            <a:off x="10072688" y="908050"/>
            <a:ext cx="2320925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zh-CN" altLang="en-US" sz="4000" kern="10"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回顾小结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611188" y="2997200"/>
            <a:ext cx="7777162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）已知：如图，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AD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平分∠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BAC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Times New Roman" panose="02020603050405020304" pitchFamily="18" charset="0"/>
              </a:rPr>
              <a:t>DE∥AC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交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AB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于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E, DF∥AB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交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Times New Roman" panose="02020603050405020304" pitchFamily="18" charset="0"/>
              </a:rPr>
              <a:t>AC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于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F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． 求证：四边形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AEDF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是菱形</a:t>
            </a:r>
            <a:r>
              <a:rPr kumimoji="1" lang="zh-CN" altLang="en-US" sz="2400" dirty="0"/>
              <a:t>；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06499" name="Group 3"/>
          <p:cNvGrpSpPr/>
          <p:nvPr/>
        </p:nvGrpSpPr>
        <p:grpSpPr bwMode="auto">
          <a:xfrm>
            <a:off x="4211638" y="2724150"/>
            <a:ext cx="4392612" cy="4133850"/>
            <a:chOff x="1882" y="1616"/>
            <a:chExt cx="2280" cy="2286"/>
          </a:xfrm>
        </p:grpSpPr>
        <p:pic>
          <p:nvPicPr>
            <p:cNvPr id="106500" name="Picture 4"/>
            <p:cNvPicPr preferRelativeResize="0"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82" y="1616"/>
              <a:ext cx="2280" cy="2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6501" name="Line 5"/>
            <p:cNvSpPr>
              <a:spLocks noChangeShapeType="1"/>
            </p:cNvSpPr>
            <p:nvPr/>
          </p:nvSpPr>
          <p:spPr bwMode="auto">
            <a:xfrm>
              <a:off x="2789" y="2732"/>
              <a:ext cx="817" cy="1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06502" name="Picture 6" descr="HAC0006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1725" y="188913"/>
            <a:ext cx="611188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3" name="Picture 7" descr="HAC0006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59788" y="1196975"/>
            <a:ext cx="395287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592188" y="1758305"/>
            <a:ext cx="6335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kumimoji="1" lang="zh-CN" altLang="en-US" sz="2400" dirty="0" smtClean="0">
                <a:latin typeface="Times New Roman" panose="02020603050405020304" pitchFamily="18" charset="0"/>
              </a:rPr>
              <a:t>（</a:t>
            </a:r>
            <a:r>
              <a:rPr kumimoji="1" lang="en-US" altLang="zh-CN" sz="2400" dirty="0" smtClean="0">
                <a:latin typeface="Times New Roman" panose="02020603050405020304" pitchFamily="18" charset="0"/>
              </a:rPr>
              <a:t>1</a:t>
            </a:r>
            <a:r>
              <a:rPr kumimoji="1" lang="zh-CN" altLang="en-US" sz="2400" dirty="0" smtClean="0">
                <a:latin typeface="Times New Roman" panose="02020603050405020304" pitchFamily="18" charset="0"/>
              </a:rPr>
              <a:t>）</a:t>
            </a:r>
            <a:r>
              <a:rPr lang="zh-CN" altLang="en-US" sz="2400" dirty="0" smtClean="0"/>
              <a:t>课</a:t>
            </a:r>
            <a:r>
              <a:rPr lang="zh-CN" altLang="en-US" sz="2400" dirty="0"/>
              <a:t>本１</a:t>
            </a:r>
            <a:r>
              <a:rPr lang="en-US" altLang="zh-CN" sz="2400" dirty="0"/>
              <a:t>02</a:t>
            </a:r>
            <a:r>
              <a:rPr lang="zh-CN" altLang="en-US" sz="2400" dirty="0"/>
              <a:t>页第</a:t>
            </a:r>
            <a:r>
              <a:rPr lang="en-US" altLang="zh-CN" sz="2400" dirty="0"/>
              <a:t>5</a:t>
            </a:r>
            <a:r>
              <a:rPr lang="zh-CN" altLang="en-US" sz="2400" dirty="0" smtClean="0"/>
              <a:t>题</a:t>
            </a:r>
            <a:endParaRPr lang="zh-CN" altLang="en-US" sz="2400" dirty="0"/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900113" y="549275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当堂测试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899592" y="1916832"/>
            <a:ext cx="7239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dirty="0">
                <a:latin typeface="Times New Roman" panose="02020603050405020304" pitchFamily="18" charset="0"/>
              </a:rPr>
              <a:t>　　</a:t>
            </a:r>
            <a:r>
              <a:rPr kumimoji="1" lang="zh-CN" altLang="en-US" sz="3600" dirty="0" smtClean="0">
                <a:latin typeface="Times New Roman" panose="02020603050405020304" pitchFamily="18" charset="0"/>
              </a:rPr>
              <a:t>前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面我们学习了平行四边行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之后又研究了一种特殊的平行四边形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——</a:t>
            </a:r>
            <a:r>
              <a:rPr kumimoji="1" lang="zh-CN" altLang="en-US" sz="3600" dirty="0">
                <a:solidFill>
                  <a:srgbClr val="F80640"/>
                </a:solidFill>
                <a:latin typeface="Times New Roman" panose="02020603050405020304" pitchFamily="18" charset="0"/>
              </a:rPr>
              <a:t>矩形</a:t>
            </a:r>
            <a:r>
              <a:rPr kumimoji="1" lang="zh-CN" altLang="en-US" sz="3600" dirty="0">
                <a:solidFill>
                  <a:srgbClr val="F80640"/>
                </a:solidFill>
              </a:rPr>
              <a:t> </a:t>
            </a:r>
            <a:r>
              <a:rPr kumimoji="1" lang="zh-CN" altLang="en-US" sz="3600" dirty="0"/>
              <a:t>；生活中还有许多特殊的平行四边形．如</a:t>
            </a:r>
            <a:r>
              <a:rPr kumimoji="1" lang="en-US" altLang="zh-CN" sz="3600" dirty="0"/>
              <a:t>: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2970213" y="4706938"/>
            <a:ext cx="185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zh-CN" sz="2000"/>
          </a:p>
          <a:p>
            <a:pPr algn="ctr"/>
            <a:endParaRPr lang="en-US" altLang="zh-CN"/>
          </a:p>
        </p:txBody>
      </p:sp>
      <p:sp>
        <p:nvSpPr>
          <p:cNvPr id="49184" name="WordArt 32"/>
          <p:cNvSpPr>
            <a:spLocks noChangeArrowheads="1" noChangeShapeType="1" noTextEdit="1"/>
          </p:cNvSpPr>
          <p:nvPr/>
        </p:nvSpPr>
        <p:spPr bwMode="auto">
          <a:xfrm>
            <a:off x="1116013" y="830262"/>
            <a:ext cx="224790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汉仪长美黑简" pitchFamily="49" charset="-122"/>
                <a:ea typeface="汉仪长美黑简" pitchFamily="49" charset="-122"/>
              </a:rPr>
              <a:t>情景创设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0" y="3716338"/>
            <a:ext cx="9217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dirty="0"/>
              <a:t>有一组</a:t>
            </a:r>
            <a:r>
              <a:rPr kumimoji="1" lang="zh-CN" altLang="en-US" sz="3600" dirty="0">
                <a:solidFill>
                  <a:srgbClr val="FF0000"/>
                </a:solidFill>
              </a:rPr>
              <a:t>邻边相等</a:t>
            </a:r>
            <a:r>
              <a:rPr kumimoji="1" lang="zh-CN" altLang="en-US" sz="3600" dirty="0"/>
              <a:t>的</a:t>
            </a:r>
            <a:r>
              <a:rPr kumimoji="1" lang="zh-CN" altLang="en-US" sz="3600" dirty="0">
                <a:solidFill>
                  <a:srgbClr val="FF0000"/>
                </a:solidFill>
              </a:rPr>
              <a:t>平行四边形</a:t>
            </a:r>
            <a:r>
              <a:rPr kumimoji="1" lang="zh-CN" altLang="en-US" sz="3600" dirty="0"/>
              <a:t>叫做菱形；</a:t>
            </a:r>
          </a:p>
        </p:txBody>
      </p:sp>
      <p:sp>
        <p:nvSpPr>
          <p:cNvPr id="50186" name="WordArt 10"/>
          <p:cNvSpPr>
            <a:spLocks noChangeArrowheads="1" noChangeShapeType="1" noTextEdit="1"/>
          </p:cNvSpPr>
          <p:nvPr/>
        </p:nvSpPr>
        <p:spPr bwMode="auto">
          <a:xfrm>
            <a:off x="323850" y="2636838"/>
            <a:ext cx="3095625" cy="679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菱形的定义：</a:t>
            </a:r>
          </a:p>
        </p:txBody>
      </p:sp>
      <p:pic>
        <p:nvPicPr>
          <p:cNvPr id="50188" name="Picture 12" descr="平行四边形 复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5113"/>
            <a:ext cx="2895600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9" name="Picture 13" descr="菱形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7350" y="-30163"/>
            <a:ext cx="3352800" cy="22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0" name="Picture 14" descr="箭头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904875"/>
            <a:ext cx="2286000" cy="63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684213" y="5516563"/>
            <a:ext cx="1597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en-US" altLang="zh-CN">
                <a:solidFill>
                  <a:schemeClr val="accent2"/>
                </a:solidFill>
              </a:rPr>
              <a:t>AB=BC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2627313" y="4941888"/>
            <a:ext cx="43830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zh-CN" altLang="en-US" dirty="0">
                <a:solidFill>
                  <a:schemeClr val="accent2"/>
                </a:solidFill>
              </a:rPr>
              <a:t>四边形</a:t>
            </a:r>
            <a:r>
              <a:rPr lang="en-US" altLang="zh-CN" dirty="0">
                <a:solidFill>
                  <a:schemeClr val="accent2"/>
                </a:solidFill>
              </a:rPr>
              <a:t>ABCD</a:t>
            </a:r>
            <a:r>
              <a:rPr lang="zh-CN" altLang="en-US" dirty="0">
                <a:solidFill>
                  <a:schemeClr val="accent2"/>
                </a:solidFill>
              </a:rPr>
              <a:t>是菱形</a:t>
            </a:r>
          </a:p>
        </p:txBody>
      </p:sp>
      <p:sp>
        <p:nvSpPr>
          <p:cNvPr id="50202" name="AutoShape 26"/>
          <p:cNvSpPr/>
          <p:nvPr/>
        </p:nvSpPr>
        <p:spPr bwMode="auto">
          <a:xfrm>
            <a:off x="2268538" y="4581525"/>
            <a:ext cx="288925" cy="1408113"/>
          </a:xfrm>
          <a:prstGeom prst="rightBrace">
            <a:avLst>
              <a:gd name="adj1" fmla="val 40614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539750" y="4437063"/>
            <a:ext cx="223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kumimoji="1" lang="en-US" altLang="zh-CN" i="1">
                <a:solidFill>
                  <a:schemeClr val="accent2"/>
                </a:solidFill>
              </a:rPr>
              <a:t>□</a:t>
            </a:r>
            <a:r>
              <a:rPr kumimoji="1" lang="en-US" altLang="zh-CN">
                <a:solidFill>
                  <a:schemeClr val="accent2"/>
                </a:solidFill>
              </a:rPr>
              <a:t>ABCD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92" grpId="0"/>
      <p:bldP spid="50201" grpId="0"/>
      <p:bldP spid="502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71628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请同学们拿出</a:t>
            </a:r>
            <a:r>
              <a:rPr kumimoji="1" lang="zh-CN" altLang="en-US" dirty="0">
                <a:solidFill>
                  <a:srgbClr val="F80640"/>
                </a:solidFill>
                <a:latin typeface="Times New Roman" panose="02020603050405020304" pitchFamily="18" charset="0"/>
              </a:rPr>
              <a:t>准备好的矩形纸片按照下图对折、再对折，然后沿图中的虚线剪下，打开即可得到一个菱形。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012825" y="3933825"/>
            <a:ext cx="1905000" cy="1447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1001713" y="4619625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746500" y="4038600"/>
            <a:ext cx="1905000" cy="76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4660900" y="40386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1208" name="Group 8"/>
          <p:cNvGrpSpPr/>
          <p:nvPr/>
        </p:nvGrpSpPr>
        <p:grpSpPr bwMode="auto">
          <a:xfrm>
            <a:off x="6826250" y="4076700"/>
            <a:ext cx="914400" cy="762000"/>
            <a:chOff x="3360" y="2832"/>
            <a:chExt cx="576" cy="480"/>
          </a:xfrm>
        </p:grpSpPr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3360" y="2832"/>
              <a:ext cx="576" cy="4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3360" y="2928"/>
              <a:ext cx="52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211" name="Group 11"/>
          <p:cNvGrpSpPr/>
          <p:nvPr/>
        </p:nvGrpSpPr>
        <p:grpSpPr bwMode="auto">
          <a:xfrm>
            <a:off x="6519863" y="5370513"/>
            <a:ext cx="1828800" cy="1219200"/>
            <a:chOff x="3552" y="2592"/>
            <a:chExt cx="1152" cy="768"/>
          </a:xfrm>
        </p:grpSpPr>
        <p:sp>
          <p:nvSpPr>
            <p:cNvPr id="51212" name="AutoShape 12"/>
            <p:cNvSpPr>
              <a:spLocks noChangeArrowheads="1"/>
            </p:cNvSpPr>
            <p:nvPr/>
          </p:nvSpPr>
          <p:spPr bwMode="auto">
            <a:xfrm>
              <a:off x="4128" y="2592"/>
              <a:ext cx="576" cy="384"/>
            </a:xfrm>
            <a:prstGeom prst="rtTriangl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3" name="AutoShape 13"/>
            <p:cNvSpPr>
              <a:spLocks noChangeArrowheads="1"/>
            </p:cNvSpPr>
            <p:nvPr/>
          </p:nvSpPr>
          <p:spPr bwMode="auto">
            <a:xfrm flipH="1">
              <a:off x="3552" y="2592"/>
              <a:ext cx="576" cy="384"/>
            </a:xfrm>
            <a:prstGeom prst="rtTriangl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4" name="AutoShape 14"/>
            <p:cNvSpPr>
              <a:spLocks noChangeArrowheads="1"/>
            </p:cNvSpPr>
            <p:nvPr/>
          </p:nvSpPr>
          <p:spPr bwMode="auto">
            <a:xfrm flipV="1">
              <a:off x="4128" y="2976"/>
              <a:ext cx="576" cy="384"/>
            </a:xfrm>
            <a:prstGeom prst="rtTriangl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5" name="AutoShape 15"/>
            <p:cNvSpPr>
              <a:spLocks noChangeArrowheads="1"/>
            </p:cNvSpPr>
            <p:nvPr/>
          </p:nvSpPr>
          <p:spPr bwMode="auto">
            <a:xfrm flipH="1" flipV="1">
              <a:off x="3552" y="2976"/>
              <a:ext cx="576" cy="384"/>
            </a:xfrm>
            <a:prstGeom prst="rtTriangl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1216" name="AutoShape 16"/>
          <p:cNvSpPr>
            <a:spLocks noChangeArrowheads="1"/>
          </p:cNvSpPr>
          <p:nvPr/>
        </p:nvSpPr>
        <p:spPr bwMode="auto">
          <a:xfrm>
            <a:off x="468313" y="4314825"/>
            <a:ext cx="457200" cy="304800"/>
          </a:xfrm>
          <a:prstGeom prst="curvedDown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FF9900"/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>
            <a:off x="4432300" y="3429000"/>
            <a:ext cx="304800" cy="381000"/>
          </a:xfrm>
          <a:prstGeom prst="curvedRightArrow">
            <a:avLst>
              <a:gd name="adj1" fmla="val 25000"/>
              <a:gd name="adj2" fmla="val 50000"/>
              <a:gd name="adj3" fmla="val 33333"/>
            </a:avLst>
          </a:prstGeom>
          <a:solidFill>
            <a:srgbClr val="FF9900"/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51218" name="Picture 18" descr="剪刀2"/>
          <p:cNvPicPr preferRelativeResize="0"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2850" y="43053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304800" y="228600"/>
            <a:ext cx="80772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2400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3600" dirty="0">
                <a:solidFill>
                  <a:srgbClr val="F80640"/>
                </a:solidFill>
                <a:latin typeface="Times New Roman" panose="02020603050405020304" pitchFamily="18" charset="0"/>
              </a:rPr>
              <a:t>如何利用折纸、剪切的方法，既快又准确地剪出一个菱形的纸片？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/>
          <p:nvPr/>
        </p:nvGrpSpPr>
        <p:grpSpPr bwMode="auto">
          <a:xfrm>
            <a:off x="5940425" y="260350"/>
            <a:ext cx="2865438" cy="1584325"/>
            <a:chOff x="2543" y="1887"/>
            <a:chExt cx="3247" cy="1600"/>
          </a:xfrm>
        </p:grpSpPr>
        <p:sp>
          <p:nvSpPr>
            <p:cNvPr id="92163" name="Line 3"/>
            <p:cNvSpPr>
              <a:spLocks noChangeShapeType="1"/>
            </p:cNvSpPr>
            <p:nvPr/>
          </p:nvSpPr>
          <p:spPr bwMode="auto">
            <a:xfrm>
              <a:off x="3689" y="1887"/>
              <a:ext cx="2101" cy="0"/>
            </a:xfrm>
            <a:prstGeom prst="line">
              <a:avLst/>
            </a:prstGeom>
            <a:noFill/>
            <a:ln w="38100">
              <a:solidFill>
                <a:srgbClr val="EC1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64" name="Line 4"/>
            <p:cNvSpPr>
              <a:spLocks noChangeShapeType="1"/>
            </p:cNvSpPr>
            <p:nvPr/>
          </p:nvSpPr>
          <p:spPr bwMode="auto">
            <a:xfrm>
              <a:off x="2543" y="3487"/>
              <a:ext cx="2101" cy="0"/>
            </a:xfrm>
            <a:prstGeom prst="line">
              <a:avLst/>
            </a:prstGeom>
            <a:noFill/>
            <a:ln w="38100">
              <a:solidFill>
                <a:srgbClr val="EC1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 flipV="1">
              <a:off x="2543" y="1887"/>
              <a:ext cx="1146" cy="1600"/>
            </a:xfrm>
            <a:prstGeom prst="line">
              <a:avLst/>
            </a:prstGeom>
            <a:noFill/>
            <a:ln w="38100">
              <a:solidFill>
                <a:srgbClr val="EC1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V="1">
              <a:off x="4644" y="1887"/>
              <a:ext cx="1146" cy="1600"/>
            </a:xfrm>
            <a:prstGeom prst="line">
              <a:avLst/>
            </a:prstGeom>
            <a:noFill/>
            <a:ln w="38100">
              <a:solidFill>
                <a:srgbClr val="EC1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67" name="Line 7"/>
            <p:cNvSpPr>
              <a:spLocks noChangeShapeType="1"/>
            </p:cNvSpPr>
            <p:nvPr/>
          </p:nvSpPr>
          <p:spPr bwMode="auto">
            <a:xfrm>
              <a:off x="3689" y="1887"/>
              <a:ext cx="955" cy="1600"/>
            </a:xfrm>
            <a:prstGeom prst="line">
              <a:avLst/>
            </a:prstGeom>
            <a:noFill/>
            <a:ln w="38100">
              <a:solidFill>
                <a:srgbClr val="EC1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68" name="Line 8"/>
            <p:cNvSpPr>
              <a:spLocks noChangeShapeType="1"/>
            </p:cNvSpPr>
            <p:nvPr/>
          </p:nvSpPr>
          <p:spPr bwMode="auto">
            <a:xfrm flipV="1">
              <a:off x="2543" y="1887"/>
              <a:ext cx="3247" cy="1600"/>
            </a:xfrm>
            <a:prstGeom prst="line">
              <a:avLst/>
            </a:prstGeom>
            <a:noFill/>
            <a:ln w="38100">
              <a:solidFill>
                <a:srgbClr val="EC1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0" y="765175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/>
              <a:t>相等的线段：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-36513" y="1989138"/>
            <a:ext cx="2895601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相等的角：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0" y="41148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等腰三角形有：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0" y="48006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直角三角形有：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34925" y="5430838"/>
            <a:ext cx="2895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/>
              <a:t>全等三角形有：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179388" y="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D0690"/>
                </a:solidFill>
              </a:rPr>
              <a:t>已知四边形</a:t>
            </a:r>
            <a:r>
              <a:rPr lang="en-US" altLang="zh-CN" dirty="0">
                <a:solidFill>
                  <a:srgbClr val="0D0690"/>
                </a:solidFill>
              </a:rPr>
              <a:t>ABCD</a:t>
            </a:r>
            <a:r>
              <a:rPr lang="zh-CN" altLang="en-US" dirty="0">
                <a:solidFill>
                  <a:srgbClr val="0D0690"/>
                </a:solidFill>
              </a:rPr>
              <a:t>是菱形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2084388" y="765175"/>
            <a:ext cx="4648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AB=CD=AD=BC </a:t>
            </a:r>
            <a:r>
              <a:rPr lang="en-US" altLang="zh-CN" sz="2800" dirty="0">
                <a:solidFill>
                  <a:schemeClr val="accent2"/>
                </a:solidFill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OA=OC    OB=OD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1828800" y="2133600"/>
            <a:ext cx="7543800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D0690"/>
                </a:solidFill>
              </a:rPr>
              <a:t>∠DAB=∠BCD    ∠ABC =∠CDA 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∠AOB=∠DOC=∠AOD=∠BOC =90°</a:t>
            </a:r>
            <a:r>
              <a:rPr lang="en-US" altLang="zh-CN" sz="2800" b="0" dirty="0">
                <a:solidFill>
                  <a:srgbClr val="FF0000"/>
                </a:solidFill>
              </a:rPr>
              <a:t> 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∠1=∠2=∠3=∠4     ∠5=∠6=∠7=∠8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2814638" y="4205288"/>
            <a:ext cx="708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△ABC  △ DBC  △ACD  △ABD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2797175" y="4810125"/>
            <a:ext cx="609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err="1">
                <a:solidFill>
                  <a:srgbClr val="FF0000"/>
                </a:solidFill>
              </a:rPr>
              <a:t>Rt△AOB</a:t>
            </a:r>
            <a:r>
              <a:rPr lang="en-US" altLang="zh-CN" sz="2800" dirty="0">
                <a:solidFill>
                  <a:srgbClr val="FF0000"/>
                </a:solidFill>
              </a:rPr>
              <a:t>   </a:t>
            </a:r>
            <a:r>
              <a:rPr lang="en-US" altLang="zh-CN" sz="2800" dirty="0" err="1">
                <a:solidFill>
                  <a:srgbClr val="FF0000"/>
                </a:solidFill>
              </a:rPr>
              <a:t>Rt△BOC</a:t>
            </a:r>
            <a:r>
              <a:rPr lang="en-US" altLang="zh-CN" sz="2800" dirty="0">
                <a:solidFill>
                  <a:srgbClr val="FF0000"/>
                </a:solidFill>
              </a:rPr>
              <a:t>  </a:t>
            </a:r>
            <a:r>
              <a:rPr lang="en-US" altLang="zh-CN" sz="2800" dirty="0" err="1">
                <a:solidFill>
                  <a:srgbClr val="FF0000"/>
                </a:solidFill>
              </a:rPr>
              <a:t>Rt△COD</a:t>
            </a:r>
            <a:r>
              <a:rPr lang="en-US" altLang="zh-CN" sz="2800" dirty="0">
                <a:solidFill>
                  <a:srgbClr val="FF0000"/>
                </a:solidFill>
              </a:rPr>
              <a:t>   </a:t>
            </a:r>
            <a:r>
              <a:rPr lang="en-US" altLang="zh-CN" sz="2800" dirty="0" err="1">
                <a:solidFill>
                  <a:srgbClr val="FF0000"/>
                </a:solidFill>
              </a:rPr>
              <a:t>Rt△DOA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395288" y="5876925"/>
            <a:ext cx="100155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 err="1">
                <a:solidFill>
                  <a:srgbClr val="FF0000"/>
                </a:solidFill>
              </a:rPr>
              <a:t>Rt△AOB</a:t>
            </a:r>
            <a:r>
              <a:rPr lang="en-US" altLang="zh-CN" sz="2800" dirty="0">
                <a:solidFill>
                  <a:srgbClr val="FF0000"/>
                </a:solidFill>
              </a:rPr>
              <a:t>  ≌  </a:t>
            </a:r>
            <a:r>
              <a:rPr lang="en-US" altLang="zh-CN" sz="2800" dirty="0" err="1">
                <a:solidFill>
                  <a:srgbClr val="FF0000"/>
                </a:solidFill>
              </a:rPr>
              <a:t>Rt△BOC</a:t>
            </a:r>
            <a:r>
              <a:rPr lang="en-US" altLang="zh-CN" sz="2800" dirty="0">
                <a:solidFill>
                  <a:srgbClr val="FF0000"/>
                </a:solidFill>
              </a:rPr>
              <a:t>≌  </a:t>
            </a:r>
            <a:r>
              <a:rPr lang="en-US" altLang="zh-CN" sz="2800" dirty="0" err="1">
                <a:solidFill>
                  <a:srgbClr val="FF0000"/>
                </a:solidFill>
              </a:rPr>
              <a:t>Rt△COD</a:t>
            </a:r>
            <a:r>
              <a:rPr lang="en-US" altLang="zh-CN" sz="2800" dirty="0">
                <a:solidFill>
                  <a:srgbClr val="FF0000"/>
                </a:solidFill>
              </a:rPr>
              <a:t> ≌  </a:t>
            </a:r>
            <a:r>
              <a:rPr lang="en-US" altLang="zh-CN" sz="2800" dirty="0" err="1">
                <a:solidFill>
                  <a:srgbClr val="FF0000"/>
                </a:solidFill>
              </a:rPr>
              <a:t>Rt△DOA</a:t>
            </a:r>
            <a:endParaRPr lang="en-US" altLang="zh-CN" sz="2800" dirty="0">
              <a:solidFill>
                <a:srgbClr val="FF0000"/>
              </a:solidFill>
            </a:endParaRPr>
          </a:p>
          <a:p>
            <a:r>
              <a:rPr lang="en-US" altLang="zh-CN" sz="2800" dirty="0">
                <a:solidFill>
                  <a:srgbClr val="0D0690"/>
                </a:solidFill>
              </a:rPr>
              <a:t>△ABD≌△BCD           △ABC≌△ACD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6659563" y="-100013"/>
            <a:ext cx="792162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A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5724525" y="177323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B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7667625" y="17732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C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8639175" y="-100013"/>
            <a:ext cx="504825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D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7164388" y="105251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O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6804025" y="33178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/>
              <a:t>1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7092950" y="26035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/>
              <a:t>2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7451725" y="15557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/>
              <a:t>3</a:t>
            </a:r>
          </a:p>
        </p:txBody>
      </p:sp>
      <p:sp>
        <p:nvSpPr>
          <p:cNvPr id="92188" name="Text Box 28"/>
          <p:cNvSpPr txBox="1">
            <a:spLocks noChangeArrowheads="1"/>
          </p:cNvSpPr>
          <p:nvPr/>
        </p:nvSpPr>
        <p:spPr bwMode="auto">
          <a:xfrm>
            <a:off x="7667625" y="14128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/>
              <a:t>4</a:t>
            </a:r>
          </a:p>
        </p:txBody>
      </p:sp>
      <p:sp>
        <p:nvSpPr>
          <p:cNvPr id="92189" name="Text Box 29"/>
          <p:cNvSpPr txBox="1">
            <a:spLocks noChangeArrowheads="1"/>
          </p:cNvSpPr>
          <p:nvPr/>
        </p:nvSpPr>
        <p:spPr bwMode="auto">
          <a:xfrm>
            <a:off x="6227763" y="126841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/>
              <a:t>5</a:t>
            </a:r>
          </a:p>
        </p:txBody>
      </p:sp>
      <p:sp>
        <p:nvSpPr>
          <p:cNvPr id="92190" name="Text Box 30"/>
          <p:cNvSpPr txBox="1">
            <a:spLocks noChangeArrowheads="1"/>
          </p:cNvSpPr>
          <p:nvPr/>
        </p:nvSpPr>
        <p:spPr bwMode="auto">
          <a:xfrm>
            <a:off x="6372225" y="155575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/>
              <a:t>6</a:t>
            </a:r>
          </a:p>
        </p:txBody>
      </p:sp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8101013" y="18891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/>
              <a:t>7</a:t>
            </a:r>
          </a:p>
        </p:txBody>
      </p:sp>
      <p:sp>
        <p:nvSpPr>
          <p:cNvPr id="92192" name="Text Box 32"/>
          <p:cNvSpPr txBox="1">
            <a:spLocks noChangeArrowheads="1"/>
          </p:cNvSpPr>
          <p:nvPr/>
        </p:nvSpPr>
        <p:spPr bwMode="auto">
          <a:xfrm>
            <a:off x="8243888" y="4762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/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  <p:bldP spid="92170" grpId="0"/>
      <p:bldP spid="92171" grpId="0"/>
      <p:bldP spid="92172" grpId="0"/>
      <p:bldP spid="92173" grpId="0"/>
      <p:bldP spid="92175" grpId="0"/>
      <p:bldP spid="92176" grpId="0"/>
      <p:bldP spid="92177" grpId="0"/>
      <p:bldP spid="92178" grpId="0"/>
      <p:bldP spid="921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4" name="Group 4"/>
          <p:cNvGrpSpPr/>
          <p:nvPr/>
        </p:nvGrpSpPr>
        <p:grpSpPr bwMode="auto">
          <a:xfrm>
            <a:off x="3670300" y="-26988"/>
            <a:ext cx="5473700" cy="2781301"/>
            <a:chOff x="1096" y="2432"/>
            <a:chExt cx="3448" cy="1752"/>
          </a:xfrm>
        </p:grpSpPr>
        <p:sp>
          <p:nvSpPr>
            <p:cNvPr id="56325" name="Text Box 5"/>
            <p:cNvSpPr txBox="1">
              <a:spLocks noChangeArrowheads="1"/>
            </p:cNvSpPr>
            <p:nvPr/>
          </p:nvSpPr>
          <p:spPr bwMode="auto">
            <a:xfrm>
              <a:off x="1096" y="3199"/>
              <a:ext cx="1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None/>
              </a:pPr>
              <a:r>
                <a:rPr lang="en-US" altLang="zh-CN" sz="2800" b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</a:p>
          </p:txBody>
        </p:sp>
        <p:sp>
          <p:nvSpPr>
            <p:cNvPr id="56326" name="Text Box 6"/>
            <p:cNvSpPr txBox="1">
              <a:spLocks noChangeArrowheads="1"/>
            </p:cNvSpPr>
            <p:nvPr/>
          </p:nvSpPr>
          <p:spPr bwMode="auto">
            <a:xfrm>
              <a:off x="2699" y="3857"/>
              <a:ext cx="2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None/>
              </a:pPr>
              <a:r>
                <a:rPr lang="en-US" altLang="zh-CN" sz="2800" b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4335" y="3199"/>
              <a:ext cx="2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None/>
              </a:pPr>
              <a:r>
                <a:rPr lang="en-US" altLang="zh-CN" sz="2800" b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2699" y="2432"/>
              <a:ext cx="2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None/>
              </a:pPr>
              <a:r>
                <a:rPr lang="en-US" altLang="zh-CN" sz="2800" b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</a:p>
          </p:txBody>
        </p:sp>
        <p:sp>
          <p:nvSpPr>
            <p:cNvPr id="56329" name="Text Box 9"/>
            <p:cNvSpPr txBox="1">
              <a:spLocks noChangeArrowheads="1"/>
            </p:cNvSpPr>
            <p:nvPr/>
          </p:nvSpPr>
          <p:spPr bwMode="auto">
            <a:xfrm>
              <a:off x="2517" y="2976"/>
              <a:ext cx="17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None/>
              </a:pPr>
              <a:r>
                <a:rPr lang="en-US" altLang="zh-CN" sz="2800" b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</a:p>
          </p:txBody>
        </p:sp>
        <p:sp>
          <p:nvSpPr>
            <p:cNvPr id="56330" name="Line 10"/>
            <p:cNvSpPr>
              <a:spLocks noChangeShapeType="1"/>
            </p:cNvSpPr>
            <p:nvPr/>
          </p:nvSpPr>
          <p:spPr bwMode="auto">
            <a:xfrm>
              <a:off x="1292" y="3294"/>
              <a:ext cx="2996" cy="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1" name="Line 11"/>
            <p:cNvSpPr>
              <a:spLocks noChangeShapeType="1"/>
            </p:cNvSpPr>
            <p:nvPr/>
          </p:nvSpPr>
          <p:spPr bwMode="auto">
            <a:xfrm>
              <a:off x="2803" y="2748"/>
              <a:ext cx="0" cy="1096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2" name="Line 12"/>
            <p:cNvSpPr>
              <a:spLocks noChangeShapeType="1"/>
            </p:cNvSpPr>
            <p:nvPr/>
          </p:nvSpPr>
          <p:spPr bwMode="auto">
            <a:xfrm flipH="1">
              <a:off x="1305" y="2748"/>
              <a:ext cx="1498" cy="548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 flipH="1">
              <a:off x="2803" y="3296"/>
              <a:ext cx="1498" cy="548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>
              <a:off x="2803" y="2748"/>
              <a:ext cx="1498" cy="548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>
              <a:off x="1305" y="3296"/>
              <a:ext cx="1497" cy="548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0" y="1557338"/>
            <a:ext cx="44275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zh-CN" altLang="en-US" sz="4400" dirty="0">
                <a:solidFill>
                  <a:srgbClr val="0000FF"/>
                </a:solidFill>
              </a:rPr>
              <a:t>菱形的性质：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0" y="2708275"/>
            <a:ext cx="7885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）菱形具有平行四边形的一切性质；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0" y="3529013"/>
            <a:ext cx="69484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en-US" dirty="0">
                <a:solidFill>
                  <a:srgbClr val="FF0000"/>
                </a:solidFill>
              </a:rPr>
              <a:t>）菱形的四条边都相等；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179388" y="4437063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en-US" dirty="0">
                <a:solidFill>
                  <a:srgbClr val="FF0000"/>
                </a:solidFill>
              </a:rPr>
              <a:t>）菱形的两条对角线互相垂直，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          并且每一条对角线平分一组 对角；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0" y="5661025"/>
            <a:ext cx="4602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）菱形是轴对称图形</a:t>
            </a:r>
            <a:r>
              <a:rPr lang="en-US" altLang="zh-CN" dirty="0"/>
              <a:t>.</a:t>
            </a:r>
          </a:p>
        </p:txBody>
      </p:sp>
      <p:sp>
        <p:nvSpPr>
          <p:cNvPr id="56342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4863" y="6453188"/>
            <a:ext cx="719137" cy="404812"/>
          </a:xfrm>
          <a:prstGeom prst="actionButtonForwardNex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8" grpId="0"/>
      <p:bldP spid="56339" grpId="0"/>
      <p:bldP spid="56340" grpId="0"/>
      <p:bldP spid="563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image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96600" y="3246438"/>
            <a:ext cx="1524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95288" y="0"/>
            <a:ext cx="8208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dirty="0">
                <a:solidFill>
                  <a:srgbClr val="FF0066"/>
                </a:solidFill>
                <a:latin typeface="Times New Roman" panose="02020603050405020304" pitchFamily="18" charset="0"/>
              </a:rPr>
              <a:t>【</a:t>
            </a:r>
            <a:r>
              <a:rPr kumimoji="1" lang="zh-CN" altLang="en-US" sz="3600" dirty="0">
                <a:solidFill>
                  <a:srgbClr val="FF0066"/>
                </a:solidFill>
                <a:latin typeface="Times New Roman" panose="02020603050405020304" pitchFamily="18" charset="0"/>
              </a:rPr>
              <a:t>菱形的面积公式</a:t>
            </a:r>
            <a:r>
              <a:rPr kumimoji="1" lang="en-US" altLang="zh-CN" sz="3600" dirty="0">
                <a:solidFill>
                  <a:srgbClr val="FF0066"/>
                </a:solidFill>
                <a:latin typeface="Times New Roman" panose="02020603050405020304" pitchFamily="18" charset="0"/>
              </a:rPr>
              <a:t>】</a:t>
            </a:r>
          </a:p>
        </p:txBody>
      </p:sp>
      <p:grpSp>
        <p:nvGrpSpPr>
          <p:cNvPr id="33796" name="Group 4"/>
          <p:cNvGrpSpPr/>
          <p:nvPr/>
        </p:nvGrpSpPr>
        <p:grpSpPr bwMode="auto">
          <a:xfrm>
            <a:off x="4140200" y="404813"/>
            <a:ext cx="4967288" cy="2159000"/>
            <a:chOff x="2426" y="346"/>
            <a:chExt cx="3129" cy="1360"/>
          </a:xfrm>
        </p:grpSpPr>
        <p:sp>
          <p:nvSpPr>
            <p:cNvPr id="33797" name="AutoShape 5"/>
            <p:cNvSpPr>
              <a:spLocks noChangeArrowheads="1"/>
            </p:cNvSpPr>
            <p:nvPr/>
          </p:nvSpPr>
          <p:spPr bwMode="auto">
            <a:xfrm>
              <a:off x="2426" y="346"/>
              <a:ext cx="3129" cy="1360"/>
            </a:xfrm>
            <a:prstGeom prst="cloudCallout">
              <a:avLst>
                <a:gd name="adj1" fmla="val -43769"/>
                <a:gd name="adj2" fmla="val 24046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kumimoji="1" lang="zh-CN" altLang="zh-CN" sz="2400" b="0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2699" y="527"/>
              <a:ext cx="2671" cy="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0" dirty="0">
                  <a:latin typeface="Times New Roman" panose="02020603050405020304" pitchFamily="18" charset="0"/>
                </a:rPr>
                <a:t>　</a:t>
              </a:r>
              <a:r>
                <a:rPr kumimoji="1" lang="zh-CN" altLang="en-US" dirty="0">
                  <a:latin typeface="Times New Roman" panose="02020603050405020304" pitchFamily="18" charset="0"/>
                </a:rPr>
                <a:t>菱形是</a:t>
              </a:r>
              <a:r>
                <a:rPr kumimoji="1" lang="zh-CN" altLang="en-US" sz="2400" dirty="0">
                  <a:latin typeface="Times New Roman" panose="02020603050405020304" pitchFamily="18" charset="0"/>
                </a:rPr>
                <a:t>特殊的平行四边形</a:t>
              </a:r>
              <a:r>
                <a:rPr kumimoji="1" lang="en-US" altLang="zh-CN" sz="2400" dirty="0">
                  <a:latin typeface="Times New Roman" panose="02020603050405020304" pitchFamily="18" charset="0"/>
                </a:rPr>
                <a:t>,</a:t>
              </a:r>
            </a:p>
            <a:p>
              <a:r>
                <a:rPr kumimoji="1" lang="zh-CN" altLang="en-US" sz="2400" dirty="0">
                  <a:latin typeface="Times New Roman" panose="02020603050405020304" pitchFamily="18" charset="0"/>
                </a:rPr>
                <a:t>那么能否利用平行四边形</a:t>
              </a:r>
            </a:p>
            <a:p>
              <a:r>
                <a:rPr kumimoji="1" lang="zh-CN" altLang="en-US" sz="2400" dirty="0">
                  <a:latin typeface="Times New Roman" panose="02020603050405020304" pitchFamily="18" charset="0"/>
                </a:rPr>
                <a:t>面积公式计算菱形的面积</a:t>
              </a:r>
              <a:r>
                <a:rPr kumimoji="1" lang="zh-CN" altLang="en-US" sz="2000" dirty="0">
                  <a:latin typeface="Times New Roman" panose="02020603050405020304" pitchFamily="18" charset="0"/>
                </a:rPr>
                <a:t>吗</a:t>
              </a:r>
              <a:r>
                <a:rPr kumimoji="1" lang="en-US" altLang="zh-CN" sz="2000" dirty="0">
                  <a:latin typeface="Times New Roman" panose="02020603050405020304" pitchFamily="18" charset="0"/>
                </a:rPr>
                <a:t>?</a:t>
              </a:r>
            </a:p>
          </p:txBody>
        </p:sp>
      </p:grpSp>
      <p:grpSp>
        <p:nvGrpSpPr>
          <p:cNvPr id="33799" name="Group 7"/>
          <p:cNvGrpSpPr/>
          <p:nvPr/>
        </p:nvGrpSpPr>
        <p:grpSpPr bwMode="auto">
          <a:xfrm>
            <a:off x="0" y="981075"/>
            <a:ext cx="4786313" cy="2822575"/>
            <a:chOff x="0" y="618"/>
            <a:chExt cx="3015" cy="1778"/>
          </a:xfrm>
        </p:grpSpPr>
        <p:grpSp>
          <p:nvGrpSpPr>
            <p:cNvPr id="33800" name="Group 8"/>
            <p:cNvGrpSpPr/>
            <p:nvPr/>
          </p:nvGrpSpPr>
          <p:grpSpPr bwMode="auto">
            <a:xfrm>
              <a:off x="249" y="845"/>
              <a:ext cx="2381" cy="1316"/>
              <a:chOff x="3168" y="720"/>
              <a:chExt cx="2016" cy="1440"/>
            </a:xfrm>
          </p:grpSpPr>
          <p:sp>
            <p:nvSpPr>
              <p:cNvPr id="33801" name="AutoShape 9"/>
              <p:cNvSpPr>
                <a:spLocks noChangeArrowheads="1"/>
              </p:cNvSpPr>
              <p:nvPr/>
            </p:nvSpPr>
            <p:spPr bwMode="auto">
              <a:xfrm>
                <a:off x="3168" y="720"/>
                <a:ext cx="2016" cy="1440"/>
              </a:xfrm>
              <a:prstGeom prst="diamond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>
                <a:off x="3168" y="1440"/>
                <a:ext cx="19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803" name="Line 11"/>
              <p:cNvSpPr>
                <a:spLocks noChangeShapeType="1"/>
              </p:cNvSpPr>
              <p:nvPr/>
            </p:nvSpPr>
            <p:spPr bwMode="auto">
              <a:xfrm>
                <a:off x="4176" y="768"/>
                <a:ext cx="0" cy="1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1156" y="1117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0">
                  <a:solidFill>
                    <a:srgbClr val="FF0066"/>
                  </a:solidFill>
                  <a:latin typeface="Times New Roman" panose="02020603050405020304" pitchFamily="18" charset="0"/>
                </a:rPr>
                <a:t>菱形</a:t>
              </a:r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1292" y="618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0" y="1389"/>
              <a:ext cx="72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1292" y="2069"/>
              <a:ext cx="7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2562" y="1389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0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835150" y="2276475"/>
            <a:ext cx="719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1258888" y="1341438"/>
            <a:ext cx="1009650" cy="1582737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71550" y="2781300"/>
            <a:ext cx="360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b="0">
                <a:solidFill>
                  <a:srgbClr val="FF0066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563938" y="2997200"/>
            <a:ext cx="3600450" cy="636588"/>
          </a:xfrm>
          <a:prstGeom prst="rect">
            <a:avLst/>
          </a:prstGeom>
          <a:noFill/>
          <a:ln w="57150" cmpd="thickThin">
            <a:solidFill>
              <a:srgbClr val="FF00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en-US" altLang="zh-CN" b="0">
                <a:latin typeface="Times New Roman" panose="02020603050405020304" pitchFamily="18" charset="0"/>
              </a:rPr>
              <a:t>S</a:t>
            </a:r>
            <a:r>
              <a:rPr kumimoji="1" lang="zh-CN" altLang="en-US" b="0" baseline="-25000">
                <a:latin typeface="Times New Roman" panose="02020603050405020304" pitchFamily="18" charset="0"/>
              </a:rPr>
              <a:t>菱形</a:t>
            </a:r>
            <a:r>
              <a:rPr kumimoji="1" lang="en-US" altLang="zh-CN" b="0">
                <a:latin typeface="Times New Roman" panose="02020603050405020304" pitchFamily="18" charset="0"/>
              </a:rPr>
              <a:t>=BC</a:t>
            </a:r>
            <a:r>
              <a:rPr kumimoji="1" lang="en-US" altLang="zh-CN" b="0">
                <a:ea typeface="黑体" panose="02010609060101010101" charset="-122"/>
              </a:rPr>
              <a:t>×</a:t>
            </a:r>
            <a:r>
              <a:rPr kumimoji="1" lang="en-US" altLang="zh-CN" b="0">
                <a:latin typeface="Times New Roman" panose="02020603050405020304" pitchFamily="18" charset="0"/>
              </a:rPr>
              <a:t> AE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23850" y="4076700"/>
            <a:ext cx="6480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想一想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: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已知菱形的两条对角线的长，能求出它的面积吗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3830638" y="3609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zh-CN" sz="1400" b="0">
                <a:latin typeface="Times New Roman" panose="02020603050405020304" pitchFamily="18" charset="0"/>
              </a:rPr>
              <a:t> </a:t>
            </a:r>
            <a:endParaRPr kumimoji="1" lang="en-US" altLang="zh-CN" sz="2400" b="0">
              <a:latin typeface="Times New Roman" panose="02020603050405020304" pitchFamily="18" charset="0"/>
            </a:endParaRPr>
          </a:p>
        </p:txBody>
      </p:sp>
      <p:grpSp>
        <p:nvGrpSpPr>
          <p:cNvPr id="33815" name="Group 23"/>
          <p:cNvGrpSpPr/>
          <p:nvPr/>
        </p:nvGrpSpPr>
        <p:grpSpPr bwMode="auto">
          <a:xfrm>
            <a:off x="468313" y="4724400"/>
            <a:ext cx="6626225" cy="1109663"/>
            <a:chOff x="384" y="3024"/>
            <a:chExt cx="4174" cy="699"/>
          </a:xfrm>
        </p:grpSpPr>
        <p:graphicFrame>
          <p:nvGraphicFramePr>
            <p:cNvPr id="33816" name="Object 24"/>
            <p:cNvGraphicFramePr>
              <a:graphicFrameLocks noChangeAspect="1"/>
            </p:cNvGraphicFramePr>
            <p:nvPr/>
          </p:nvGraphicFramePr>
          <p:xfrm>
            <a:off x="3315" y="3024"/>
            <a:ext cx="273" cy="6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0" name="公式" r:id="rId4" imgW="203200" imgH="520700" progId="Equation.3">
                    <p:embed/>
                  </p:oleObj>
                </mc:Choice>
                <mc:Fallback>
                  <p:oleObj name="公式" r:id="rId4" imgW="203200" imgH="5207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5" y="3024"/>
                          <a:ext cx="273" cy="6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7" name="Text Box 25"/>
            <p:cNvSpPr txBox="1">
              <a:spLocks noChangeArrowheads="1"/>
            </p:cNvSpPr>
            <p:nvPr/>
          </p:nvSpPr>
          <p:spPr bwMode="auto">
            <a:xfrm>
              <a:off x="1020" y="3249"/>
              <a:ext cx="353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Times New Roman" panose="02020603050405020304" pitchFamily="18" charset="0"/>
                </a:rPr>
                <a:t>     =  </a:t>
              </a:r>
              <a:r>
                <a:rPr kumimoji="1" lang="en-US" altLang="zh-CN" dirty="0">
                  <a:latin typeface="Times New Roman" panose="02020603050405020304" pitchFamily="18" charset="0"/>
                </a:rPr>
                <a:t>S</a:t>
              </a:r>
              <a:r>
                <a:rPr kumimoji="1" lang="en-US" altLang="zh-CN" sz="1800" dirty="0">
                  <a:latin typeface="Times New Roman" panose="02020603050405020304" pitchFamily="18" charset="0"/>
                </a:rPr>
                <a:t>△ABD</a:t>
              </a:r>
              <a:r>
                <a:rPr kumimoji="1" lang="en-US" altLang="zh-CN" sz="2400" dirty="0">
                  <a:latin typeface="Times New Roman" panose="02020603050405020304" pitchFamily="18" charset="0"/>
                </a:rPr>
                <a:t>+</a:t>
              </a:r>
              <a:r>
                <a:rPr kumimoji="1" lang="en-US" altLang="zh-CN" dirty="0">
                  <a:latin typeface="Times New Roman" panose="02020603050405020304" pitchFamily="18" charset="0"/>
                </a:rPr>
                <a:t>S</a:t>
              </a:r>
              <a:r>
                <a:rPr kumimoji="1" lang="en-US" altLang="zh-CN" sz="1800" dirty="0">
                  <a:latin typeface="Times New Roman" panose="02020603050405020304" pitchFamily="18" charset="0"/>
                </a:rPr>
                <a:t>△BCD      </a:t>
              </a:r>
              <a:r>
                <a:rPr kumimoji="1" lang="en-US" altLang="zh-CN" sz="2400" dirty="0">
                  <a:latin typeface="Times New Roman" panose="02020603050405020304" pitchFamily="18" charset="0"/>
                </a:rPr>
                <a:t>=           AC×BD</a:t>
              </a:r>
              <a:r>
                <a:rPr kumimoji="1" lang="en-US" altLang="zh-CN" sz="2400" b="0" dirty="0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3818" name="Rectangle 26"/>
            <p:cNvSpPr>
              <a:spLocks noChangeArrowheads="1"/>
            </p:cNvSpPr>
            <p:nvPr/>
          </p:nvSpPr>
          <p:spPr bwMode="auto">
            <a:xfrm>
              <a:off x="384" y="3187"/>
              <a:ext cx="9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0" dirty="0">
                  <a:latin typeface="Times New Roman" panose="02020603050405020304" pitchFamily="18" charset="0"/>
                </a:rPr>
                <a:t>S</a:t>
              </a:r>
              <a:r>
                <a:rPr kumimoji="1" lang="zh-CN" altLang="en-US" sz="1800" dirty="0">
                  <a:latin typeface="Times New Roman" panose="02020603050405020304" pitchFamily="18" charset="0"/>
                </a:rPr>
                <a:t>菱形</a:t>
              </a:r>
              <a:r>
                <a:rPr kumimoji="1" lang="en-US" altLang="zh-CN" sz="1800" b="0" dirty="0">
                  <a:latin typeface="Times New Roman" panose="02020603050405020304" pitchFamily="18" charset="0"/>
                </a:rPr>
                <a:t>ABCD</a:t>
              </a:r>
            </a:p>
          </p:txBody>
        </p:sp>
      </p:grp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322263" y="5949950"/>
            <a:ext cx="8137525" cy="655638"/>
          </a:xfrm>
          <a:prstGeom prst="rect">
            <a:avLst/>
          </a:prstGeom>
          <a:noFill/>
          <a:ln w="76200" cmpd="tri">
            <a:solidFill>
              <a:srgbClr val="FF00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/>
            <a:r>
              <a:rPr kumimoji="1" lang="zh-CN" altLang="en-US" dirty="0">
                <a:latin typeface="Times New Roman" panose="02020603050405020304" pitchFamily="18" charset="0"/>
              </a:rPr>
              <a:t>菱形的面积</a:t>
            </a:r>
            <a:r>
              <a:rPr kumimoji="1" lang="en-US" altLang="zh-CN" dirty="0">
                <a:latin typeface="Times New Roman" panose="02020603050405020304" pitchFamily="18" charset="0"/>
              </a:rPr>
              <a:t>=</a:t>
            </a:r>
            <a:r>
              <a:rPr kumimoji="1" lang="zh-CN" altLang="en-US" dirty="0">
                <a:latin typeface="Times New Roman" panose="02020603050405020304" pitchFamily="18" charset="0"/>
              </a:rPr>
              <a:t>底</a:t>
            </a:r>
            <a:r>
              <a:rPr kumimoji="1" lang="en-US" altLang="zh-CN" dirty="0">
                <a:latin typeface="Times New Roman" panose="02020603050405020304" pitchFamily="18" charset="0"/>
              </a:rPr>
              <a:t>×</a:t>
            </a:r>
            <a:r>
              <a:rPr kumimoji="1" lang="zh-CN" altLang="en-US" dirty="0">
                <a:latin typeface="Times New Roman" panose="02020603050405020304" pitchFamily="18" charset="0"/>
              </a:rPr>
              <a:t>高</a:t>
            </a:r>
            <a:r>
              <a:rPr kumimoji="1" lang="en-US" altLang="zh-CN" dirty="0">
                <a:latin typeface="Times New Roman" panose="02020603050405020304" pitchFamily="18" charset="0"/>
              </a:rPr>
              <a:t>=</a:t>
            </a:r>
            <a:r>
              <a:rPr kumimoji="1" lang="zh-CN" altLang="en-US" dirty="0">
                <a:latin typeface="Times New Roman" panose="02020603050405020304" pitchFamily="18" charset="0"/>
              </a:rPr>
              <a:t>对角线乘积的一半</a:t>
            </a:r>
          </a:p>
        </p:txBody>
      </p:sp>
      <p:grpSp>
        <p:nvGrpSpPr>
          <p:cNvPr id="33820" name="Group 28"/>
          <p:cNvGrpSpPr/>
          <p:nvPr/>
        </p:nvGrpSpPr>
        <p:grpSpPr bwMode="auto">
          <a:xfrm>
            <a:off x="12204700" y="4437063"/>
            <a:ext cx="863600" cy="2016125"/>
            <a:chOff x="4513" y="2432"/>
            <a:chExt cx="544" cy="1270"/>
          </a:xfrm>
        </p:grpSpPr>
        <p:sp>
          <p:nvSpPr>
            <p:cNvPr id="33821" name="AutoShape 29"/>
            <p:cNvSpPr>
              <a:spLocks noChangeArrowheads="1"/>
            </p:cNvSpPr>
            <p:nvPr/>
          </p:nvSpPr>
          <p:spPr bwMode="auto">
            <a:xfrm rot="-584679">
              <a:off x="4513" y="2432"/>
              <a:ext cx="544" cy="1270"/>
            </a:xfrm>
            <a:prstGeom prst="irregularSeal2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2" name="Text Box 30"/>
            <p:cNvSpPr txBox="1">
              <a:spLocks noChangeArrowheads="1"/>
            </p:cNvSpPr>
            <p:nvPr/>
          </p:nvSpPr>
          <p:spPr bwMode="auto">
            <a:xfrm>
              <a:off x="4604" y="2704"/>
              <a:ext cx="385" cy="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endParaRPr kumimoji="1" lang="zh-CN" altLang="zh-CN" sz="2800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1" grpId="0" autoUpdateAnimBg="0"/>
      <p:bldP spid="33812" grpId="0" animBg="1" autoUpdateAnimBg="0"/>
      <p:bldP spid="33813" grpId="0" autoUpdateAnimBg="0"/>
      <p:bldP spid="3381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445500" cy="10795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1600"/>
              <a:t>   </a:t>
            </a:r>
            <a:endParaRPr lang="en-US" altLang="zh-CN" sz="28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23938" y="4946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1800" b="0"/>
          </a:p>
        </p:txBody>
      </p:sp>
      <p:pic>
        <p:nvPicPr>
          <p:cNvPr id="19460" name="Picture 4" descr="HAC000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92150"/>
            <a:ext cx="611188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HAC0006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16113"/>
            <a:ext cx="395288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HAC000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13100"/>
            <a:ext cx="250825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257175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i="1" kern="10">
                <a:ln w="9525">
                  <a:solidFill>
                    <a:srgbClr val="008000"/>
                  </a:solidFill>
                  <a:round/>
                </a:ln>
                <a:solidFill>
                  <a:schemeClr val="tx2"/>
                </a:solidFill>
                <a:latin typeface="隶书" panose="02010509060101010101" charset="-122"/>
                <a:ea typeface="隶书" panose="02010509060101010101" charset="-122"/>
              </a:rPr>
              <a:t>大显身手</a:t>
            </a: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3573463"/>
            <a:ext cx="3527425" cy="211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465" name="Group 9"/>
          <p:cNvGrpSpPr/>
          <p:nvPr/>
        </p:nvGrpSpPr>
        <p:grpSpPr bwMode="auto">
          <a:xfrm>
            <a:off x="5148263" y="3284538"/>
            <a:ext cx="3744912" cy="2473325"/>
            <a:chOff x="3243" y="2069"/>
            <a:chExt cx="2359" cy="1558"/>
          </a:xfrm>
        </p:grpSpPr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4241" y="2069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A</a:t>
              </a:r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3243" y="2704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B</a:t>
              </a: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4286" y="333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C</a:t>
              </a:r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5284" y="2750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D</a:t>
              </a:r>
            </a:p>
          </p:txBody>
        </p:sp>
      </p:grpSp>
      <p:grpSp>
        <p:nvGrpSpPr>
          <p:cNvPr id="19470" name="Group 14"/>
          <p:cNvGrpSpPr/>
          <p:nvPr/>
        </p:nvGrpSpPr>
        <p:grpSpPr bwMode="auto">
          <a:xfrm>
            <a:off x="539750" y="908050"/>
            <a:ext cx="7508875" cy="2041525"/>
            <a:chOff x="431" y="572"/>
            <a:chExt cx="4730" cy="1286"/>
          </a:xfrm>
        </p:grpSpPr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431" y="572"/>
              <a:ext cx="4730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dirty="0">
                  <a:latin typeface="黑体" panose="02010609060101010101" charset="-122"/>
                  <a:ea typeface="黑体" panose="02010609060101010101" charset="-122"/>
                </a:rPr>
                <a:t>如图，菱形花坛</a:t>
              </a:r>
              <a:r>
                <a:rPr lang="en-US" altLang="zh-CN" dirty="0">
                  <a:latin typeface="黑体" panose="02010609060101010101" charset="-122"/>
                  <a:ea typeface="黑体" panose="02010609060101010101" charset="-122"/>
                </a:rPr>
                <a:t>ABCD</a:t>
              </a:r>
              <a:r>
                <a:rPr lang="zh-CN" altLang="en-US" dirty="0">
                  <a:latin typeface="黑体" panose="02010609060101010101" charset="-122"/>
                  <a:ea typeface="黑体" panose="02010609060101010101" charset="-122"/>
                </a:rPr>
                <a:t>的周长为</a:t>
              </a:r>
              <a:r>
                <a:rPr lang="en-US" altLang="zh-CN" dirty="0">
                  <a:latin typeface="黑体" panose="02010609060101010101" charset="-122"/>
                  <a:ea typeface="黑体" panose="02010609060101010101" charset="-122"/>
                </a:rPr>
                <a:t>80m</a:t>
              </a:r>
              <a:r>
                <a:rPr lang="zh-CN" altLang="en-US" dirty="0">
                  <a:latin typeface="黑体" panose="02010609060101010101" charset="-122"/>
                  <a:ea typeface="黑体" panose="02010609060101010101" charset="-122"/>
                </a:rPr>
                <a:t>， </a:t>
              </a:r>
              <a:r>
                <a:rPr kumimoji="1" lang="zh-CN" altLang="en-US" dirty="0">
                  <a:latin typeface="黑体" panose="02010609060101010101" charset="-122"/>
                  <a:ea typeface="黑体" panose="02010609060101010101" charset="-122"/>
                </a:rPr>
                <a:t>∠</a:t>
              </a:r>
              <a:r>
                <a:rPr kumimoji="1" lang="en-US" altLang="zh-CN" dirty="0">
                  <a:latin typeface="黑体" panose="02010609060101010101" charset="-122"/>
                  <a:ea typeface="黑体" panose="02010609060101010101" charset="-122"/>
                </a:rPr>
                <a:t>ABC</a:t>
              </a:r>
              <a:r>
                <a:rPr kumimoji="1" lang="zh-CN" altLang="en-US" dirty="0">
                  <a:latin typeface="黑体" panose="02010609060101010101" charset="-122"/>
                  <a:ea typeface="黑体" panose="02010609060101010101" charset="-122"/>
                </a:rPr>
                <a:t>＝</a:t>
              </a:r>
              <a:r>
                <a:rPr kumimoji="1" lang="en-US" altLang="zh-CN" dirty="0">
                  <a:latin typeface="黑体" panose="02010609060101010101" charset="-122"/>
                  <a:ea typeface="黑体" panose="02010609060101010101" charset="-122"/>
                </a:rPr>
                <a:t>60</a:t>
              </a:r>
              <a:r>
                <a:rPr kumimoji="1" lang="zh-CN" altLang="en-US" dirty="0">
                  <a:latin typeface="黑体" panose="02010609060101010101" charset="-122"/>
                  <a:ea typeface="黑体" panose="02010609060101010101" charset="-122"/>
                </a:rPr>
                <a:t>度，沿着菱形的对角线修建了两条小路</a:t>
              </a:r>
              <a:r>
                <a:rPr kumimoji="1" lang="en-US" altLang="zh-CN" dirty="0">
                  <a:latin typeface="黑体" panose="02010609060101010101" charset="-122"/>
                  <a:ea typeface="黑体" panose="02010609060101010101" charset="-122"/>
                </a:rPr>
                <a:t>AC</a:t>
              </a:r>
              <a:r>
                <a:rPr kumimoji="1" lang="zh-CN" altLang="en-US" dirty="0">
                  <a:latin typeface="黑体" panose="02010609060101010101" charset="-122"/>
                  <a:ea typeface="黑体" panose="02010609060101010101" charset="-122"/>
                </a:rPr>
                <a:t>和</a:t>
              </a:r>
              <a:r>
                <a:rPr kumimoji="1" lang="en-US" altLang="zh-CN" dirty="0">
                  <a:latin typeface="黑体" panose="02010609060101010101" charset="-122"/>
                  <a:ea typeface="黑体" panose="02010609060101010101" charset="-122"/>
                </a:rPr>
                <a:t>BD</a:t>
              </a:r>
              <a:r>
                <a:rPr kumimoji="1" lang="zh-CN" altLang="en-US" dirty="0">
                  <a:latin typeface="黑体" panose="02010609060101010101" charset="-122"/>
                  <a:ea typeface="黑体" panose="02010609060101010101" charset="-122"/>
                </a:rPr>
                <a:t>，求两条小路的长和花坛的面积（分别精确到</a:t>
              </a:r>
              <a:r>
                <a:rPr kumimoji="1" lang="en-US" altLang="zh-CN" dirty="0">
                  <a:latin typeface="黑体" panose="02010609060101010101" charset="-122"/>
                  <a:ea typeface="黑体" panose="02010609060101010101" charset="-122"/>
                </a:rPr>
                <a:t>0.01m</a:t>
              </a:r>
              <a:r>
                <a:rPr kumimoji="1" lang="zh-CN" altLang="en-US" dirty="0">
                  <a:latin typeface="黑体" panose="02010609060101010101" charset="-122"/>
                  <a:ea typeface="黑体" panose="02010609060101010101" charset="-122"/>
                </a:rPr>
                <a:t>和</a:t>
              </a:r>
              <a:r>
                <a:rPr kumimoji="1" lang="en-US" altLang="zh-CN" dirty="0">
                  <a:latin typeface="黑体" panose="02010609060101010101" charset="-122"/>
                  <a:ea typeface="黑体" panose="02010609060101010101" charset="-122"/>
                </a:rPr>
                <a:t>0.01m </a:t>
              </a:r>
              <a:r>
                <a:rPr kumimoji="1" lang="zh-CN" altLang="en-US" dirty="0">
                  <a:latin typeface="黑体" panose="02010609060101010101" charset="-122"/>
                  <a:ea typeface="黑体" panose="02010609060101010101" charset="-122"/>
                </a:rPr>
                <a:t>）</a:t>
              </a: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4513" y="15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800" b="0">
                  <a:latin typeface="Comic Sans MS" panose="030F0702030302020204" pitchFamily="66" charset="0"/>
                </a:rPr>
                <a:t>2</a:t>
              </a:r>
            </a:p>
          </p:txBody>
        </p:sp>
      </p:grp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7019925" y="4133850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latin typeface="Arial Black" panose="020B0A04020102020204" pitchFamily="34" charset="0"/>
              </a:rPr>
              <a:t>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63" grpId="0" animBg="1"/>
      <p:bldP spid="194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AC000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00213"/>
            <a:ext cx="611188" cy="93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HAC000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93980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AC000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0"/>
            <a:ext cx="8191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 descr="HAC0008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8538" y="0"/>
            <a:ext cx="81915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HAC0008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997200"/>
            <a:ext cx="395288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3995738" y="188913"/>
            <a:ext cx="2743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i="1" kern="10" dirty="0">
                <a:ln w="9525">
                  <a:solidFill>
                    <a:srgbClr val="008000"/>
                  </a:solidFill>
                  <a:round/>
                </a:ln>
                <a:solidFill>
                  <a:schemeClr val="tx2"/>
                </a:solidFill>
                <a:latin typeface="新宋体" panose="02010609030101010101" charset="-122"/>
                <a:ea typeface="新宋体" panose="02010609030101010101" charset="-122"/>
              </a:rPr>
              <a:t>学以致用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84213" y="908050"/>
            <a:ext cx="5832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1.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已知菱形的周长是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12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，那么它的边长是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( ).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55650" y="2276475"/>
            <a:ext cx="568801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2.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菱形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ABCD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中</a:t>
            </a:r>
            <a:r>
              <a:rPr kumimoji="1" lang="en-US" altLang="zh-CN" dirty="0"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kumimoji="1" lang="zh-CN" altLang="en-US" dirty="0">
                <a:latin typeface="黑体" panose="02010609060101010101" charset="-122"/>
                <a:ea typeface="黑体" panose="02010609060101010101" charset="-122"/>
              </a:rPr>
              <a:t>对角</a:t>
            </a:r>
            <a:r>
              <a:rPr kumimoji="1" lang="en-US" altLang="zh-CN" dirty="0">
                <a:latin typeface="黑体" panose="02010609060101010101" charset="-122"/>
                <a:ea typeface="黑体" panose="02010609060101010101" charset="-122"/>
              </a:rPr>
              <a:t>AC=6,</a:t>
            </a:r>
          </a:p>
          <a:p>
            <a:r>
              <a:rPr kumimoji="1" lang="en-US" altLang="zh-CN" dirty="0">
                <a:latin typeface="黑体" panose="02010609060101010101" charset="-122"/>
                <a:ea typeface="黑体" panose="02010609060101010101" charset="-122"/>
              </a:rPr>
              <a:t>BD=8,</a:t>
            </a:r>
            <a:r>
              <a:rPr kumimoji="1" lang="zh-CN" altLang="en-US" dirty="0">
                <a:latin typeface="黑体" panose="02010609060101010101" charset="-122"/>
                <a:ea typeface="黑体" panose="02010609060101010101" charset="-122"/>
              </a:rPr>
              <a:t>则菱形的周长</a:t>
            </a:r>
            <a:r>
              <a:rPr kumimoji="1" lang="en-US" altLang="zh-CN" dirty="0">
                <a:latin typeface="黑体" panose="02010609060101010101" charset="-122"/>
                <a:ea typeface="黑体" panose="02010609060101010101" charset="-122"/>
              </a:rPr>
              <a:t>=( ),</a:t>
            </a:r>
          </a:p>
          <a:p>
            <a:r>
              <a:rPr kumimoji="1" lang="zh-CN" altLang="en-US" dirty="0">
                <a:latin typeface="黑体" panose="02010609060101010101" charset="-122"/>
                <a:ea typeface="黑体" panose="02010609060101010101" charset="-122"/>
              </a:rPr>
              <a:t>面积</a:t>
            </a:r>
            <a:r>
              <a:rPr kumimoji="1" lang="en-US" altLang="zh-CN" dirty="0">
                <a:latin typeface="黑体" panose="02010609060101010101" charset="-122"/>
                <a:ea typeface="黑体" panose="02010609060101010101" charset="-122"/>
              </a:rPr>
              <a:t>=( ). </a:t>
            </a:r>
          </a:p>
        </p:txBody>
      </p:sp>
      <p:pic>
        <p:nvPicPr>
          <p:cNvPr id="17418" name="Picture 10" descr="画板01"/>
          <p:cNvPicPr>
            <a:picLocks noChangeAspect="1" noChangeArrowheads="1"/>
          </p:cNvPicPr>
          <p:nvPr/>
        </p:nvPicPr>
        <p:blipFill>
          <a:blip r:embed="rId5" cstate="email"/>
          <a:srcRect l="7225" t="10722" r="7605" b="11798"/>
          <a:stretch>
            <a:fillRect/>
          </a:stretch>
        </p:blipFill>
        <p:spPr bwMode="auto">
          <a:xfrm>
            <a:off x="5795963" y="1628775"/>
            <a:ext cx="2735262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827088" y="5445125"/>
            <a:ext cx="66976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latin typeface="Comic Sans MS" panose="030F0702030302020204" pitchFamily="66" charset="0"/>
                <a:ea typeface="黑体" panose="02010609060101010101" charset="-122"/>
              </a:rPr>
              <a:t>有关菱形问题可</a:t>
            </a:r>
            <a:r>
              <a:rPr lang="zh-CN" altLang="en-US" dirty="0">
                <a:solidFill>
                  <a:schemeClr val="tx2"/>
                </a:solidFill>
                <a:latin typeface="Comic Sans MS" panose="030F0702030302020204" pitchFamily="66" charset="0"/>
                <a:ea typeface="黑体" panose="02010609060101010101" charset="-122"/>
              </a:rPr>
              <a:t>转化</a:t>
            </a:r>
            <a:r>
              <a:rPr lang="zh-CN" altLang="en-US" dirty="0">
                <a:latin typeface="Comic Sans MS" panose="030F0702030302020204" pitchFamily="66" charset="0"/>
                <a:ea typeface="黑体" panose="02010609060101010101" charset="-122"/>
              </a:rPr>
              <a:t>为</a:t>
            </a:r>
            <a:r>
              <a:rPr lang="zh-CN" altLang="en-US" dirty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charset="-122"/>
              </a:rPr>
              <a:t>直角三角形</a:t>
            </a:r>
            <a:r>
              <a:rPr lang="zh-CN" altLang="en-US" dirty="0">
                <a:latin typeface="Comic Sans MS" panose="030F0702030302020204" pitchFamily="66" charset="0"/>
                <a:ea typeface="黑体" panose="02010609060101010101" charset="-122"/>
              </a:rPr>
              <a:t>或</a:t>
            </a:r>
            <a:r>
              <a:rPr lang="zh-CN" altLang="en-US" dirty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charset="-122"/>
              </a:rPr>
              <a:t>等腰三角形</a:t>
            </a:r>
            <a:r>
              <a:rPr lang="zh-CN" altLang="en-US" dirty="0">
                <a:latin typeface="Comic Sans MS" panose="030F0702030302020204" pitchFamily="66" charset="0"/>
                <a:ea typeface="黑体" panose="02010609060101010101" charset="-122"/>
              </a:rPr>
              <a:t>的问题来解决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755650" y="3789363"/>
            <a:ext cx="59055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3.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菱形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ABCD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中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,O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是两条对角线的交点，已知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AB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＝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5cm,AO=4cm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，求两对角线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AC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</a:rPr>
              <a:t>BD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的长。</a:t>
            </a:r>
            <a:endParaRPr kumimoji="1" lang="zh-CN" altLang="en-US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  <p:bldP spid="17416" grpId="0"/>
      <p:bldP spid="17417" grpId="0"/>
      <p:bldP spid="17421" grpId="0"/>
      <p:bldP spid="1742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全屏显示(4:3)</PresentationFormat>
  <Paragraphs>100</Paragraphs>
  <Slides>11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汉仪长美黑简</vt:lpstr>
      <vt:lpstr>黑体</vt:lpstr>
      <vt:lpstr>隶书</vt:lpstr>
      <vt:lpstr>宋体</vt:lpstr>
      <vt:lpstr>微软雅黑</vt:lpstr>
      <vt:lpstr>新宋体</vt:lpstr>
      <vt:lpstr>Arial</vt:lpstr>
      <vt:lpstr>Arial Black</vt:lpstr>
      <vt:lpstr>Comic Sans MS</vt:lpstr>
      <vt:lpstr>Times New Roman</vt:lpstr>
      <vt:lpstr>Wingdings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这一节课你学到了什么？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2022-01-07T08:15:23Z</dcterms:created>
  <dcterms:modified xsi:type="dcterms:W3CDTF">2023-01-16T16:53:12Z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E3FE4275825840B29694C057AD8F6119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