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0" r:id="rId3"/>
    <p:sldId id="315" r:id="rId4"/>
    <p:sldId id="361" r:id="rId5"/>
    <p:sldId id="347" r:id="rId6"/>
    <p:sldId id="348" r:id="rId7"/>
    <p:sldId id="349" r:id="rId8"/>
    <p:sldId id="306" r:id="rId9"/>
    <p:sldId id="344" r:id="rId10"/>
    <p:sldId id="294" r:id="rId11"/>
    <p:sldId id="340" r:id="rId12"/>
    <p:sldId id="337" r:id="rId13"/>
    <p:sldId id="362" r:id="rId14"/>
    <p:sldId id="26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559"/>
    <a:srgbClr val="FFFF99"/>
    <a:srgbClr val="FFCC66"/>
    <a:srgbClr val="E38C01"/>
    <a:srgbClr val="9ACC4F"/>
    <a:srgbClr val="CC3300"/>
    <a:srgbClr val="19884E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330" autoAdjust="0"/>
  </p:normalViewPr>
  <p:slideViewPr>
    <p:cSldViewPr>
      <p:cViewPr>
        <p:scale>
          <a:sx n="100" d="100"/>
          <a:sy n="100" d="100"/>
        </p:scale>
        <p:origin x="-126" y="-264"/>
      </p:cViewPr>
      <p:guideLst>
        <p:guide orient="horz" pos="216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8B33A26-71C7-489D-A9D2-7CCE0B91640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15E670F-6571-4C05-81FC-EC2E147F0E23}" type="slidenum">
              <a:rPr lang="en-US" altLang="zh-CN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33A26-71C7-489D-A9D2-7CCE0B916406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C0BFEE-FBAC-49EB-9B5E-1A1BA430E0DF}" type="slidenum">
              <a:rPr lang="en-US" altLang="zh-CN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2D3B83B-6E9B-46CC-A98A-1ED4A18D7A70}" type="slidenum">
              <a:rPr lang="en-US" altLang="zh-CN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DA45EDE-8A71-462B-B31F-BEAB459510DF}" type="slidenum">
              <a:rPr lang="en-US" altLang="zh-CN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B32F93-8CFB-441E-B62F-F50595DEDE84}" type="slidenum">
              <a:rPr lang="en-US" altLang="zh-CN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82CD1C-59FA-47EE-8564-45715FF151DE}" type="slidenum">
              <a:rPr lang="en-US" altLang="zh-CN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9E9608A-4BC9-4E84-939C-F55CABF4F976}" type="slidenum">
              <a:rPr lang="en-US" altLang="zh-CN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D3775B-5DA9-40A0-8665-B038C51B1A46}" type="slidenum">
              <a:rPr lang="en-US" altLang="zh-CN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49" descr="1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2268538" y="3286125"/>
            <a:ext cx="6477000" cy="1038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2268538" y="4365625"/>
            <a:ext cx="6400800" cy="7667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5" name="日期占位符 2052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6" name="页脚占位符 2053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7" name="灯片编号占位符 20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879F33DE-9F95-41B3-87A0-4323B08E91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36CFD-6A9B-4E78-A455-E56352C83406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C62C6-BF9B-4C1F-A86C-9A314E2BF00B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D55BB-C433-439F-BC86-B12F7EAC0131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4023354" y="1600248"/>
            <a:ext cx="5105400" cy="2590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7C56DE5-6640-4135-8C86-9C23B80D8F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D1B6-9098-4264-95D9-39F8EAE7DD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D1B6-9098-4264-95D9-39F8EAE7DD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D1B6-9098-4264-95D9-39F8EAE7DD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C0E5D-1B6F-4899-B4D1-10FEA826BC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D1B6-9098-4264-95D9-39F8EAE7DD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D1B6-9098-4264-95D9-39F8EAE7DD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D300C-C141-4DD1-8CEA-F570642CFAB1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D1B6-9098-4264-95D9-39F8EAE7DD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4023354" y="1600248"/>
            <a:ext cx="5105400" cy="25908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7C56DE5-6640-4135-8C86-9C23B80D8F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6B68820-24CD-4B0A-9CB6-9B50A38E7AB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A543A-F89E-41FB-BE9C-093856B780FD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DA007-7F6E-47E6-A34B-7AD6C28CF1D2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743E6-D9E2-4E49-B772-43A404A33288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97E3-AA37-443C-B233-A76F226F14C6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45827-3800-4149-ADCE-F26E19740A72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82CE6-F1D8-42C8-B8B5-D0B0CC3BD644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02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0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A046-9B7F-49AC-9E4E-2BB40B658A71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25" descr="1-1副本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文本占位符 1027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spcBef>
                <a:spcPct val="20000"/>
              </a:spcBef>
              <a:buFontTx/>
              <a:buNone/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spcBef>
                <a:spcPct val="20000"/>
              </a:spcBef>
              <a:buFontTx/>
              <a:buNone/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20000"/>
              </a:spcBef>
              <a:defRPr sz="1400"/>
            </a:lvl1pPr>
          </a:lstStyle>
          <a:p>
            <a:fld id="{0F0E8073-192B-4E29-8610-B867BF75176C}" type="slidenum">
              <a:rPr lang="en-US" altLang="zh-CN"/>
              <a:t>‹#›</a:t>
            </a:fld>
            <a:endParaRPr lang="en-US" altLang="zh-CN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file:///C:\Documents%20and%20Settings\Administrator\&#26700;&#38754;\&#20864;&#25945;&#29256;\Lesson54%20&#20248;&#25945;&#31934;&#21697;&#35838;&#20214;\54-2.mp3" TargetMode="External"/><Relationship Id="rId1" Type="http://schemas.microsoft.com/office/2007/relationships/media" Target="file:///C:\Documents%20and%20Settings\Administrator\&#26700;&#38754;\&#20864;&#25945;&#29256;\Lesson54%20&#20248;&#25945;&#31934;&#21697;&#35838;&#20214;\54-2.mp3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/>
          <p:cNvSpPr txBox="1"/>
          <p:nvPr/>
        </p:nvSpPr>
        <p:spPr bwMode="auto">
          <a:xfrm>
            <a:off x="125412" y="1524050"/>
            <a:ext cx="8866071" cy="1893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ctr">
              <a:buFontTx/>
              <a:buNone/>
              <a:defRPr/>
            </a:pPr>
            <a:r>
              <a:rPr lang="en-US" altLang="zh-CN" sz="48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Lesson 54 : </a:t>
            </a:r>
          </a:p>
          <a:p>
            <a:pPr marL="514350" indent="-514350" algn="ctr">
              <a:buFontTx/>
              <a:buNone/>
              <a:defRPr/>
            </a:pPr>
            <a:r>
              <a:rPr lang="en-US" altLang="zh-CN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How Embarrassing!</a:t>
            </a:r>
          </a:p>
        </p:txBody>
      </p:sp>
      <p:sp>
        <p:nvSpPr>
          <p:cNvPr id="3" name="矩形 2"/>
          <p:cNvSpPr/>
          <p:nvPr/>
        </p:nvSpPr>
        <p:spPr>
          <a:xfrm>
            <a:off x="2911201" y="556254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88900" y="42863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0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Practice</a:t>
            </a: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-15875" y="2244725"/>
            <a:ext cx="9113838" cy="2062103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 marL="514350" indent="-514350" eaLnBrk="0" hangingPunct="0">
              <a:buFontTx/>
              <a:buNone/>
              <a:defRPr/>
            </a:pPr>
            <a:r>
              <a:rPr lang="en-US" altLang="zh-CN" sz="3200" dirty="0">
                <a:latin typeface="+mn-lt"/>
                <a:sym typeface="+mn-ea"/>
              </a:rPr>
              <a:t>1.   After living abroad for 30 years, the couple __________ the small town.</a:t>
            </a:r>
          </a:p>
          <a:p>
            <a:pPr marL="514350" indent="-514350" eaLnBrk="0" hangingPunct="0">
              <a:buFontTx/>
              <a:buNone/>
              <a:defRPr/>
            </a:pPr>
            <a:r>
              <a:rPr lang="en-US" altLang="zh-CN" sz="3200" dirty="0">
                <a:latin typeface="+mn-lt"/>
                <a:sym typeface="+mn-ea"/>
              </a:rPr>
              <a:t>2.   We’d love to go to the party, but we ______________for that day.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562" y="2691001"/>
            <a:ext cx="2689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returned to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2100" y="3629356"/>
            <a:ext cx="4017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have made plans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52413" y="654050"/>
            <a:ext cx="8845550" cy="8382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Fill in the blanks with the correct forms of the words or phrases in the box.</a:t>
            </a:r>
          </a:p>
        </p:txBody>
      </p:sp>
      <p:sp>
        <p:nvSpPr>
          <p:cNvPr id="9" name="KSO_Shape"/>
          <p:cNvSpPr/>
          <p:nvPr/>
        </p:nvSpPr>
        <p:spPr>
          <a:xfrm>
            <a:off x="88900" y="1554163"/>
            <a:ext cx="8767763" cy="70485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solidFill>
              <a:srgbClr val="E38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run into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， </a:t>
            </a: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return to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， </a:t>
            </a: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hear from</a:t>
            </a: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， </a:t>
            </a:r>
            <a:r>
              <a:rPr lang="en-US" altLang="zh-CN" sz="2800" b="1" dirty="0">
                <a:solidFill>
                  <a:schemeClr val="tx1"/>
                </a:solidFill>
                <a:sym typeface="+mn-ea"/>
              </a:rPr>
              <a:t>make plans </a:t>
            </a:r>
          </a:p>
        </p:txBody>
      </p:sp>
      <p:sp>
        <p:nvSpPr>
          <p:cNvPr id="34823" name="矩形 8"/>
          <p:cNvSpPr>
            <a:spLocks noChangeArrowheads="1"/>
          </p:cNvSpPr>
          <p:nvPr/>
        </p:nvSpPr>
        <p:spPr bwMode="auto">
          <a:xfrm>
            <a:off x="-15875" y="4583113"/>
            <a:ext cx="91138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0" hangingPunct="0"/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3.   They ___________their son yesterday. They were very happy.</a:t>
            </a:r>
          </a:p>
          <a:p>
            <a:pPr marL="514350" indent="-514350" eaLnBrk="0" hangingPunct="0"/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4.   I _________ an old friend on my way to school yesterday.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8175" y="4556125"/>
            <a:ext cx="2965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heard from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5363" y="5649913"/>
            <a:ext cx="2611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ran into</a:t>
            </a:r>
          </a:p>
        </p:txBody>
      </p:sp>
      <p:sp>
        <p:nvSpPr>
          <p:cNvPr id="34826" name="文本框 2"/>
          <p:cNvSpPr txBox="1">
            <a:spLocks noChangeArrowheads="1"/>
          </p:cNvSpPr>
          <p:nvPr/>
        </p:nvSpPr>
        <p:spPr bwMode="auto">
          <a:xfrm>
            <a:off x="6567488" y="74613"/>
            <a:ext cx="2266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191966"/>
                </a:solidFill>
              </a:rPr>
              <a:t>巩固训练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6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327025" y="8255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Exercise </a:t>
            </a:r>
          </a:p>
        </p:txBody>
      </p:sp>
      <p:sp>
        <p:nvSpPr>
          <p:cNvPr id="36866" name="Rectangle 3"/>
          <p:cNvSpPr txBox="1">
            <a:spLocks noRot="1" noChangeArrowheads="1"/>
          </p:cNvSpPr>
          <p:nvPr/>
        </p:nvSpPr>
        <p:spPr bwMode="auto">
          <a:xfrm>
            <a:off x="130175" y="838200"/>
            <a:ext cx="890746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根据句意和所给的首字母用适当的词语填空。</a:t>
            </a:r>
          </a:p>
          <a:p>
            <a:pPr eaLnBrk="0" hangingPunct="0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Danny a________ his mistakes at last.</a:t>
            </a:r>
          </a:p>
          <a:p>
            <a:pPr eaLnBrk="0" hangingPunct="0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His uncle w____ hands to him and then went away.</a:t>
            </a:r>
          </a:p>
          <a:p>
            <a:pPr eaLnBrk="0" hangingPunct="0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This story often r________ me of my hard life.</a:t>
            </a:r>
          </a:p>
          <a:p>
            <a:pPr eaLnBrk="0" hangingPunct="0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Mr. Zhang has been a_______ for many years and he’ll return next month.</a:t>
            </a:r>
          </a:p>
          <a:p>
            <a:pPr eaLnBrk="0" hangingPunct="0"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They are making a p___ to play against us.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35200" y="1379538"/>
            <a:ext cx="20891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dmitted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41625" y="2030413"/>
            <a:ext cx="12239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aved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90975" y="3176588"/>
            <a:ext cx="17272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eminds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840288" y="4446588"/>
            <a:ext cx="15113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broad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606925" y="5668963"/>
            <a:ext cx="1035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lan</a:t>
            </a:r>
          </a:p>
        </p:txBody>
      </p:sp>
      <p:sp>
        <p:nvSpPr>
          <p:cNvPr id="36872" name="文本框 2"/>
          <p:cNvSpPr txBox="1">
            <a:spLocks noChangeArrowheads="1"/>
          </p:cNvSpPr>
          <p:nvPr/>
        </p:nvSpPr>
        <p:spPr bwMode="auto">
          <a:xfrm>
            <a:off x="6567488" y="150813"/>
            <a:ext cx="2266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191966"/>
                </a:solidFill>
              </a:rPr>
              <a:t>达标检测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0" y="1018639"/>
            <a:ext cx="8926512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Rewrite Li Ming's embarrasssing pexperience.</a:t>
            </a:r>
          </a:p>
        </p:txBody>
      </p:sp>
      <p:sp>
        <p:nvSpPr>
          <p:cNvPr id="37890" name="矩形 6"/>
          <p:cNvSpPr>
            <a:spLocks noChangeArrowheads="1"/>
          </p:cNvSpPr>
          <p:nvPr/>
        </p:nvSpPr>
        <p:spPr bwMode="auto">
          <a:xfrm>
            <a:off x="2208213" y="69850"/>
            <a:ext cx="6970712" cy="828675"/>
          </a:xfrm>
          <a:prstGeom prst="rect">
            <a:avLst/>
          </a:prstGeom>
          <a:solidFill>
            <a:srgbClr val="A7D559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Use the third person and past time!</a:t>
            </a:r>
          </a:p>
        </p:txBody>
      </p:sp>
      <p:sp>
        <p:nvSpPr>
          <p:cNvPr id="37891" name="文本框 3"/>
          <p:cNvSpPr txBox="1">
            <a:spLocks noChangeArrowheads="1"/>
          </p:cNvSpPr>
          <p:nvPr/>
        </p:nvSpPr>
        <p:spPr bwMode="auto">
          <a:xfrm>
            <a:off x="95250" y="1676446"/>
            <a:ext cx="90487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/>
              <a:t>   This week, Li Ming had an embarrassing moment. He _____ an old friend, </a:t>
            </a:r>
            <a:r>
              <a:rPr lang="en-US" altLang="zh-CN" sz="3200" dirty="0" err="1"/>
              <a:t>Gao</a:t>
            </a:r>
            <a:r>
              <a:rPr lang="en-US" altLang="zh-CN" sz="3200" dirty="0"/>
              <a:t> Yuan. </a:t>
            </a:r>
            <a:r>
              <a:rPr lang="en-US" altLang="zh-CN" sz="3200" dirty="0" err="1"/>
              <a:t>Gao</a:t>
            </a:r>
            <a:r>
              <a:rPr lang="en-US" altLang="zh-CN" sz="3200" dirty="0"/>
              <a:t> said hi to Li Ming, but he _______. </a:t>
            </a:r>
            <a:r>
              <a:rPr lang="en-US" altLang="zh-CN" sz="3200" dirty="0" err="1"/>
              <a:t>Gao</a:t>
            </a:r>
            <a:r>
              <a:rPr lang="en-US" altLang="zh-CN" sz="3200" dirty="0"/>
              <a:t> seemed familiar to Li  Ming, but he ______. He felt ______. Finally, he had to admit that _______. Later, Li Ming called _____. They made plans ________. Li Ming got back his ______by _________. From Li Ming's story, we know that a _________ is more powerful.</a:t>
            </a:r>
          </a:p>
        </p:txBody>
      </p:sp>
      <p:sp>
        <p:nvSpPr>
          <p:cNvPr id="37892" name="文本框 2"/>
          <p:cNvSpPr txBox="1">
            <a:spLocks noChangeArrowheads="1"/>
          </p:cNvSpPr>
          <p:nvPr/>
        </p:nvSpPr>
        <p:spPr bwMode="auto">
          <a:xfrm>
            <a:off x="57737" y="312201"/>
            <a:ext cx="2266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191966"/>
                </a:solidFill>
              </a:rPr>
              <a:t>能力提升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2"/>
          <p:cNvSpPr txBox="1">
            <a:spLocks noChangeArrowheads="1"/>
          </p:cNvSpPr>
          <p:nvPr/>
        </p:nvSpPr>
        <p:spPr bwMode="auto">
          <a:xfrm>
            <a:off x="984250" y="576263"/>
            <a:ext cx="4065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/>
              <a:t>Sum up:</a:t>
            </a:r>
          </a:p>
        </p:txBody>
      </p:sp>
      <p:sp>
        <p:nvSpPr>
          <p:cNvPr id="38914" name="文本框 2"/>
          <p:cNvSpPr txBox="1">
            <a:spLocks noChangeArrowheads="1"/>
          </p:cNvSpPr>
          <p:nvPr/>
        </p:nvSpPr>
        <p:spPr bwMode="auto">
          <a:xfrm>
            <a:off x="66675" y="1495425"/>
            <a:ext cx="897096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  Key Phrases</a:t>
            </a:r>
          </a:p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run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into;  return to; hear from; make plans; remind of </a:t>
            </a:r>
          </a:p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 We Know from Li Ming's story that: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talking about problems is better than keeping them as secrets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2525713" y="1371600"/>
            <a:ext cx="3673475" cy="8509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4800" b="1" kern="0" dirty="0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Homework</a:t>
            </a:r>
          </a:p>
        </p:txBody>
      </p:sp>
      <p:sp>
        <p:nvSpPr>
          <p:cNvPr id="39938" name="文本框 3"/>
          <p:cNvSpPr txBox="1">
            <a:spLocks noChangeArrowheads="1"/>
          </p:cNvSpPr>
          <p:nvPr/>
        </p:nvSpPr>
        <p:spPr bwMode="auto">
          <a:xfrm>
            <a:off x="1055688" y="2743218"/>
            <a:ext cx="7440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Write about your embarrassing experience</a:t>
            </a:r>
            <a:r>
              <a:rPr lang="en-US" altLang="zh-CN" sz="4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endParaRPr lang="en-US" altLang="zh-CN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2824163" y="681038"/>
            <a:ext cx="3200400" cy="900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Thinking! 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957578" y="1760853"/>
            <a:ext cx="6934200" cy="2185035"/>
          </a:xfrm>
          <a:prstGeom prst="roundRect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How do you feel if you meet an old friend and he or she can’t remember your name?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019" y="4343400"/>
            <a:ext cx="5117466" cy="23310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2590852" y="735013"/>
            <a:ext cx="4678363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4000" b="1" kern="0" dirty="0" smtClean="0">
                <a:solidFill>
                  <a:srgbClr val="FF0000"/>
                </a:solidFill>
                <a:latin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66675" y="1495425"/>
            <a:ext cx="8970963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To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learn about expressions: </a:t>
            </a:r>
          </a:p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run into;  return to; hear from; make plans; remind of </a:t>
            </a:r>
          </a:p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To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learn about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talking one’s experience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0" hangingPunct="0"/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To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realize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talking about problems is better than keeping them as secrets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 noChangeArrowheads="1"/>
          </p:cNvSpPr>
          <p:nvPr>
            <p:ph type="title"/>
          </p:nvPr>
        </p:nvSpPr>
        <p:spPr>
          <a:xfrm>
            <a:off x="161925" y="103188"/>
            <a:ext cx="3175000" cy="800100"/>
          </a:xfrm>
        </p:spPr>
        <p:txBody>
          <a:bodyPr/>
          <a:lstStyle/>
          <a:p>
            <a:r>
              <a:rPr lang="zh-CN" altLang="zh-CN" smtClean="0"/>
              <a:t>预习检测！</a:t>
            </a:r>
          </a:p>
        </p:txBody>
      </p:sp>
      <p:sp>
        <p:nvSpPr>
          <p:cNvPr id="23554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1098550" y="1090613"/>
            <a:ext cx="2238375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tx1"/>
                </a:solidFill>
              </a:rPr>
              <a:t>1.</a:t>
            </a:r>
            <a:r>
              <a:rPr lang="zh-CN" altLang="en-US" sz="4000" dirty="0" smtClean="0">
                <a:solidFill>
                  <a:schemeClr val="tx1"/>
                </a:solidFill>
              </a:rPr>
              <a:t>瞬间</a:t>
            </a: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tx1"/>
                </a:solidFill>
              </a:rPr>
              <a:t>2.</a:t>
            </a:r>
            <a:r>
              <a:rPr lang="zh-CN" altLang="en-US" sz="4000" dirty="0" smtClean="0">
                <a:solidFill>
                  <a:schemeClr val="tx1"/>
                </a:solidFill>
              </a:rPr>
              <a:t>轻拍</a:t>
            </a: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tx1"/>
                </a:solidFill>
              </a:rPr>
              <a:t>3.</a:t>
            </a:r>
            <a:r>
              <a:rPr lang="zh-CN" altLang="en-US" sz="4000" dirty="0" smtClean="0">
                <a:solidFill>
                  <a:schemeClr val="tx1"/>
                </a:solidFill>
              </a:rPr>
              <a:t>熟悉的</a:t>
            </a: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tx1"/>
                </a:solidFill>
              </a:rPr>
              <a:t>4.</a:t>
            </a:r>
            <a:r>
              <a:rPr lang="zh-CN" altLang="en-US" sz="4000" dirty="0" smtClean="0">
                <a:solidFill>
                  <a:schemeClr val="tx1"/>
                </a:solidFill>
              </a:rPr>
              <a:t>承认</a:t>
            </a:r>
          </a:p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tx1"/>
                </a:solidFill>
              </a:rPr>
              <a:t>5.</a:t>
            </a:r>
            <a:r>
              <a:rPr lang="zh-CN" altLang="en-US" sz="4000" dirty="0" smtClean="0">
                <a:solidFill>
                  <a:schemeClr val="tx1"/>
                </a:solidFill>
              </a:rPr>
              <a:t>挥手</a:t>
            </a:r>
          </a:p>
          <a:p>
            <a:endParaRPr lang="zh-CN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4024313" y="1374775"/>
            <a:ext cx="43227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/>
              <a:t>____________</a:t>
            </a:r>
          </a:p>
          <a:p>
            <a:pPr>
              <a:lnSpc>
                <a:spcPct val="150000"/>
              </a:lnSpc>
            </a:pPr>
            <a:r>
              <a:rPr lang="en-US" altLang="zh-CN" sz="4000"/>
              <a:t>____________</a:t>
            </a:r>
          </a:p>
          <a:p>
            <a:pPr>
              <a:lnSpc>
                <a:spcPct val="150000"/>
              </a:lnSpc>
            </a:pPr>
            <a:r>
              <a:rPr lang="en-US" altLang="zh-CN" sz="4000"/>
              <a:t>____________</a:t>
            </a:r>
          </a:p>
          <a:p>
            <a:pPr>
              <a:lnSpc>
                <a:spcPct val="150000"/>
              </a:lnSpc>
            </a:pPr>
            <a:r>
              <a:rPr lang="en-US" altLang="zh-CN" sz="4000"/>
              <a:t>____________</a:t>
            </a:r>
          </a:p>
          <a:p>
            <a:pPr>
              <a:lnSpc>
                <a:spcPct val="200000"/>
              </a:lnSpc>
            </a:pPr>
            <a:r>
              <a:rPr lang="en-US" altLang="zh-CN" sz="4000"/>
              <a:t>———————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381500" y="1512888"/>
            <a:ext cx="23828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moment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87838" y="2471738"/>
            <a:ext cx="25701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tap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87838" y="3432175"/>
            <a:ext cx="3155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familiar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87838" y="4318000"/>
            <a:ext cx="2279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admit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381500" y="5202238"/>
            <a:ext cx="17510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wave</a:t>
            </a:r>
          </a:p>
        </p:txBody>
      </p:sp>
      <p:sp>
        <p:nvSpPr>
          <p:cNvPr id="23561" name="文本框 1"/>
          <p:cNvSpPr txBox="1">
            <a:spLocks noChangeArrowheads="1"/>
          </p:cNvSpPr>
          <p:nvPr/>
        </p:nvSpPr>
        <p:spPr bwMode="auto">
          <a:xfrm>
            <a:off x="6567488" y="150813"/>
            <a:ext cx="2266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0000E5"/>
                </a:solidFill>
              </a:rPr>
              <a:t>自主学习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80963" y="125413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Listening</a:t>
            </a:r>
          </a:p>
        </p:txBody>
      </p:sp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115888" y="1716088"/>
            <a:ext cx="8797925" cy="4938712"/>
          </a:xfrm>
          <a:prstGeom prst="rect">
            <a:avLst/>
          </a:prstGeom>
          <a:solidFill>
            <a:srgbClr val="00B0F0"/>
          </a:solidFill>
          <a:ln w="19050">
            <a:noFill/>
            <a:miter lim="800000"/>
          </a:ln>
        </p:spPr>
        <p:txBody>
          <a:bodyPr>
            <a:spAutoFit/>
          </a:bodyPr>
          <a:lstStyle/>
          <a:p>
            <a:pPr marL="514350" eaLnBrk="0" hangingPunct="0">
              <a:lnSpc>
                <a:spcPts val="4200"/>
              </a:lnSpc>
              <a:buFontTx/>
              <a:buNone/>
              <a:defRPr/>
            </a:pPr>
            <a:r>
              <a:rPr lang="en-US" altLang="zh-CN" sz="3600" b="1" dirty="0">
                <a:latin typeface="+mn-lt"/>
                <a:sym typeface="+mn-ea"/>
              </a:rPr>
              <a:t>   One day I was in class. The whole class was quiet. ______________ my cell phone rang. Many heads _________ my direction. The teacher walked up to me. My face turned red. I felt so nervous that I could ________ breathe. Then I heard myself say in a shaking voice "You want it?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/>
                <a:sym typeface="+mn-ea"/>
              </a:rPr>
              <a:t>"</a:t>
            </a:r>
            <a:r>
              <a:rPr lang="en-US" altLang="zh-CN" sz="3600" b="1" dirty="0">
                <a:latin typeface="+mn-lt"/>
                <a:sym typeface="+mn-ea"/>
              </a:rPr>
              <a:t> How embarrassing!!!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0" y="2244725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All of a sudden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7850" y="3262313"/>
            <a:ext cx="2768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turned in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65150" y="785495"/>
            <a:ext cx="8014335" cy="838200"/>
          </a:xfrm>
          <a:prstGeom prst="roundRect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Listen to some kids talking about their most embarrassing moments and fill in the blanks.</a:t>
            </a:r>
          </a:p>
        </p:txBody>
      </p:sp>
      <p:pic>
        <p:nvPicPr>
          <p:cNvPr id="10" name="54-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763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6763" y="4873625"/>
            <a:ext cx="1828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hardly</a:t>
            </a:r>
          </a:p>
        </p:txBody>
      </p:sp>
      <p:sp>
        <p:nvSpPr>
          <p:cNvPr id="24584" name="文本框 2"/>
          <p:cNvSpPr txBox="1">
            <a:spLocks noChangeArrowheads="1"/>
          </p:cNvSpPr>
          <p:nvPr/>
        </p:nvSpPr>
        <p:spPr bwMode="auto">
          <a:xfrm>
            <a:off x="6567488" y="74613"/>
            <a:ext cx="2266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191966"/>
                </a:solidFill>
              </a:rPr>
              <a:t>自主学习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10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矩形 4"/>
          <p:cNvSpPr>
            <a:spLocks noChangeArrowheads="1"/>
          </p:cNvSpPr>
          <p:nvPr/>
        </p:nvSpPr>
        <p:spPr bwMode="auto">
          <a:xfrm>
            <a:off x="174625" y="906463"/>
            <a:ext cx="8794750" cy="5478462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>
            <a:spAutoFit/>
          </a:bodyPr>
          <a:lstStyle/>
          <a:p>
            <a:pPr marL="514350" eaLnBrk="0" hangingPunct="0">
              <a:lnSpc>
                <a:spcPts val="4200"/>
              </a:lnSpc>
              <a:buFontTx/>
              <a:buNone/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+mn-lt"/>
                <a:sym typeface="+mn-ea"/>
              </a:rPr>
              <a:t>      My most embarrassing moment was during an award ceremony at the end of the year. I was sitting at the front. The host announced a special _______ and I heard my name, so I went up on the ______. It turned out that it was the other girl. The ______ part was walking back to my seat in front of everyone! Imagine how embarrassed I was!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54288" y="3009900"/>
            <a:ext cx="16922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award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8275" y="3536950"/>
            <a:ext cx="15970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stage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0700" y="4594225"/>
            <a:ext cx="1447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worst</a:t>
            </a:r>
          </a:p>
        </p:txBody>
      </p:sp>
      <p:sp>
        <p:nvSpPr>
          <p:cNvPr id="3" name="文本占位符 1"/>
          <p:cNvSpPr txBox="1"/>
          <p:nvPr/>
        </p:nvSpPr>
        <p:spPr bwMode="auto">
          <a:xfrm>
            <a:off x="4763" y="201613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Listening</a:t>
            </a:r>
          </a:p>
        </p:txBody>
      </p:sp>
      <p:sp>
        <p:nvSpPr>
          <p:cNvPr id="26630" name="文本框 1"/>
          <p:cNvSpPr txBox="1">
            <a:spLocks noChangeArrowheads="1"/>
          </p:cNvSpPr>
          <p:nvPr/>
        </p:nvSpPr>
        <p:spPr bwMode="auto">
          <a:xfrm>
            <a:off x="6567488" y="74613"/>
            <a:ext cx="2266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191966"/>
                </a:solidFill>
              </a:rPr>
              <a:t>自主学习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5875" y="31750"/>
            <a:ext cx="28495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CN" altLang="en-US" sz="44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听读课文</a:t>
            </a:r>
            <a:r>
              <a:rPr lang="en-US" altLang="zh-CN" sz="44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24153" y="890270"/>
            <a:ext cx="8614410" cy="609600"/>
          </a:xfrm>
          <a:prstGeom prst="roundRect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What is Ling Ming's embarrassing experience?</a:t>
            </a:r>
          </a:p>
        </p:txBody>
      </p:sp>
      <p:sp>
        <p:nvSpPr>
          <p:cNvPr id="28676" name="文本框 1"/>
          <p:cNvSpPr txBox="1">
            <a:spLocks noChangeArrowheads="1"/>
          </p:cNvSpPr>
          <p:nvPr/>
        </p:nvSpPr>
        <p:spPr bwMode="auto">
          <a:xfrm>
            <a:off x="6567488" y="74613"/>
            <a:ext cx="2266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191966"/>
                </a:solidFill>
              </a:rPr>
              <a:t>自主学习</a:t>
            </a:r>
          </a:p>
        </p:txBody>
      </p:sp>
      <p:pic>
        <p:nvPicPr>
          <p:cNvPr id="28675" name="Picture 3" descr="ppt/media/image9.wmf"/>
          <p:cNvPicPr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622425"/>
            <a:ext cx="89408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31763" y="73025"/>
            <a:ext cx="3429000" cy="7286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Retelling</a:t>
            </a:r>
          </a:p>
        </p:txBody>
      </p:sp>
      <p:grpSp>
        <p:nvGrpSpPr>
          <p:cNvPr id="30722" name="组合 9"/>
          <p:cNvGrpSpPr/>
          <p:nvPr/>
        </p:nvGrpSpPr>
        <p:grpSpPr bwMode="auto">
          <a:xfrm>
            <a:off x="801688" y="2876550"/>
            <a:ext cx="8153400" cy="2738438"/>
            <a:chOff x="762000" y="3048000"/>
            <a:chExt cx="8153400" cy="1790700"/>
          </a:xfrm>
        </p:grpSpPr>
        <p:pic>
          <p:nvPicPr>
            <p:cNvPr id="3072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39050" y="3124200"/>
              <a:ext cx="1276350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4" name="组合 7"/>
            <p:cNvGrpSpPr/>
            <p:nvPr/>
          </p:nvGrpSpPr>
          <p:grpSpPr bwMode="auto">
            <a:xfrm>
              <a:off x="762000" y="3048000"/>
              <a:ext cx="7391400" cy="1790700"/>
              <a:chOff x="685800" y="3048000"/>
              <a:chExt cx="7391400" cy="1790700"/>
            </a:xfrm>
          </p:grpSpPr>
          <p:sp>
            <p:nvSpPr>
              <p:cNvPr id="7" name="KSO_Shape"/>
              <p:cNvSpPr/>
              <p:nvPr/>
            </p:nvSpPr>
            <p:spPr>
              <a:xfrm>
                <a:off x="685800" y="3048000"/>
                <a:ext cx="7239000" cy="17907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矩形 7"/>
              <p:cNvSpPr>
                <a:spLocks noChangeArrowheads="1"/>
              </p:cNvSpPr>
              <p:nvPr/>
            </p:nvSpPr>
            <p:spPr bwMode="auto">
              <a:xfrm>
                <a:off x="1066800" y="3263922"/>
                <a:ext cx="7010400" cy="11470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  <a:buFontTx/>
                  <a:buNone/>
                  <a:defRPr/>
                </a:pPr>
                <a:r>
                  <a:rPr lang="en-US" altLang="zh-CN" sz="3600" dirty="0">
                    <a:latin typeface="+mn-lt"/>
                    <a:ea typeface="黑体" panose="02010609060101010101" pitchFamily="49" charset="-122"/>
                    <a:sym typeface="+mn-ea"/>
                  </a:rPr>
                  <a:t>run into… familiar… couldn’t remember…awful…chat…</a:t>
                </a:r>
              </a:p>
            </p:txBody>
          </p:sp>
        </p:grpSp>
      </p:grpSp>
      <p:sp>
        <p:nvSpPr>
          <p:cNvPr id="11" name="圆角矩形 10"/>
          <p:cNvSpPr/>
          <p:nvPr/>
        </p:nvSpPr>
        <p:spPr>
          <a:xfrm>
            <a:off x="606425" y="918845"/>
            <a:ext cx="8037830" cy="1169670"/>
          </a:xfrm>
          <a:prstGeom prst="roundRect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Read and retell Li Ming’s embarrassing experience using the hints below.</a:t>
            </a:r>
          </a:p>
        </p:txBody>
      </p:sp>
      <p:sp>
        <p:nvSpPr>
          <p:cNvPr id="30728" name="文本框 1"/>
          <p:cNvSpPr txBox="1">
            <a:spLocks noChangeArrowheads="1"/>
          </p:cNvSpPr>
          <p:nvPr/>
        </p:nvSpPr>
        <p:spPr bwMode="auto">
          <a:xfrm>
            <a:off x="6567488" y="150813"/>
            <a:ext cx="2266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191966"/>
                </a:solidFill>
              </a:rPr>
              <a:t>合作学习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136525" y="793750"/>
            <a:ext cx="8572500" cy="66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Read and find out the key phrases</a:t>
            </a: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360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in the text.</a:t>
            </a:r>
          </a:p>
        </p:txBody>
      </p:sp>
      <p:sp>
        <p:nvSpPr>
          <p:cNvPr id="32770" name="文本框 1"/>
          <p:cNvSpPr txBox="1">
            <a:spLocks noChangeArrowheads="1"/>
          </p:cNvSpPr>
          <p:nvPr/>
        </p:nvSpPr>
        <p:spPr bwMode="auto">
          <a:xfrm>
            <a:off x="25400" y="1604963"/>
            <a:ext cx="5238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 dirty="0"/>
              <a:t>1.</a:t>
            </a:r>
            <a:r>
              <a:rPr lang="zh-CN" altLang="en-US" sz="4000" b="1" dirty="0"/>
              <a:t>偶然遇见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/>
              <a:t>2.</a:t>
            </a:r>
            <a:r>
              <a:rPr lang="zh-CN" altLang="en-US" sz="4000" b="1" dirty="0"/>
              <a:t>接到某人的来信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/>
              <a:t>3. </a:t>
            </a:r>
            <a:r>
              <a:rPr lang="zh-CN" altLang="en-US" sz="4000" b="1" dirty="0"/>
              <a:t>返回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/>
              <a:t>4.</a:t>
            </a:r>
            <a:r>
              <a:rPr lang="zh-CN" altLang="en-US" sz="4000" b="1" dirty="0"/>
              <a:t>使某人想起某事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/>
              <a:t>5.</a:t>
            </a:r>
            <a:r>
              <a:rPr lang="zh-CN" altLang="en-US" sz="4000" b="1" dirty="0"/>
              <a:t>制定计划</a:t>
            </a:r>
          </a:p>
        </p:txBody>
      </p:sp>
      <p:sp>
        <p:nvSpPr>
          <p:cNvPr id="32771" name="文本框 4"/>
          <p:cNvSpPr txBox="1">
            <a:spLocks noChangeArrowheads="1"/>
          </p:cNvSpPr>
          <p:nvPr/>
        </p:nvSpPr>
        <p:spPr bwMode="auto">
          <a:xfrm>
            <a:off x="4097338" y="1454150"/>
            <a:ext cx="5008562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/>
              <a:t>_______________</a:t>
            </a:r>
          </a:p>
          <a:p>
            <a:pPr>
              <a:lnSpc>
                <a:spcPct val="150000"/>
              </a:lnSpc>
            </a:pPr>
            <a:r>
              <a:rPr lang="en-US" altLang="zh-CN" sz="4000"/>
              <a:t>_______________</a:t>
            </a:r>
          </a:p>
          <a:p>
            <a:pPr>
              <a:lnSpc>
                <a:spcPct val="150000"/>
              </a:lnSpc>
            </a:pPr>
            <a:r>
              <a:rPr lang="en-US" altLang="zh-CN" sz="4000"/>
              <a:t>_______________</a:t>
            </a:r>
          </a:p>
          <a:p>
            <a:pPr>
              <a:lnSpc>
                <a:spcPct val="150000"/>
              </a:lnSpc>
            </a:pPr>
            <a:r>
              <a:rPr lang="en-US" altLang="zh-CN" sz="4000"/>
              <a:t>_______________</a:t>
            </a:r>
          </a:p>
          <a:p>
            <a:pPr>
              <a:lnSpc>
                <a:spcPct val="150000"/>
              </a:lnSpc>
            </a:pPr>
            <a:r>
              <a:rPr lang="en-US" altLang="zh-CN" sz="4000"/>
              <a:t>_______________</a:t>
            </a:r>
          </a:p>
          <a:p>
            <a:endParaRPr lang="en-US" altLang="zh-CN" sz="4000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24450" y="1704975"/>
            <a:ext cx="23066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run into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994275" y="2601913"/>
            <a:ext cx="25669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hear from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889500" y="3462338"/>
            <a:ext cx="30622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return to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08488" y="4467225"/>
            <a:ext cx="438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remind sb of sth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222750" y="5326063"/>
            <a:ext cx="41100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</a:rPr>
              <a:t>make plans</a:t>
            </a:r>
          </a:p>
        </p:txBody>
      </p:sp>
      <p:sp>
        <p:nvSpPr>
          <p:cNvPr id="32777" name="文本框 1"/>
          <p:cNvSpPr txBox="1">
            <a:spLocks noChangeArrowheads="1"/>
          </p:cNvSpPr>
          <p:nvPr/>
        </p:nvSpPr>
        <p:spPr bwMode="auto">
          <a:xfrm>
            <a:off x="6567488" y="150813"/>
            <a:ext cx="22669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191966"/>
                </a:solidFill>
              </a:rPr>
              <a:t>合作探究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7B7E5"/>
      </a:accent6>
      <a:hlink>
        <a:srgbClr val="3333CC"/>
      </a:hlink>
      <a:folHlink>
        <a:srgbClr val="AF67FF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蓝调晶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调晶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调晶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全屏显示(4:3)</PresentationFormat>
  <Paragraphs>108</Paragraphs>
  <Slides>14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Calibri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预习检测！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2008-03-21T16:46:00Z</dcterms:created>
  <dcterms:modified xsi:type="dcterms:W3CDTF">2023-01-16T16:53:33Z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4A5450B189BE4AA7B1880BFCB09B7F1D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