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68" r:id="rId5"/>
    <p:sldId id="258" r:id="rId6"/>
    <p:sldId id="267" r:id="rId7"/>
    <p:sldId id="269" r:id="rId8"/>
    <p:sldId id="25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6</a:t>
            </a:fld>
            <a:endParaRPr lang="en-US" altLang="zh-CN" sz="1200" dirty="0"/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7"/>
          <p:cNvSpPr/>
          <p:nvPr/>
        </p:nvSpPr>
        <p:spPr>
          <a:xfrm>
            <a:off x="1600200" y="609600"/>
            <a:ext cx="577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西师大版四年级数学下册</a:t>
            </a:r>
          </a:p>
        </p:txBody>
      </p:sp>
      <p:sp>
        <p:nvSpPr>
          <p:cNvPr id="14340" name="WordArt 9"/>
          <p:cNvSpPr>
            <a:spLocks noTextEdit="1"/>
          </p:cNvSpPr>
          <p:nvPr/>
        </p:nvSpPr>
        <p:spPr>
          <a:xfrm>
            <a:off x="838200" y="1600200"/>
            <a:ext cx="67818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认识三角形</a:t>
            </a:r>
          </a:p>
        </p:txBody>
      </p:sp>
      <p:sp>
        <p:nvSpPr>
          <p:cNvPr id="7" name="矩形 6"/>
          <p:cNvSpPr/>
          <p:nvPr/>
        </p:nvSpPr>
        <p:spPr>
          <a:xfrm>
            <a:off x="3182036" y="61722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4"/>
          <p:cNvSpPr txBox="1"/>
          <p:nvPr/>
        </p:nvSpPr>
        <p:spPr>
          <a:xfrm>
            <a:off x="395288" y="762000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</a:rPr>
              <a:t>判断：三角形底边上的高画对了吗？</a:t>
            </a:r>
          </a:p>
        </p:txBody>
      </p:sp>
      <p:grpSp>
        <p:nvGrpSpPr>
          <p:cNvPr id="23555" name="组合 48"/>
          <p:cNvGrpSpPr/>
          <p:nvPr/>
        </p:nvGrpSpPr>
        <p:grpSpPr>
          <a:xfrm>
            <a:off x="179388" y="2243138"/>
            <a:ext cx="1747837" cy="1928812"/>
            <a:chOff x="785786" y="1853809"/>
            <a:chExt cx="1747742" cy="1929205"/>
          </a:xfrm>
        </p:grpSpPr>
        <p:grpSp>
          <p:nvGrpSpPr>
            <p:cNvPr id="23601" name="组合 46"/>
            <p:cNvGrpSpPr/>
            <p:nvPr/>
          </p:nvGrpSpPr>
          <p:grpSpPr>
            <a:xfrm>
              <a:off x="785786" y="1853809"/>
              <a:ext cx="1747742" cy="1614935"/>
              <a:chOff x="994427" y="1853809"/>
              <a:chExt cx="1747742" cy="1614935"/>
            </a:xfrm>
          </p:grpSpPr>
          <p:grpSp>
            <p:nvGrpSpPr>
              <p:cNvPr id="23603" name="组合 43"/>
              <p:cNvGrpSpPr/>
              <p:nvPr/>
            </p:nvGrpSpPr>
            <p:grpSpPr>
              <a:xfrm>
                <a:off x="994427" y="1853809"/>
                <a:ext cx="1747742" cy="1282550"/>
                <a:chOff x="994427" y="1853809"/>
                <a:chExt cx="1747742" cy="1282550"/>
              </a:xfrm>
            </p:grpSpPr>
            <p:grpSp>
              <p:nvGrpSpPr>
                <p:cNvPr id="23606" name="组合 36"/>
                <p:cNvGrpSpPr/>
                <p:nvPr/>
              </p:nvGrpSpPr>
              <p:grpSpPr>
                <a:xfrm rot="-247604">
                  <a:off x="994427" y="1853809"/>
                  <a:ext cx="1747742" cy="1282550"/>
                  <a:chOff x="1000100" y="1857364"/>
                  <a:chExt cx="1857388" cy="1428760"/>
                </a:xfrm>
              </p:grpSpPr>
              <p:cxnSp>
                <p:nvCxnSpPr>
                  <p:cNvPr id="27" name="直接连接符 26"/>
                  <p:cNvCxnSpPr/>
                  <p:nvPr/>
                </p:nvCxnSpPr>
                <p:spPr>
                  <a:xfrm rot="5400000">
                    <a:off x="779214" y="2068929"/>
                    <a:ext cx="1289481" cy="85699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rot="16200000" flipH="1">
                    <a:off x="1640533" y="2068696"/>
                    <a:ext cx="1432756" cy="100039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999825" y="3143184"/>
                    <a:ext cx="1857388" cy="14327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直接连接符 38"/>
                <p:cNvCxnSpPr/>
                <p:nvPr/>
              </p:nvCxnSpPr>
              <p:spPr>
                <a:xfrm rot="5400000">
                  <a:off x="921249" y="2236533"/>
                  <a:ext cx="1214684" cy="455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04" name="TextBox 44"/>
              <p:cNvSpPr txBox="1"/>
              <p:nvPr/>
            </p:nvSpPr>
            <p:spPr>
              <a:xfrm>
                <a:off x="1429378" y="2428643"/>
                <a:ext cx="428602" cy="3969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b="1" dirty="0">
                    <a:latin typeface="Arial" panose="020B0604020202020204" pitchFamily="34" charset="0"/>
                  </a:rPr>
                  <a:t>高</a:t>
                </a:r>
              </a:p>
            </p:txBody>
          </p:sp>
          <p:sp>
            <p:nvSpPr>
              <p:cNvPr id="23605" name="TextBox 45"/>
              <p:cNvSpPr txBox="1"/>
              <p:nvPr/>
            </p:nvSpPr>
            <p:spPr>
              <a:xfrm>
                <a:off x="1286511" y="3071759"/>
                <a:ext cx="428602" cy="3969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b="1" dirty="0">
                    <a:latin typeface="Arial" panose="020B0604020202020204" pitchFamily="34" charset="0"/>
                  </a:rPr>
                  <a:t>底</a:t>
                </a:r>
              </a:p>
            </p:txBody>
          </p:sp>
        </p:grpSp>
        <p:sp>
          <p:nvSpPr>
            <p:cNvPr id="23602" name="TextBox 47"/>
            <p:cNvSpPr txBox="1"/>
            <p:nvPr/>
          </p:nvSpPr>
          <p:spPr>
            <a:xfrm>
              <a:off x="1371541" y="3386059"/>
              <a:ext cx="428602" cy="3969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(1)</a:t>
              </a:r>
            </a:p>
          </p:txBody>
        </p:sp>
      </p:grpSp>
      <p:grpSp>
        <p:nvGrpSpPr>
          <p:cNvPr id="23556" name="组合 70"/>
          <p:cNvGrpSpPr/>
          <p:nvPr/>
        </p:nvGrpSpPr>
        <p:grpSpPr>
          <a:xfrm>
            <a:off x="2251075" y="2960688"/>
            <a:ext cx="2571750" cy="1211262"/>
            <a:chOff x="2714612" y="2357430"/>
            <a:chExt cx="2571768" cy="1210651"/>
          </a:xfrm>
        </p:grpSpPr>
        <p:grpSp>
          <p:nvGrpSpPr>
            <p:cNvPr id="23591" name="组合 66"/>
            <p:cNvGrpSpPr/>
            <p:nvPr/>
          </p:nvGrpSpPr>
          <p:grpSpPr>
            <a:xfrm>
              <a:off x="2714612" y="2357430"/>
              <a:ext cx="2571768" cy="505630"/>
              <a:chOff x="2714612" y="2357430"/>
              <a:chExt cx="2571768" cy="505630"/>
            </a:xfrm>
          </p:grpSpPr>
          <p:grpSp>
            <p:nvGrpSpPr>
              <p:cNvPr id="23595" name="组合 54"/>
              <p:cNvGrpSpPr/>
              <p:nvPr/>
            </p:nvGrpSpPr>
            <p:grpSpPr>
              <a:xfrm>
                <a:off x="2714612" y="2357430"/>
                <a:ext cx="2571768" cy="500860"/>
                <a:chOff x="4071934" y="2071678"/>
                <a:chExt cx="2571768" cy="500860"/>
              </a:xfrm>
            </p:grpSpPr>
            <p:sp>
              <p:nvSpPr>
                <p:cNvPr id="50" name="等腰三角形 49"/>
                <p:cNvSpPr>
                  <a:spLocks noChangeArrowheads="1"/>
                </p:cNvSpPr>
                <p:nvPr/>
              </p:nvSpPr>
              <p:spPr bwMode="auto">
                <a:xfrm>
                  <a:off x="4071934" y="2071678"/>
                  <a:ext cx="2571768" cy="499810"/>
                </a:xfrm>
                <a:prstGeom prst="triangle">
                  <a:avLst>
                    <a:gd name="adj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 rot="16200000" flipH="1">
                  <a:off x="5092832" y="2322376"/>
                  <a:ext cx="499811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96" name="组合 64"/>
              <p:cNvGrpSpPr/>
              <p:nvPr/>
            </p:nvGrpSpPr>
            <p:grpSpPr>
              <a:xfrm>
                <a:off x="4000496" y="2791622"/>
                <a:ext cx="71438" cy="71438"/>
                <a:chOff x="4000496" y="2710651"/>
                <a:chExt cx="71438" cy="71438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4000496" y="2715974"/>
                  <a:ext cx="71438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 rot="5400000">
                  <a:off x="4032265" y="2746122"/>
                  <a:ext cx="71401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592" name="TextBox 67"/>
            <p:cNvSpPr txBox="1"/>
            <p:nvPr/>
          </p:nvSpPr>
          <p:spPr>
            <a:xfrm>
              <a:off x="3571868" y="2500233"/>
              <a:ext cx="428628" cy="396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高</a:t>
              </a:r>
            </a:p>
          </p:txBody>
        </p:sp>
        <p:sp>
          <p:nvSpPr>
            <p:cNvPr id="23593" name="TextBox 68"/>
            <p:cNvSpPr txBox="1"/>
            <p:nvPr/>
          </p:nvSpPr>
          <p:spPr>
            <a:xfrm>
              <a:off x="3714744" y="2842960"/>
              <a:ext cx="428628" cy="3966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底</a:t>
              </a:r>
            </a:p>
          </p:txBody>
        </p:sp>
        <p:sp>
          <p:nvSpPr>
            <p:cNvPr id="23594" name="TextBox 69"/>
            <p:cNvSpPr txBox="1"/>
            <p:nvPr/>
          </p:nvSpPr>
          <p:spPr>
            <a:xfrm>
              <a:off x="3743319" y="3171406"/>
              <a:ext cx="428628" cy="396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(2)</a:t>
              </a:r>
            </a:p>
          </p:txBody>
        </p:sp>
      </p:grpSp>
      <p:grpSp>
        <p:nvGrpSpPr>
          <p:cNvPr id="23557" name="组合 86"/>
          <p:cNvGrpSpPr/>
          <p:nvPr/>
        </p:nvGrpSpPr>
        <p:grpSpPr>
          <a:xfrm>
            <a:off x="5037138" y="2427288"/>
            <a:ext cx="1857375" cy="1673225"/>
            <a:chOff x="4143372" y="1753386"/>
            <a:chExt cx="1857388" cy="1672440"/>
          </a:xfrm>
        </p:grpSpPr>
        <p:grpSp>
          <p:nvGrpSpPr>
            <p:cNvPr id="23580" name="组合 82"/>
            <p:cNvGrpSpPr/>
            <p:nvPr/>
          </p:nvGrpSpPr>
          <p:grpSpPr>
            <a:xfrm>
              <a:off x="4143372" y="1753386"/>
              <a:ext cx="1857388" cy="1175548"/>
              <a:chOff x="4143372" y="1753386"/>
              <a:chExt cx="1857388" cy="1175548"/>
            </a:xfrm>
          </p:grpSpPr>
          <p:grpSp>
            <p:nvGrpSpPr>
              <p:cNvPr id="23584" name="组合 77"/>
              <p:cNvGrpSpPr/>
              <p:nvPr/>
            </p:nvGrpSpPr>
            <p:grpSpPr>
              <a:xfrm rot="-377046">
                <a:off x="4143372" y="1857364"/>
                <a:ext cx="1857388" cy="1071570"/>
                <a:chOff x="4143372" y="1857364"/>
                <a:chExt cx="1857388" cy="1071570"/>
              </a:xfrm>
            </p:grpSpPr>
            <p:cxnSp>
              <p:nvCxnSpPr>
                <p:cNvPr id="73" name="直接连接符 72"/>
                <p:cNvCxnSpPr/>
                <p:nvPr/>
              </p:nvCxnSpPr>
              <p:spPr>
                <a:xfrm rot="5400000">
                  <a:off x="3964678" y="2036154"/>
                  <a:ext cx="856848" cy="5000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4640449" y="1856562"/>
                  <a:ext cx="1357321" cy="106788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4139353" y="2713917"/>
                  <a:ext cx="1857388" cy="2142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直接连接符 79"/>
              <p:cNvCxnSpPr/>
              <p:nvPr/>
            </p:nvCxnSpPr>
            <p:spPr>
              <a:xfrm rot="5400000">
                <a:off x="4607181" y="2288122"/>
                <a:ext cx="1071059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5143504" y="2741934"/>
                <a:ext cx="71437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5400000">
                <a:off x="5184796" y="2773670"/>
                <a:ext cx="71404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81" name="TextBox 83"/>
            <p:cNvSpPr txBox="1"/>
            <p:nvPr/>
          </p:nvSpPr>
          <p:spPr>
            <a:xfrm>
              <a:off x="4714876" y="2457905"/>
              <a:ext cx="428628" cy="396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高</a:t>
              </a:r>
            </a:p>
          </p:txBody>
        </p:sp>
        <p:sp>
          <p:nvSpPr>
            <p:cNvPr id="23582" name="TextBox 84"/>
            <p:cNvSpPr txBox="1"/>
            <p:nvPr/>
          </p:nvSpPr>
          <p:spPr>
            <a:xfrm>
              <a:off x="4286248" y="2786364"/>
              <a:ext cx="428628" cy="3966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底</a:t>
              </a:r>
            </a:p>
          </p:txBody>
        </p:sp>
        <p:sp>
          <p:nvSpPr>
            <p:cNvPr id="23583" name="TextBox 85"/>
            <p:cNvSpPr txBox="1"/>
            <p:nvPr/>
          </p:nvSpPr>
          <p:spPr>
            <a:xfrm>
              <a:off x="4857752" y="3029138"/>
              <a:ext cx="428628" cy="3966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(3)</a:t>
              </a:r>
            </a:p>
          </p:txBody>
        </p:sp>
      </p:grpSp>
      <p:grpSp>
        <p:nvGrpSpPr>
          <p:cNvPr id="23558" name="组合 109"/>
          <p:cNvGrpSpPr/>
          <p:nvPr/>
        </p:nvGrpSpPr>
        <p:grpSpPr>
          <a:xfrm>
            <a:off x="7108825" y="2346325"/>
            <a:ext cx="1785938" cy="1611313"/>
            <a:chOff x="6000760" y="1500174"/>
            <a:chExt cx="1785950" cy="1611381"/>
          </a:xfrm>
        </p:grpSpPr>
        <p:grpSp>
          <p:nvGrpSpPr>
            <p:cNvPr id="23567" name="组合 105"/>
            <p:cNvGrpSpPr/>
            <p:nvPr/>
          </p:nvGrpSpPr>
          <p:grpSpPr>
            <a:xfrm>
              <a:off x="6000760" y="1500174"/>
              <a:ext cx="1643074" cy="1153328"/>
              <a:chOff x="6000760" y="1500174"/>
              <a:chExt cx="1643074" cy="1153328"/>
            </a:xfrm>
          </p:grpSpPr>
          <p:cxnSp>
            <p:nvCxnSpPr>
              <p:cNvPr id="97" name="直接连接符 96"/>
              <p:cNvCxnSpPr/>
              <p:nvPr/>
            </p:nvCxnSpPr>
            <p:spPr>
              <a:xfrm rot="5400000">
                <a:off x="6500806" y="2070110"/>
                <a:ext cx="114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72" name="组合 104"/>
              <p:cNvGrpSpPr/>
              <p:nvPr/>
            </p:nvGrpSpPr>
            <p:grpSpPr>
              <a:xfrm>
                <a:off x="6000760" y="1500174"/>
                <a:ext cx="1643074" cy="1153328"/>
                <a:chOff x="6000760" y="1500174"/>
                <a:chExt cx="1643074" cy="1153328"/>
              </a:xfrm>
            </p:grpSpPr>
            <p:grpSp>
              <p:nvGrpSpPr>
                <p:cNvPr id="23573" name="组合 94"/>
                <p:cNvGrpSpPr/>
                <p:nvPr/>
              </p:nvGrpSpPr>
              <p:grpSpPr>
                <a:xfrm>
                  <a:off x="6000760" y="1500174"/>
                  <a:ext cx="1643074" cy="1144596"/>
                  <a:chOff x="6000760" y="1500174"/>
                  <a:chExt cx="1643074" cy="1144596"/>
                </a:xfrm>
              </p:grpSpPr>
              <p:cxnSp>
                <p:nvCxnSpPr>
                  <p:cNvPr id="89" name="直接连接符 88"/>
                  <p:cNvCxnSpPr/>
                  <p:nvPr/>
                </p:nvCxnSpPr>
                <p:spPr>
                  <a:xfrm rot="5400000">
                    <a:off x="5965022" y="1535913"/>
                    <a:ext cx="1143049" cy="10715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 rot="16200000" flipH="1">
                    <a:off x="6786559" y="1785947"/>
                    <a:ext cx="1143049" cy="57150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6000760" y="2643223"/>
                    <a:ext cx="1643074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74" name="组合 103"/>
                <p:cNvGrpSpPr/>
                <p:nvPr/>
              </p:nvGrpSpPr>
              <p:grpSpPr>
                <a:xfrm>
                  <a:off x="7072330" y="2581270"/>
                  <a:ext cx="71438" cy="72232"/>
                  <a:chOff x="7072330" y="2571744"/>
                  <a:chExt cx="71438" cy="72232"/>
                </a:xfrm>
              </p:grpSpPr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7072330" y="2571782"/>
                    <a:ext cx="71437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 rot="5400000">
                    <a:off x="7097729" y="2606709"/>
                    <a:ext cx="71440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3568" name="TextBox 106"/>
            <p:cNvSpPr txBox="1"/>
            <p:nvPr/>
          </p:nvSpPr>
          <p:spPr>
            <a:xfrm>
              <a:off x="6643702" y="2071698"/>
              <a:ext cx="428628" cy="3968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高</a:t>
              </a:r>
            </a:p>
          </p:txBody>
        </p:sp>
        <p:sp>
          <p:nvSpPr>
            <p:cNvPr id="23569" name="TextBox 107"/>
            <p:cNvSpPr txBox="1"/>
            <p:nvPr/>
          </p:nvSpPr>
          <p:spPr>
            <a:xfrm>
              <a:off x="7358082" y="1885953"/>
              <a:ext cx="428628" cy="3968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底</a:t>
              </a:r>
            </a:p>
          </p:txBody>
        </p:sp>
        <p:sp>
          <p:nvSpPr>
            <p:cNvPr id="23570" name="TextBox 108"/>
            <p:cNvSpPr txBox="1"/>
            <p:nvPr/>
          </p:nvSpPr>
          <p:spPr>
            <a:xfrm>
              <a:off x="6572264" y="2714663"/>
              <a:ext cx="428628" cy="3968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(4)</a:t>
              </a:r>
            </a:p>
          </p:txBody>
        </p:sp>
      </p:grpSp>
      <p:sp>
        <p:nvSpPr>
          <p:cNvPr id="58" name="任意多边形 57"/>
          <p:cNvSpPr/>
          <p:nvPr/>
        </p:nvSpPr>
        <p:spPr>
          <a:xfrm>
            <a:off x="7707313" y="4394200"/>
            <a:ext cx="609600" cy="403225"/>
          </a:xfrm>
          <a:custGeom>
            <a:avLst/>
            <a:gdLst>
              <a:gd name="connsiteX0" fmla="*/ 0 w 609600"/>
              <a:gd name="connsiteY0" fmla="*/ 159657 h 403980"/>
              <a:gd name="connsiteX1" fmla="*/ 174171 w 609600"/>
              <a:gd name="connsiteY1" fmla="*/ 377371 h 403980"/>
              <a:gd name="connsiteX2" fmla="*/ 609600 w 609600"/>
              <a:gd name="connsiteY2" fmla="*/ 0 h 40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403980">
                <a:moveTo>
                  <a:pt x="0" y="159657"/>
                </a:moveTo>
                <a:cubicBezTo>
                  <a:pt x="36285" y="281818"/>
                  <a:pt x="72571" y="403980"/>
                  <a:pt x="174171" y="377371"/>
                </a:cubicBezTo>
                <a:cubicBezTo>
                  <a:pt x="275771" y="350762"/>
                  <a:pt x="442685" y="175381"/>
                  <a:pt x="60960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组合 78"/>
          <p:cNvGrpSpPr/>
          <p:nvPr/>
        </p:nvGrpSpPr>
        <p:grpSpPr>
          <a:xfrm>
            <a:off x="822325" y="4318000"/>
            <a:ext cx="357188" cy="357188"/>
            <a:chOff x="2357422" y="4643446"/>
            <a:chExt cx="357190" cy="357190"/>
          </a:xfrm>
        </p:grpSpPr>
        <p:cxnSp>
          <p:nvCxnSpPr>
            <p:cNvPr id="61" name="直接连接符 60"/>
            <p:cNvCxnSpPr/>
            <p:nvPr/>
          </p:nvCxnSpPr>
          <p:spPr>
            <a:xfrm rot="16200000" flipH="1">
              <a:off x="2357422" y="4643446"/>
              <a:ext cx="357190" cy="3571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>
              <a:off x="2357422" y="4643446"/>
              <a:ext cx="357190" cy="3571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87"/>
          <p:cNvGrpSpPr/>
          <p:nvPr/>
        </p:nvGrpSpPr>
        <p:grpSpPr>
          <a:xfrm>
            <a:off x="5822950" y="4318000"/>
            <a:ext cx="357188" cy="357188"/>
            <a:chOff x="2357422" y="4643446"/>
            <a:chExt cx="357190" cy="357190"/>
          </a:xfrm>
        </p:grpSpPr>
        <p:cxnSp>
          <p:nvCxnSpPr>
            <p:cNvPr id="90" name="直接连接符 89"/>
            <p:cNvCxnSpPr/>
            <p:nvPr/>
          </p:nvCxnSpPr>
          <p:spPr>
            <a:xfrm rot="16200000" flipH="1">
              <a:off x="2357422" y="4643446"/>
              <a:ext cx="357190" cy="3571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5400000">
              <a:off x="2357422" y="4643446"/>
              <a:ext cx="357190" cy="3571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任意多边形 57"/>
          <p:cNvSpPr/>
          <p:nvPr/>
        </p:nvSpPr>
        <p:spPr>
          <a:xfrm>
            <a:off x="3170238" y="4465638"/>
            <a:ext cx="609600" cy="403225"/>
          </a:xfrm>
          <a:custGeom>
            <a:avLst/>
            <a:gdLst>
              <a:gd name="connsiteX0" fmla="*/ 0 w 609600"/>
              <a:gd name="connsiteY0" fmla="*/ 159657 h 403980"/>
              <a:gd name="connsiteX1" fmla="*/ 174171 w 609600"/>
              <a:gd name="connsiteY1" fmla="*/ 377371 h 403980"/>
              <a:gd name="connsiteX2" fmla="*/ 609600 w 609600"/>
              <a:gd name="connsiteY2" fmla="*/ 0 h 40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403980">
                <a:moveTo>
                  <a:pt x="0" y="159657"/>
                </a:moveTo>
                <a:cubicBezTo>
                  <a:pt x="36285" y="281818"/>
                  <a:pt x="72571" y="403980"/>
                  <a:pt x="174171" y="377371"/>
                </a:cubicBezTo>
                <a:cubicBezTo>
                  <a:pt x="275771" y="350762"/>
                  <a:pt x="442685" y="175381"/>
                  <a:pt x="60960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/>
          <p:nvPr/>
        </p:nvSpPr>
        <p:spPr>
          <a:xfrm>
            <a:off x="827088" y="3341688"/>
            <a:ext cx="3887787" cy="2016125"/>
          </a:xfrm>
          <a:prstGeom prst="triangle">
            <a:avLst>
              <a:gd name="adj" fmla="val 50000"/>
            </a:avLst>
          </a:prstGeom>
          <a:solidFill>
            <a:srgbClr val="00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31" name="Text Box 3"/>
          <p:cNvSpPr txBox="1"/>
          <p:nvPr/>
        </p:nvSpPr>
        <p:spPr>
          <a:xfrm flipV="1">
            <a:off x="2252663" y="3182938"/>
            <a:ext cx="7207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．</a:t>
            </a:r>
          </a:p>
        </p:txBody>
      </p:sp>
      <p:sp>
        <p:nvSpPr>
          <p:cNvPr id="24580" name="Text Box 4"/>
          <p:cNvSpPr txBox="1"/>
          <p:nvPr/>
        </p:nvSpPr>
        <p:spPr>
          <a:xfrm>
            <a:off x="1455738" y="5219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33" name="Line 5"/>
          <p:cNvSpPr/>
          <p:nvPr/>
        </p:nvSpPr>
        <p:spPr>
          <a:xfrm>
            <a:off x="827088" y="5357813"/>
            <a:ext cx="3889375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AutoShape 6"/>
          <p:cNvSpPr/>
          <p:nvPr/>
        </p:nvSpPr>
        <p:spPr>
          <a:xfrm flipH="1">
            <a:off x="1474788" y="2781300"/>
            <a:ext cx="1258887" cy="2571750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5" name="Line 7"/>
          <p:cNvSpPr/>
          <p:nvPr/>
        </p:nvSpPr>
        <p:spPr>
          <a:xfrm>
            <a:off x="2771775" y="3413125"/>
            <a:ext cx="0" cy="1944688"/>
          </a:xfrm>
          <a:prstGeom prst="line">
            <a:avLst/>
          </a:prstGeom>
          <a:ln w="38100" cap="rnd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8"/>
          <p:cNvSpPr/>
          <p:nvPr/>
        </p:nvSpPr>
        <p:spPr>
          <a:xfrm>
            <a:off x="2771775" y="5213350"/>
            <a:ext cx="1428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9"/>
          <p:cNvSpPr/>
          <p:nvPr/>
        </p:nvSpPr>
        <p:spPr>
          <a:xfrm>
            <a:off x="2914650" y="5213350"/>
            <a:ext cx="0" cy="142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Text Box 10"/>
          <p:cNvSpPr txBox="1"/>
          <p:nvPr/>
        </p:nvSpPr>
        <p:spPr>
          <a:xfrm>
            <a:off x="2700338" y="4060825"/>
            <a:ext cx="541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2539" name="Text Box 11"/>
          <p:cNvSpPr txBox="1"/>
          <p:nvPr/>
        </p:nvSpPr>
        <p:spPr>
          <a:xfrm>
            <a:off x="2482850" y="5357813"/>
            <a:ext cx="812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4588" name="Rectangle 12" descr="2008110194110190_2"/>
          <p:cNvSpPr/>
          <p:nvPr/>
        </p:nvSpPr>
        <p:spPr>
          <a:xfrm>
            <a:off x="3922713" y="260350"/>
            <a:ext cx="2736850" cy="129698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9" name="WordArt 13"/>
          <p:cNvSpPr>
            <a:spLocks noTextEdit="1"/>
          </p:cNvSpPr>
          <p:nvPr/>
        </p:nvSpPr>
        <p:spPr>
          <a:xfrm>
            <a:off x="4425950" y="620713"/>
            <a:ext cx="1512888" cy="4540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66FF">
                        <a:alpha val="100000"/>
                      </a:srgbClr>
                    </a:gs>
                    <a:gs pos="25000">
                      <a:srgbClr val="01A78F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FF6633">
                        <a:alpha val="100000"/>
                      </a:srgbClr>
                    </a:gs>
                    <a:gs pos="100000">
                      <a:srgbClr val="FF3399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画一画</a:t>
            </a:r>
          </a:p>
        </p:txBody>
      </p:sp>
      <p:sp>
        <p:nvSpPr>
          <p:cNvPr id="24590" name="Text Box 14"/>
          <p:cNvSpPr txBox="1"/>
          <p:nvPr/>
        </p:nvSpPr>
        <p:spPr>
          <a:xfrm>
            <a:off x="611188" y="1254125"/>
            <a:ext cx="7200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怎样画三角形的高？</a:t>
            </a:r>
          </a:p>
        </p:txBody>
      </p:sp>
      <p:sp>
        <p:nvSpPr>
          <p:cNvPr id="22543" name="Text Box 15"/>
          <p:cNvSpPr txBox="1"/>
          <p:nvPr/>
        </p:nvSpPr>
        <p:spPr>
          <a:xfrm>
            <a:off x="5508625" y="2565400"/>
            <a:ext cx="2376488" cy="374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先找一个点，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再找它对边，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拿出一把尺，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对准点和边，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画出垂线段，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标出直角号，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写清底和高。</a:t>
            </a:r>
          </a:p>
        </p:txBody>
      </p:sp>
      <p:sp>
        <p:nvSpPr>
          <p:cNvPr id="24592" name="WordArt 16"/>
          <p:cNvSpPr>
            <a:spLocks noTextEdit="1"/>
          </p:cNvSpPr>
          <p:nvPr/>
        </p:nvSpPr>
        <p:spPr>
          <a:xfrm>
            <a:off x="6877050" y="260350"/>
            <a:ext cx="2017713" cy="5762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66FF">
                        <a:alpha val="100000"/>
                      </a:srgbClr>
                    </a:gs>
                    <a:gs pos="25000">
                      <a:srgbClr val="01A78F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FF6633">
                        <a:alpha val="100000"/>
                      </a:srgbClr>
                    </a:gs>
                    <a:gs pos="100000">
                      <a:srgbClr val="FF3399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交流释疑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4" grpId="0" animBg="1"/>
      <p:bldP spid="22534" grpId="1" animBg="1"/>
      <p:bldP spid="22535" grpId="0" animBg="1"/>
      <p:bldP spid="22536" grpId="0" animBg="1"/>
      <p:bldP spid="22537" grpId="0" animBg="1"/>
      <p:bldP spid="22538" grpId="0"/>
      <p:bldP spid="225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/>
          <p:nvPr/>
        </p:nvSpPr>
        <p:spPr>
          <a:xfrm>
            <a:off x="468313" y="2205038"/>
            <a:ext cx="7200900" cy="2443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⑴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由三条线段组成的图形是三角形。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⑵三角形有三条边，三个顶点，三个角。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⑶三角形和四边形都具有稳定性。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⑷三角形的高与底互相平行。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86600" y="2705100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√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86600" y="2057400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86600" y="3454400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086600" y="4103688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25607" name="WordArt 9"/>
          <p:cNvSpPr>
            <a:spLocks noTextEdit="1"/>
          </p:cNvSpPr>
          <p:nvPr/>
        </p:nvSpPr>
        <p:spPr>
          <a:xfrm>
            <a:off x="228600" y="304800"/>
            <a:ext cx="30480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判断。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/>
          <p:nvPr/>
        </p:nvSpPr>
        <p:spPr>
          <a:xfrm rot="-7601739" flipH="1">
            <a:off x="5078413" y="3511550"/>
            <a:ext cx="1111250" cy="1550988"/>
          </a:xfrm>
          <a:prstGeom prst="rtTriangle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6627" name="Group 3"/>
          <p:cNvGrpSpPr/>
          <p:nvPr/>
        </p:nvGrpSpPr>
        <p:grpSpPr>
          <a:xfrm>
            <a:off x="2411413" y="3186113"/>
            <a:ext cx="1873250" cy="1152525"/>
            <a:chOff x="1519" y="1570"/>
            <a:chExt cx="1180" cy="726"/>
          </a:xfrm>
        </p:grpSpPr>
        <p:sp>
          <p:nvSpPr>
            <p:cNvPr id="26657" name="Line 4"/>
            <p:cNvSpPr/>
            <p:nvPr/>
          </p:nvSpPr>
          <p:spPr>
            <a:xfrm>
              <a:off x="1519" y="1570"/>
              <a:ext cx="454" cy="72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Line 5"/>
            <p:cNvSpPr/>
            <p:nvPr/>
          </p:nvSpPr>
          <p:spPr>
            <a:xfrm>
              <a:off x="1538" y="1580"/>
              <a:ext cx="1161" cy="67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Line 6"/>
            <p:cNvSpPr/>
            <p:nvPr/>
          </p:nvSpPr>
          <p:spPr>
            <a:xfrm flipV="1">
              <a:off x="1973" y="2251"/>
              <a:ext cx="726" cy="4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28" name="Line 7"/>
          <p:cNvSpPr/>
          <p:nvPr/>
        </p:nvSpPr>
        <p:spPr>
          <a:xfrm flipV="1">
            <a:off x="3132138" y="3763963"/>
            <a:ext cx="331787" cy="574675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Line 8"/>
          <p:cNvSpPr/>
          <p:nvPr/>
        </p:nvSpPr>
        <p:spPr>
          <a:xfrm flipV="1">
            <a:off x="5926138" y="3403600"/>
            <a:ext cx="0" cy="86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30" name="Group 9"/>
          <p:cNvGrpSpPr/>
          <p:nvPr/>
        </p:nvGrpSpPr>
        <p:grpSpPr>
          <a:xfrm>
            <a:off x="5767388" y="4122738"/>
            <a:ext cx="144462" cy="158750"/>
            <a:chOff x="938" y="2223"/>
            <a:chExt cx="91" cy="100"/>
          </a:xfrm>
        </p:grpSpPr>
        <p:sp>
          <p:nvSpPr>
            <p:cNvPr id="26655" name="Line 10"/>
            <p:cNvSpPr/>
            <p:nvPr/>
          </p:nvSpPr>
          <p:spPr>
            <a:xfrm>
              <a:off x="938" y="2223"/>
              <a:ext cx="9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Line 11"/>
            <p:cNvSpPr/>
            <p:nvPr/>
          </p:nvSpPr>
          <p:spPr>
            <a:xfrm rot="5400000">
              <a:off x="903" y="2277"/>
              <a:ext cx="9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1" name="Group 12"/>
          <p:cNvGrpSpPr/>
          <p:nvPr/>
        </p:nvGrpSpPr>
        <p:grpSpPr>
          <a:xfrm>
            <a:off x="3217863" y="3721100"/>
            <a:ext cx="142875" cy="211138"/>
            <a:chOff x="2027" y="1952"/>
            <a:chExt cx="90" cy="133"/>
          </a:xfrm>
        </p:grpSpPr>
        <p:sp>
          <p:nvSpPr>
            <p:cNvPr id="26653" name="Line 13"/>
            <p:cNvSpPr/>
            <p:nvPr/>
          </p:nvSpPr>
          <p:spPr>
            <a:xfrm flipH="1">
              <a:off x="2031" y="1952"/>
              <a:ext cx="52" cy="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Line 14"/>
            <p:cNvSpPr/>
            <p:nvPr/>
          </p:nvSpPr>
          <p:spPr>
            <a:xfrm rot="-5400000" flipH="1">
              <a:off x="2046" y="2014"/>
              <a:ext cx="52" cy="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1" name="Text Box 15"/>
          <p:cNvSpPr txBox="1"/>
          <p:nvPr/>
        </p:nvSpPr>
        <p:spPr>
          <a:xfrm>
            <a:off x="3348038" y="323373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4592" name="Text Box 16"/>
          <p:cNvSpPr txBox="1"/>
          <p:nvPr/>
        </p:nvSpPr>
        <p:spPr>
          <a:xfrm>
            <a:off x="3275013" y="38100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4593" name="Text Box 17"/>
          <p:cNvSpPr txBox="1"/>
          <p:nvPr/>
        </p:nvSpPr>
        <p:spPr>
          <a:xfrm>
            <a:off x="5580063" y="433863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4594" name="Text Box 18"/>
          <p:cNvSpPr txBox="1"/>
          <p:nvPr/>
        </p:nvSpPr>
        <p:spPr>
          <a:xfrm>
            <a:off x="5435600" y="36195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6636" name="AutoShape 19"/>
          <p:cNvSpPr/>
          <p:nvPr/>
        </p:nvSpPr>
        <p:spPr>
          <a:xfrm>
            <a:off x="755650" y="3186113"/>
            <a:ext cx="1295400" cy="1152525"/>
          </a:xfrm>
          <a:prstGeom prst="triangle">
            <a:avLst>
              <a:gd name="adj" fmla="val 70954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7" name="WordArt 20"/>
          <p:cNvSpPr>
            <a:spLocks noTextEdit="1"/>
          </p:cNvSpPr>
          <p:nvPr/>
        </p:nvSpPr>
        <p:spPr>
          <a:xfrm>
            <a:off x="6732588" y="260350"/>
            <a:ext cx="2017712" cy="5762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66FF">
                        <a:alpha val="100000"/>
                      </a:srgbClr>
                    </a:gs>
                    <a:gs pos="25000">
                      <a:srgbClr val="01A78F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FF6633">
                        <a:alpha val="100000"/>
                      </a:srgbClr>
                    </a:gs>
                    <a:gs pos="100000">
                      <a:srgbClr val="FF3399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巩固拓展</a:t>
            </a:r>
          </a:p>
        </p:txBody>
      </p:sp>
      <p:sp>
        <p:nvSpPr>
          <p:cNvPr id="26638" name="Text Box 21"/>
          <p:cNvSpPr txBox="1"/>
          <p:nvPr/>
        </p:nvSpPr>
        <p:spPr>
          <a:xfrm>
            <a:off x="755650" y="765175"/>
            <a:ext cx="7200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标出三角形的底和高。</a:t>
            </a:r>
          </a:p>
        </p:txBody>
      </p:sp>
      <p:sp>
        <p:nvSpPr>
          <p:cNvPr id="26639" name="Line 22"/>
          <p:cNvSpPr/>
          <p:nvPr/>
        </p:nvSpPr>
        <p:spPr>
          <a:xfrm>
            <a:off x="1692275" y="3187700"/>
            <a:ext cx="0" cy="1150938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40" name="Group 23"/>
          <p:cNvGrpSpPr/>
          <p:nvPr/>
        </p:nvGrpSpPr>
        <p:grpSpPr>
          <a:xfrm>
            <a:off x="1547813" y="4179888"/>
            <a:ext cx="144462" cy="158750"/>
            <a:chOff x="938" y="2223"/>
            <a:chExt cx="91" cy="100"/>
          </a:xfrm>
        </p:grpSpPr>
        <p:sp>
          <p:nvSpPr>
            <p:cNvPr id="26651" name="Line 24"/>
            <p:cNvSpPr/>
            <p:nvPr/>
          </p:nvSpPr>
          <p:spPr>
            <a:xfrm>
              <a:off x="938" y="2223"/>
              <a:ext cx="9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Line 25"/>
            <p:cNvSpPr/>
            <p:nvPr/>
          </p:nvSpPr>
          <p:spPr>
            <a:xfrm rot="5400000">
              <a:off x="903" y="2277"/>
              <a:ext cx="9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2" name="Text Box 26"/>
          <p:cNvSpPr txBox="1"/>
          <p:nvPr/>
        </p:nvSpPr>
        <p:spPr>
          <a:xfrm>
            <a:off x="1331913" y="433863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4603" name="Text Box 27"/>
          <p:cNvSpPr txBox="1"/>
          <p:nvPr/>
        </p:nvSpPr>
        <p:spPr>
          <a:xfrm>
            <a:off x="1187450" y="36195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6643" name="AutoShape 28"/>
          <p:cNvSpPr/>
          <p:nvPr/>
        </p:nvSpPr>
        <p:spPr>
          <a:xfrm>
            <a:off x="7380288" y="2971800"/>
            <a:ext cx="1152525" cy="1339850"/>
          </a:xfrm>
          <a:prstGeom prst="triangle">
            <a:avLst>
              <a:gd name="adj" fmla="val 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6644" name="Group 29"/>
          <p:cNvGrpSpPr/>
          <p:nvPr/>
        </p:nvGrpSpPr>
        <p:grpSpPr>
          <a:xfrm rot="5400000">
            <a:off x="7351713" y="4149725"/>
            <a:ext cx="214312" cy="158750"/>
            <a:chOff x="938" y="2223"/>
            <a:chExt cx="91" cy="100"/>
          </a:xfrm>
        </p:grpSpPr>
        <p:sp>
          <p:nvSpPr>
            <p:cNvPr id="26649" name="Line 30"/>
            <p:cNvSpPr/>
            <p:nvPr/>
          </p:nvSpPr>
          <p:spPr>
            <a:xfrm>
              <a:off x="938" y="2223"/>
              <a:ext cx="9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Line 31"/>
            <p:cNvSpPr/>
            <p:nvPr/>
          </p:nvSpPr>
          <p:spPr>
            <a:xfrm rot="5400000">
              <a:off x="903" y="2277"/>
              <a:ext cx="9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8" name="Text Box 32"/>
          <p:cNvSpPr txBox="1"/>
          <p:nvPr/>
        </p:nvSpPr>
        <p:spPr>
          <a:xfrm>
            <a:off x="7451725" y="4314825"/>
            <a:ext cx="1512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   </a:t>
            </a:r>
            <a:r>
              <a:rPr lang="zh-CN" altLang="en-US" sz="2400" b="1" dirty="0"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4609" name="Text Box 33"/>
          <p:cNvSpPr txBox="1"/>
          <p:nvPr/>
        </p:nvSpPr>
        <p:spPr>
          <a:xfrm>
            <a:off x="6804025" y="3259138"/>
            <a:ext cx="19637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4610" name="Rectangle 34"/>
          <p:cNvSpPr/>
          <p:nvPr/>
        </p:nvSpPr>
        <p:spPr>
          <a:xfrm>
            <a:off x="6515100" y="3617913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（底）</a:t>
            </a:r>
          </a:p>
        </p:txBody>
      </p:sp>
      <p:sp>
        <p:nvSpPr>
          <p:cNvPr id="24611" name="Rectangle 35"/>
          <p:cNvSpPr/>
          <p:nvPr/>
        </p:nvSpPr>
        <p:spPr>
          <a:xfrm>
            <a:off x="7451725" y="4627563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（高）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2" grpId="0"/>
      <p:bldP spid="24593" grpId="0"/>
      <p:bldP spid="24594" grpId="0"/>
      <p:bldP spid="24602" grpId="0"/>
      <p:bldP spid="24603" grpId="0"/>
      <p:bldP spid="24608" grpId="0"/>
      <p:bldP spid="24609" grpId="0"/>
      <p:bldP spid="24610" grpId="0"/>
      <p:bldP spid="246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TextEdit="1"/>
          </p:cNvSpPr>
          <p:nvPr/>
        </p:nvSpPr>
        <p:spPr>
          <a:xfrm>
            <a:off x="2209800" y="4572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80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楷体_GB2312" charset="0"/>
                <a:ea typeface="楷体_GB2312" charset="0"/>
              </a:rPr>
              <a:t>认识三角形</a:t>
            </a:r>
          </a:p>
        </p:txBody>
      </p:sp>
      <p:sp>
        <p:nvSpPr>
          <p:cNvPr id="27651" name="WordArt 3"/>
          <p:cNvSpPr>
            <a:spLocks noTextEdit="1"/>
          </p:cNvSpPr>
          <p:nvPr/>
        </p:nvSpPr>
        <p:spPr>
          <a:xfrm>
            <a:off x="2057400" y="3048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80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楷体_GB2312" charset="0"/>
                <a:ea typeface="楷体_GB2312" charset="0"/>
              </a:rPr>
              <a:t>认识三角形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685800" y="4098925"/>
            <a:ext cx="4876800" cy="396875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60093"/>
                </a:solidFill>
                <a:latin typeface="Arial" panose="020B0604020202020204" pitchFamily="34" charset="0"/>
              </a:rPr>
              <a:t>定义：</a:t>
            </a:r>
            <a:r>
              <a:rPr lang="zh-CN" altLang="en-US" sz="2000" b="1" dirty="0">
                <a:latin typeface="Arial" panose="020B0604020202020204" pitchFamily="34" charset="0"/>
              </a:rPr>
              <a:t>由三条线段围成的图形叫三角形。</a:t>
            </a:r>
          </a:p>
        </p:txBody>
      </p:sp>
      <p:sp>
        <p:nvSpPr>
          <p:cNvPr id="27653" name="Text Box 5"/>
          <p:cNvSpPr txBox="1"/>
          <p:nvPr/>
        </p:nvSpPr>
        <p:spPr>
          <a:xfrm>
            <a:off x="685800" y="4632325"/>
            <a:ext cx="3922713" cy="396875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60093"/>
                </a:solidFill>
                <a:latin typeface="Arial" panose="020B0604020202020204" pitchFamily="34" charset="0"/>
              </a:rPr>
              <a:t>特征：</a:t>
            </a:r>
            <a:r>
              <a:rPr lang="zh-CN" altLang="en-US" sz="2000" b="1" dirty="0">
                <a:latin typeface="Arial" panose="020B0604020202020204" pitchFamily="34" charset="0"/>
              </a:rPr>
              <a:t>三条边  三个顶点   三个角</a:t>
            </a:r>
          </a:p>
        </p:txBody>
      </p:sp>
      <p:sp>
        <p:nvSpPr>
          <p:cNvPr id="27654" name="Text Box 6"/>
          <p:cNvSpPr txBox="1"/>
          <p:nvPr/>
        </p:nvSpPr>
        <p:spPr>
          <a:xfrm>
            <a:off x="685800" y="5165725"/>
            <a:ext cx="3048000" cy="396875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60093"/>
                </a:solidFill>
                <a:latin typeface="Arial" panose="020B0604020202020204" pitchFamily="34" charset="0"/>
              </a:rPr>
              <a:t>特性：</a:t>
            </a:r>
            <a:r>
              <a:rPr lang="zh-CN" altLang="en-US" sz="2000" b="1" dirty="0">
                <a:latin typeface="Arial" panose="020B0604020202020204" pitchFamily="34" charset="0"/>
              </a:rPr>
              <a:t>三角形具有稳定性</a:t>
            </a:r>
          </a:p>
        </p:txBody>
      </p:sp>
      <p:sp>
        <p:nvSpPr>
          <p:cNvPr id="27655" name="Rectangle 7"/>
          <p:cNvSpPr/>
          <p:nvPr/>
        </p:nvSpPr>
        <p:spPr>
          <a:xfrm>
            <a:off x="685800" y="5775325"/>
            <a:ext cx="7924800" cy="701675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从三角形的一个顶点到它的对边作一条垂线，顶点和垂足之间的线段叫做三角形的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高</a:t>
            </a:r>
            <a:r>
              <a:rPr lang="zh-CN" altLang="en-US" sz="2000" b="1" dirty="0">
                <a:latin typeface="Arial" panose="020B0604020202020204" pitchFamily="34" charset="0"/>
              </a:rPr>
              <a:t>，这条对边叫做三角形的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底</a:t>
            </a:r>
            <a:r>
              <a:rPr lang="zh-CN" altLang="en-US" sz="2000" b="1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27656" name="Line 8"/>
          <p:cNvSpPr/>
          <p:nvPr/>
        </p:nvSpPr>
        <p:spPr>
          <a:xfrm flipV="1">
            <a:off x="2362200" y="1889125"/>
            <a:ext cx="1524000" cy="19812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9"/>
          <p:cNvSpPr/>
          <p:nvPr/>
        </p:nvSpPr>
        <p:spPr>
          <a:xfrm>
            <a:off x="3886200" y="1889125"/>
            <a:ext cx="2590800" cy="19812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Line 10"/>
          <p:cNvSpPr/>
          <p:nvPr/>
        </p:nvSpPr>
        <p:spPr>
          <a:xfrm>
            <a:off x="2362200" y="3870325"/>
            <a:ext cx="4114800" cy="1588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Text Box 11"/>
          <p:cNvSpPr txBox="1"/>
          <p:nvPr/>
        </p:nvSpPr>
        <p:spPr>
          <a:xfrm>
            <a:off x="2635250" y="24987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边</a:t>
            </a:r>
          </a:p>
        </p:txBody>
      </p:sp>
      <p:sp>
        <p:nvSpPr>
          <p:cNvPr id="27660" name="Text Box 12"/>
          <p:cNvSpPr txBox="1"/>
          <p:nvPr/>
        </p:nvSpPr>
        <p:spPr>
          <a:xfrm>
            <a:off x="5149850" y="24225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边</a:t>
            </a:r>
          </a:p>
        </p:txBody>
      </p:sp>
      <p:sp>
        <p:nvSpPr>
          <p:cNvPr id="27661" name="Text Box 13"/>
          <p:cNvSpPr txBox="1"/>
          <p:nvPr/>
        </p:nvSpPr>
        <p:spPr>
          <a:xfrm>
            <a:off x="4114800" y="37941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边</a:t>
            </a:r>
          </a:p>
        </p:txBody>
      </p:sp>
      <p:pic>
        <p:nvPicPr>
          <p:cNvPr id="27662" name="Picture 14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870075"/>
            <a:ext cx="136525" cy="13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15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813175"/>
            <a:ext cx="136525" cy="13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16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3794125"/>
            <a:ext cx="136525" cy="13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5" name="Text Box 17"/>
          <p:cNvSpPr txBox="1"/>
          <p:nvPr/>
        </p:nvSpPr>
        <p:spPr>
          <a:xfrm>
            <a:off x="1524000" y="36417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顶点</a:t>
            </a:r>
          </a:p>
        </p:txBody>
      </p:sp>
      <p:sp>
        <p:nvSpPr>
          <p:cNvPr id="27666" name="Freeform 18"/>
          <p:cNvSpPr/>
          <p:nvPr/>
        </p:nvSpPr>
        <p:spPr>
          <a:xfrm>
            <a:off x="2514600" y="3641725"/>
            <a:ext cx="1778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35000" y="120967500"/>
              </a:cxn>
              <a:cxn ang="0">
                <a:pos x="241935000" y="362902500"/>
              </a:cxn>
            </a:cxnLst>
            <a:rect l="0" t="0" r="0" b="0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19"/>
          <p:cNvSpPr/>
          <p:nvPr/>
        </p:nvSpPr>
        <p:spPr>
          <a:xfrm rot="7258954">
            <a:off x="3763963" y="1927225"/>
            <a:ext cx="228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933659" y="215053333"/>
              </a:cxn>
              <a:cxn ang="0">
                <a:pos x="399933659" y="645160000"/>
              </a:cxn>
            </a:cxnLst>
            <a:rect l="0" t="0" r="0" b="0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Freeform 20"/>
          <p:cNvSpPr/>
          <p:nvPr/>
        </p:nvSpPr>
        <p:spPr>
          <a:xfrm rot="-6255002">
            <a:off x="5969000" y="3616325"/>
            <a:ext cx="1778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35000" y="120967500"/>
              </a:cxn>
              <a:cxn ang="0">
                <a:pos x="241935000" y="362902500"/>
              </a:cxn>
            </a:cxnLst>
            <a:rect l="0" t="0" r="0" b="0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9" name="Text Box 21"/>
          <p:cNvSpPr txBox="1"/>
          <p:nvPr/>
        </p:nvSpPr>
        <p:spPr>
          <a:xfrm>
            <a:off x="3657600" y="21939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角</a:t>
            </a:r>
          </a:p>
        </p:txBody>
      </p:sp>
      <p:sp>
        <p:nvSpPr>
          <p:cNvPr id="27670" name="Text Box 22"/>
          <p:cNvSpPr txBox="1"/>
          <p:nvPr/>
        </p:nvSpPr>
        <p:spPr>
          <a:xfrm>
            <a:off x="2667000" y="33369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角</a:t>
            </a:r>
          </a:p>
        </p:txBody>
      </p:sp>
      <p:sp>
        <p:nvSpPr>
          <p:cNvPr id="27671" name="Text Box 23"/>
          <p:cNvSpPr txBox="1"/>
          <p:nvPr/>
        </p:nvSpPr>
        <p:spPr>
          <a:xfrm>
            <a:off x="5410200" y="33369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角</a:t>
            </a:r>
          </a:p>
        </p:txBody>
      </p:sp>
      <p:sp>
        <p:nvSpPr>
          <p:cNvPr id="27672" name="Text Box 24"/>
          <p:cNvSpPr txBox="1"/>
          <p:nvPr/>
        </p:nvSpPr>
        <p:spPr>
          <a:xfrm>
            <a:off x="3505200" y="1431925"/>
            <a:ext cx="1860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顶点</a:t>
            </a:r>
          </a:p>
        </p:txBody>
      </p:sp>
      <p:sp>
        <p:nvSpPr>
          <p:cNvPr id="27673" name="Text Box 25"/>
          <p:cNvSpPr txBox="1"/>
          <p:nvPr/>
        </p:nvSpPr>
        <p:spPr>
          <a:xfrm>
            <a:off x="6477000" y="3641725"/>
            <a:ext cx="1860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顶点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>
          <a:xfrm rot="7168100">
            <a:off x="512763" y="1468438"/>
            <a:ext cx="4994275" cy="3124200"/>
            <a:chOff x="1584" y="2496"/>
            <a:chExt cx="2256" cy="1226"/>
          </a:xfrm>
        </p:grpSpPr>
        <p:sp>
          <p:nvSpPr>
            <p:cNvPr id="28706" name="AutoShape 3"/>
            <p:cNvSpPr/>
            <p:nvPr/>
          </p:nvSpPr>
          <p:spPr>
            <a:xfrm rot="7226252">
              <a:off x="2099" y="1981"/>
              <a:ext cx="1226" cy="2256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7" name="Oval 4"/>
            <p:cNvSpPr/>
            <p:nvPr/>
          </p:nvSpPr>
          <p:spPr>
            <a:xfrm>
              <a:off x="2064" y="2496"/>
              <a:ext cx="432" cy="38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29" name="Group 5"/>
          <p:cNvGrpSpPr/>
          <p:nvPr/>
        </p:nvGrpSpPr>
        <p:grpSpPr>
          <a:xfrm rot="854182">
            <a:off x="3124200" y="3994150"/>
            <a:ext cx="4613275" cy="2863850"/>
            <a:chOff x="1584" y="2496"/>
            <a:chExt cx="2256" cy="1226"/>
          </a:xfrm>
        </p:grpSpPr>
        <p:sp>
          <p:nvSpPr>
            <p:cNvPr id="28704" name="AutoShape 6"/>
            <p:cNvSpPr/>
            <p:nvPr/>
          </p:nvSpPr>
          <p:spPr>
            <a:xfrm rot="7226252">
              <a:off x="2099" y="1981"/>
              <a:ext cx="1226" cy="2256"/>
            </a:xfrm>
            <a:prstGeom prst="rtTriangl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algn="ctr"/>
              <a:endParaRPr lang="zh-CN" altLang="zh-CN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28705" name="Oval 7"/>
            <p:cNvSpPr/>
            <p:nvPr/>
          </p:nvSpPr>
          <p:spPr>
            <a:xfrm>
              <a:off x="2064" y="2496"/>
              <a:ext cx="432" cy="3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32" name="Group 8"/>
          <p:cNvGrpSpPr/>
          <p:nvPr/>
        </p:nvGrpSpPr>
        <p:grpSpPr>
          <a:xfrm>
            <a:off x="1692275" y="1436688"/>
            <a:ext cx="3714750" cy="3697287"/>
            <a:chOff x="480" y="2544"/>
            <a:chExt cx="864" cy="1296"/>
          </a:xfrm>
        </p:grpSpPr>
        <p:sp>
          <p:nvSpPr>
            <p:cNvPr id="28702" name="AutoShape 9"/>
            <p:cNvSpPr/>
            <p:nvPr/>
          </p:nvSpPr>
          <p:spPr>
            <a:xfrm rot="-5400000">
              <a:off x="264" y="2760"/>
              <a:ext cx="1296" cy="864"/>
            </a:xfrm>
            <a:prstGeom prst="rtTriangle">
              <a:avLst/>
            </a:pr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3" name="Oval 10"/>
            <p:cNvSpPr/>
            <p:nvPr/>
          </p:nvSpPr>
          <p:spPr>
            <a:xfrm>
              <a:off x="912" y="3360"/>
              <a:ext cx="240" cy="28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8677" name="AutoShape 11"/>
          <p:cNvSpPr/>
          <p:nvPr/>
        </p:nvSpPr>
        <p:spPr>
          <a:xfrm>
            <a:off x="2501900" y="2179638"/>
            <a:ext cx="4660900" cy="2986087"/>
          </a:xfrm>
          <a:prstGeom prst="triangle">
            <a:avLst>
              <a:gd name="adj" fmla="val 63102"/>
            </a:avLst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6" name="Line 12"/>
          <p:cNvSpPr/>
          <p:nvPr/>
        </p:nvSpPr>
        <p:spPr>
          <a:xfrm>
            <a:off x="5426075" y="2233613"/>
            <a:ext cx="1588" cy="2903537"/>
          </a:xfrm>
          <a:prstGeom prst="line">
            <a:avLst/>
          </a:prstGeom>
          <a:ln w="571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37" name="Group 13"/>
          <p:cNvGrpSpPr/>
          <p:nvPr/>
        </p:nvGrpSpPr>
        <p:grpSpPr>
          <a:xfrm>
            <a:off x="5397500" y="4922838"/>
            <a:ext cx="228600" cy="228600"/>
            <a:chOff x="2928" y="2736"/>
            <a:chExt cx="144" cy="144"/>
          </a:xfrm>
        </p:grpSpPr>
        <p:sp>
          <p:nvSpPr>
            <p:cNvPr id="28700" name="Line 14"/>
            <p:cNvSpPr/>
            <p:nvPr/>
          </p:nvSpPr>
          <p:spPr>
            <a:xfrm>
              <a:off x="2928" y="2736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Line 15"/>
            <p:cNvSpPr/>
            <p:nvPr/>
          </p:nvSpPr>
          <p:spPr>
            <a:xfrm>
              <a:off x="3072" y="273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40" name="Text Box 16"/>
          <p:cNvSpPr txBox="1"/>
          <p:nvPr/>
        </p:nvSpPr>
        <p:spPr>
          <a:xfrm>
            <a:off x="4876800" y="37925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高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1" name="Text Box 17"/>
          <p:cNvSpPr txBox="1"/>
          <p:nvPr/>
        </p:nvSpPr>
        <p:spPr>
          <a:xfrm>
            <a:off x="4864100" y="51514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2" name="Line 18"/>
          <p:cNvSpPr/>
          <p:nvPr/>
        </p:nvSpPr>
        <p:spPr>
          <a:xfrm>
            <a:off x="4813300" y="2844800"/>
            <a:ext cx="2351088" cy="2328863"/>
          </a:xfrm>
          <a:prstGeom prst="line">
            <a:avLst/>
          </a:prstGeom>
          <a:ln w="57150" cap="flat" cmpd="sng">
            <a:solidFill>
              <a:srgbClr val="078CF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43" name="Group 19"/>
          <p:cNvGrpSpPr/>
          <p:nvPr/>
        </p:nvGrpSpPr>
        <p:grpSpPr>
          <a:xfrm rot="2457508">
            <a:off x="4821238" y="2784475"/>
            <a:ext cx="268287" cy="193675"/>
            <a:chOff x="1248" y="3600"/>
            <a:chExt cx="624" cy="528"/>
          </a:xfrm>
        </p:grpSpPr>
        <p:sp>
          <p:nvSpPr>
            <p:cNvPr id="28698" name="Line 20"/>
            <p:cNvSpPr/>
            <p:nvPr/>
          </p:nvSpPr>
          <p:spPr>
            <a:xfrm>
              <a:off x="1248" y="3600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Line 21"/>
            <p:cNvSpPr/>
            <p:nvPr/>
          </p:nvSpPr>
          <p:spPr>
            <a:xfrm>
              <a:off x="1872" y="3600"/>
              <a:ext cx="0" cy="5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46" name="Text Box 22"/>
          <p:cNvSpPr txBox="1"/>
          <p:nvPr/>
        </p:nvSpPr>
        <p:spPr>
          <a:xfrm>
            <a:off x="5468938" y="38639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6647" name="Rectangle 23"/>
          <p:cNvSpPr/>
          <p:nvPr/>
        </p:nvSpPr>
        <p:spPr>
          <a:xfrm>
            <a:off x="3886200" y="28781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6648" name="Line 24"/>
          <p:cNvSpPr/>
          <p:nvPr/>
        </p:nvSpPr>
        <p:spPr>
          <a:xfrm flipV="1">
            <a:off x="2517775" y="3133725"/>
            <a:ext cx="3455988" cy="1995488"/>
          </a:xfrm>
          <a:prstGeom prst="line">
            <a:avLst/>
          </a:prstGeom>
          <a:ln w="57150" cap="flat" cmpd="sng">
            <a:solidFill>
              <a:srgbClr val="33CC33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49" name="Group 25"/>
          <p:cNvGrpSpPr/>
          <p:nvPr/>
        </p:nvGrpSpPr>
        <p:grpSpPr>
          <a:xfrm>
            <a:off x="5757863" y="3287713"/>
            <a:ext cx="287337" cy="144462"/>
            <a:chOff x="3243" y="1842"/>
            <a:chExt cx="181" cy="91"/>
          </a:xfrm>
        </p:grpSpPr>
        <p:sp>
          <p:nvSpPr>
            <p:cNvPr id="28696" name="Line 26"/>
            <p:cNvSpPr/>
            <p:nvPr/>
          </p:nvSpPr>
          <p:spPr>
            <a:xfrm>
              <a:off x="3243" y="1842"/>
              <a:ext cx="52" cy="9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Line 27"/>
            <p:cNvSpPr/>
            <p:nvPr/>
          </p:nvSpPr>
          <p:spPr>
            <a:xfrm flipV="1">
              <a:off x="3288" y="1854"/>
              <a:ext cx="136" cy="7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2" name="Text Box 28"/>
          <p:cNvSpPr txBox="1"/>
          <p:nvPr/>
        </p:nvSpPr>
        <p:spPr>
          <a:xfrm>
            <a:off x="4267200" y="35052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9966"/>
                </a:solidFill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6653" name="Text Box 29"/>
          <p:cNvSpPr txBox="1"/>
          <p:nvPr/>
        </p:nvSpPr>
        <p:spPr>
          <a:xfrm>
            <a:off x="5973763" y="27844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9966"/>
                </a:solidFill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8690" name="Text Box 30"/>
          <p:cNvSpPr txBox="1"/>
          <p:nvPr/>
        </p:nvSpPr>
        <p:spPr>
          <a:xfrm>
            <a:off x="5181600" y="1597025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A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8691" name="Text Box 31"/>
          <p:cNvSpPr txBox="1"/>
          <p:nvPr/>
        </p:nvSpPr>
        <p:spPr>
          <a:xfrm>
            <a:off x="1905000" y="4797425"/>
            <a:ext cx="352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B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8692" name="Text Box 32"/>
          <p:cNvSpPr txBox="1"/>
          <p:nvPr/>
        </p:nvSpPr>
        <p:spPr>
          <a:xfrm>
            <a:off x="7334250" y="4773613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C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6657" name="Oval 33"/>
          <p:cNvSpPr/>
          <p:nvPr/>
        </p:nvSpPr>
        <p:spPr>
          <a:xfrm>
            <a:off x="5384800" y="5140325"/>
            <a:ext cx="76200" cy="76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58" name="Oval 34"/>
          <p:cNvSpPr/>
          <p:nvPr/>
        </p:nvSpPr>
        <p:spPr>
          <a:xfrm>
            <a:off x="4749800" y="2778125"/>
            <a:ext cx="7620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59" name="Oval 35"/>
          <p:cNvSpPr/>
          <p:nvPr/>
        </p:nvSpPr>
        <p:spPr>
          <a:xfrm>
            <a:off x="5943600" y="305752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1" grpId="0"/>
      <p:bldP spid="26646" grpId="0"/>
      <p:bldP spid="26652" grpId="0"/>
      <p:bldP spid="26653" grpId="0"/>
      <p:bldP spid="26657" grpId="0" animBg="1"/>
      <p:bldP spid="26658" grpId="0" animBg="1"/>
      <p:bldP spid="26658" grpId="1" animBg="1"/>
      <p:bldP spid="26659" grpId="0" animBg="1"/>
      <p:bldP spid="26659" grpId="1" animBg="1"/>
      <p:bldP spid="2665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/>
          <p:nvPr/>
        </p:nvSpPr>
        <p:spPr>
          <a:xfrm>
            <a:off x="1892300" y="887413"/>
            <a:ext cx="4660900" cy="2986087"/>
          </a:xfrm>
          <a:prstGeom prst="triangle">
            <a:avLst>
              <a:gd name="adj" fmla="val 63102"/>
            </a:avLst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1295400" y="3505200"/>
            <a:ext cx="352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B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6724650" y="3481388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C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4572000" y="255588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A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9702" name="Line 6"/>
          <p:cNvSpPr/>
          <p:nvPr/>
        </p:nvSpPr>
        <p:spPr>
          <a:xfrm>
            <a:off x="4816475" y="941388"/>
            <a:ext cx="1588" cy="2903537"/>
          </a:xfrm>
          <a:prstGeom prst="line">
            <a:avLst/>
          </a:prstGeom>
          <a:ln w="571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03" name="Group 7"/>
          <p:cNvGrpSpPr/>
          <p:nvPr/>
        </p:nvGrpSpPr>
        <p:grpSpPr>
          <a:xfrm>
            <a:off x="4787900" y="3630613"/>
            <a:ext cx="228600" cy="228600"/>
            <a:chOff x="2928" y="2736"/>
            <a:chExt cx="144" cy="144"/>
          </a:xfrm>
        </p:grpSpPr>
        <p:sp>
          <p:nvSpPr>
            <p:cNvPr id="29726" name="Line 8"/>
            <p:cNvSpPr/>
            <p:nvPr/>
          </p:nvSpPr>
          <p:spPr>
            <a:xfrm>
              <a:off x="2928" y="2736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Line 9"/>
            <p:cNvSpPr/>
            <p:nvPr/>
          </p:nvSpPr>
          <p:spPr>
            <a:xfrm>
              <a:off x="3072" y="273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4" name="Text Box 10"/>
          <p:cNvSpPr txBox="1"/>
          <p:nvPr/>
        </p:nvSpPr>
        <p:spPr>
          <a:xfrm>
            <a:off x="4267200" y="25003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高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5" name="Text Box 11"/>
          <p:cNvSpPr txBox="1"/>
          <p:nvPr/>
        </p:nvSpPr>
        <p:spPr>
          <a:xfrm>
            <a:off x="4254500" y="38592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6" name="Line 12"/>
          <p:cNvSpPr/>
          <p:nvPr/>
        </p:nvSpPr>
        <p:spPr>
          <a:xfrm>
            <a:off x="4203700" y="1552575"/>
            <a:ext cx="2351088" cy="2328863"/>
          </a:xfrm>
          <a:prstGeom prst="line">
            <a:avLst/>
          </a:prstGeom>
          <a:ln w="57150" cap="flat" cmpd="sng">
            <a:solidFill>
              <a:srgbClr val="078CF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07" name="Group 13"/>
          <p:cNvGrpSpPr/>
          <p:nvPr/>
        </p:nvGrpSpPr>
        <p:grpSpPr>
          <a:xfrm rot="2457508">
            <a:off x="4211638" y="1492250"/>
            <a:ext cx="268287" cy="193675"/>
            <a:chOff x="1248" y="3600"/>
            <a:chExt cx="624" cy="528"/>
          </a:xfrm>
        </p:grpSpPr>
        <p:sp>
          <p:nvSpPr>
            <p:cNvPr id="29724" name="Line 14"/>
            <p:cNvSpPr/>
            <p:nvPr/>
          </p:nvSpPr>
          <p:spPr>
            <a:xfrm>
              <a:off x="1248" y="3600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Line 15"/>
            <p:cNvSpPr/>
            <p:nvPr/>
          </p:nvSpPr>
          <p:spPr>
            <a:xfrm>
              <a:off x="1872" y="3600"/>
              <a:ext cx="0" cy="5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8" name="Text Box 16"/>
          <p:cNvSpPr txBox="1"/>
          <p:nvPr/>
        </p:nvSpPr>
        <p:spPr>
          <a:xfrm>
            <a:off x="4859338" y="257175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9709" name="Rectangle 17"/>
          <p:cNvSpPr/>
          <p:nvPr/>
        </p:nvSpPr>
        <p:spPr>
          <a:xfrm>
            <a:off x="3276600" y="15859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9710" name="Line 18"/>
          <p:cNvSpPr/>
          <p:nvPr/>
        </p:nvSpPr>
        <p:spPr>
          <a:xfrm flipV="1">
            <a:off x="1908175" y="1841500"/>
            <a:ext cx="3455988" cy="1995488"/>
          </a:xfrm>
          <a:prstGeom prst="line">
            <a:avLst/>
          </a:prstGeom>
          <a:ln w="57150" cap="flat" cmpd="sng">
            <a:solidFill>
              <a:srgbClr val="33CC33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11" name="Group 19"/>
          <p:cNvGrpSpPr/>
          <p:nvPr/>
        </p:nvGrpSpPr>
        <p:grpSpPr>
          <a:xfrm>
            <a:off x="5148263" y="1995488"/>
            <a:ext cx="287337" cy="144462"/>
            <a:chOff x="3243" y="1842"/>
            <a:chExt cx="181" cy="91"/>
          </a:xfrm>
        </p:grpSpPr>
        <p:sp>
          <p:nvSpPr>
            <p:cNvPr id="29722" name="Line 20"/>
            <p:cNvSpPr/>
            <p:nvPr/>
          </p:nvSpPr>
          <p:spPr>
            <a:xfrm>
              <a:off x="3243" y="1842"/>
              <a:ext cx="52" cy="9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Line 21"/>
            <p:cNvSpPr/>
            <p:nvPr/>
          </p:nvSpPr>
          <p:spPr>
            <a:xfrm flipV="1">
              <a:off x="3288" y="1854"/>
              <a:ext cx="136" cy="7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12" name="Text Box 22"/>
          <p:cNvSpPr txBox="1"/>
          <p:nvPr/>
        </p:nvSpPr>
        <p:spPr>
          <a:xfrm>
            <a:off x="3657600" y="21955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9966"/>
                </a:solidFill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29713" name="Text Box 23"/>
          <p:cNvSpPr txBox="1"/>
          <p:nvPr/>
        </p:nvSpPr>
        <p:spPr>
          <a:xfrm>
            <a:off x="5364163" y="149225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9966"/>
                </a:solidFill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29714" name="Text Box 24"/>
          <p:cNvSpPr txBox="1"/>
          <p:nvPr/>
        </p:nvSpPr>
        <p:spPr>
          <a:xfrm>
            <a:off x="457200" y="4495800"/>
            <a:ext cx="73009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1. </a:t>
            </a:r>
            <a:r>
              <a:rPr lang="zh-CN" altLang="en-US" sz="2800" b="1" dirty="0">
                <a:latin typeface="Arial" panose="020B0604020202020204" pitchFamily="34" charset="0"/>
              </a:rPr>
              <a:t>如果</a:t>
            </a:r>
            <a:r>
              <a:rPr lang="en-US" altLang="zh-CN" sz="2800" b="1" dirty="0">
                <a:latin typeface="Arial" panose="020B0604020202020204" pitchFamily="34" charset="0"/>
              </a:rPr>
              <a:t>BC</a:t>
            </a:r>
            <a:r>
              <a:rPr lang="zh-CN" altLang="en-US" sz="2800" b="1" dirty="0">
                <a:latin typeface="Arial" panose="020B0604020202020204" pitchFamily="34" charset="0"/>
              </a:rPr>
              <a:t>为底，（     ）色的虚线是它的高；</a:t>
            </a:r>
          </a:p>
        </p:txBody>
      </p:sp>
      <p:sp>
        <p:nvSpPr>
          <p:cNvPr id="27673" name="Rectangle 25"/>
          <p:cNvSpPr/>
          <p:nvPr/>
        </p:nvSpPr>
        <p:spPr>
          <a:xfrm>
            <a:off x="457200" y="5105400"/>
            <a:ext cx="71802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2. </a:t>
            </a:r>
            <a:r>
              <a:rPr lang="zh-CN" altLang="en-US" sz="2800" b="1" dirty="0">
                <a:latin typeface="Arial" panose="020B0604020202020204" pitchFamily="34" charset="0"/>
              </a:rPr>
              <a:t>如果绿色的虚线是高</a:t>
            </a:r>
            <a:r>
              <a:rPr lang="en-US" altLang="zh-CN" sz="2800" b="1" dirty="0"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</a:rPr>
              <a:t>它的底是（        ）；</a:t>
            </a:r>
          </a:p>
        </p:txBody>
      </p:sp>
      <p:sp>
        <p:nvSpPr>
          <p:cNvPr id="27674" name="Rectangle 26"/>
          <p:cNvSpPr/>
          <p:nvPr/>
        </p:nvSpPr>
        <p:spPr>
          <a:xfrm>
            <a:off x="374650" y="5715000"/>
            <a:ext cx="84026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3. AB</a:t>
            </a:r>
            <a:r>
              <a:rPr lang="zh-CN" altLang="en-US" sz="2800" b="1" dirty="0">
                <a:latin typeface="Arial" panose="020B0604020202020204" pitchFamily="34" charset="0"/>
              </a:rPr>
              <a:t>是底，红色的虚线是它的高，这样说法对吗？ </a:t>
            </a:r>
          </a:p>
        </p:txBody>
      </p:sp>
      <p:sp>
        <p:nvSpPr>
          <p:cNvPr id="27675" name="Rectangle 27"/>
          <p:cNvSpPr/>
          <p:nvPr/>
        </p:nvSpPr>
        <p:spPr>
          <a:xfrm>
            <a:off x="3733800" y="44704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红</a:t>
            </a:r>
          </a:p>
        </p:txBody>
      </p:sp>
      <p:sp>
        <p:nvSpPr>
          <p:cNvPr id="27676" name="Rectangle 28"/>
          <p:cNvSpPr/>
          <p:nvPr/>
        </p:nvSpPr>
        <p:spPr>
          <a:xfrm>
            <a:off x="6248400" y="5105400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AC</a:t>
            </a:r>
          </a:p>
        </p:txBody>
      </p:sp>
      <p:sp>
        <p:nvSpPr>
          <p:cNvPr id="27677" name="Oval 29"/>
          <p:cNvSpPr/>
          <p:nvPr/>
        </p:nvSpPr>
        <p:spPr>
          <a:xfrm>
            <a:off x="4140200" y="1485900"/>
            <a:ext cx="76200" cy="76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78" name="Oval 30"/>
          <p:cNvSpPr/>
          <p:nvPr/>
        </p:nvSpPr>
        <p:spPr>
          <a:xfrm>
            <a:off x="5334000" y="176530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79" name="Oval 31"/>
          <p:cNvSpPr/>
          <p:nvPr/>
        </p:nvSpPr>
        <p:spPr>
          <a:xfrm>
            <a:off x="4775200" y="3848100"/>
            <a:ext cx="76200" cy="76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3" grpId="0"/>
      <p:bldP spid="27674" grpId="0"/>
      <p:bldP spid="27675" grpId="0"/>
      <p:bldP spid="27676" grpId="0"/>
      <p:bldP spid="27677" grpId="0" animBg="1"/>
      <p:bldP spid="27677" grpId="1" animBg="1"/>
      <p:bldP spid="27678" grpId="0" animBg="1"/>
      <p:bldP spid="27678" grpId="1" animBg="1"/>
      <p:bldP spid="27678" grpId="2" animBg="1"/>
      <p:bldP spid="276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0688" cy="895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Group 5"/>
          <p:cNvGrpSpPr/>
          <p:nvPr/>
        </p:nvGrpSpPr>
        <p:grpSpPr>
          <a:xfrm>
            <a:off x="946150" y="2289175"/>
            <a:ext cx="7488238" cy="1604963"/>
            <a:chOff x="476" y="818"/>
            <a:chExt cx="4717" cy="1011"/>
          </a:xfrm>
        </p:grpSpPr>
        <p:pic>
          <p:nvPicPr>
            <p:cNvPr id="15399" name="Picture 6" descr="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7999" contrast="42000"/>
            </a:blip>
            <a:stretch>
              <a:fillRect/>
            </a:stretch>
          </p:blipFill>
          <p:spPr>
            <a:xfrm>
              <a:off x="476" y="818"/>
              <a:ext cx="3538" cy="10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0" name="Picture 7" descr="5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9999" contrast="36000"/>
            </a:blip>
            <a:stretch>
              <a:fillRect/>
            </a:stretch>
          </p:blipFill>
          <p:spPr>
            <a:xfrm>
              <a:off x="4014" y="843"/>
              <a:ext cx="1179" cy="95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8" name="Line 8"/>
          <p:cNvSpPr/>
          <p:nvPr/>
        </p:nvSpPr>
        <p:spPr>
          <a:xfrm flipH="1">
            <a:off x="1076325" y="2476500"/>
            <a:ext cx="792163" cy="86518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/>
          <p:nvPr/>
        </p:nvSpPr>
        <p:spPr>
          <a:xfrm flipH="1">
            <a:off x="1090613" y="3370263"/>
            <a:ext cx="1439862" cy="1587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/>
          <p:nvPr/>
        </p:nvSpPr>
        <p:spPr>
          <a:xfrm flipH="1" flipV="1">
            <a:off x="1868488" y="2505075"/>
            <a:ext cx="647700" cy="86518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1"/>
          <p:cNvSpPr/>
          <p:nvPr/>
        </p:nvSpPr>
        <p:spPr>
          <a:xfrm flipH="1" flipV="1">
            <a:off x="3811588" y="2649538"/>
            <a:ext cx="0" cy="36195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/>
          <p:nvPr/>
        </p:nvSpPr>
        <p:spPr>
          <a:xfrm flipV="1">
            <a:off x="3825875" y="2649538"/>
            <a:ext cx="193675" cy="360362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Line 13"/>
          <p:cNvSpPr/>
          <p:nvPr/>
        </p:nvSpPr>
        <p:spPr>
          <a:xfrm flipV="1">
            <a:off x="3825875" y="2649538"/>
            <a:ext cx="215900" cy="1587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Line 14"/>
          <p:cNvSpPr/>
          <p:nvPr/>
        </p:nvSpPr>
        <p:spPr>
          <a:xfrm flipH="1" flipV="1">
            <a:off x="3797300" y="2679700"/>
            <a:ext cx="0" cy="36195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5"/>
          <p:cNvSpPr/>
          <p:nvPr/>
        </p:nvSpPr>
        <p:spPr>
          <a:xfrm flipH="1" flipV="1">
            <a:off x="3538538" y="2649538"/>
            <a:ext cx="230187" cy="36195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6"/>
          <p:cNvSpPr/>
          <p:nvPr/>
        </p:nvSpPr>
        <p:spPr>
          <a:xfrm flipV="1">
            <a:off x="3552825" y="2649538"/>
            <a:ext cx="273050" cy="1587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Line 17"/>
          <p:cNvSpPr/>
          <p:nvPr/>
        </p:nvSpPr>
        <p:spPr>
          <a:xfrm flipH="1">
            <a:off x="5194300" y="2722563"/>
            <a:ext cx="0" cy="503237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Line 18"/>
          <p:cNvSpPr/>
          <p:nvPr/>
        </p:nvSpPr>
        <p:spPr>
          <a:xfrm flipH="1" flipV="1">
            <a:off x="5195888" y="3225800"/>
            <a:ext cx="935037" cy="2159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Line 19"/>
          <p:cNvSpPr/>
          <p:nvPr/>
        </p:nvSpPr>
        <p:spPr>
          <a:xfrm flipH="1" flipV="1">
            <a:off x="5194300" y="2722563"/>
            <a:ext cx="936625" cy="719137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Line 20"/>
          <p:cNvSpPr/>
          <p:nvPr/>
        </p:nvSpPr>
        <p:spPr>
          <a:xfrm flipH="1" flipV="1">
            <a:off x="6851650" y="3225800"/>
            <a:ext cx="358775" cy="2159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Line 21"/>
          <p:cNvSpPr/>
          <p:nvPr/>
        </p:nvSpPr>
        <p:spPr>
          <a:xfrm flipV="1">
            <a:off x="7210425" y="2967038"/>
            <a:ext cx="174625" cy="474662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Line 22"/>
          <p:cNvSpPr/>
          <p:nvPr/>
        </p:nvSpPr>
        <p:spPr>
          <a:xfrm flipV="1">
            <a:off x="6851650" y="2967038"/>
            <a:ext cx="517525" cy="27305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AutoShape 23"/>
          <p:cNvSpPr/>
          <p:nvPr/>
        </p:nvSpPr>
        <p:spPr>
          <a:xfrm>
            <a:off x="1666875" y="3584575"/>
            <a:ext cx="360363" cy="72072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4" name="AutoShape 24"/>
          <p:cNvSpPr/>
          <p:nvPr/>
        </p:nvSpPr>
        <p:spPr>
          <a:xfrm>
            <a:off x="3609975" y="3657600"/>
            <a:ext cx="360363" cy="72072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5" name="AutoShape 25"/>
          <p:cNvSpPr/>
          <p:nvPr/>
        </p:nvSpPr>
        <p:spPr>
          <a:xfrm>
            <a:off x="5410200" y="3657600"/>
            <a:ext cx="360363" cy="72072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6" name="AutoShape 26"/>
          <p:cNvSpPr/>
          <p:nvPr/>
        </p:nvSpPr>
        <p:spPr>
          <a:xfrm>
            <a:off x="7354888" y="3729038"/>
            <a:ext cx="360362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147" name="Group 27"/>
          <p:cNvGrpSpPr/>
          <p:nvPr/>
        </p:nvGrpSpPr>
        <p:grpSpPr>
          <a:xfrm>
            <a:off x="1090613" y="4521200"/>
            <a:ext cx="1454150" cy="893763"/>
            <a:chOff x="612" y="1842"/>
            <a:chExt cx="916" cy="563"/>
          </a:xfrm>
        </p:grpSpPr>
        <p:sp>
          <p:nvSpPr>
            <p:cNvPr id="15396" name="Line 28"/>
            <p:cNvSpPr/>
            <p:nvPr/>
          </p:nvSpPr>
          <p:spPr>
            <a:xfrm flipH="1">
              <a:off x="612" y="1842"/>
              <a:ext cx="499" cy="545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Line 29"/>
            <p:cNvSpPr/>
            <p:nvPr/>
          </p:nvSpPr>
          <p:spPr>
            <a:xfrm flipH="1">
              <a:off x="621" y="2396"/>
              <a:ext cx="907" cy="1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Line 30"/>
            <p:cNvSpPr/>
            <p:nvPr/>
          </p:nvSpPr>
          <p:spPr>
            <a:xfrm flipH="1" flipV="1">
              <a:off x="1111" y="1860"/>
              <a:ext cx="408" cy="545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51" name="Group 31"/>
          <p:cNvGrpSpPr/>
          <p:nvPr/>
        </p:nvGrpSpPr>
        <p:grpSpPr>
          <a:xfrm>
            <a:off x="3683000" y="4810125"/>
            <a:ext cx="215900" cy="377825"/>
            <a:chOff x="2154" y="2532"/>
            <a:chExt cx="136" cy="238"/>
          </a:xfrm>
        </p:grpSpPr>
        <p:sp>
          <p:nvSpPr>
            <p:cNvPr id="15393" name="Line 32"/>
            <p:cNvSpPr/>
            <p:nvPr/>
          </p:nvSpPr>
          <p:spPr>
            <a:xfrm flipV="1">
              <a:off x="2163" y="2532"/>
              <a:ext cx="122" cy="227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Line 33"/>
            <p:cNvSpPr/>
            <p:nvPr/>
          </p:nvSpPr>
          <p:spPr>
            <a:xfrm flipV="1">
              <a:off x="2154" y="2541"/>
              <a:ext cx="136" cy="1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5" name="Line 34"/>
            <p:cNvSpPr/>
            <p:nvPr/>
          </p:nvSpPr>
          <p:spPr>
            <a:xfrm flipH="1" flipV="1">
              <a:off x="2154" y="2542"/>
              <a:ext cx="0" cy="228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55" name="Group 35"/>
          <p:cNvGrpSpPr/>
          <p:nvPr/>
        </p:nvGrpSpPr>
        <p:grpSpPr>
          <a:xfrm>
            <a:off x="5338763" y="4665663"/>
            <a:ext cx="936625" cy="719137"/>
            <a:chOff x="3061" y="1888"/>
            <a:chExt cx="590" cy="453"/>
          </a:xfrm>
        </p:grpSpPr>
        <p:sp>
          <p:nvSpPr>
            <p:cNvPr id="15390" name="Line 36"/>
            <p:cNvSpPr/>
            <p:nvPr/>
          </p:nvSpPr>
          <p:spPr>
            <a:xfrm flipH="1">
              <a:off x="3061" y="1888"/>
              <a:ext cx="0" cy="317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Line 37"/>
            <p:cNvSpPr/>
            <p:nvPr/>
          </p:nvSpPr>
          <p:spPr>
            <a:xfrm flipH="1" flipV="1">
              <a:off x="3062" y="2205"/>
              <a:ext cx="589" cy="136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2" name="Line 38"/>
            <p:cNvSpPr/>
            <p:nvPr/>
          </p:nvSpPr>
          <p:spPr>
            <a:xfrm flipH="1" flipV="1">
              <a:off x="3061" y="1888"/>
              <a:ext cx="590" cy="453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59" name="Group 39"/>
          <p:cNvGrpSpPr/>
          <p:nvPr/>
        </p:nvGrpSpPr>
        <p:grpSpPr>
          <a:xfrm>
            <a:off x="7210425" y="4881563"/>
            <a:ext cx="533400" cy="474662"/>
            <a:chOff x="4106" y="2024"/>
            <a:chExt cx="336" cy="299"/>
          </a:xfrm>
        </p:grpSpPr>
        <p:sp>
          <p:nvSpPr>
            <p:cNvPr id="15387" name="Line 40"/>
            <p:cNvSpPr/>
            <p:nvPr/>
          </p:nvSpPr>
          <p:spPr>
            <a:xfrm flipH="1" flipV="1">
              <a:off x="4106" y="2187"/>
              <a:ext cx="226" cy="136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Line 41"/>
            <p:cNvSpPr/>
            <p:nvPr/>
          </p:nvSpPr>
          <p:spPr>
            <a:xfrm flipV="1">
              <a:off x="4332" y="2024"/>
              <a:ext cx="110" cy="299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Line 42"/>
            <p:cNvSpPr/>
            <p:nvPr/>
          </p:nvSpPr>
          <p:spPr>
            <a:xfrm flipV="1">
              <a:off x="4106" y="2024"/>
              <a:ext cx="326" cy="172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5144" grpId="0" animBg="1"/>
      <p:bldP spid="5145" grpId="0" animBg="1"/>
      <p:bldP spid="5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/>
          <p:nvPr/>
        </p:nvSpPr>
        <p:spPr>
          <a:xfrm flipV="1">
            <a:off x="1524000" y="4495800"/>
            <a:ext cx="60960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Line 3"/>
          <p:cNvSpPr/>
          <p:nvPr/>
        </p:nvSpPr>
        <p:spPr>
          <a:xfrm>
            <a:off x="4267200" y="838200"/>
            <a:ext cx="3352800" cy="36576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Line 4"/>
          <p:cNvSpPr/>
          <p:nvPr/>
        </p:nvSpPr>
        <p:spPr>
          <a:xfrm flipV="1">
            <a:off x="1524000" y="838200"/>
            <a:ext cx="2743200" cy="36576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1" name="Text Box 5"/>
          <p:cNvSpPr txBox="1"/>
          <p:nvPr/>
        </p:nvSpPr>
        <p:spPr>
          <a:xfrm>
            <a:off x="2209800" y="2133600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边</a:t>
            </a:r>
          </a:p>
        </p:txBody>
      </p:sp>
      <p:sp>
        <p:nvSpPr>
          <p:cNvPr id="14342" name="Text Box 6"/>
          <p:cNvSpPr txBox="1"/>
          <p:nvPr/>
        </p:nvSpPr>
        <p:spPr>
          <a:xfrm>
            <a:off x="6248400" y="2209800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边</a:t>
            </a:r>
          </a:p>
        </p:txBody>
      </p:sp>
      <p:sp>
        <p:nvSpPr>
          <p:cNvPr id="14343" name="Text Box 7"/>
          <p:cNvSpPr txBox="1"/>
          <p:nvPr/>
        </p:nvSpPr>
        <p:spPr>
          <a:xfrm>
            <a:off x="4114800" y="4572000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边</a:t>
            </a:r>
          </a:p>
        </p:txBody>
      </p:sp>
      <p:pic>
        <p:nvPicPr>
          <p:cNvPr id="14344" name="Picture 8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265113" cy="26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43400"/>
            <a:ext cx="265113" cy="26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343400"/>
            <a:ext cx="265113" cy="26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Text Box 11"/>
          <p:cNvSpPr txBox="1"/>
          <p:nvPr/>
        </p:nvSpPr>
        <p:spPr>
          <a:xfrm>
            <a:off x="2895600" y="304800"/>
            <a:ext cx="274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顶点</a:t>
            </a:r>
          </a:p>
        </p:txBody>
      </p:sp>
      <p:sp>
        <p:nvSpPr>
          <p:cNvPr id="14348" name="Text Box 12"/>
          <p:cNvSpPr txBox="1"/>
          <p:nvPr/>
        </p:nvSpPr>
        <p:spPr>
          <a:xfrm>
            <a:off x="685800" y="46482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顶点</a:t>
            </a:r>
          </a:p>
        </p:txBody>
      </p:sp>
      <p:sp>
        <p:nvSpPr>
          <p:cNvPr id="14349" name="Text Box 13"/>
          <p:cNvSpPr txBox="1"/>
          <p:nvPr/>
        </p:nvSpPr>
        <p:spPr>
          <a:xfrm>
            <a:off x="7848600" y="4419600"/>
            <a:ext cx="18446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顶点</a:t>
            </a:r>
          </a:p>
        </p:txBody>
      </p:sp>
      <p:sp>
        <p:nvSpPr>
          <p:cNvPr id="14350" name="Freeform 14"/>
          <p:cNvSpPr/>
          <p:nvPr/>
        </p:nvSpPr>
        <p:spPr>
          <a:xfrm>
            <a:off x="1905000" y="4038600"/>
            <a:ext cx="261938" cy="444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87463" y="457362719"/>
              </a:cxn>
              <a:cxn ang="0">
                <a:pos x="525087463" y="1372085069"/>
              </a:cxn>
            </a:cxnLst>
            <a:rect l="0" t="0" r="0" b="0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15"/>
          <p:cNvSpPr/>
          <p:nvPr/>
        </p:nvSpPr>
        <p:spPr>
          <a:xfrm rot="7258954">
            <a:off x="4098925" y="992188"/>
            <a:ext cx="3429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9849202" y="483870000"/>
              </a:cxn>
              <a:cxn ang="0">
                <a:pos x="899849202" y="1451610000"/>
              </a:cxn>
            </a:cxnLst>
            <a:rect l="0" t="0" r="0" b="0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6"/>
          <p:cNvSpPr/>
          <p:nvPr/>
        </p:nvSpPr>
        <p:spPr>
          <a:xfrm rot="-6255002">
            <a:off x="6965950" y="4078288"/>
            <a:ext cx="311150" cy="379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0925938" y="333226493"/>
              </a:cxn>
              <a:cxn ang="0">
                <a:pos x="740925938" y="999676845"/>
              </a:cxn>
            </a:cxnLst>
            <a:rect l="0" t="0" r="0" b="0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Text Box 17"/>
          <p:cNvSpPr txBox="1"/>
          <p:nvPr/>
        </p:nvSpPr>
        <p:spPr>
          <a:xfrm>
            <a:off x="3962400" y="1371600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角</a:t>
            </a:r>
          </a:p>
        </p:txBody>
      </p:sp>
      <p:sp>
        <p:nvSpPr>
          <p:cNvPr id="14354" name="Text Box 18"/>
          <p:cNvSpPr txBox="1"/>
          <p:nvPr/>
        </p:nvSpPr>
        <p:spPr>
          <a:xfrm>
            <a:off x="2362200" y="3810000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角</a:t>
            </a:r>
          </a:p>
        </p:txBody>
      </p:sp>
      <p:sp>
        <p:nvSpPr>
          <p:cNvPr id="14355" name="Text Box 19"/>
          <p:cNvSpPr txBox="1"/>
          <p:nvPr/>
        </p:nvSpPr>
        <p:spPr>
          <a:xfrm>
            <a:off x="6400800" y="3781425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角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0" y="556260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44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（  ）条边 （  ）个角（  ）个顶点</a:t>
            </a:r>
          </a:p>
        </p:txBody>
      </p:sp>
      <p:sp>
        <p:nvSpPr>
          <p:cNvPr id="16405" name="Line 21"/>
          <p:cNvSpPr/>
          <p:nvPr/>
        </p:nvSpPr>
        <p:spPr>
          <a:xfrm>
            <a:off x="1524000" y="4419600"/>
            <a:ext cx="0" cy="7620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6" name="Line 22"/>
          <p:cNvSpPr/>
          <p:nvPr/>
        </p:nvSpPr>
        <p:spPr>
          <a:xfrm>
            <a:off x="7620000" y="4419600"/>
            <a:ext cx="0" cy="76200"/>
          </a:xfrm>
          <a:prstGeom prst="line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7" name="WordArt 23"/>
          <p:cNvSpPr>
            <a:spLocks noTextEdit="1"/>
          </p:cNvSpPr>
          <p:nvPr/>
        </p:nvSpPr>
        <p:spPr>
          <a:xfrm>
            <a:off x="609600" y="5562600"/>
            <a:ext cx="3810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408" name="WordArt 24"/>
          <p:cNvSpPr>
            <a:spLocks noTextEdit="1"/>
          </p:cNvSpPr>
          <p:nvPr/>
        </p:nvSpPr>
        <p:spPr>
          <a:xfrm>
            <a:off x="5715000" y="5562600"/>
            <a:ext cx="3810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409" name="WordArt 25"/>
          <p:cNvSpPr>
            <a:spLocks noTextEdit="1"/>
          </p:cNvSpPr>
          <p:nvPr/>
        </p:nvSpPr>
        <p:spPr>
          <a:xfrm>
            <a:off x="3200400" y="5562600"/>
            <a:ext cx="3810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pic>
        <p:nvPicPr>
          <p:cNvPr id="16410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2479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4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85800"/>
            <a:ext cx="3581400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7" grpId="0"/>
      <p:bldP spid="14348" grpId="0"/>
      <p:bldP spid="14349" grpId="0"/>
      <p:bldP spid="14353" grpId="0"/>
      <p:bldP spid="14354" grpId="0"/>
      <p:bldP spid="14355" grpId="0"/>
      <p:bldP spid="143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TextEdit="1"/>
          </p:cNvSpPr>
          <p:nvPr/>
        </p:nvSpPr>
        <p:spPr>
          <a:xfrm>
            <a:off x="6877050" y="260350"/>
            <a:ext cx="1728788" cy="5270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66FF">
                        <a:alpha val="100000"/>
                      </a:srgbClr>
                    </a:gs>
                    <a:gs pos="25000">
                      <a:srgbClr val="01A78F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FF6633">
                        <a:alpha val="100000"/>
                      </a:srgbClr>
                    </a:gs>
                    <a:gs pos="100000">
                      <a:srgbClr val="FF3399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辨一辨</a:t>
            </a:r>
          </a:p>
        </p:txBody>
      </p:sp>
      <p:sp>
        <p:nvSpPr>
          <p:cNvPr id="17411" name="AutoShape 4"/>
          <p:cNvSpPr/>
          <p:nvPr/>
        </p:nvSpPr>
        <p:spPr>
          <a:xfrm>
            <a:off x="827088" y="1341438"/>
            <a:ext cx="3527425" cy="863600"/>
          </a:xfrm>
          <a:prstGeom prst="cloudCallout">
            <a:avLst>
              <a:gd name="adj1" fmla="val 24032"/>
              <a:gd name="adj2" fmla="val -126653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  <a:tileRect/>
          </a:gradFill>
          <a:ln w="28575" cap="flat" cmpd="sng">
            <a:solidFill>
              <a:srgbClr val="FF33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哪些是三角形？</a:t>
            </a:r>
          </a:p>
          <a:p>
            <a:pPr algn="ctr"/>
            <a:endParaRPr lang="en-US" altLang="zh-CN" sz="2400" b="1" dirty="0">
              <a:solidFill>
                <a:srgbClr val="9933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7412" name="Group 5"/>
          <p:cNvGrpSpPr/>
          <p:nvPr/>
        </p:nvGrpSpPr>
        <p:grpSpPr>
          <a:xfrm>
            <a:off x="468313" y="2565400"/>
            <a:ext cx="1081087" cy="720725"/>
            <a:chOff x="703" y="1207"/>
            <a:chExt cx="681" cy="454"/>
          </a:xfrm>
        </p:grpSpPr>
        <p:sp>
          <p:nvSpPr>
            <p:cNvPr id="17438" name="Line 6"/>
            <p:cNvSpPr/>
            <p:nvPr/>
          </p:nvSpPr>
          <p:spPr>
            <a:xfrm flipH="1">
              <a:off x="703" y="1207"/>
              <a:ext cx="408" cy="4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Line 7"/>
            <p:cNvSpPr/>
            <p:nvPr/>
          </p:nvSpPr>
          <p:spPr>
            <a:xfrm>
              <a:off x="703" y="1661"/>
              <a:ext cx="6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Line 8"/>
            <p:cNvSpPr/>
            <p:nvPr/>
          </p:nvSpPr>
          <p:spPr>
            <a:xfrm flipH="1" flipV="1">
              <a:off x="1156" y="1298"/>
              <a:ext cx="227" cy="3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9900" y="3587750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（</a:t>
            </a:r>
            <a:r>
              <a:rPr kumimoji="0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1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）</a:t>
            </a:r>
          </a:p>
        </p:txBody>
      </p:sp>
      <p:sp>
        <p:nvSpPr>
          <p:cNvPr id="17414" name="Text Box 10"/>
          <p:cNvSpPr txBox="1"/>
          <p:nvPr/>
        </p:nvSpPr>
        <p:spPr>
          <a:xfrm>
            <a:off x="1979613" y="3573463"/>
            <a:ext cx="22637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7415" name="AutoShape 11"/>
          <p:cNvSpPr/>
          <p:nvPr/>
        </p:nvSpPr>
        <p:spPr>
          <a:xfrm rot="-2266642">
            <a:off x="2195513" y="2492375"/>
            <a:ext cx="935037" cy="720725"/>
          </a:xfrm>
          <a:prstGeom prst="triangle">
            <a:avLst>
              <a:gd name="adj" fmla="val 3087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7416" name="Group 12"/>
          <p:cNvGrpSpPr/>
          <p:nvPr/>
        </p:nvGrpSpPr>
        <p:grpSpPr>
          <a:xfrm>
            <a:off x="3754438" y="2563813"/>
            <a:ext cx="1249362" cy="936625"/>
            <a:chOff x="3742" y="1116"/>
            <a:chExt cx="787" cy="590"/>
          </a:xfrm>
        </p:grpSpPr>
        <p:sp>
          <p:nvSpPr>
            <p:cNvPr id="17434" name="Line 13"/>
            <p:cNvSpPr/>
            <p:nvPr/>
          </p:nvSpPr>
          <p:spPr>
            <a:xfrm>
              <a:off x="3742" y="1534"/>
              <a:ext cx="680" cy="1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35" name="Group 14"/>
            <p:cNvGrpSpPr/>
            <p:nvPr/>
          </p:nvGrpSpPr>
          <p:grpSpPr>
            <a:xfrm>
              <a:off x="3742" y="1116"/>
              <a:ext cx="787" cy="545"/>
              <a:chOff x="3742" y="1117"/>
              <a:chExt cx="787" cy="545"/>
            </a:xfrm>
          </p:grpSpPr>
          <p:sp>
            <p:nvSpPr>
              <p:cNvPr id="17436" name="Line 15"/>
              <p:cNvSpPr/>
              <p:nvPr/>
            </p:nvSpPr>
            <p:spPr>
              <a:xfrm flipH="1">
                <a:off x="3742" y="1117"/>
                <a:ext cx="636" cy="40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Freeform 16"/>
              <p:cNvSpPr/>
              <p:nvPr/>
            </p:nvSpPr>
            <p:spPr>
              <a:xfrm rot="1233763">
                <a:off x="4257" y="1163"/>
                <a:ext cx="272" cy="49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7" y="244"/>
                  </a:cxn>
                  <a:cxn ang="0">
                    <a:pos x="172" y="366"/>
                  </a:cxn>
                </a:cxnLst>
                <a:rect l="0" t="0" r="0" b="0"/>
                <a:pathLst>
                  <a:path w="431" h="680">
                    <a:moveTo>
                      <a:pt x="23" y="0"/>
                    </a:moveTo>
                    <a:cubicBezTo>
                      <a:pt x="11" y="170"/>
                      <a:pt x="0" y="340"/>
                      <a:pt x="68" y="453"/>
                    </a:cubicBezTo>
                    <a:cubicBezTo>
                      <a:pt x="136" y="566"/>
                      <a:pt x="371" y="642"/>
                      <a:pt x="431" y="680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417" name="Group 17"/>
          <p:cNvGrpSpPr/>
          <p:nvPr/>
        </p:nvGrpSpPr>
        <p:grpSpPr>
          <a:xfrm>
            <a:off x="5724525" y="2349500"/>
            <a:ext cx="863600" cy="1439863"/>
            <a:chOff x="3833" y="2478"/>
            <a:chExt cx="499" cy="907"/>
          </a:xfrm>
        </p:grpSpPr>
        <p:sp>
          <p:nvSpPr>
            <p:cNvPr id="17431" name="Line 18"/>
            <p:cNvSpPr/>
            <p:nvPr/>
          </p:nvSpPr>
          <p:spPr>
            <a:xfrm>
              <a:off x="3833" y="2976"/>
              <a:ext cx="499" cy="40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Line 19"/>
            <p:cNvSpPr/>
            <p:nvPr/>
          </p:nvSpPr>
          <p:spPr>
            <a:xfrm flipV="1">
              <a:off x="3833" y="2478"/>
              <a:ext cx="0" cy="49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Line 20"/>
            <p:cNvSpPr/>
            <p:nvPr/>
          </p:nvSpPr>
          <p:spPr>
            <a:xfrm>
              <a:off x="3833" y="2478"/>
              <a:ext cx="499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8" name="Text Box 21"/>
          <p:cNvSpPr txBox="1"/>
          <p:nvPr/>
        </p:nvSpPr>
        <p:spPr>
          <a:xfrm>
            <a:off x="3819525" y="3644900"/>
            <a:ext cx="16875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7419" name="Text Box 22"/>
          <p:cNvSpPr txBox="1"/>
          <p:nvPr/>
        </p:nvSpPr>
        <p:spPr>
          <a:xfrm>
            <a:off x="5580063" y="3644900"/>
            <a:ext cx="17287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724525" y="4508500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√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667625" y="4508500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124075" y="4395788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√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5800" y="4395788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grpSp>
        <p:nvGrpSpPr>
          <p:cNvPr id="17424" name="Group 27"/>
          <p:cNvGrpSpPr/>
          <p:nvPr/>
        </p:nvGrpSpPr>
        <p:grpSpPr>
          <a:xfrm>
            <a:off x="7596188" y="2781300"/>
            <a:ext cx="935037" cy="1008063"/>
            <a:chOff x="2336" y="2614"/>
            <a:chExt cx="589" cy="635"/>
          </a:xfrm>
        </p:grpSpPr>
        <p:sp>
          <p:nvSpPr>
            <p:cNvPr id="17427" name="Line 28"/>
            <p:cNvSpPr/>
            <p:nvPr/>
          </p:nvSpPr>
          <p:spPr>
            <a:xfrm>
              <a:off x="2336" y="2659"/>
              <a:ext cx="45" cy="4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Line 29"/>
            <p:cNvSpPr/>
            <p:nvPr/>
          </p:nvSpPr>
          <p:spPr>
            <a:xfrm flipH="1" flipV="1">
              <a:off x="2381" y="3113"/>
              <a:ext cx="544" cy="13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Line 30"/>
            <p:cNvSpPr/>
            <p:nvPr/>
          </p:nvSpPr>
          <p:spPr>
            <a:xfrm flipV="1">
              <a:off x="2336" y="2614"/>
              <a:ext cx="317" cy="4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Line 31"/>
            <p:cNvSpPr/>
            <p:nvPr/>
          </p:nvSpPr>
          <p:spPr>
            <a:xfrm>
              <a:off x="2653" y="2614"/>
              <a:ext cx="272" cy="63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3995738" y="4467225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17426" name="Text Box 33"/>
          <p:cNvSpPr txBox="1"/>
          <p:nvPr/>
        </p:nvSpPr>
        <p:spPr>
          <a:xfrm>
            <a:off x="7451725" y="3702050"/>
            <a:ext cx="17287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/>
      <p:bldP spid="18456" grpId="0"/>
      <p:bldP spid="18457" grpId="0"/>
      <p:bldP spid="18458" grpId="0"/>
      <p:bldP spid="184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4738" cy="287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429577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4610100"/>
            <a:ext cx="6200775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76600"/>
            <a:ext cx="4019550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304800" y="381000"/>
            <a:ext cx="81534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木工小组的同学在修理桌椅时，常常在桌椅下边斜着钉一根木条。他们这样做是为什么？</a:t>
            </a:r>
            <a:endParaRPr lang="zh-CN" altLang="en-US" sz="4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5363" name="Picture 3" descr="b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752600"/>
            <a:ext cx="36576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57912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600" kern="1200" cap="none" spc="0" normalizeH="0" baseline="0" noProof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利用三角形的</a:t>
            </a:r>
            <a:r>
              <a:rPr kumimoji="1" lang="zh-CN" altLang="en-US" sz="3600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稳定性</a:t>
            </a:r>
            <a:r>
              <a:rPr kumimoji="1" lang="zh-CN" altLang="en-US" sz="3600" kern="1200" cap="none" spc="0" normalizeH="0" baseline="0" noProof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，使桌椅更牢固。</a:t>
            </a:r>
          </a:p>
        </p:txBody>
      </p:sp>
      <p:sp>
        <p:nvSpPr>
          <p:cNvPr id="15365" name="AutoShape 5"/>
          <p:cNvSpPr/>
          <p:nvPr/>
        </p:nvSpPr>
        <p:spPr>
          <a:xfrm rot="-1200000">
            <a:off x="4038600" y="3581400"/>
            <a:ext cx="1109663" cy="520700"/>
          </a:xfrm>
          <a:prstGeom prst="triangle">
            <a:avLst>
              <a:gd name="adj" fmla="val 49380"/>
            </a:avLst>
          </a:prstGeom>
          <a:solidFill>
            <a:srgbClr val="00FF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AutoShape 6"/>
          <p:cNvSpPr/>
          <p:nvPr/>
        </p:nvSpPr>
        <p:spPr>
          <a:xfrm rot="-1200000">
            <a:off x="4038600" y="3581400"/>
            <a:ext cx="1109663" cy="520700"/>
          </a:xfrm>
          <a:prstGeom prst="triangle">
            <a:avLst>
              <a:gd name="adj" fmla="val 49380"/>
            </a:avLst>
          </a:prstGeom>
          <a:solidFill>
            <a:srgbClr val="00FF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7" name="AutoShape 7"/>
          <p:cNvSpPr/>
          <p:nvPr/>
        </p:nvSpPr>
        <p:spPr>
          <a:xfrm rot="-1200000">
            <a:off x="4038600" y="3581400"/>
            <a:ext cx="1109663" cy="520700"/>
          </a:xfrm>
          <a:prstGeom prst="triangle">
            <a:avLst>
              <a:gd name="adj" fmla="val 49380"/>
            </a:avLst>
          </a:prstGeom>
          <a:solidFill>
            <a:srgbClr val="00FF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25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15365" grpId="0" animBg="1"/>
      <p:bldP spid="15366" grpId="0" animBg="1"/>
      <p:bldP spid="1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68341"/>
            <a:ext cx="664373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围篱笆，哪种方法更牢固？为什么？</a:t>
            </a:r>
          </a:p>
        </p:txBody>
      </p:sp>
      <p:pic>
        <p:nvPicPr>
          <p:cNvPr id="3" name="图片 2" descr="3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428596" y="1582721"/>
            <a:ext cx="8286808" cy="392908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8675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6248400" cy="166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609600"/>
            <a:ext cx="2895600" cy="2713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Line 7"/>
          <p:cNvSpPr/>
          <p:nvPr/>
        </p:nvSpPr>
        <p:spPr>
          <a:xfrm>
            <a:off x="5334000" y="1295400"/>
            <a:ext cx="0" cy="990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17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27051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4191000"/>
            <a:ext cx="500062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Line 10"/>
          <p:cNvSpPr/>
          <p:nvPr/>
        </p:nvSpPr>
        <p:spPr>
          <a:xfrm>
            <a:off x="1600200" y="5334000"/>
            <a:ext cx="1524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Line 11"/>
          <p:cNvSpPr/>
          <p:nvPr/>
        </p:nvSpPr>
        <p:spPr>
          <a:xfrm>
            <a:off x="1752600" y="5334000"/>
            <a:ext cx="0" cy="152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468313" y="692150"/>
            <a:ext cx="8215312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从三角形的一个顶点到它的对边作一条垂线，顶点和垂足之间的线段叫做三角形的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高</a:t>
            </a:r>
            <a:r>
              <a:rPr lang="zh-CN" altLang="en-US" sz="3200" b="1" dirty="0">
                <a:latin typeface="宋体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这条对边叫做三角形的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底</a:t>
            </a:r>
            <a:r>
              <a:rPr lang="zh-CN" altLang="en-US" sz="32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37891" name="AutoShape 3"/>
          <p:cNvSpPr/>
          <p:nvPr/>
        </p:nvSpPr>
        <p:spPr>
          <a:xfrm>
            <a:off x="457200" y="3408363"/>
            <a:ext cx="2819400" cy="1828800"/>
          </a:xfrm>
          <a:prstGeom prst="triangle">
            <a:avLst>
              <a:gd name="adj" fmla="val 3581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7892" name="AutoShape 4"/>
          <p:cNvSpPr/>
          <p:nvPr/>
        </p:nvSpPr>
        <p:spPr>
          <a:xfrm>
            <a:off x="3810000" y="3513138"/>
            <a:ext cx="2133600" cy="1752600"/>
          </a:xfrm>
          <a:prstGeom prst="rtTriangle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 flipH="1">
            <a:off x="6400800" y="3594100"/>
            <a:ext cx="2286000" cy="1600200"/>
            <a:chOff x="1488" y="1248"/>
            <a:chExt cx="3168" cy="1392"/>
          </a:xfrm>
        </p:grpSpPr>
        <p:sp>
          <p:nvSpPr>
            <p:cNvPr id="22563" name="Line 6"/>
            <p:cNvSpPr/>
            <p:nvPr/>
          </p:nvSpPr>
          <p:spPr>
            <a:xfrm>
              <a:off x="2208" y="2640"/>
              <a:ext cx="244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Line 7"/>
            <p:cNvSpPr/>
            <p:nvPr/>
          </p:nvSpPr>
          <p:spPr>
            <a:xfrm flipH="1" flipV="1">
              <a:off x="1488" y="1248"/>
              <a:ext cx="720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Line 8"/>
            <p:cNvSpPr/>
            <p:nvPr/>
          </p:nvSpPr>
          <p:spPr>
            <a:xfrm>
              <a:off x="1488" y="1248"/>
              <a:ext cx="3168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897" name="Line 9"/>
          <p:cNvSpPr/>
          <p:nvPr/>
        </p:nvSpPr>
        <p:spPr>
          <a:xfrm>
            <a:off x="1485900" y="3421063"/>
            <a:ext cx="0" cy="1828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>
          <a:xfrm>
            <a:off x="1485900" y="5065713"/>
            <a:ext cx="152400" cy="152400"/>
            <a:chOff x="936" y="3072"/>
            <a:chExt cx="96" cy="96"/>
          </a:xfrm>
        </p:grpSpPr>
        <p:sp>
          <p:nvSpPr>
            <p:cNvPr id="22561" name="Line 11"/>
            <p:cNvSpPr/>
            <p:nvPr/>
          </p:nvSpPr>
          <p:spPr>
            <a:xfrm>
              <a:off x="936" y="3072"/>
              <a:ext cx="9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Line 12"/>
            <p:cNvSpPr/>
            <p:nvPr/>
          </p:nvSpPr>
          <p:spPr>
            <a:xfrm>
              <a:off x="1020" y="3072"/>
              <a:ext cx="0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524000" y="4408488"/>
            <a:ext cx="4397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高</a:t>
            </a:r>
          </a:p>
        </p:txBody>
      </p:sp>
      <p:sp>
        <p:nvSpPr>
          <p:cNvPr id="37902" name="Line 14"/>
          <p:cNvSpPr/>
          <p:nvPr/>
        </p:nvSpPr>
        <p:spPr>
          <a:xfrm>
            <a:off x="457200" y="5265738"/>
            <a:ext cx="2819400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3" name="Line 15"/>
          <p:cNvSpPr/>
          <p:nvPr/>
        </p:nvSpPr>
        <p:spPr>
          <a:xfrm>
            <a:off x="457200" y="5265738"/>
            <a:ext cx="2819400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4" name="Line 16"/>
          <p:cNvSpPr/>
          <p:nvPr/>
        </p:nvSpPr>
        <p:spPr>
          <a:xfrm>
            <a:off x="457200" y="5265738"/>
            <a:ext cx="2819400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524000" y="5408613"/>
            <a:ext cx="4397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FF00FF"/>
                </a:solidFill>
                <a:latin typeface="+mn-ea"/>
                <a:ea typeface="+mn-ea"/>
                <a:cs typeface="+mn-cs"/>
              </a:rPr>
              <a:t>底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3819525" y="5113338"/>
            <a:ext cx="152400" cy="152400"/>
            <a:chOff x="936" y="3072"/>
            <a:chExt cx="96" cy="96"/>
          </a:xfrm>
        </p:grpSpPr>
        <p:sp>
          <p:nvSpPr>
            <p:cNvPr id="22559" name="Line 19"/>
            <p:cNvSpPr/>
            <p:nvPr/>
          </p:nvSpPr>
          <p:spPr>
            <a:xfrm>
              <a:off x="936" y="3072"/>
              <a:ext cx="9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Line 20"/>
            <p:cNvSpPr/>
            <p:nvPr/>
          </p:nvSpPr>
          <p:spPr>
            <a:xfrm>
              <a:off x="1020" y="3072"/>
              <a:ext cx="0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771900" y="4408488"/>
            <a:ext cx="4397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高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4495800" y="5408613"/>
            <a:ext cx="4397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FF00FF"/>
                </a:solidFill>
                <a:latin typeface="+mn-ea"/>
                <a:ea typeface="+mn-ea"/>
                <a:cs typeface="+mn-cs"/>
              </a:rPr>
              <a:t>底</a:t>
            </a:r>
          </a:p>
        </p:txBody>
      </p:sp>
      <p:sp>
        <p:nvSpPr>
          <p:cNvPr id="37911" name="Line 23"/>
          <p:cNvSpPr/>
          <p:nvPr/>
        </p:nvSpPr>
        <p:spPr>
          <a:xfrm>
            <a:off x="3810000" y="5265738"/>
            <a:ext cx="2133600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2" name="Line 24"/>
          <p:cNvSpPr/>
          <p:nvPr/>
        </p:nvSpPr>
        <p:spPr>
          <a:xfrm>
            <a:off x="3810000" y="5265738"/>
            <a:ext cx="2133600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3" name="Line 25"/>
          <p:cNvSpPr/>
          <p:nvPr/>
        </p:nvSpPr>
        <p:spPr>
          <a:xfrm>
            <a:off x="3810000" y="5265738"/>
            <a:ext cx="2133600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4" name="Line 26"/>
          <p:cNvSpPr/>
          <p:nvPr/>
        </p:nvSpPr>
        <p:spPr>
          <a:xfrm rot="-5400000" flipH="1" flipV="1">
            <a:off x="2924175" y="4451350"/>
            <a:ext cx="1771650" cy="0"/>
          </a:xfrm>
          <a:prstGeom prst="line">
            <a:avLst/>
          </a:prstGeom>
          <a:ln w="508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5" name="Line 27"/>
          <p:cNvSpPr/>
          <p:nvPr/>
        </p:nvSpPr>
        <p:spPr>
          <a:xfrm rot="-5400000" flipH="1" flipV="1">
            <a:off x="2928938" y="4432300"/>
            <a:ext cx="1762125" cy="0"/>
          </a:xfrm>
          <a:prstGeom prst="line">
            <a:avLst/>
          </a:prstGeom>
          <a:ln w="508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6" name="Line 28"/>
          <p:cNvSpPr/>
          <p:nvPr/>
        </p:nvSpPr>
        <p:spPr>
          <a:xfrm rot="-5400000" flipH="1" flipV="1">
            <a:off x="2933700" y="4418013"/>
            <a:ext cx="1762125" cy="0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7" name="Line 29"/>
          <p:cNvSpPr/>
          <p:nvPr/>
        </p:nvSpPr>
        <p:spPr>
          <a:xfrm flipH="1" flipV="1">
            <a:off x="7740650" y="4335463"/>
            <a:ext cx="412750" cy="839787"/>
          </a:xfrm>
          <a:prstGeom prst="line">
            <a:avLst/>
          </a:prstGeom>
          <a:ln w="38100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30"/>
          <p:cNvGrpSpPr/>
          <p:nvPr/>
        </p:nvGrpSpPr>
        <p:grpSpPr>
          <a:xfrm rot="8531791">
            <a:off x="7605713" y="4360863"/>
            <a:ext cx="134937" cy="112712"/>
            <a:chOff x="936" y="3072"/>
            <a:chExt cx="96" cy="96"/>
          </a:xfrm>
        </p:grpSpPr>
        <p:sp>
          <p:nvSpPr>
            <p:cNvPr id="22557" name="Line 31"/>
            <p:cNvSpPr/>
            <p:nvPr/>
          </p:nvSpPr>
          <p:spPr>
            <a:xfrm>
              <a:off x="936" y="3072"/>
              <a:ext cx="9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32"/>
            <p:cNvSpPr/>
            <p:nvPr/>
          </p:nvSpPr>
          <p:spPr>
            <a:xfrm>
              <a:off x="1020" y="3072"/>
              <a:ext cx="0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105650" y="4051300"/>
            <a:ext cx="4397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FF00FF"/>
                </a:solidFill>
                <a:latin typeface="+mn-ea"/>
                <a:ea typeface="+mn-ea"/>
                <a:cs typeface="+mn-cs"/>
              </a:rPr>
              <a:t>底</a:t>
            </a:r>
          </a:p>
        </p:txBody>
      </p:sp>
      <p:sp>
        <p:nvSpPr>
          <p:cNvPr id="37922" name="Line 34"/>
          <p:cNvSpPr/>
          <p:nvPr/>
        </p:nvSpPr>
        <p:spPr>
          <a:xfrm flipV="1">
            <a:off x="6400800" y="3594100"/>
            <a:ext cx="2286000" cy="160020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Line 35"/>
          <p:cNvSpPr/>
          <p:nvPr/>
        </p:nvSpPr>
        <p:spPr>
          <a:xfrm flipV="1">
            <a:off x="6400800" y="3594100"/>
            <a:ext cx="2286000" cy="160020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4" name="Line 36"/>
          <p:cNvSpPr/>
          <p:nvPr/>
        </p:nvSpPr>
        <p:spPr>
          <a:xfrm flipV="1">
            <a:off x="6400800" y="3594100"/>
            <a:ext cx="2286000" cy="160020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7829550" y="4408488"/>
            <a:ext cx="4397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7891" grpId="0" animBg="1"/>
      <p:bldP spid="37892" grpId="0" animBg="1"/>
      <p:bldP spid="37901" grpId="0"/>
      <p:bldP spid="37905" grpId="0"/>
      <p:bldP spid="37909" grpId="0"/>
      <p:bldP spid="37910" grpId="0"/>
      <p:bldP spid="37921" grpId="0"/>
      <p:bldP spid="37925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全屏显示(4:3)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仿宋_GB2312</vt:lpstr>
      <vt:lpstr>黑体</vt:lpstr>
      <vt:lpstr>华文彩云</vt:lpstr>
      <vt:lpstr>华文新魏</vt:lpstr>
      <vt:lpstr>楷体_GB2312</vt:lpstr>
      <vt:lpstr>隶书</vt:lpstr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2041-10-18T11:53:56Z</dcterms:created>
  <dcterms:modified xsi:type="dcterms:W3CDTF">2023-01-16T16:53:38Z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315FDC831ADF4B699F130CE9FD235933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