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8" r:id="rId2"/>
    <p:sldId id="289" r:id="rId3"/>
    <p:sldId id="257" r:id="rId4"/>
    <p:sldId id="291" r:id="rId5"/>
    <p:sldId id="290" r:id="rId6"/>
    <p:sldId id="292" r:id="rId7"/>
    <p:sldId id="293" r:id="rId8"/>
    <p:sldId id="294" r:id="rId9"/>
    <p:sldId id="295" r:id="rId10"/>
    <p:sldId id="298" r:id="rId11"/>
    <p:sldId id="299" r:id="rId12"/>
    <p:sldId id="300" r:id="rId13"/>
    <p:sldId id="301" r:id="rId14"/>
    <p:sldId id="302" r:id="rId15"/>
    <p:sldId id="297" r:id="rId16"/>
    <p:sldId id="269" r:id="rId17"/>
    <p:sldId id="268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FABDD-E89F-4944-BF30-CA318C4941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59479-BEBF-4606-BC8C-D0FA7610F3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59479-BEBF-4606-BC8C-D0FA7610F32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1C8A9-9C15-4550-B4DC-741579A4DF1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18EE7-2ACA-40E5-BE6D-65E686D8611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661E0-54AD-4F11-96BD-7244D154866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68C5C-0B55-437B-8435-789A34364C8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2D895-8FC9-4C5C-9846-0F11DCEBB67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C9909-71FD-46CF-B4BD-E4557C05C84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73E7F-6E9E-41F6-8609-FF105F5AAAE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802E2-6178-41DA-9A43-DB6ED8BFE12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25C32-4AD9-463E-AAF7-F478223F496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21AFB-9A28-4325-80BA-EA359C1FC14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90F74-130A-4178-9E91-925C18B2528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03EEDFF-0E29-48FA-A580-40161CA2AD88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a86e620b9e623ff-e7ae36db714776c0-ad71725c5ff363e3828cc25413b4a7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5625" y="4005263"/>
            <a:ext cx="22383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WordArt 3" descr="纸袋"/>
          <p:cNvSpPr>
            <a:spLocks noChangeArrowheads="1" noChangeShapeType="1"/>
          </p:cNvSpPr>
          <p:nvPr/>
        </p:nvSpPr>
        <p:spPr bwMode="auto">
          <a:xfrm>
            <a:off x="1291655" y="1268760"/>
            <a:ext cx="6408712" cy="19450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dirty="0">
                <a:ln w="9525" cmpd="sng">
                  <a:solidFill>
                    <a:srgbClr val="008000"/>
                  </a:solidFill>
                  <a:rou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Adobe Caslon Pro Bold" pitchFamily="18" charset="0"/>
                <a:ea typeface="宋体" panose="02010600030101010101" pitchFamily="2" charset="-122"/>
              </a:rPr>
              <a:t>Unit 12 </a:t>
            </a:r>
          </a:p>
          <a:p>
            <a:pPr algn="ctr"/>
            <a:r>
              <a:rPr lang="en-US" altLang="zh-CN" sz="3600" b="1" dirty="0">
                <a:ln w="9525" cmpd="sng">
                  <a:solidFill>
                    <a:srgbClr val="008000"/>
                  </a:solidFill>
                  <a:rou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Adobe Caslon Pro Bold" pitchFamily="18" charset="0"/>
                <a:ea typeface="宋体" panose="02010600030101010101" pitchFamily="2" charset="-122"/>
              </a:rPr>
              <a:t>I know a short cut</a:t>
            </a:r>
            <a:endParaRPr lang="zh-CN" altLang="en-US" sz="3600" b="1" dirty="0">
              <a:ln w="9525" cmpd="sng">
                <a:solidFill>
                  <a:srgbClr val="008000"/>
                </a:solidFill>
                <a:rou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Adobe Caslon Pro Bold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19672" y="443711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971550" y="476250"/>
            <a:ext cx="6337300" cy="936625"/>
          </a:xfrm>
          <a:prstGeom prst="wedgeRectCallout">
            <a:avLst>
              <a:gd name="adj1" fmla="val -56287"/>
              <a:gd name="adj2" fmla="val 176440"/>
            </a:avLst>
          </a:prstGeom>
          <a:solidFill>
            <a:schemeClr val="bg1"/>
          </a:solidFill>
          <a:ln w="9525" cmpd="sng">
            <a:solidFill>
              <a:srgbClr val="FF33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600">
                <a:latin typeface="Times New Roman" panose="02020603050405020304" pitchFamily="18" charset="0"/>
              </a:rPr>
              <a:t>Where were John and Joan going?</a:t>
            </a:r>
          </a:p>
          <a:p>
            <a:pPr algn="ctr"/>
            <a:endParaRPr lang="zh-CN" altLang="en-US" sz="4000">
              <a:latin typeface="Times New Roman" panose="02020603050405020304" pitchFamily="18" charset="0"/>
            </a:endParaRP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3779838" y="1989138"/>
            <a:ext cx="5364162" cy="1295400"/>
          </a:xfrm>
          <a:prstGeom prst="wedgeRoundRectCallout">
            <a:avLst>
              <a:gd name="adj1" fmla="val 8125"/>
              <a:gd name="adj2" fmla="val 71444"/>
              <a:gd name="adj3" fmla="val 16667"/>
            </a:avLst>
          </a:prstGeom>
          <a:solidFill>
            <a:srgbClr val="FFFFFF"/>
          </a:solidFill>
          <a:ln w="9525" cmpd="sng">
            <a:solidFill>
              <a:srgbClr val="00FF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latin typeface="Times New Roman" panose="02020603050405020304" pitchFamily="18" charset="0"/>
              </a:rPr>
              <a:t>You </a:t>
            </a:r>
            <a:r>
              <a:rPr lang="en-US" sz="4000" u="sng">
                <a:latin typeface="Times New Roman" panose="02020603050405020304" pitchFamily="18" charset="0"/>
              </a:rPr>
              <a:t>       </a:t>
            </a:r>
            <a:r>
              <a:rPr lang="en-US" sz="4000">
                <a:latin typeface="Times New Roman" panose="02020603050405020304" pitchFamily="18" charset="0"/>
              </a:rPr>
              <a:t>the cinema.</a:t>
            </a:r>
          </a:p>
          <a:p>
            <a:pPr algn="ctr"/>
            <a:endParaRPr lang="en-US" sz="4000">
              <a:latin typeface="Times New Roman" panose="02020603050405020304" pitchFamily="18" charset="0"/>
            </a:endParaRPr>
          </a:p>
        </p:txBody>
      </p:sp>
      <p:pic>
        <p:nvPicPr>
          <p:cNvPr id="13316" name="Picture 4" descr="4aed04a637b726c5-5b4eecf82f6d5a45-d6deef9e4ed1550391cb22a73bd7a4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3670300"/>
            <a:ext cx="24384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4aed04a637b726c5-5b4eecf82f6d5a45-69dde77fbab7619c9f315499cd8b4b8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24175"/>
            <a:ext cx="256540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2009223153613842_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775" y="3644900"/>
            <a:ext cx="338455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ldLvl="0" animBg="1" autoUpdateAnimBg="0"/>
      <p:bldP spid="13315" grpId="0" bldLvl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971550" y="476250"/>
            <a:ext cx="7777163" cy="936625"/>
          </a:xfrm>
          <a:prstGeom prst="wedgeRectCallout">
            <a:avLst>
              <a:gd name="adj1" fmla="val -55125"/>
              <a:gd name="adj2" fmla="val 176440"/>
            </a:avLst>
          </a:prstGeom>
          <a:solidFill>
            <a:schemeClr val="bg1"/>
          </a:solidFill>
          <a:ln w="9525" cmpd="sng">
            <a:solidFill>
              <a:srgbClr val="FF33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600">
                <a:latin typeface="Times New Roman" panose="02020603050405020304" pitchFamily="18" charset="0"/>
              </a:rPr>
              <a:t>How long do they need to</a:t>
            </a:r>
            <a:r>
              <a:rPr lang="en-US" sz="3600" u="sng">
                <a:latin typeface="Times New Roman" panose="02020603050405020304" pitchFamily="18" charset="0"/>
              </a:rPr>
              <a:t>       </a:t>
            </a:r>
            <a:r>
              <a:rPr lang="en-US" sz="3600">
                <a:latin typeface="Times New Roman" panose="02020603050405020304" pitchFamily="18" charset="0"/>
              </a:rPr>
              <a:t>?</a:t>
            </a:r>
          </a:p>
          <a:p>
            <a:pPr algn="ctr"/>
            <a:endParaRPr lang="zh-CN" altLang="en-US" sz="4000">
              <a:latin typeface="Times New Roman" panose="02020603050405020304" pitchFamily="18" charset="0"/>
            </a:endParaRP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2987675" y="1700213"/>
            <a:ext cx="6156325" cy="1511300"/>
          </a:xfrm>
          <a:prstGeom prst="wedgeRoundRectCallout">
            <a:avLst>
              <a:gd name="adj1" fmla="val 13514"/>
              <a:gd name="adj2" fmla="val 73213"/>
              <a:gd name="adj3" fmla="val 16667"/>
            </a:avLst>
          </a:prstGeom>
          <a:solidFill>
            <a:srgbClr val="FFFFFF"/>
          </a:solidFill>
          <a:ln w="9525" cmpd="sng">
            <a:solidFill>
              <a:srgbClr val="00FF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latin typeface="Times New Roman" panose="02020603050405020304" pitchFamily="18" charset="0"/>
              </a:rPr>
              <a:t>They need 15 minutes to get there.</a:t>
            </a:r>
            <a:endParaRPr lang="zh-CN" altLang="en-US" sz="4000">
              <a:latin typeface="Times New Roman" panose="02020603050405020304" pitchFamily="18" charset="0"/>
            </a:endParaRPr>
          </a:p>
          <a:p>
            <a:pPr algn="ctr"/>
            <a:endParaRPr lang="en-US" sz="4000">
              <a:latin typeface="Times New Roman" panose="02020603050405020304" pitchFamily="18" charset="0"/>
            </a:endParaRPr>
          </a:p>
        </p:txBody>
      </p:sp>
      <p:pic>
        <p:nvPicPr>
          <p:cNvPr id="14340" name="Picture 4" descr="4aed04a637b726c5-5b4eecf82f6d5a45-d6deef9e4ed1550391cb22a73bd7a4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3670300"/>
            <a:ext cx="24384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4aed04a637b726c5-5b4eecf82f6d5a45-69dde77fbab7619c9f315499cd8b4b8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24175"/>
            <a:ext cx="256540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9945638_091701677104_2"/>
          <p:cNvPicPr>
            <a:picLocks noChangeAspect="1" noChangeArrowheads="1"/>
          </p:cNvPicPr>
          <p:nvPr/>
        </p:nvPicPr>
        <p:blipFill>
          <a:blip r:embed="rId4" cstate="email"/>
          <a:srcRect r="-809"/>
          <a:stretch>
            <a:fillRect/>
          </a:stretch>
        </p:blipFill>
        <p:spPr bwMode="auto">
          <a:xfrm>
            <a:off x="3059113" y="3860800"/>
            <a:ext cx="3240087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ldLvl="0" animBg="1" autoUpdateAnimBg="0"/>
      <p:bldP spid="14339" grpId="0" bldLvl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971550" y="476250"/>
            <a:ext cx="7777163" cy="936625"/>
          </a:xfrm>
          <a:prstGeom prst="wedgeRectCallout">
            <a:avLst>
              <a:gd name="adj1" fmla="val -55125"/>
              <a:gd name="adj2" fmla="val 176440"/>
            </a:avLst>
          </a:prstGeom>
          <a:solidFill>
            <a:schemeClr val="bg1"/>
          </a:solidFill>
          <a:ln w="9525" cmpd="sng">
            <a:solidFill>
              <a:srgbClr val="FF33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latin typeface="Times New Roman" panose="02020603050405020304" pitchFamily="18" charset="0"/>
              </a:rPr>
              <a:t>We need to walk quickly.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3455988" y="1844675"/>
            <a:ext cx="5688012" cy="1295400"/>
          </a:xfrm>
          <a:prstGeom prst="wedgeRoundRectCallout">
            <a:avLst>
              <a:gd name="adj1" fmla="val 10509"/>
              <a:gd name="adj2" fmla="val 82597"/>
              <a:gd name="adj3" fmla="val 16667"/>
            </a:avLst>
          </a:prstGeom>
          <a:solidFill>
            <a:srgbClr val="FFFFFF"/>
          </a:solidFill>
          <a:ln w="9525" cmpd="sng">
            <a:solidFill>
              <a:srgbClr val="00FF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Times New Roman" panose="02020603050405020304" pitchFamily="18" charset="0"/>
              </a:rPr>
              <a:t>Don’t worry. We have time.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Times New Roman" panose="02020603050405020304" pitchFamily="18" charset="0"/>
              </a:rPr>
              <a:t>I know a</a:t>
            </a:r>
            <a:r>
              <a:rPr lang="en-US" sz="3200" u="sng">
                <a:latin typeface="Times New Roman" panose="02020603050405020304" pitchFamily="18" charset="0"/>
              </a:rPr>
              <a:t>        </a:t>
            </a:r>
            <a:r>
              <a:rPr lang="en-US" sz="3200">
                <a:latin typeface="Times New Roman" panose="02020603050405020304" pitchFamily="18" charset="0"/>
              </a:rPr>
              <a:t>.</a:t>
            </a:r>
          </a:p>
          <a:p>
            <a:pPr algn="ctr"/>
            <a:endParaRPr lang="en-US" sz="3600">
              <a:latin typeface="Times New Roman" panose="02020603050405020304" pitchFamily="18" charset="0"/>
            </a:endParaRPr>
          </a:p>
        </p:txBody>
      </p:sp>
      <p:pic>
        <p:nvPicPr>
          <p:cNvPr id="15364" name="Picture 4" descr="4aed04a637b726c5-5b4eecf82f6d5a45-d6deef9e4ed1550391cb22a73bd7a4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3789363"/>
            <a:ext cx="2074862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4aed04a637b726c5-5b4eecf82f6d5a45-69dde77fbab7619c9f315499cd8b4b8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24175"/>
            <a:ext cx="256540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Redocn_201204250114282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19475" y="3213100"/>
            <a:ext cx="2108200" cy="286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ldLvl="0" animBg="1" autoUpdateAnimBg="0"/>
      <p:bldP spid="15363" grpId="0" bldLvl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971550" y="476250"/>
            <a:ext cx="7777163" cy="936625"/>
          </a:xfrm>
          <a:prstGeom prst="wedgeRectCallout">
            <a:avLst>
              <a:gd name="adj1" fmla="val -55125"/>
              <a:gd name="adj2" fmla="val 176440"/>
            </a:avLst>
          </a:prstGeom>
          <a:solidFill>
            <a:schemeClr val="bg1"/>
          </a:solidFill>
          <a:ln w="9525" cmpd="sng">
            <a:solidFill>
              <a:srgbClr val="FF33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latin typeface="Times New Roman" panose="02020603050405020304" pitchFamily="18" charset="0"/>
              </a:rPr>
              <a:t>How </a:t>
            </a:r>
            <a:r>
              <a:rPr lang="en-US" sz="4000" u="sng">
                <a:latin typeface="Times New Roman" panose="02020603050405020304" pitchFamily="18" charset="0"/>
              </a:rPr>
              <a:t>       </a:t>
            </a:r>
            <a:r>
              <a:rPr lang="en-US" sz="4000">
                <a:latin typeface="Times New Roman" panose="02020603050405020304" pitchFamily="18" charset="0"/>
              </a:rPr>
              <a:t>get to the cinema?</a:t>
            </a:r>
            <a:endParaRPr lang="zh-CN" altLang="en-US" sz="4000">
              <a:latin typeface="Times New Roman" panose="02020603050405020304" pitchFamily="18" charset="0"/>
            </a:endParaRP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3455988" y="1844675"/>
            <a:ext cx="5688012" cy="1295400"/>
          </a:xfrm>
          <a:prstGeom prst="wedgeRoundRectCallout">
            <a:avLst>
              <a:gd name="adj1" fmla="val 10509"/>
              <a:gd name="adj2" fmla="val 82597"/>
              <a:gd name="adj3" fmla="val 16667"/>
            </a:avLst>
          </a:prstGeom>
          <a:solidFill>
            <a:srgbClr val="FFFFFF"/>
          </a:solidFill>
          <a:ln w="9525" cmpd="sng">
            <a:solidFill>
              <a:srgbClr val="00FF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Times New Roman" panose="02020603050405020304" pitchFamily="18" charset="0"/>
              </a:rPr>
              <a:t>They crossed the main street and turned left into the park.</a:t>
            </a:r>
          </a:p>
          <a:p>
            <a:pPr algn="ctr"/>
            <a:endParaRPr lang="en-US" sz="3600">
              <a:latin typeface="Times New Roman" panose="02020603050405020304" pitchFamily="18" charset="0"/>
            </a:endParaRPr>
          </a:p>
        </p:txBody>
      </p:sp>
      <p:pic>
        <p:nvPicPr>
          <p:cNvPr id="16388" name="Picture 4" descr="4aed04a637b726c5-5b4eecf82f6d5a45-d6deef9e4ed1550391cb22a73bd7a4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3789363"/>
            <a:ext cx="2074862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4aed04a637b726c5-5b4eecf82f6d5a45-69dde77fbab7619c9f315499cd8b4b8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24175"/>
            <a:ext cx="256540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318751-14042PR33592"/>
          <p:cNvPicPr>
            <a:picLocks noChangeAspect="1" noChangeArrowheads="1"/>
          </p:cNvPicPr>
          <p:nvPr/>
        </p:nvPicPr>
        <p:blipFill>
          <a:blip r:embed="rId4" cstate="email"/>
          <a:srcRect r="-1403"/>
          <a:stretch>
            <a:fillRect/>
          </a:stretch>
        </p:blipFill>
        <p:spPr bwMode="auto">
          <a:xfrm>
            <a:off x="2771775" y="3860800"/>
            <a:ext cx="3671888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ldLvl="0" animBg="1" autoUpdateAnimBg="0"/>
      <p:bldP spid="16387" grpId="0" bldLvl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684213" y="404813"/>
            <a:ext cx="7777162" cy="936625"/>
          </a:xfrm>
          <a:prstGeom prst="wedgeRectCallout">
            <a:avLst>
              <a:gd name="adj1" fmla="val -55125"/>
              <a:gd name="adj2" fmla="val 176440"/>
            </a:avLst>
          </a:prstGeom>
          <a:solidFill>
            <a:schemeClr val="bg1"/>
          </a:solidFill>
          <a:ln w="9525" cmpd="sng">
            <a:solidFill>
              <a:srgbClr val="FF33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latin typeface="Times New Roman" panose="02020603050405020304" pitchFamily="18" charset="0"/>
              </a:rPr>
              <a:t>Why was John happy?</a:t>
            </a:r>
            <a:endParaRPr lang="zh-CN" altLang="en-US" sz="4000">
              <a:latin typeface="Times New Roman" panose="02020603050405020304" pitchFamily="18" charset="0"/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3455988" y="1844675"/>
            <a:ext cx="5688012" cy="863600"/>
          </a:xfrm>
          <a:prstGeom prst="wedgeRoundRectCallout">
            <a:avLst>
              <a:gd name="adj1" fmla="val 10509"/>
              <a:gd name="adj2" fmla="val 148898"/>
              <a:gd name="adj3" fmla="val 16667"/>
            </a:avLst>
          </a:prstGeom>
          <a:solidFill>
            <a:srgbClr val="FFFFFF"/>
          </a:solidFill>
          <a:ln w="9525" cmpd="sng">
            <a:solidFill>
              <a:srgbClr val="00FF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Times New Roman" panose="02020603050405020304" pitchFamily="18" charset="0"/>
              </a:rPr>
              <a:t>They go to the cinema</a:t>
            </a:r>
            <a:r>
              <a:rPr lang="en-US" sz="3200" u="sng">
                <a:latin typeface="Times New Roman" panose="02020603050405020304" pitchFamily="18" charset="0"/>
              </a:rPr>
              <a:t>       </a:t>
            </a:r>
            <a:r>
              <a:rPr lang="en-US" sz="3200">
                <a:latin typeface="Times New Roman" panose="02020603050405020304" pitchFamily="18" charset="0"/>
              </a:rPr>
              <a:t>.</a:t>
            </a:r>
            <a:endParaRPr lang="zh-CN" altLang="en-US" sz="3600">
              <a:latin typeface="Times New Roman" panose="02020603050405020304" pitchFamily="18" charset="0"/>
            </a:endParaRPr>
          </a:p>
        </p:txBody>
      </p:sp>
      <p:pic>
        <p:nvPicPr>
          <p:cNvPr id="17412" name="Picture 4" descr="4aed04a637b726c5-5b4eecf82f6d5a45-d6deef9e4ed1550391cb22a73bd7a4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3789363"/>
            <a:ext cx="2074862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4aed04a637b726c5-5b4eecf82f6d5a45-69dde77fbab7619c9f315499cd8b4b8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24175"/>
            <a:ext cx="256540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 descr="Mypsd_22894_201307180827070034B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16238" y="3213100"/>
            <a:ext cx="35274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ldLvl="0" animBg="1" autoUpdateAnimBg="0"/>
      <p:bldP spid="17411" grpId="0" bldLvl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08050"/>
            <a:ext cx="37338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700213"/>
            <a:ext cx="8459787" cy="4321175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were going</a:t>
            </a:r>
            <a:r>
              <a:rPr lang="zh-CN" altLang="en-US" sz="4000" dirty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to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 </a:t>
            </a:r>
            <a:r>
              <a:rPr lang="en-US" sz="4000" dirty="0">
                <a:solidFill>
                  <a:schemeClr val="tx1"/>
                </a:solidFill>
              </a:rPr>
              <a:t>get cinema</a:t>
            </a:r>
            <a:r>
              <a:rPr lang="en-US" sz="4000" dirty="0"/>
              <a:t> </a:t>
            </a:r>
            <a:r>
              <a:rPr lang="en-US" sz="4000" dirty="0">
                <a:solidFill>
                  <a:schemeClr val="tx1"/>
                </a:solidFill>
              </a:rPr>
              <a:t/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zh-CN" altLang="en-US" sz="4000" dirty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short cut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 </a:t>
            </a:r>
            <a:r>
              <a:rPr lang="en-US" sz="4000" dirty="0">
                <a:solidFill>
                  <a:schemeClr val="tx1"/>
                </a:solidFill>
              </a:rPr>
              <a:t>did they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 </a:t>
            </a:r>
            <a:r>
              <a:rPr lang="en-US" sz="4000" dirty="0">
                <a:solidFill>
                  <a:schemeClr val="tx1"/>
                </a:solidFill>
              </a:rPr>
              <a:t>on time</a:t>
            </a:r>
            <a:r>
              <a:rPr lang="en-US" sz="4000" dirty="0"/>
              <a:t> </a:t>
            </a:r>
            <a:r>
              <a:rPr lang="en-US" sz="4000" dirty="0">
                <a:solidFill>
                  <a:schemeClr val="tx1"/>
                </a:solidFill>
              </a:rPr>
              <a:t/>
            </a:r>
            <a:br>
              <a:rPr lang="en-US" sz="4000" dirty="0">
                <a:solidFill>
                  <a:schemeClr val="tx1"/>
                </a:solidFill>
              </a:rPr>
            </a:b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18436" name="Picture 4" descr="ca86e620b9e623ff-e7ae36db714776c0-ad71725c5ff363e3828cc25413b4a7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05625" y="4005263"/>
            <a:ext cx="22383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980728"/>
            <a:ext cx="467677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24954" y="2780928"/>
            <a:ext cx="806663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1.</a:t>
            </a:r>
            <a:r>
              <a:rPr lang="zh-CN" altLang="en-US" sz="2800" dirty="0"/>
              <a:t>练习所学单词发音，熟读单词。</a:t>
            </a:r>
            <a:br>
              <a:rPr lang="zh-CN" altLang="en-US" sz="2800" dirty="0"/>
            </a:br>
            <a:r>
              <a:rPr lang="en-US" sz="2800" dirty="0"/>
              <a:t>2.</a:t>
            </a:r>
            <a:r>
              <a:rPr lang="zh-CN" altLang="en-US" sz="2800" dirty="0"/>
              <a:t>将所学单词每个单词抄写</a:t>
            </a:r>
            <a:r>
              <a:rPr lang="en-US" sz="2800" dirty="0"/>
              <a:t>10</a:t>
            </a:r>
            <a:r>
              <a:rPr lang="zh-CN" altLang="en-US" sz="2800" dirty="0"/>
              <a:t>遍，注意抄写格式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628775"/>
            <a:ext cx="8229600" cy="1143000"/>
          </a:xfrm>
        </p:spPr>
        <p:txBody>
          <a:bodyPr/>
          <a:lstStyle/>
          <a:p>
            <a:r>
              <a:rPr lang="en-US" sz="7200" dirty="0">
                <a:latin typeface="Segoe Print" panose="02000600000000000000" charset="0"/>
              </a:rPr>
              <a:t>Thank </a:t>
            </a:r>
            <a:r>
              <a:rPr lang="en-US" sz="7200" dirty="0" smtClean="0">
                <a:latin typeface="Segoe Print" panose="02000600000000000000" charset="0"/>
              </a:rPr>
              <a:t>you </a:t>
            </a:r>
            <a:endParaRPr lang="en-US" sz="7200" dirty="0">
              <a:latin typeface="Segoe Print" panose="02000600000000000000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/>
          </p:cNvSpPr>
          <p:nvPr/>
        </p:nvSpPr>
        <p:spPr bwMode="auto">
          <a:xfrm>
            <a:off x="1835696" y="1628800"/>
            <a:ext cx="5400675" cy="194441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2700" cmpd="sng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New words</a:t>
            </a:r>
            <a:endParaRPr lang="zh-CN" altLang="en-US" sz="3600" kern="10" dirty="0">
              <a:ln w="12700" cmpd="sng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979613" y="1989138"/>
            <a:ext cx="5111750" cy="2736850"/>
          </a:xfrm>
        </p:spPr>
        <p:txBody>
          <a:bodyPr/>
          <a:lstStyle/>
          <a:p>
            <a:pPr>
              <a:buFontTx/>
              <a:buNone/>
            </a:pPr>
            <a:r>
              <a:rPr lang="en-US" sz="7200" b="1" dirty="0">
                <a:latin typeface="Segoe Print" panose="02000600000000000000" charset="0"/>
                <a:ea typeface="Gungsuh" pitchFamily="18" charset="-127"/>
              </a:rPr>
              <a:t>Let’s learn</a:t>
            </a:r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001000" y="0"/>
            <a:ext cx="1143000" cy="1143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971550" y="476250"/>
            <a:ext cx="6337300" cy="936625"/>
          </a:xfrm>
          <a:prstGeom prst="wedgeRectCallout">
            <a:avLst>
              <a:gd name="adj1" fmla="val -56287"/>
              <a:gd name="adj2" fmla="val 176440"/>
            </a:avLst>
          </a:prstGeom>
          <a:solidFill>
            <a:schemeClr val="bg1"/>
          </a:solidFill>
          <a:ln w="9525" cmpd="sng">
            <a:solidFill>
              <a:srgbClr val="FF33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600" dirty="0">
                <a:latin typeface="Times New Roman" panose="02020603050405020304" pitchFamily="18" charset="0"/>
              </a:rPr>
              <a:t>Where were John and Joan going?</a:t>
            </a:r>
          </a:p>
          <a:p>
            <a:pPr algn="ctr"/>
            <a:endParaRPr lang="zh-CN" altLang="en-US" sz="4000" dirty="0">
              <a:latin typeface="Times New Roman" panose="02020603050405020304" pitchFamily="18" charset="0"/>
            </a:endParaRP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3708400" y="1989138"/>
            <a:ext cx="5435600" cy="1295400"/>
          </a:xfrm>
          <a:prstGeom prst="wedgeRoundRectCallout">
            <a:avLst>
              <a:gd name="adj1" fmla="val -7241"/>
              <a:gd name="adj2" fmla="val 71444"/>
              <a:gd name="adj3" fmla="val 16667"/>
            </a:avLst>
          </a:prstGeom>
          <a:solidFill>
            <a:srgbClr val="FFFFFF"/>
          </a:solidFill>
          <a:ln w="9525" cmpd="sng">
            <a:solidFill>
              <a:srgbClr val="00FF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4000" dirty="0">
                <a:latin typeface="Times New Roman" panose="02020603050405020304" pitchFamily="18" charset="0"/>
              </a:rPr>
              <a:t>They were standing in front of their house</a:t>
            </a:r>
          </a:p>
        </p:txBody>
      </p:sp>
      <p:pic>
        <p:nvPicPr>
          <p:cNvPr id="7172" name="Picture 4" descr="4aed04a637b726c5-5b4eecf82f6d5a45-d6deef9e4ed1550391cb22a73bd7a49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3670300"/>
            <a:ext cx="24384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4aed04a637b726c5-5b4eecf82f6d5a45-69dde77fbab7619c9f315499cd8b4b8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924175"/>
            <a:ext cx="256540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95b1OOOPICf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27313" y="3644900"/>
            <a:ext cx="3671887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ldLvl="0" animBg="1" autoUpdateAnimBg="0"/>
      <p:bldP spid="7171" grpId="0" bldLvl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971550" y="476250"/>
            <a:ext cx="7777163" cy="936625"/>
          </a:xfrm>
          <a:prstGeom prst="wedgeRectCallout">
            <a:avLst>
              <a:gd name="adj1" fmla="val -55125"/>
              <a:gd name="adj2" fmla="val 176440"/>
            </a:avLst>
          </a:prstGeom>
          <a:solidFill>
            <a:schemeClr val="bg1"/>
          </a:solidFill>
          <a:ln w="9525" cmpd="sng">
            <a:solidFill>
              <a:srgbClr val="FF33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600" dirty="0">
                <a:latin typeface="Times New Roman" panose="02020603050405020304" pitchFamily="18" charset="0"/>
              </a:rPr>
              <a:t>How long do they need to get cinema?</a:t>
            </a:r>
          </a:p>
          <a:p>
            <a:pPr algn="ctr"/>
            <a:endParaRPr lang="zh-CN" altLang="en-US" sz="4000" dirty="0">
              <a:latin typeface="Times New Roman" panose="02020603050405020304" pitchFamily="18" charset="0"/>
            </a:endParaRP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2987675" y="1700213"/>
            <a:ext cx="6156325" cy="1511300"/>
          </a:xfrm>
          <a:prstGeom prst="wedgeRoundRectCallout">
            <a:avLst>
              <a:gd name="adj1" fmla="val 13514"/>
              <a:gd name="adj2" fmla="val 73213"/>
              <a:gd name="adj3" fmla="val 16667"/>
            </a:avLst>
          </a:prstGeom>
          <a:solidFill>
            <a:srgbClr val="FFFFFF"/>
          </a:solidFill>
          <a:ln w="9525" cmpd="sng">
            <a:solidFill>
              <a:srgbClr val="00FF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 dirty="0">
                <a:latin typeface="Times New Roman" panose="02020603050405020304" pitchFamily="18" charset="0"/>
              </a:rPr>
              <a:t>They need 15 minutes to get there.</a:t>
            </a:r>
            <a:endParaRPr lang="zh-CN" altLang="en-US" sz="4000" dirty="0">
              <a:latin typeface="Times New Roman" panose="02020603050405020304" pitchFamily="18" charset="0"/>
            </a:endParaRPr>
          </a:p>
          <a:p>
            <a:pPr algn="ctr"/>
            <a:endParaRPr 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8196" name="Picture 4" descr="4aed04a637b726c5-5b4eecf82f6d5a45-d6deef9e4ed1550391cb22a73bd7a4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3670300"/>
            <a:ext cx="24384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4aed04a637b726c5-5b4eecf82f6d5a45-69dde77fbab7619c9f315499cd8b4b8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24175"/>
            <a:ext cx="256540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2011111512411596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00338" y="3789363"/>
            <a:ext cx="3457575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ldLvl="0" animBg="1" autoUpdateAnimBg="0"/>
      <p:bldP spid="8195" grpId="0" bldLvl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971550" y="476250"/>
            <a:ext cx="7777163" cy="936625"/>
          </a:xfrm>
          <a:prstGeom prst="wedgeRectCallout">
            <a:avLst>
              <a:gd name="adj1" fmla="val -55125"/>
              <a:gd name="adj2" fmla="val 176440"/>
            </a:avLst>
          </a:prstGeom>
          <a:solidFill>
            <a:schemeClr val="bg1"/>
          </a:solidFill>
          <a:ln w="9525" cmpd="sng">
            <a:solidFill>
              <a:srgbClr val="FF33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 dirty="0">
                <a:latin typeface="Times New Roman" panose="02020603050405020304" pitchFamily="18" charset="0"/>
              </a:rPr>
              <a:t>We need to walk quickly.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3455988" y="1844675"/>
            <a:ext cx="5688012" cy="1295400"/>
          </a:xfrm>
          <a:prstGeom prst="wedgeRoundRectCallout">
            <a:avLst>
              <a:gd name="adj1" fmla="val 10509"/>
              <a:gd name="adj2" fmla="val 82597"/>
              <a:gd name="adj3" fmla="val 16667"/>
            </a:avLst>
          </a:prstGeom>
          <a:solidFill>
            <a:srgbClr val="FFFFFF"/>
          </a:solidFill>
          <a:ln w="9525" cmpd="sng">
            <a:solidFill>
              <a:srgbClr val="00FF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dirty="0">
                <a:latin typeface="Times New Roman" panose="02020603050405020304" pitchFamily="18" charset="0"/>
              </a:rPr>
              <a:t>Don’t worry. We have time.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Times New Roman" panose="02020603050405020304" pitchFamily="18" charset="0"/>
              </a:rPr>
              <a:t>I know a short cut.</a:t>
            </a:r>
          </a:p>
          <a:p>
            <a:pPr algn="ctr"/>
            <a:endParaRPr 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9220" name="Picture 4" descr="4aed04a637b726c5-5b4eecf82f6d5a45-d6deef9e4ed1550391cb22a73bd7a4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3789363"/>
            <a:ext cx="2074862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4aed04a637b726c5-5b4eecf82f6d5a45-69dde77fbab7619c9f315499cd8b4b8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24175"/>
            <a:ext cx="256540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AutoShape 6" descr="u=3774924194,4195666598&amp;fm=21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9223" name="Picture 7" descr="a02-8damsdja7a-psd%20%2835%2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16238" y="3500438"/>
            <a:ext cx="3168650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ldLvl="0" animBg="1" autoUpdateAnimBg="0"/>
      <p:bldP spid="9219" grpId="0" bldLvl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971550" y="476250"/>
            <a:ext cx="7777163" cy="936625"/>
          </a:xfrm>
          <a:prstGeom prst="wedgeRectCallout">
            <a:avLst>
              <a:gd name="adj1" fmla="val -55125"/>
              <a:gd name="adj2" fmla="val 176440"/>
            </a:avLst>
          </a:prstGeom>
          <a:solidFill>
            <a:schemeClr val="bg1"/>
          </a:solidFill>
          <a:ln w="9525" cmpd="sng">
            <a:solidFill>
              <a:srgbClr val="FF33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latin typeface="Times New Roman" panose="02020603050405020304" pitchFamily="18" charset="0"/>
              </a:rPr>
              <a:t>How did they get to the cinema?</a:t>
            </a:r>
            <a:endParaRPr lang="zh-CN" altLang="en-US" sz="4000">
              <a:latin typeface="Times New Roman" panose="02020603050405020304" pitchFamily="18" charset="0"/>
            </a:endParaRP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3455988" y="1844675"/>
            <a:ext cx="5688012" cy="1295400"/>
          </a:xfrm>
          <a:prstGeom prst="wedgeRoundRectCallout">
            <a:avLst>
              <a:gd name="adj1" fmla="val 10509"/>
              <a:gd name="adj2" fmla="val 82597"/>
              <a:gd name="adj3" fmla="val 16667"/>
            </a:avLst>
          </a:prstGeom>
          <a:solidFill>
            <a:srgbClr val="FFFFFF"/>
          </a:solidFill>
          <a:ln w="9525" cmpd="sng">
            <a:solidFill>
              <a:srgbClr val="00FF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Times New Roman" panose="02020603050405020304" pitchFamily="18" charset="0"/>
              </a:rPr>
              <a:t>They crossed the main street and turned left into the park.</a:t>
            </a:r>
          </a:p>
          <a:p>
            <a:pPr algn="ctr"/>
            <a:endParaRPr lang="en-US" sz="3600">
              <a:latin typeface="Times New Roman" panose="02020603050405020304" pitchFamily="18" charset="0"/>
            </a:endParaRPr>
          </a:p>
        </p:txBody>
      </p:sp>
      <p:pic>
        <p:nvPicPr>
          <p:cNvPr id="10244" name="Picture 4" descr="4aed04a637b726c5-5b4eecf82f6d5a45-d6deef9e4ed1550391cb22a73bd7a4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3789363"/>
            <a:ext cx="2074862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4aed04a637b726c5-5b4eecf82f6d5a45-69dde77fbab7619c9f315499cd8b4b8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24175"/>
            <a:ext cx="256540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 descr="240499-130520063T521"/>
          <p:cNvPicPr>
            <a:picLocks noChangeAspect="1" noChangeArrowheads="1"/>
          </p:cNvPicPr>
          <p:nvPr/>
        </p:nvPicPr>
        <p:blipFill>
          <a:blip r:embed="rId4" cstate="email"/>
          <a:srcRect r="-426"/>
          <a:stretch>
            <a:fillRect/>
          </a:stretch>
        </p:blipFill>
        <p:spPr bwMode="auto">
          <a:xfrm>
            <a:off x="2627313" y="3933825"/>
            <a:ext cx="3744912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ldLvl="0" animBg="1" autoUpdateAnimBg="0"/>
      <p:bldP spid="10243" grpId="0" bldLvl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84213" y="404813"/>
            <a:ext cx="7777162" cy="936625"/>
          </a:xfrm>
          <a:prstGeom prst="wedgeRectCallout">
            <a:avLst>
              <a:gd name="adj1" fmla="val -55125"/>
              <a:gd name="adj2" fmla="val 176440"/>
            </a:avLst>
          </a:prstGeom>
          <a:solidFill>
            <a:schemeClr val="bg1"/>
          </a:solidFill>
          <a:ln w="9525" cmpd="sng">
            <a:solidFill>
              <a:srgbClr val="FF33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latin typeface="Times New Roman" panose="02020603050405020304" pitchFamily="18" charset="0"/>
              </a:rPr>
              <a:t>Why was John happy?</a:t>
            </a:r>
            <a:endParaRPr lang="zh-CN" altLang="en-US" sz="4000">
              <a:latin typeface="Times New Roman" panose="02020603050405020304" pitchFamily="18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3455988" y="1844675"/>
            <a:ext cx="5688012" cy="863600"/>
          </a:xfrm>
          <a:prstGeom prst="wedgeRoundRectCallout">
            <a:avLst>
              <a:gd name="adj1" fmla="val 10509"/>
              <a:gd name="adj2" fmla="val 148898"/>
              <a:gd name="adj3" fmla="val 16667"/>
            </a:avLst>
          </a:prstGeom>
          <a:solidFill>
            <a:srgbClr val="FFFFFF"/>
          </a:solidFill>
          <a:ln w="9525" cmpd="sng">
            <a:solidFill>
              <a:srgbClr val="00FF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Times New Roman" panose="02020603050405020304" pitchFamily="18" charset="0"/>
              </a:rPr>
              <a:t>They go to the cinema on time.</a:t>
            </a:r>
            <a:endParaRPr lang="zh-CN" altLang="en-US" sz="3600">
              <a:latin typeface="Times New Roman" panose="02020603050405020304" pitchFamily="18" charset="0"/>
            </a:endParaRPr>
          </a:p>
        </p:txBody>
      </p:sp>
      <p:pic>
        <p:nvPicPr>
          <p:cNvPr id="11268" name="Picture 4" descr="4aed04a637b726c5-5b4eecf82f6d5a45-d6deef9e4ed1550391cb22a73bd7a4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3789363"/>
            <a:ext cx="2074862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4aed04a637b726c5-5b4eecf82f6d5a45-69dde77fbab7619c9f315499cd8b4b8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24175"/>
            <a:ext cx="256540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2011111512411596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27313" y="3284538"/>
            <a:ext cx="3744912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ldLvl="0" animBg="1" autoUpdateAnimBg="0"/>
      <p:bldP spid="11267" grpId="0" bldLvl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060575"/>
            <a:ext cx="8229600" cy="1143000"/>
          </a:xfrm>
        </p:spPr>
        <p:txBody>
          <a:bodyPr/>
          <a:lstStyle/>
          <a:p>
            <a:r>
              <a:rPr lang="en-US" sz="7200" dirty="0">
                <a:latin typeface="MV Boli" panose="02000500030200090000" pitchFamily="2" charset="0"/>
              </a:rPr>
              <a:t>Let’s learn</a:t>
            </a:r>
            <a:endParaRPr lang="zh-CN" altLang="en-US" sz="7200" dirty="0">
              <a:latin typeface="MV Boli" panose="02000500030200090000" pitchFamily="2" charset="0"/>
            </a:endParaRPr>
          </a:p>
        </p:txBody>
      </p:sp>
      <p:pic>
        <p:nvPicPr>
          <p:cNvPr id="12291" name="Picture 3" descr="ca86e620b9e623ff-e7ae36db714776c0-ad71725c5ff363e3828cc25413b4a7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5625" y="4005263"/>
            <a:ext cx="22383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ldLvl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全屏显示(4:3)</PresentationFormat>
  <Paragraphs>32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Adobe Caslon Pro Bold</vt:lpstr>
      <vt:lpstr>Gungsuh</vt:lpstr>
      <vt:lpstr>宋体</vt:lpstr>
      <vt:lpstr>微软雅黑</vt:lpstr>
      <vt:lpstr>Arial</vt:lpstr>
      <vt:lpstr>Calibri</vt:lpstr>
      <vt:lpstr>MV Boli</vt:lpstr>
      <vt:lpstr>Segoe Print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Let’s learn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were going to   get cinema   short cut   did they   on time  </vt:lpstr>
      <vt:lpstr>PowerPoint 演示文稿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2015-03-24T11:59:00Z</dcterms:created>
  <dcterms:modified xsi:type="dcterms:W3CDTF">2023-01-16T16:53:43Z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1233D94F13F74D7BB263FB88505E3C39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