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282" r:id="rId1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3F7CB71C-A407-4A5F-9B9B-29120E69326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1984AF64-CA63-473D-B7B9-6D90BDA1A81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FD75E03-3E53-4543-9459-B6787B55A8E4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E94E459B-AEB1-4E7D-83A6-4BE0B537C6FB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A8668784-45E6-4273-8BAB-86AE8F9A794F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051C319-0686-4AE8-9672-AF4561136922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53B238EF-546A-4049-97A0-F2184D077220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4FDAE420-69B9-407E-BE09-CFF69BE831E7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7D22ADB7-407F-497A-AB80-3D01C3173C26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57152D56-2200-4EB9-A78C-5C676B001756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9AEE2632-4BDE-4674-A152-A200518E697D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A7F3CF05-D03F-4A1B-ACA8-080BEF5FFD54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DB32D7F9-3387-411C-B97E-89837BA6CB6B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32FB8-F0FE-41DB-8004-3F75F65E6F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1D896-E5B7-4279-8982-75CDAB87FC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B2712-4076-4D8B-AD42-98D1ABBAC5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EDF92-302A-4B44-ABF4-D3A6C62062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EBD38-18E3-4A92-8861-CB619EAC5A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0F05E-FA29-4154-9ED3-B86C7ACC61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2FDB6-425C-4170-84DB-6806D448FB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A7A66-B446-4202-8391-5F679963EF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0DE9D-624E-44EA-8E14-C63CA7FAE1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741EA-7378-4B91-A6C5-42AE12D4EE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4B2D4-0C8E-4DB9-9D74-7349A7736E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BD07F-00F6-454C-B924-7E443878D1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630DCBE4-727B-491C-B163-9CFD2406CA7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emf"/><Relationship Id="rId5" Type="http://schemas.openxmlformats.org/officeDocument/2006/relationships/audio" Target="../media/audio2.wav"/><Relationship Id="rId15" Type="http://schemas.openxmlformats.org/officeDocument/2006/relationships/image" Target="../media/image8.emf"/><Relationship Id="rId10" Type="http://schemas.openxmlformats.org/officeDocument/2006/relationships/oleObject" Target="../embeddings/oleObject3.bin"/><Relationship Id="rId4" Type="http://schemas.openxmlformats.org/officeDocument/2006/relationships/audio" Target="../media/audio1.wav"/><Relationship Id="rId9" Type="http://schemas.openxmlformats.org/officeDocument/2006/relationships/image" Target="../media/image5.e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png"/><Relationship Id="rId10" Type="http://schemas.openxmlformats.org/officeDocument/2006/relationships/image" Target="../media/image13.png"/><Relationship Id="rId4" Type="http://schemas.openxmlformats.org/officeDocument/2006/relationships/image" Target="../media/image11.jpeg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9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20.bin"/><Relationship Id="rId20" Type="http://schemas.openxmlformats.org/officeDocument/2006/relationships/image" Target="../media/image28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8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23" Type="http://schemas.openxmlformats.org/officeDocument/2006/relationships/image" Target="../media/image39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" y="652270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2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1" y="1152526"/>
            <a:ext cx="6108339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2669" y="1152525"/>
            <a:ext cx="3037285" cy="3990975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4102" name="组合 8"/>
          <p:cNvGrpSpPr/>
          <p:nvPr/>
        </p:nvGrpSpPr>
        <p:grpSpPr bwMode="auto">
          <a:xfrm>
            <a:off x="1184673" y="1410552"/>
            <a:ext cx="3749278" cy="1233276"/>
            <a:chOff x="461820" y="1975003"/>
            <a:chExt cx="4999703" cy="1645036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282667" y="1975003"/>
              <a:ext cx="3315141" cy="58501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分数的意义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61820" y="2757915"/>
              <a:ext cx="4999703" cy="86212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分数的大小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669348" y="430802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33"/>
          <p:cNvSpPr txBox="1">
            <a:spLocks noChangeArrowheads="1"/>
          </p:cNvSpPr>
          <p:nvPr/>
        </p:nvSpPr>
        <p:spPr bwMode="auto">
          <a:xfrm>
            <a:off x="648891" y="892969"/>
            <a:ext cx="420885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比较分子相同的分数的大小。</a:t>
            </a:r>
          </a:p>
        </p:txBody>
      </p:sp>
      <p:grpSp>
        <p:nvGrpSpPr>
          <p:cNvPr id="2" name="组合 11"/>
          <p:cNvGrpSpPr/>
          <p:nvPr/>
        </p:nvGrpSpPr>
        <p:grpSpPr bwMode="auto">
          <a:xfrm>
            <a:off x="251223" y="1634729"/>
            <a:ext cx="4720828" cy="1678746"/>
            <a:chOff x="0" y="0"/>
            <a:chExt cx="5307722" cy="2723084"/>
          </a:xfrm>
        </p:grpSpPr>
        <p:grpSp>
          <p:nvGrpSpPr>
            <p:cNvPr id="21507" name="组合 7"/>
            <p:cNvGrpSpPr/>
            <p:nvPr/>
          </p:nvGrpSpPr>
          <p:grpSpPr bwMode="auto">
            <a:xfrm>
              <a:off x="0" y="0"/>
              <a:ext cx="5307722" cy="2723084"/>
              <a:chOff x="0" y="0"/>
              <a:chExt cx="5307722" cy="2723084"/>
            </a:xfrm>
          </p:grpSpPr>
          <p:sp>
            <p:nvSpPr>
              <p:cNvPr id="21508" name="左大括号 6"/>
              <p:cNvSpPr/>
              <p:nvPr/>
            </p:nvSpPr>
            <p:spPr bwMode="auto">
              <a:xfrm rot="-5400000">
                <a:off x="3634814" y="414337"/>
                <a:ext cx="542696" cy="1884810"/>
              </a:xfrm>
              <a:prstGeom prst="leftBrace">
                <a:avLst>
                  <a:gd name="adj1" fmla="val 8329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</a:ln>
              <a:effectLst>
                <a:outerShdw dist="20000" dir="5400000" algn="ctr" rotWithShape="0">
                  <a:srgbClr val="000000">
                    <a:alpha val="37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eaLnBrk="0" hangingPunct="0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509" name="矩形 8"/>
              <p:cNvSpPr>
                <a:spLocks noChangeArrowheads="1"/>
              </p:cNvSpPr>
              <p:nvPr/>
            </p:nvSpPr>
            <p:spPr bwMode="auto">
              <a:xfrm>
                <a:off x="157147" y="636570"/>
                <a:ext cx="944465" cy="482587"/>
              </a:xfrm>
              <a:prstGeom prst="rect">
                <a:avLst/>
              </a:prstGeom>
              <a:solidFill>
                <a:srgbClr val="C6D9F1"/>
              </a:solidFill>
              <a:ln w="25400">
                <a:solidFill>
                  <a:schemeClr val="tx1"/>
                </a:solidFill>
                <a:miter lim="800000"/>
              </a:ln>
            </p:spPr>
            <p:txBody>
              <a:bodyPr anchor="ctr"/>
              <a:lstStyle/>
              <a:p>
                <a:pPr algn="ctr" eaLnBrk="0" hangingPunct="0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1510" name="矩形 12"/>
              <p:cNvSpPr>
                <a:spLocks noChangeArrowheads="1"/>
              </p:cNvSpPr>
              <p:nvPr/>
            </p:nvSpPr>
            <p:spPr bwMode="auto">
              <a:xfrm>
                <a:off x="1117486" y="636570"/>
                <a:ext cx="2812762" cy="482587"/>
              </a:xfrm>
              <a:prstGeom prst="rect">
                <a:avLst/>
              </a:prstGeom>
              <a:solidFill>
                <a:srgbClr val="92D050"/>
              </a:solidFill>
              <a:ln w="25400">
                <a:solidFill>
                  <a:schemeClr val="tx1"/>
                </a:solidFill>
                <a:miter lim="800000"/>
              </a:ln>
            </p:spPr>
            <p:txBody>
              <a:bodyPr anchor="ctr"/>
              <a:lstStyle/>
              <a:p>
                <a:pPr algn="ctr" eaLnBrk="0" hangingPunct="0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1511" name="文本框 3"/>
              <p:cNvSpPr txBox="1">
                <a:spLocks noChangeArrowheads="1"/>
              </p:cNvSpPr>
              <p:nvPr/>
            </p:nvSpPr>
            <p:spPr bwMode="auto">
              <a:xfrm>
                <a:off x="0" y="34215"/>
                <a:ext cx="620187" cy="748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0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12" name="文本框 77"/>
              <p:cNvSpPr txBox="1">
                <a:spLocks noChangeArrowheads="1"/>
              </p:cNvSpPr>
              <p:nvPr/>
            </p:nvSpPr>
            <p:spPr bwMode="auto">
              <a:xfrm>
                <a:off x="4687535" y="0"/>
                <a:ext cx="620187" cy="748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1513" name="组合 78"/>
              <p:cNvGrpSpPr/>
              <p:nvPr/>
            </p:nvGrpSpPr>
            <p:grpSpPr bwMode="auto">
              <a:xfrm>
                <a:off x="392037" y="1495528"/>
                <a:ext cx="1081087" cy="1195980"/>
                <a:chOff x="0" y="0"/>
                <a:chExt cx="1081711" cy="1196015"/>
              </a:xfrm>
            </p:grpSpPr>
            <p:sp>
              <p:nvSpPr>
                <p:cNvPr id="21514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081711" cy="7488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1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15" name="文本框 12"/>
                <p:cNvSpPr txBox="1">
                  <a:spLocks noChangeArrowheads="1"/>
                </p:cNvSpPr>
                <p:nvPr/>
              </p:nvSpPr>
              <p:spPr bwMode="auto">
                <a:xfrm>
                  <a:off x="0" y="447130"/>
                  <a:ext cx="1081710" cy="7488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5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1516" name="直接连接符 82"/>
                <p:cNvCxnSpPr>
                  <a:cxnSpLocks noChangeShapeType="1"/>
                </p:cNvCxnSpPr>
                <p:nvPr/>
              </p:nvCxnSpPr>
              <p:spPr bwMode="auto">
                <a:xfrm>
                  <a:off x="24295" y="514976"/>
                  <a:ext cx="33351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>
                  <a:outerShdw dist="23000" dir="5400000" algn="ctr" rotWithShape="0">
                    <a:srgbClr val="000000">
                      <a:alpha val="34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1517" name="矩形 72"/>
              <p:cNvSpPr>
                <a:spLocks noChangeArrowheads="1"/>
              </p:cNvSpPr>
              <p:nvPr/>
            </p:nvSpPr>
            <p:spPr bwMode="auto">
              <a:xfrm>
                <a:off x="3946122" y="636570"/>
                <a:ext cx="944466" cy="482587"/>
              </a:xfrm>
              <a:prstGeom prst="rect">
                <a:avLst/>
              </a:prstGeom>
              <a:solidFill>
                <a:srgbClr val="92D050"/>
              </a:solidFill>
              <a:ln w="25400">
                <a:solidFill>
                  <a:schemeClr val="tx1"/>
                </a:solidFill>
                <a:miter lim="800000"/>
              </a:ln>
            </p:spPr>
            <p:txBody>
              <a:bodyPr anchor="ctr"/>
              <a:lstStyle/>
              <a:p>
                <a:pPr algn="ctr" eaLnBrk="0" hangingPunct="0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1518" name="左大括号 92"/>
              <p:cNvSpPr/>
              <p:nvPr/>
            </p:nvSpPr>
            <p:spPr bwMode="auto">
              <a:xfrm rot="-5400000">
                <a:off x="355433" y="891323"/>
                <a:ext cx="540766" cy="959808"/>
              </a:xfrm>
              <a:prstGeom prst="leftBrace">
                <a:avLst>
                  <a:gd name="adj1" fmla="val 8324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</a:ln>
              <a:effectLst>
                <a:outerShdw dist="20000" dir="5400000" algn="ctr" rotWithShape="0">
                  <a:srgbClr val="000000">
                    <a:alpha val="37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eaLnBrk="0" hangingPunct="0"/>
                <a:endParaRPr lang="zh-CN" altLang="en-US">
                  <a:latin typeface="Calibri" panose="020F0502020204030204" pitchFamily="34" charset="0"/>
                </a:endParaRPr>
              </a:p>
            </p:txBody>
          </p:sp>
          <p:grpSp>
            <p:nvGrpSpPr>
              <p:cNvPr id="21519" name="组合 78"/>
              <p:cNvGrpSpPr/>
              <p:nvPr/>
            </p:nvGrpSpPr>
            <p:grpSpPr bwMode="auto">
              <a:xfrm>
                <a:off x="3749279" y="1527104"/>
                <a:ext cx="1081088" cy="1195980"/>
                <a:chOff x="0" y="0"/>
                <a:chExt cx="1081711" cy="1196015"/>
              </a:xfrm>
            </p:grpSpPr>
            <p:sp>
              <p:nvSpPr>
                <p:cNvPr id="21520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2" y="0"/>
                  <a:ext cx="1081709" cy="7488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2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21" name="文本框 12"/>
                <p:cNvSpPr txBox="1">
                  <a:spLocks noChangeArrowheads="1"/>
                </p:cNvSpPr>
                <p:nvPr/>
              </p:nvSpPr>
              <p:spPr bwMode="auto">
                <a:xfrm>
                  <a:off x="0" y="447130"/>
                  <a:ext cx="1081709" cy="7488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5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1522" name="直接连接符 122"/>
                <p:cNvCxnSpPr>
                  <a:cxnSpLocks noChangeShapeType="1"/>
                </p:cNvCxnSpPr>
                <p:nvPr/>
              </p:nvCxnSpPr>
              <p:spPr bwMode="auto">
                <a:xfrm>
                  <a:off x="24371" y="516232"/>
                  <a:ext cx="33217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>
                  <a:outerShdw dist="23000" dir="5400000" algn="ctr" rotWithShape="0">
                    <a:srgbClr val="000000">
                      <a:alpha val="34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21523" name="直接连接符 13"/>
            <p:cNvCxnSpPr>
              <a:cxnSpLocks noChangeShapeType="1"/>
            </p:cNvCxnSpPr>
            <p:nvPr/>
          </p:nvCxnSpPr>
          <p:spPr bwMode="auto">
            <a:xfrm>
              <a:off x="2993207" y="654712"/>
              <a:ext cx="0" cy="4828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4" name="直接连接符 32"/>
            <p:cNvCxnSpPr>
              <a:cxnSpLocks noChangeShapeType="1"/>
            </p:cNvCxnSpPr>
            <p:nvPr/>
          </p:nvCxnSpPr>
          <p:spPr bwMode="auto">
            <a:xfrm>
              <a:off x="2052140" y="637331"/>
              <a:ext cx="0" cy="4808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525" name="文本框 15"/>
          <p:cNvSpPr txBox="1">
            <a:spLocks noChangeArrowheads="1"/>
          </p:cNvSpPr>
          <p:nvPr/>
        </p:nvSpPr>
        <p:spPr bwMode="auto">
          <a:xfrm>
            <a:off x="395287" y="1439467"/>
            <a:ext cx="293012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与</a:t>
            </a:r>
          </a:p>
        </p:txBody>
      </p:sp>
      <p:grpSp>
        <p:nvGrpSpPr>
          <p:cNvPr id="21526" name="组合 78"/>
          <p:cNvGrpSpPr/>
          <p:nvPr/>
        </p:nvGrpSpPr>
        <p:grpSpPr bwMode="auto">
          <a:xfrm>
            <a:off x="1770460" y="1246585"/>
            <a:ext cx="686990" cy="797002"/>
            <a:chOff x="0" y="0"/>
            <a:chExt cx="1081710" cy="1062701"/>
          </a:xfrm>
        </p:grpSpPr>
        <p:sp>
          <p:nvSpPr>
            <p:cNvPr id="21527" name="文本框 4"/>
            <p:cNvSpPr txBox="1">
              <a:spLocks noChangeArrowheads="1"/>
            </p:cNvSpPr>
            <p:nvPr/>
          </p:nvSpPr>
          <p:spPr bwMode="auto">
            <a:xfrm>
              <a:off x="2" y="0"/>
              <a:ext cx="1081708" cy="615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28" name="文本框 12"/>
            <p:cNvSpPr txBox="1">
              <a:spLocks noChangeArrowheads="1"/>
            </p:cNvSpPr>
            <p:nvPr/>
          </p:nvSpPr>
          <p:spPr bwMode="auto">
            <a:xfrm>
              <a:off x="0" y="447130"/>
              <a:ext cx="1081708" cy="615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3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529" name="直接连接符 87"/>
            <p:cNvCxnSpPr>
              <a:cxnSpLocks noChangeShapeType="1"/>
            </p:cNvCxnSpPr>
            <p:nvPr/>
          </p:nvCxnSpPr>
          <p:spPr bwMode="auto">
            <a:xfrm>
              <a:off x="24371" y="515952"/>
              <a:ext cx="3336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>
              <a:outerShdw dist="23000" dir="5400000" algn="ctr" rotWithShape="0">
                <a:srgbClr val="000000">
                  <a:alpha val="34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530" name="组合 78"/>
          <p:cNvGrpSpPr/>
          <p:nvPr/>
        </p:nvGrpSpPr>
        <p:grpSpPr bwMode="auto">
          <a:xfrm>
            <a:off x="1027510" y="1244204"/>
            <a:ext cx="1081088" cy="797002"/>
            <a:chOff x="0" y="0"/>
            <a:chExt cx="1081710" cy="1062701"/>
          </a:xfrm>
        </p:grpSpPr>
        <p:sp>
          <p:nvSpPr>
            <p:cNvPr id="21531" name="文本框 4"/>
            <p:cNvSpPr txBox="1">
              <a:spLocks noChangeArrowheads="1"/>
            </p:cNvSpPr>
            <p:nvPr/>
          </p:nvSpPr>
          <p:spPr bwMode="auto">
            <a:xfrm>
              <a:off x="1" y="0"/>
              <a:ext cx="1081709" cy="615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32" name="文本框 12"/>
            <p:cNvSpPr txBox="1">
              <a:spLocks noChangeArrowheads="1"/>
            </p:cNvSpPr>
            <p:nvPr/>
          </p:nvSpPr>
          <p:spPr bwMode="auto">
            <a:xfrm>
              <a:off x="0" y="447130"/>
              <a:ext cx="1081709" cy="615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5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533" name="直接连接符 91"/>
            <p:cNvCxnSpPr>
              <a:cxnSpLocks noChangeShapeType="1"/>
            </p:cNvCxnSpPr>
            <p:nvPr/>
          </p:nvCxnSpPr>
          <p:spPr bwMode="auto">
            <a:xfrm>
              <a:off x="23826" y="515952"/>
              <a:ext cx="33356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>
              <a:outerShdw dist="23000" dir="5400000" algn="ctr" rotWithShape="0">
                <a:srgbClr val="000000">
                  <a:alpha val="34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组合 23"/>
          <p:cNvGrpSpPr/>
          <p:nvPr/>
        </p:nvGrpSpPr>
        <p:grpSpPr bwMode="auto">
          <a:xfrm>
            <a:off x="5253038" y="3340894"/>
            <a:ext cx="2003822" cy="797002"/>
            <a:chOff x="0" y="0"/>
            <a:chExt cx="2003103" cy="1062670"/>
          </a:xfrm>
        </p:grpSpPr>
        <p:grpSp>
          <p:nvGrpSpPr>
            <p:cNvPr id="21535" name="组合 78"/>
            <p:cNvGrpSpPr/>
            <p:nvPr/>
          </p:nvGrpSpPr>
          <p:grpSpPr bwMode="auto">
            <a:xfrm>
              <a:off x="922016" y="0"/>
              <a:ext cx="1081087" cy="1062670"/>
              <a:chOff x="0" y="0"/>
              <a:chExt cx="1081710" cy="1062701"/>
            </a:xfrm>
          </p:grpSpPr>
          <p:sp>
            <p:nvSpPr>
              <p:cNvPr id="21536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615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37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0"/>
                <a:ext cx="1081709" cy="615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5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38" name="直接连接符 105"/>
              <p:cNvCxnSpPr>
                <a:cxnSpLocks noChangeShapeType="1"/>
              </p:cNvCxnSpPr>
              <p:nvPr/>
            </p:nvCxnSpPr>
            <p:spPr bwMode="auto">
              <a:xfrm>
                <a:off x="24206" y="515953"/>
                <a:ext cx="3334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1539" name="组合 78"/>
            <p:cNvGrpSpPr/>
            <p:nvPr/>
          </p:nvGrpSpPr>
          <p:grpSpPr bwMode="auto">
            <a:xfrm>
              <a:off x="0" y="0"/>
              <a:ext cx="1081087" cy="1062670"/>
              <a:chOff x="0" y="0"/>
              <a:chExt cx="1081710" cy="1062701"/>
            </a:xfrm>
          </p:grpSpPr>
          <p:sp>
            <p:nvSpPr>
              <p:cNvPr id="21540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615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41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0"/>
                <a:ext cx="1081709" cy="615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42" name="直接连接符 109"/>
              <p:cNvCxnSpPr>
                <a:cxnSpLocks noChangeShapeType="1"/>
              </p:cNvCxnSpPr>
              <p:nvPr/>
            </p:nvCxnSpPr>
            <p:spPr bwMode="auto">
              <a:xfrm>
                <a:off x="23818" y="515953"/>
                <a:ext cx="3334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1543" name="文本框 18"/>
            <p:cNvSpPr txBox="1">
              <a:spLocks noChangeArrowheads="1"/>
            </p:cNvSpPr>
            <p:nvPr/>
          </p:nvSpPr>
          <p:spPr bwMode="auto">
            <a:xfrm>
              <a:off x="429920" y="146749"/>
              <a:ext cx="516731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7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&gt;</a:t>
              </a:r>
              <a:endPara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组合 19"/>
          <p:cNvGrpSpPr/>
          <p:nvPr/>
        </p:nvGrpSpPr>
        <p:grpSpPr bwMode="auto">
          <a:xfrm>
            <a:off x="6804422" y="3324225"/>
            <a:ext cx="1532334" cy="813745"/>
            <a:chOff x="0" y="0"/>
            <a:chExt cx="1903212" cy="1085179"/>
          </a:xfrm>
        </p:grpSpPr>
        <p:grpSp>
          <p:nvGrpSpPr>
            <p:cNvPr id="21545" name="组合 17"/>
            <p:cNvGrpSpPr/>
            <p:nvPr/>
          </p:nvGrpSpPr>
          <p:grpSpPr bwMode="auto">
            <a:xfrm>
              <a:off x="0" y="22405"/>
              <a:ext cx="1081087" cy="1062774"/>
              <a:chOff x="0" y="0"/>
              <a:chExt cx="1081087" cy="1062774"/>
            </a:xfrm>
          </p:grpSpPr>
          <p:sp>
            <p:nvSpPr>
              <p:cNvPr id="21546" name="文本框 111"/>
              <p:cNvSpPr txBox="1">
                <a:spLocks noChangeArrowheads="1"/>
              </p:cNvSpPr>
              <p:nvPr/>
            </p:nvSpPr>
            <p:spPr bwMode="auto">
              <a:xfrm>
                <a:off x="367916" y="192773"/>
                <a:ext cx="516731" cy="677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7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&lt;</a:t>
                </a:r>
                <a:endParaRPr lang="zh-CN" altLang="en-US" sz="27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1547" name="组合 78"/>
              <p:cNvGrpSpPr/>
              <p:nvPr/>
            </p:nvGrpSpPr>
            <p:grpSpPr bwMode="auto">
              <a:xfrm>
                <a:off x="0" y="0"/>
                <a:ext cx="1081087" cy="1062774"/>
                <a:chOff x="0" y="0"/>
                <a:chExt cx="1081710" cy="1062805"/>
              </a:xfrm>
            </p:grpSpPr>
            <p:sp>
              <p:nvSpPr>
                <p:cNvPr id="21548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1" y="0"/>
                  <a:ext cx="1081709" cy="615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2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49" name="文本框 12"/>
                <p:cNvSpPr txBox="1">
                  <a:spLocks noChangeArrowheads="1"/>
                </p:cNvSpPr>
                <p:nvPr/>
              </p:nvSpPr>
              <p:spPr bwMode="auto">
                <a:xfrm>
                  <a:off x="0" y="447129"/>
                  <a:ext cx="1081709" cy="615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5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1550" name="直接连接符 115"/>
                <p:cNvCxnSpPr>
                  <a:cxnSpLocks noChangeShapeType="1"/>
                </p:cNvCxnSpPr>
                <p:nvPr/>
              </p:nvCxnSpPr>
              <p:spPr bwMode="auto">
                <a:xfrm>
                  <a:off x="23674" y="515865"/>
                  <a:ext cx="33440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>
                  <a:outerShdw dist="23000" dir="5400000" algn="ctr" rotWithShape="0">
                    <a:srgbClr val="000000">
                      <a:alpha val="34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1551" name="组合 78"/>
            <p:cNvGrpSpPr/>
            <p:nvPr/>
          </p:nvGrpSpPr>
          <p:grpSpPr bwMode="auto">
            <a:xfrm>
              <a:off x="822125" y="0"/>
              <a:ext cx="1081087" cy="1062774"/>
              <a:chOff x="0" y="0"/>
              <a:chExt cx="1081710" cy="1062805"/>
            </a:xfrm>
          </p:grpSpPr>
          <p:sp>
            <p:nvSpPr>
              <p:cNvPr id="21552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615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53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29"/>
                <a:ext cx="1081709" cy="615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54" name="直接连接符 119"/>
              <p:cNvCxnSpPr>
                <a:cxnSpLocks noChangeShapeType="1"/>
              </p:cNvCxnSpPr>
              <p:nvPr/>
            </p:nvCxnSpPr>
            <p:spPr bwMode="auto">
              <a:xfrm>
                <a:off x="23761" y="516041"/>
                <a:ext cx="33292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0292" name="圆角矩形 24"/>
          <p:cNvSpPr>
            <a:spLocks noChangeArrowheads="1"/>
          </p:cNvSpPr>
          <p:nvPr/>
        </p:nvSpPr>
        <p:spPr bwMode="auto">
          <a:xfrm>
            <a:off x="1016794" y="4360069"/>
            <a:ext cx="7349729" cy="58936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分子相同的分数，分数单位的个数相同，分母小的分数大。</a:t>
            </a:r>
          </a:p>
        </p:txBody>
      </p:sp>
      <p:grpSp>
        <p:nvGrpSpPr>
          <p:cNvPr id="15" name="组合 10"/>
          <p:cNvGrpSpPr/>
          <p:nvPr/>
        </p:nvGrpSpPr>
        <p:grpSpPr bwMode="auto">
          <a:xfrm>
            <a:off x="183357" y="3064669"/>
            <a:ext cx="4812506" cy="1567441"/>
            <a:chOff x="0" y="0"/>
            <a:chExt cx="5375170" cy="2848399"/>
          </a:xfrm>
        </p:grpSpPr>
        <p:grpSp>
          <p:nvGrpSpPr>
            <p:cNvPr id="21557" name="组合 78"/>
            <p:cNvGrpSpPr/>
            <p:nvPr/>
          </p:nvGrpSpPr>
          <p:grpSpPr bwMode="auto">
            <a:xfrm>
              <a:off x="3128872" y="1562328"/>
              <a:ext cx="1081087" cy="1286068"/>
              <a:chOff x="0" y="0"/>
              <a:chExt cx="1081710" cy="1286107"/>
            </a:xfrm>
          </p:grpSpPr>
          <p:sp>
            <p:nvSpPr>
              <p:cNvPr id="21558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8389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59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0"/>
                <a:ext cx="1081709" cy="8389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60" name="直接连接符 65"/>
              <p:cNvCxnSpPr>
                <a:cxnSpLocks noChangeShapeType="1"/>
              </p:cNvCxnSpPr>
              <p:nvPr/>
            </p:nvCxnSpPr>
            <p:spPr bwMode="auto">
              <a:xfrm>
                <a:off x="24168" y="657586"/>
                <a:ext cx="33397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1561" name="左大括号 75"/>
            <p:cNvSpPr/>
            <p:nvPr/>
          </p:nvSpPr>
          <p:spPr bwMode="auto">
            <a:xfrm rot="-5400000">
              <a:off x="3051458" y="-226369"/>
              <a:ext cx="540910" cy="3204889"/>
            </a:xfrm>
            <a:prstGeom prst="leftBrace">
              <a:avLst>
                <a:gd name="adj1" fmla="val 831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0" hangingPunct="0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1562" name="文本框 76"/>
            <p:cNvSpPr txBox="1">
              <a:spLocks noChangeArrowheads="1"/>
            </p:cNvSpPr>
            <p:nvPr/>
          </p:nvSpPr>
          <p:spPr bwMode="auto">
            <a:xfrm>
              <a:off x="0" y="54584"/>
              <a:ext cx="620187" cy="838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0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63" name="文本框 78"/>
            <p:cNvSpPr txBox="1">
              <a:spLocks noChangeArrowheads="1"/>
            </p:cNvSpPr>
            <p:nvPr/>
          </p:nvSpPr>
          <p:spPr bwMode="auto">
            <a:xfrm>
              <a:off x="4754983" y="0"/>
              <a:ext cx="620187" cy="838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64" name="矩形 73"/>
            <p:cNvSpPr>
              <a:spLocks noChangeArrowheads="1"/>
            </p:cNvSpPr>
            <p:nvPr/>
          </p:nvSpPr>
          <p:spPr bwMode="auto">
            <a:xfrm>
              <a:off x="139698" y="600121"/>
              <a:ext cx="4751293" cy="481050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 eaLnBrk="0" hangingPunct="0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565" name="矩形 74"/>
            <p:cNvSpPr>
              <a:spLocks noChangeArrowheads="1"/>
            </p:cNvSpPr>
            <p:nvPr/>
          </p:nvSpPr>
          <p:spPr bwMode="auto">
            <a:xfrm>
              <a:off x="147635" y="600121"/>
              <a:ext cx="1650967" cy="481050"/>
            </a:xfrm>
            <a:prstGeom prst="rect">
              <a:avLst/>
            </a:prstGeom>
            <a:solidFill>
              <a:srgbClr val="C6D9F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 eaLnBrk="0" hangingPunct="0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566" name="矩形 83"/>
            <p:cNvSpPr>
              <a:spLocks noChangeArrowheads="1"/>
            </p:cNvSpPr>
            <p:nvPr/>
          </p:nvSpPr>
          <p:spPr bwMode="auto">
            <a:xfrm>
              <a:off x="1808127" y="600121"/>
              <a:ext cx="1565244" cy="481050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 eaLnBrk="0" hangingPunct="0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567" name="左大括号 123"/>
            <p:cNvSpPr/>
            <p:nvPr/>
          </p:nvSpPr>
          <p:spPr bwMode="auto">
            <a:xfrm rot="-5400000">
              <a:off x="698326" y="602262"/>
              <a:ext cx="540910" cy="1517336"/>
            </a:xfrm>
            <a:prstGeom prst="leftBrace">
              <a:avLst>
                <a:gd name="adj1" fmla="val 832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0" hangingPunct="0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21568" name="组合 78"/>
            <p:cNvGrpSpPr/>
            <p:nvPr/>
          </p:nvGrpSpPr>
          <p:grpSpPr bwMode="auto">
            <a:xfrm>
              <a:off x="771465" y="1562328"/>
              <a:ext cx="1081087" cy="1286071"/>
              <a:chOff x="0" y="0"/>
              <a:chExt cx="1081710" cy="1286108"/>
            </a:xfrm>
          </p:grpSpPr>
          <p:sp>
            <p:nvSpPr>
              <p:cNvPr id="21569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838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70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2"/>
                <a:ext cx="1081709" cy="838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71" name="直接连接符 127"/>
              <p:cNvCxnSpPr>
                <a:cxnSpLocks noChangeShapeType="1"/>
              </p:cNvCxnSpPr>
              <p:nvPr/>
            </p:nvCxnSpPr>
            <p:spPr bwMode="auto">
              <a:xfrm>
                <a:off x="49068" y="616475"/>
                <a:ext cx="33264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8" name="组合 5"/>
          <p:cNvGrpSpPr/>
          <p:nvPr/>
        </p:nvGrpSpPr>
        <p:grpSpPr bwMode="auto">
          <a:xfrm>
            <a:off x="5233988" y="1659732"/>
            <a:ext cx="3115866" cy="1650752"/>
            <a:chOff x="0" y="0"/>
            <a:chExt cx="3116390" cy="2201130"/>
          </a:xfrm>
        </p:grpSpPr>
        <p:sp>
          <p:nvSpPr>
            <p:cNvPr id="21573" name="圆角矩形 16"/>
            <p:cNvSpPr>
              <a:spLocks noChangeArrowheads="1"/>
            </p:cNvSpPr>
            <p:nvPr/>
          </p:nvSpPr>
          <p:spPr bwMode="auto">
            <a:xfrm>
              <a:off x="0" y="0"/>
              <a:ext cx="2828143" cy="194303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0" hangingPunct="0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574" name="文本框 93"/>
            <p:cNvSpPr txBox="1">
              <a:spLocks noChangeArrowheads="1"/>
            </p:cNvSpPr>
            <p:nvPr/>
          </p:nvSpPr>
          <p:spPr bwMode="auto">
            <a:xfrm>
              <a:off x="98469" y="342446"/>
              <a:ext cx="2929768" cy="6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  因为                  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1575" name="组合 78"/>
            <p:cNvGrpSpPr/>
            <p:nvPr/>
          </p:nvGrpSpPr>
          <p:grpSpPr bwMode="auto">
            <a:xfrm>
              <a:off x="2032887" y="39990"/>
              <a:ext cx="1081087" cy="1062706"/>
              <a:chOff x="0" y="0"/>
              <a:chExt cx="1081710" cy="1062737"/>
            </a:xfrm>
          </p:grpSpPr>
          <p:sp>
            <p:nvSpPr>
              <p:cNvPr id="21576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615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77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0"/>
                <a:ext cx="1081709" cy="615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5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78" name="直接连接符 97"/>
              <p:cNvCxnSpPr>
                <a:cxnSpLocks noChangeShapeType="1"/>
              </p:cNvCxnSpPr>
              <p:nvPr/>
            </p:nvCxnSpPr>
            <p:spPr bwMode="auto">
              <a:xfrm>
                <a:off x="23682" y="515682"/>
                <a:ext cx="33362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1579" name="组合 78"/>
            <p:cNvGrpSpPr/>
            <p:nvPr/>
          </p:nvGrpSpPr>
          <p:grpSpPr bwMode="auto">
            <a:xfrm>
              <a:off x="1098893" y="52921"/>
              <a:ext cx="1081087" cy="1062706"/>
              <a:chOff x="0" y="0"/>
              <a:chExt cx="1081710" cy="1062737"/>
            </a:xfrm>
          </p:grpSpPr>
          <p:sp>
            <p:nvSpPr>
              <p:cNvPr id="21580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615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81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0"/>
                <a:ext cx="1081709" cy="615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82" name="直接连接符 101"/>
              <p:cNvCxnSpPr>
                <a:cxnSpLocks noChangeShapeType="1"/>
              </p:cNvCxnSpPr>
              <p:nvPr/>
            </p:nvCxnSpPr>
            <p:spPr bwMode="auto">
              <a:xfrm>
                <a:off x="24070" y="515452"/>
                <a:ext cx="33362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1583" name="文本框 1"/>
            <p:cNvSpPr txBox="1">
              <a:spLocks noChangeArrowheads="1"/>
            </p:cNvSpPr>
            <p:nvPr/>
          </p:nvSpPr>
          <p:spPr bwMode="auto">
            <a:xfrm>
              <a:off x="1580549" y="291716"/>
              <a:ext cx="441519" cy="677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700" b="1">
                  <a:latin typeface="Times New Roman" panose="02020603050405020304" pitchFamily="18" charset="0"/>
                </a:rPr>
                <a:t>&gt;</a:t>
              </a:r>
              <a:endPara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84" name="文本框 128"/>
            <p:cNvSpPr txBox="1">
              <a:spLocks noChangeArrowheads="1"/>
            </p:cNvSpPr>
            <p:nvPr/>
          </p:nvSpPr>
          <p:spPr bwMode="auto">
            <a:xfrm>
              <a:off x="186622" y="986997"/>
              <a:ext cx="2929768" cy="6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所以                   。</a:t>
              </a:r>
            </a:p>
          </p:txBody>
        </p:sp>
        <p:grpSp>
          <p:nvGrpSpPr>
            <p:cNvPr id="21585" name="组合 129"/>
            <p:cNvGrpSpPr/>
            <p:nvPr/>
          </p:nvGrpSpPr>
          <p:grpSpPr bwMode="auto">
            <a:xfrm>
              <a:off x="1057216" y="823202"/>
              <a:ext cx="1386027" cy="1377928"/>
              <a:chOff x="0" y="0"/>
              <a:chExt cx="1386027" cy="1377928"/>
            </a:xfrm>
          </p:grpSpPr>
          <p:grpSp>
            <p:nvGrpSpPr>
              <p:cNvPr id="21586" name="组合 78"/>
              <p:cNvGrpSpPr/>
              <p:nvPr/>
            </p:nvGrpSpPr>
            <p:grpSpPr bwMode="auto">
              <a:xfrm>
                <a:off x="923127" y="44243"/>
                <a:ext cx="462900" cy="1062707"/>
                <a:chOff x="1112" y="44244"/>
                <a:chExt cx="463166" cy="1062738"/>
              </a:xfrm>
            </p:grpSpPr>
            <p:sp>
              <p:nvSpPr>
                <p:cNvPr id="21587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33214" y="44244"/>
                  <a:ext cx="431064" cy="61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2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88" name="文本框 12"/>
                <p:cNvSpPr txBox="1">
                  <a:spLocks noChangeArrowheads="1"/>
                </p:cNvSpPr>
                <p:nvPr/>
              </p:nvSpPr>
              <p:spPr bwMode="auto">
                <a:xfrm>
                  <a:off x="33213" y="491375"/>
                  <a:ext cx="419996" cy="61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5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1589" name="直接连接符 138"/>
                <p:cNvCxnSpPr>
                  <a:cxnSpLocks noChangeShapeType="1"/>
                </p:cNvCxnSpPr>
                <p:nvPr/>
              </p:nvCxnSpPr>
              <p:spPr bwMode="auto">
                <a:xfrm>
                  <a:off x="1112" y="561195"/>
                  <a:ext cx="33362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>
                  <a:outerShdw dist="23000" dir="5400000" algn="ctr" rotWithShape="0">
                    <a:srgbClr val="000000">
                      <a:alpha val="34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1590" name="组合 78"/>
              <p:cNvGrpSpPr/>
              <p:nvPr/>
            </p:nvGrpSpPr>
            <p:grpSpPr bwMode="auto">
              <a:xfrm>
                <a:off x="0" y="0"/>
                <a:ext cx="545130" cy="1062706"/>
                <a:chOff x="0" y="0"/>
                <a:chExt cx="545444" cy="1062737"/>
              </a:xfrm>
            </p:grpSpPr>
            <p:sp>
              <p:nvSpPr>
                <p:cNvPr id="21591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1" y="0"/>
                  <a:ext cx="545443" cy="61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2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92" name="文本框 12"/>
                <p:cNvSpPr txBox="1">
                  <a:spLocks noChangeArrowheads="1"/>
                </p:cNvSpPr>
                <p:nvPr/>
              </p:nvSpPr>
              <p:spPr bwMode="auto">
                <a:xfrm>
                  <a:off x="0" y="447130"/>
                  <a:ext cx="412594" cy="61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3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1593" name="直接连接符 135"/>
                <p:cNvCxnSpPr>
                  <a:cxnSpLocks noChangeShapeType="1"/>
                </p:cNvCxnSpPr>
                <p:nvPr/>
              </p:nvCxnSpPr>
              <p:spPr bwMode="auto">
                <a:xfrm>
                  <a:off x="24067" y="516741"/>
                  <a:ext cx="33362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>
                  <a:outerShdw dist="23000" dir="5400000" algn="ctr" rotWithShape="0">
                    <a:srgbClr val="000000">
                      <a:alpha val="34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1594" name="文本框 132"/>
              <p:cNvSpPr txBox="1">
                <a:spLocks noChangeArrowheads="1"/>
              </p:cNvSpPr>
              <p:nvPr/>
            </p:nvSpPr>
            <p:spPr bwMode="auto">
              <a:xfrm>
                <a:off x="429920" y="146750"/>
                <a:ext cx="225854" cy="1231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700" b="1">
                    <a:latin typeface="Times New Roman" panose="02020603050405020304" pitchFamily="18" charset="0"/>
                  </a:rPr>
                  <a:t>&gt;        </a:t>
                </a:r>
                <a:endParaRPr lang="zh-CN" altLang="en-US" sz="27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43513" y="1213248"/>
            <a:ext cx="2496741" cy="200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3" descr="8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8553" y="1323976"/>
            <a:ext cx="2399109" cy="200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306491" y="3817144"/>
            <a:ext cx="614363" cy="64889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eaLnBrk="0" hangingPunct="0"/>
            <a:r>
              <a:rPr lang="zh-CN" altLang="en-US" sz="3600" b="1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345532" y="3601641"/>
            <a:ext cx="1022747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 eaLnBrk="0" hangingPunct="0"/>
            <a:r>
              <a:rPr lang="zh-CN" altLang="en-US" sz="2100" b="1"/>
              <a:t>（</a:t>
            </a:r>
            <a:r>
              <a:rPr lang="zh-CN" altLang="en-US" b="1"/>
              <a:t>    </a:t>
            </a:r>
            <a:r>
              <a:rPr lang="en-US" altLang="zh-CN" sz="3300" b="1">
                <a:latin typeface="Times New Roman" panose="02020603050405020304" pitchFamily="18" charset="0"/>
              </a:rPr>
              <a:t>3</a:t>
            </a:r>
            <a:r>
              <a:rPr lang="en-US" altLang="zh-CN" b="1"/>
              <a:t>    </a:t>
            </a:r>
            <a:r>
              <a:rPr lang="zh-CN" altLang="en-US" sz="2100" b="1"/>
              <a:t>）</a:t>
            </a:r>
          </a:p>
          <a:p>
            <a:pPr algn="ctr" eaLnBrk="0" hangingPunct="0"/>
            <a:endParaRPr lang="zh-CN" altLang="en-US" b="1"/>
          </a:p>
          <a:p>
            <a:pPr algn="ctr" eaLnBrk="0" hangingPunct="0"/>
            <a:r>
              <a:rPr lang="zh-CN" altLang="en-US" sz="2100" b="1"/>
              <a:t>（</a:t>
            </a:r>
            <a:r>
              <a:rPr lang="zh-CN" altLang="en-US" b="1"/>
              <a:t>    </a:t>
            </a:r>
            <a:r>
              <a:rPr lang="en-US" altLang="zh-CN" sz="3300" b="1">
                <a:latin typeface="Times New Roman" panose="02020603050405020304" pitchFamily="18" charset="0"/>
              </a:rPr>
              <a:t>8 </a:t>
            </a:r>
            <a:r>
              <a:rPr lang="en-US" altLang="zh-CN" b="1"/>
              <a:t>   </a:t>
            </a:r>
            <a:r>
              <a:rPr lang="zh-CN" altLang="en-US" sz="2100" b="1"/>
              <a:t>）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519363" y="4195763"/>
            <a:ext cx="716756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800725" y="3601641"/>
            <a:ext cx="102393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 eaLnBrk="0" hangingPunct="0"/>
            <a:r>
              <a:rPr lang="zh-CN" altLang="en-US" sz="2100" b="1"/>
              <a:t>（</a:t>
            </a:r>
            <a:r>
              <a:rPr lang="zh-CN" altLang="en-US" b="1"/>
              <a:t>    </a:t>
            </a:r>
            <a:r>
              <a:rPr lang="en-US" altLang="zh-CN" sz="3300" b="1">
                <a:latin typeface="Times New Roman" panose="02020603050405020304" pitchFamily="18" charset="0"/>
              </a:rPr>
              <a:t>1</a:t>
            </a:r>
            <a:r>
              <a:rPr lang="en-US" altLang="zh-CN" b="1"/>
              <a:t>    </a:t>
            </a:r>
            <a:r>
              <a:rPr lang="zh-CN" altLang="en-US" sz="2100" b="1"/>
              <a:t>）</a:t>
            </a:r>
          </a:p>
          <a:p>
            <a:pPr algn="ctr" eaLnBrk="0" hangingPunct="0"/>
            <a:endParaRPr lang="zh-CN" altLang="en-US" b="1"/>
          </a:p>
          <a:p>
            <a:pPr algn="ctr" eaLnBrk="0" hangingPunct="0"/>
            <a:r>
              <a:rPr lang="zh-CN" altLang="en-US" sz="2100" b="1"/>
              <a:t>（</a:t>
            </a:r>
            <a:r>
              <a:rPr lang="zh-CN" altLang="en-US" b="1"/>
              <a:t>    </a:t>
            </a:r>
            <a:r>
              <a:rPr lang="en-US" altLang="zh-CN" sz="3300" b="1">
                <a:latin typeface="Times New Roman" panose="02020603050405020304" pitchFamily="18" charset="0"/>
              </a:rPr>
              <a:t>8</a:t>
            </a:r>
            <a:r>
              <a:rPr lang="en-US" altLang="zh-CN" b="1"/>
              <a:t>    </a:t>
            </a:r>
            <a:r>
              <a:rPr lang="zh-CN" altLang="en-US" sz="2100" b="1"/>
              <a:t>）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975748" y="4140994"/>
            <a:ext cx="716756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651272" y="746522"/>
            <a:ext cx="26003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填分数，比大小。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/>
      <p:bldP spid="11270" grpId="0" animBg="1"/>
      <p:bldP spid="11271" grpId="0"/>
      <p:bldP spid="112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方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610" y="1329929"/>
            <a:ext cx="343971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4" descr="6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19675" y="1329929"/>
            <a:ext cx="343971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3995737" y="3489723"/>
            <a:ext cx="863204" cy="64889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eaLnBrk="0" hangingPunct="0"/>
            <a:r>
              <a:rPr lang="zh-CN" altLang="en-US" sz="36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908573" y="3274219"/>
            <a:ext cx="143946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 eaLnBrk="0" hangingPunct="0"/>
            <a:r>
              <a:rPr lang="zh-CN" altLang="en-US" sz="2100" b="1"/>
              <a:t>（ </a:t>
            </a:r>
            <a:r>
              <a:rPr lang="zh-CN" altLang="en-US" b="1"/>
              <a:t>   </a:t>
            </a:r>
            <a:r>
              <a:rPr lang="en-US" altLang="zh-CN" sz="3300" b="1">
                <a:latin typeface="Times New Roman" panose="02020603050405020304" pitchFamily="18" charset="0"/>
              </a:rPr>
              <a:t>1</a:t>
            </a:r>
            <a:r>
              <a:rPr lang="en-US" altLang="zh-CN" b="1"/>
              <a:t>    </a:t>
            </a:r>
            <a:r>
              <a:rPr lang="zh-CN" altLang="en-US" sz="2100" b="1"/>
              <a:t>）</a:t>
            </a:r>
          </a:p>
          <a:p>
            <a:pPr algn="ctr" eaLnBrk="0" hangingPunct="0"/>
            <a:endParaRPr lang="zh-CN" altLang="en-US" b="1"/>
          </a:p>
          <a:p>
            <a:pPr algn="ctr" eaLnBrk="0" hangingPunct="0"/>
            <a:r>
              <a:rPr lang="zh-CN" altLang="en-US" sz="2100" b="1"/>
              <a:t>（</a:t>
            </a:r>
            <a:r>
              <a:rPr lang="zh-CN" altLang="en-US" b="1"/>
              <a:t>    </a:t>
            </a:r>
            <a:r>
              <a:rPr lang="en-US" altLang="zh-CN" sz="3300" b="1">
                <a:latin typeface="Times New Roman" panose="02020603050405020304" pitchFamily="18" charset="0"/>
              </a:rPr>
              <a:t>8</a:t>
            </a:r>
            <a:r>
              <a:rPr lang="en-US" altLang="zh-CN" b="1"/>
              <a:t>   </a:t>
            </a:r>
            <a:r>
              <a:rPr lang="en-US" altLang="zh-CN" sz="2100" b="1"/>
              <a:t> </a:t>
            </a:r>
            <a:r>
              <a:rPr lang="zh-CN" altLang="en-US" sz="2100" b="1"/>
              <a:t>）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2124075" y="3868341"/>
            <a:ext cx="100846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5580460" y="3274219"/>
            <a:ext cx="143946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 eaLnBrk="0" hangingPunct="0"/>
            <a:r>
              <a:rPr lang="zh-CN" altLang="en-US" sz="2100" b="1"/>
              <a:t>（</a:t>
            </a:r>
            <a:r>
              <a:rPr lang="zh-CN" altLang="en-US" b="1"/>
              <a:t>    </a:t>
            </a:r>
            <a:r>
              <a:rPr lang="en-US" altLang="zh-CN" sz="3300" b="1">
                <a:latin typeface="Times New Roman" panose="02020603050405020304" pitchFamily="18" charset="0"/>
              </a:rPr>
              <a:t>1</a:t>
            </a:r>
            <a:r>
              <a:rPr lang="en-US" altLang="zh-CN" b="1">
                <a:latin typeface="Times New Roman" panose="02020603050405020304" pitchFamily="18" charset="0"/>
              </a:rPr>
              <a:t> </a:t>
            </a:r>
            <a:r>
              <a:rPr lang="en-US" altLang="zh-CN" b="1"/>
              <a:t>   </a:t>
            </a:r>
            <a:r>
              <a:rPr lang="zh-CN" altLang="en-US" sz="2100" b="1"/>
              <a:t>）</a:t>
            </a:r>
          </a:p>
          <a:p>
            <a:pPr algn="ctr" eaLnBrk="0" hangingPunct="0"/>
            <a:endParaRPr lang="zh-CN" altLang="en-US" b="1"/>
          </a:p>
          <a:p>
            <a:pPr algn="ctr" eaLnBrk="0" hangingPunct="0"/>
            <a:r>
              <a:rPr lang="zh-CN" altLang="en-US" sz="2100" b="1"/>
              <a:t>（</a:t>
            </a:r>
            <a:r>
              <a:rPr lang="zh-CN" altLang="en-US" b="1"/>
              <a:t>    </a:t>
            </a:r>
            <a:r>
              <a:rPr lang="en-US" altLang="zh-CN" sz="3300" b="1">
                <a:latin typeface="Times New Roman" panose="02020603050405020304" pitchFamily="18" charset="0"/>
              </a:rPr>
              <a:t>6  </a:t>
            </a:r>
            <a:r>
              <a:rPr lang="en-US" altLang="zh-CN" b="1"/>
              <a:t> </a:t>
            </a:r>
            <a:r>
              <a:rPr lang="en-US" altLang="zh-CN" sz="2100" b="1"/>
              <a:t> </a:t>
            </a:r>
            <a:r>
              <a:rPr lang="zh-CN" altLang="en-US" sz="2100" b="1"/>
              <a:t>）</a:t>
            </a:r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5795963" y="3868341"/>
            <a:ext cx="100846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/>
      <p:bldP spid="12294" grpId="0" animBg="1"/>
      <p:bldP spid="12295" grpId="0"/>
      <p:bldP spid="122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圆角矩形 15"/>
          <p:cNvSpPr>
            <a:spLocks noChangeArrowheads="1"/>
          </p:cNvSpPr>
          <p:nvPr/>
        </p:nvSpPr>
        <p:spPr bwMode="auto">
          <a:xfrm>
            <a:off x="552450" y="777479"/>
            <a:ext cx="2039541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课 堂 小 结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1493044" y="1493044"/>
            <a:ext cx="5973366" cy="197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这节课学习了比较分数的大小和通分的方法，你还有什么不明白的地方吗？</a:t>
            </a:r>
            <a:endParaRPr lang="zh-CN" altLang="en-US"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627716"/>
          <p:cNvSpPr txBox="1">
            <a:spLocks noChangeArrowheads="1"/>
          </p:cNvSpPr>
          <p:nvPr/>
        </p:nvSpPr>
        <p:spPr bwMode="auto">
          <a:xfrm>
            <a:off x="991791" y="1152525"/>
            <a:ext cx="1381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填空。</a:t>
            </a:r>
          </a:p>
        </p:txBody>
      </p:sp>
      <p:sp>
        <p:nvSpPr>
          <p:cNvPr id="627719" name="文本框 627718"/>
          <p:cNvSpPr txBox="1">
            <a:spLocks noChangeArrowheads="1"/>
          </p:cNvSpPr>
          <p:nvPr/>
        </p:nvSpPr>
        <p:spPr bwMode="auto">
          <a:xfrm>
            <a:off x="773906" y="2450306"/>
            <a:ext cx="5582841" cy="5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)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27720" name="文本框 627719"/>
          <p:cNvSpPr txBox="1">
            <a:spLocks noChangeArrowheads="1"/>
          </p:cNvSpPr>
          <p:nvPr/>
        </p:nvSpPr>
        <p:spPr bwMode="auto">
          <a:xfrm>
            <a:off x="5256610" y="2422922"/>
            <a:ext cx="65365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</a:p>
        </p:txBody>
      </p:sp>
      <p:sp>
        <p:nvSpPr>
          <p:cNvPr id="627721" name="文本框 627720"/>
          <p:cNvSpPr txBox="1">
            <a:spLocks noChangeArrowheads="1"/>
          </p:cNvSpPr>
          <p:nvPr/>
        </p:nvSpPr>
        <p:spPr bwMode="auto">
          <a:xfrm>
            <a:off x="767954" y="3070622"/>
            <a:ext cx="5142309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6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27722" name="文本框 627721"/>
          <p:cNvSpPr txBox="1">
            <a:spLocks noChangeArrowheads="1"/>
          </p:cNvSpPr>
          <p:nvPr/>
        </p:nvSpPr>
        <p:spPr bwMode="auto">
          <a:xfrm>
            <a:off x="4930379" y="3070622"/>
            <a:ext cx="570309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</a:p>
        </p:txBody>
      </p:sp>
      <p:grpSp>
        <p:nvGrpSpPr>
          <p:cNvPr id="2" name="组合 627722"/>
          <p:cNvGrpSpPr/>
          <p:nvPr/>
        </p:nvGrpSpPr>
        <p:grpSpPr bwMode="auto">
          <a:xfrm>
            <a:off x="767954" y="3827860"/>
            <a:ext cx="8306990" cy="1035844"/>
            <a:chOff x="112" y="2523"/>
            <a:chExt cx="5402" cy="880"/>
          </a:xfrm>
        </p:grpSpPr>
        <p:graphicFrame>
          <p:nvGraphicFramePr>
            <p:cNvPr id="5127" name="对象 627723"/>
            <p:cNvGraphicFramePr/>
            <p:nvPr/>
          </p:nvGraphicFramePr>
          <p:xfrm>
            <a:off x="556" y="2523"/>
            <a:ext cx="293" cy="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r:id="rId6" imgW="152400" imgH="444500" progId="Equation.3">
                    <p:embed/>
                  </p:oleObj>
                </mc:Choice>
                <mc:Fallback>
                  <p:oleObj r:id="rId6" imgW="152400" imgH="444500" progId="Equation.3">
                    <p:embed/>
                    <p:pic>
                      <p:nvPicPr>
                        <p:cNvPr id="0" name="对象 62772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" y="2523"/>
                          <a:ext cx="293" cy="8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8" name="文本框 627724"/>
            <p:cNvSpPr txBox="1">
              <a:spLocks noChangeArrowheads="1"/>
            </p:cNvSpPr>
            <p:nvPr/>
          </p:nvSpPr>
          <p:spPr bwMode="auto">
            <a:xfrm>
              <a:off x="112" y="2666"/>
              <a:ext cx="69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40000"/>
                </a:lnSpc>
                <a:spcBef>
                  <a:spcPct val="50000"/>
                </a:spcBef>
              </a:pP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129" name="对象 627725"/>
            <p:cNvGraphicFramePr/>
            <p:nvPr/>
          </p:nvGraphicFramePr>
          <p:xfrm>
            <a:off x="783" y="2541"/>
            <a:ext cx="1263" cy="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3" r:id="rId8" imgW="711200" imgH="444500" progId="Equation.3">
                    <p:embed/>
                  </p:oleObj>
                </mc:Choice>
                <mc:Fallback>
                  <p:oleObj r:id="rId8" imgW="711200" imgH="444500" progId="Equation.3">
                    <p:embed/>
                    <p:pic>
                      <p:nvPicPr>
                        <p:cNvPr id="0" name="对象 6277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" y="2541"/>
                          <a:ext cx="1263" cy="8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0" name="对象 627726"/>
            <p:cNvGraphicFramePr/>
            <p:nvPr/>
          </p:nvGraphicFramePr>
          <p:xfrm>
            <a:off x="3119" y="2524"/>
            <a:ext cx="1264" cy="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4" r:id="rId10" imgW="711200" imgH="444500" progId="Equation.3">
                    <p:embed/>
                  </p:oleObj>
                </mc:Choice>
                <mc:Fallback>
                  <p:oleObj r:id="rId10" imgW="711200" imgH="444500" progId="Equation.3">
                    <p:embed/>
                    <p:pic>
                      <p:nvPicPr>
                        <p:cNvPr id="0" name="对象 6277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9" y="2524"/>
                          <a:ext cx="1264" cy="8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1" name="对象 627727"/>
            <p:cNvGraphicFramePr/>
            <p:nvPr/>
          </p:nvGraphicFramePr>
          <p:xfrm>
            <a:off x="1898" y="2531"/>
            <a:ext cx="1264" cy="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5" r:id="rId12" imgW="711200" imgH="482600" progId="Equation.3">
                    <p:embed/>
                  </p:oleObj>
                </mc:Choice>
                <mc:Fallback>
                  <p:oleObj r:id="rId12" imgW="711200" imgH="482600" progId="Equation.3">
                    <p:embed/>
                    <p:pic>
                      <p:nvPicPr>
                        <p:cNvPr id="0" name="对象 62772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8" y="2531"/>
                          <a:ext cx="1264" cy="8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2" name="对象 627728"/>
            <p:cNvGraphicFramePr/>
            <p:nvPr/>
          </p:nvGraphicFramePr>
          <p:xfrm>
            <a:off x="4250" y="2531"/>
            <a:ext cx="1264" cy="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r:id="rId14" imgW="711200" imgH="482600" progId="Equation.3">
                    <p:embed/>
                  </p:oleObj>
                </mc:Choice>
                <mc:Fallback>
                  <p:oleObj r:id="rId14" imgW="711200" imgH="482600" progId="Equation.3">
                    <p:embed/>
                    <p:pic>
                      <p:nvPicPr>
                        <p:cNvPr id="0" name="对象 62772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0" y="2531"/>
                          <a:ext cx="1264" cy="8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7730" name="文本框 627729"/>
          <p:cNvSpPr txBox="1">
            <a:spLocks noChangeArrowheads="1"/>
          </p:cNvSpPr>
          <p:nvPr/>
        </p:nvSpPr>
        <p:spPr bwMode="auto">
          <a:xfrm>
            <a:off x="2808685" y="3754041"/>
            <a:ext cx="937022" cy="58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627731" name="文本框 627730"/>
          <p:cNvSpPr txBox="1">
            <a:spLocks noChangeArrowheads="1"/>
          </p:cNvSpPr>
          <p:nvPr/>
        </p:nvSpPr>
        <p:spPr bwMode="auto">
          <a:xfrm>
            <a:off x="4468416" y="4383881"/>
            <a:ext cx="59650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</a:p>
        </p:txBody>
      </p:sp>
      <p:sp>
        <p:nvSpPr>
          <p:cNvPr id="627732" name="文本框 627731"/>
          <p:cNvSpPr txBox="1">
            <a:spLocks noChangeArrowheads="1"/>
          </p:cNvSpPr>
          <p:nvPr/>
        </p:nvSpPr>
        <p:spPr bwMode="auto">
          <a:xfrm>
            <a:off x="6475810" y="3776663"/>
            <a:ext cx="550069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ea typeface="楷体_GB2312"/>
                <a:cs typeface="楷体_GB231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627733" name="文本框 627732"/>
          <p:cNvSpPr txBox="1">
            <a:spLocks noChangeArrowheads="1"/>
          </p:cNvSpPr>
          <p:nvPr/>
        </p:nvSpPr>
        <p:spPr bwMode="auto">
          <a:xfrm>
            <a:off x="8189119" y="4320778"/>
            <a:ext cx="585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</p:txBody>
      </p:sp>
      <p:sp>
        <p:nvSpPr>
          <p:cNvPr id="5137" name="圆角矩形 15"/>
          <p:cNvSpPr>
            <a:spLocks noChangeArrowheads="1"/>
          </p:cNvSpPr>
          <p:nvPr/>
        </p:nvSpPr>
        <p:spPr bwMode="auto">
          <a:xfrm>
            <a:off x="0" y="713185"/>
            <a:ext cx="2046685" cy="3476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复 习 旧 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8" name="矩形 2"/>
          <p:cNvSpPr>
            <a:spLocks noChangeArrowheads="1"/>
          </p:cNvSpPr>
          <p:nvPr/>
        </p:nvSpPr>
        <p:spPr bwMode="auto">
          <a:xfrm>
            <a:off x="773907" y="1962150"/>
            <a:ext cx="4955381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的最小公倍数是（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sp>
        <p:nvSpPr>
          <p:cNvPr id="24" name="文本框 627719"/>
          <p:cNvSpPr txBox="1">
            <a:spLocks noChangeArrowheads="1"/>
          </p:cNvSpPr>
          <p:nvPr/>
        </p:nvSpPr>
        <p:spPr bwMode="auto">
          <a:xfrm>
            <a:off x="4602956" y="1891904"/>
            <a:ext cx="653654" cy="58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9" grpId="0"/>
      <p:bldP spid="627720" grpId="0"/>
      <p:bldP spid="627721" grpId="0"/>
      <p:bldP spid="627722" grpId="0"/>
      <p:bldP spid="627730" grpId="0"/>
      <p:bldP spid="627731" grpId="0"/>
      <p:bldP spid="627732" grpId="0"/>
      <p:bldP spid="62773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628737"/>
          <p:cNvSpPr txBox="1">
            <a:spLocks noChangeArrowheads="1"/>
          </p:cNvSpPr>
          <p:nvPr/>
        </p:nvSpPr>
        <p:spPr bwMode="auto">
          <a:xfrm>
            <a:off x="0" y="540544"/>
            <a:ext cx="7828360" cy="3070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en-US" altLang="zh-CN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(1)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      和     都化成分母是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而大小不变的分数。   </a:t>
            </a:r>
          </a:p>
          <a:p>
            <a:pPr>
              <a:spcBef>
                <a:spcPct val="50000"/>
              </a:spcBef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500" dirty="0">
                <a:latin typeface="Times New Roman" panose="02020603050405020304" pitchFamily="18" charset="0"/>
              </a:rPr>
              <a:t>                    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        和       都化成分子是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而大小不变的分数。</a:t>
            </a:r>
          </a:p>
        </p:txBody>
      </p:sp>
      <p:grpSp>
        <p:nvGrpSpPr>
          <p:cNvPr id="7170" name="组合 628738"/>
          <p:cNvGrpSpPr/>
          <p:nvPr/>
        </p:nvGrpSpPr>
        <p:grpSpPr bwMode="auto">
          <a:xfrm>
            <a:off x="2230041" y="1908572"/>
            <a:ext cx="2057400" cy="831056"/>
            <a:chOff x="624" y="1056"/>
            <a:chExt cx="1296" cy="698"/>
          </a:xfrm>
        </p:grpSpPr>
        <p:grpSp>
          <p:nvGrpSpPr>
            <p:cNvPr id="7171" name="组合 628739"/>
            <p:cNvGrpSpPr/>
            <p:nvPr/>
          </p:nvGrpSpPr>
          <p:grpSpPr bwMode="auto">
            <a:xfrm>
              <a:off x="624" y="1056"/>
              <a:ext cx="419" cy="698"/>
              <a:chOff x="1111" y="1496"/>
              <a:chExt cx="317" cy="698"/>
            </a:xfrm>
          </p:grpSpPr>
          <p:sp>
            <p:nvSpPr>
              <p:cNvPr id="7172" name="矩形 628740"/>
              <p:cNvSpPr>
                <a:spLocks noChangeArrowheads="1"/>
              </p:cNvSpPr>
              <p:nvPr/>
            </p:nvSpPr>
            <p:spPr bwMode="auto">
              <a:xfrm>
                <a:off x="1111" y="1496"/>
                <a:ext cx="226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8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3</a:t>
                </a:r>
              </a:p>
              <a:p>
                <a:pPr eaLnBrk="0" hangingPunct="0">
                  <a:lnSpc>
                    <a:spcPct val="10000"/>
                  </a:lnSpc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4</a:t>
                </a:r>
              </a:p>
            </p:txBody>
          </p:sp>
          <p:sp>
            <p:nvSpPr>
              <p:cNvPr id="7173" name="直接连接符 628741"/>
              <p:cNvSpPr>
                <a:spLocks noChangeShapeType="1"/>
              </p:cNvSpPr>
              <p:nvPr/>
            </p:nvSpPr>
            <p:spPr bwMode="auto">
              <a:xfrm>
                <a:off x="1111" y="1888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74" name="矩形 628742"/>
            <p:cNvSpPr>
              <a:spLocks noChangeArrowheads="1"/>
            </p:cNvSpPr>
            <p:nvPr/>
          </p:nvSpPr>
          <p:spPr bwMode="auto">
            <a:xfrm>
              <a:off x="1056" y="1248"/>
              <a:ext cx="1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>
                  <a:solidFill>
                    <a:srgbClr val="0000CC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7175" name="组合 628743"/>
            <p:cNvGrpSpPr/>
            <p:nvPr/>
          </p:nvGrpSpPr>
          <p:grpSpPr bwMode="auto">
            <a:xfrm>
              <a:off x="1248" y="1056"/>
              <a:ext cx="672" cy="698"/>
              <a:chOff x="1344" y="1056"/>
              <a:chExt cx="672" cy="698"/>
            </a:xfrm>
          </p:grpSpPr>
          <p:sp>
            <p:nvSpPr>
              <p:cNvPr id="7176" name="矩形 628744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72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8000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(   )   </a:t>
                </a:r>
              </a:p>
              <a:p>
                <a:pPr eaLnBrk="0" hangingPunct="0">
                  <a:lnSpc>
                    <a:spcPct val="10000"/>
                  </a:lnSpc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 12</a:t>
                </a:r>
              </a:p>
            </p:txBody>
          </p:sp>
          <p:sp>
            <p:nvSpPr>
              <p:cNvPr id="7177" name="直接连接符 628745"/>
              <p:cNvSpPr>
                <a:spLocks noChangeShapeType="1"/>
              </p:cNvSpPr>
              <p:nvPr/>
            </p:nvSpPr>
            <p:spPr bwMode="auto">
              <a:xfrm>
                <a:off x="1440" y="144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7178" name="组合 628746"/>
          <p:cNvGrpSpPr/>
          <p:nvPr/>
        </p:nvGrpSpPr>
        <p:grpSpPr bwMode="auto">
          <a:xfrm>
            <a:off x="1849041" y="841772"/>
            <a:ext cx="470297" cy="830677"/>
            <a:chOff x="1111" y="1496"/>
            <a:chExt cx="317" cy="671"/>
          </a:xfrm>
        </p:grpSpPr>
        <p:sp>
          <p:nvSpPr>
            <p:cNvPr id="7179" name="矩形 628747"/>
            <p:cNvSpPr>
              <a:spLocks noChangeArrowheads="1"/>
            </p:cNvSpPr>
            <p:nvPr/>
          </p:nvSpPr>
          <p:spPr bwMode="auto">
            <a:xfrm>
              <a:off x="1111" y="1496"/>
              <a:ext cx="254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000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3</a:t>
              </a:r>
            </a:p>
            <a:p>
              <a:pPr eaLnBrk="0" hangingPunct="0">
                <a:lnSpc>
                  <a:spcPct val="10000"/>
                </a:lnSpc>
                <a:spcBef>
                  <a:spcPct val="50000"/>
                </a:spcBef>
              </a:pPr>
              <a:r>
                <a:rPr lang="en-US" altLang="zh-CN" sz="3000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180" name="直接连接符 628748"/>
            <p:cNvSpPr>
              <a:spLocks noChangeShapeType="1"/>
            </p:cNvSpPr>
            <p:nvPr/>
          </p:nvSpPr>
          <p:spPr bwMode="auto">
            <a:xfrm>
              <a:off x="1111" y="1888"/>
              <a:ext cx="31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81" name="组合 628749"/>
          <p:cNvGrpSpPr/>
          <p:nvPr/>
        </p:nvGrpSpPr>
        <p:grpSpPr bwMode="auto">
          <a:xfrm>
            <a:off x="5125641" y="1908572"/>
            <a:ext cx="2057400" cy="831056"/>
            <a:chOff x="624" y="1056"/>
            <a:chExt cx="1296" cy="698"/>
          </a:xfrm>
        </p:grpSpPr>
        <p:grpSp>
          <p:nvGrpSpPr>
            <p:cNvPr id="7182" name="组合 628750"/>
            <p:cNvGrpSpPr/>
            <p:nvPr/>
          </p:nvGrpSpPr>
          <p:grpSpPr bwMode="auto">
            <a:xfrm>
              <a:off x="624" y="1056"/>
              <a:ext cx="419" cy="698"/>
              <a:chOff x="1111" y="1496"/>
              <a:chExt cx="317" cy="698"/>
            </a:xfrm>
          </p:grpSpPr>
          <p:sp>
            <p:nvSpPr>
              <p:cNvPr id="7183" name="矩形 628751"/>
              <p:cNvSpPr>
                <a:spLocks noChangeArrowheads="1"/>
              </p:cNvSpPr>
              <p:nvPr/>
            </p:nvSpPr>
            <p:spPr bwMode="auto">
              <a:xfrm>
                <a:off x="1111" y="1496"/>
                <a:ext cx="226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8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1</a:t>
                </a:r>
              </a:p>
              <a:p>
                <a:pPr eaLnBrk="0" hangingPunct="0">
                  <a:lnSpc>
                    <a:spcPct val="10000"/>
                  </a:lnSpc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6</a:t>
                </a:r>
              </a:p>
            </p:txBody>
          </p:sp>
          <p:sp>
            <p:nvSpPr>
              <p:cNvPr id="7184" name="直接连接符 628752"/>
              <p:cNvSpPr>
                <a:spLocks noChangeShapeType="1"/>
              </p:cNvSpPr>
              <p:nvPr/>
            </p:nvSpPr>
            <p:spPr bwMode="auto">
              <a:xfrm>
                <a:off x="1111" y="1888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85" name="矩形 628753"/>
            <p:cNvSpPr>
              <a:spLocks noChangeArrowheads="1"/>
            </p:cNvSpPr>
            <p:nvPr/>
          </p:nvSpPr>
          <p:spPr bwMode="auto">
            <a:xfrm>
              <a:off x="1095" y="1331"/>
              <a:ext cx="13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>
                  <a:solidFill>
                    <a:srgbClr val="0000CC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7186" name="组合 628754"/>
            <p:cNvGrpSpPr/>
            <p:nvPr/>
          </p:nvGrpSpPr>
          <p:grpSpPr bwMode="auto">
            <a:xfrm>
              <a:off x="1248" y="1056"/>
              <a:ext cx="672" cy="698"/>
              <a:chOff x="1344" y="1056"/>
              <a:chExt cx="672" cy="698"/>
            </a:xfrm>
          </p:grpSpPr>
          <p:sp>
            <p:nvSpPr>
              <p:cNvPr id="7187" name="矩形 628755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72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8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(   )   </a:t>
                </a:r>
              </a:p>
              <a:p>
                <a:pPr eaLnBrk="0" hangingPunct="0">
                  <a:lnSpc>
                    <a:spcPct val="10000"/>
                  </a:lnSpc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 12</a:t>
                </a:r>
              </a:p>
            </p:txBody>
          </p:sp>
          <p:sp>
            <p:nvSpPr>
              <p:cNvPr id="7188" name="直接连接符 628756"/>
              <p:cNvSpPr>
                <a:spLocks noChangeShapeType="1"/>
              </p:cNvSpPr>
              <p:nvPr/>
            </p:nvSpPr>
            <p:spPr bwMode="auto">
              <a:xfrm>
                <a:off x="1440" y="144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28758" name="文本框 628757"/>
          <p:cNvSpPr txBox="1">
            <a:spLocks noChangeArrowheads="1"/>
          </p:cNvSpPr>
          <p:nvPr/>
        </p:nvSpPr>
        <p:spPr bwMode="auto">
          <a:xfrm>
            <a:off x="3573066" y="1972866"/>
            <a:ext cx="38695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grpSp>
        <p:nvGrpSpPr>
          <p:cNvPr id="7190" name="组合 628758"/>
          <p:cNvGrpSpPr/>
          <p:nvPr/>
        </p:nvGrpSpPr>
        <p:grpSpPr bwMode="auto">
          <a:xfrm>
            <a:off x="2586037" y="875111"/>
            <a:ext cx="396479" cy="830548"/>
            <a:chOff x="1111" y="1496"/>
            <a:chExt cx="317" cy="708"/>
          </a:xfrm>
        </p:grpSpPr>
        <p:sp>
          <p:nvSpPr>
            <p:cNvPr id="7191" name="矩形 628759"/>
            <p:cNvSpPr>
              <a:spLocks noChangeArrowheads="1"/>
            </p:cNvSpPr>
            <p:nvPr/>
          </p:nvSpPr>
          <p:spPr bwMode="auto">
            <a:xfrm>
              <a:off x="1111" y="1496"/>
              <a:ext cx="301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000">
                  <a:solidFill>
                    <a:srgbClr val="0000CC"/>
                  </a:solidFill>
                  <a:latin typeface="Times New Roman" panose="02020603050405020304" pitchFamily="18" charset="0"/>
                </a:rPr>
                <a:t>1</a:t>
              </a:r>
            </a:p>
            <a:p>
              <a:pPr eaLnBrk="0" hangingPunct="0">
                <a:lnSpc>
                  <a:spcPct val="10000"/>
                </a:lnSpc>
                <a:spcBef>
                  <a:spcPct val="50000"/>
                </a:spcBef>
              </a:pPr>
              <a:r>
                <a:rPr lang="en-US" altLang="zh-CN" sz="3000">
                  <a:solidFill>
                    <a:srgbClr val="0000CC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7192" name="直接连接符 628760"/>
            <p:cNvSpPr>
              <a:spLocks noChangeShapeType="1"/>
            </p:cNvSpPr>
            <p:nvPr/>
          </p:nvSpPr>
          <p:spPr bwMode="auto">
            <a:xfrm>
              <a:off x="1111" y="1888"/>
              <a:ext cx="31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8762" name="文本框 628761"/>
          <p:cNvSpPr txBox="1">
            <a:spLocks noChangeArrowheads="1"/>
          </p:cNvSpPr>
          <p:nvPr/>
        </p:nvSpPr>
        <p:spPr bwMode="auto">
          <a:xfrm>
            <a:off x="6460331" y="1960960"/>
            <a:ext cx="29170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94" name="矩形 628763"/>
          <p:cNvSpPr>
            <a:spLocks noChangeArrowheads="1"/>
          </p:cNvSpPr>
          <p:nvPr/>
        </p:nvSpPr>
        <p:spPr bwMode="auto">
          <a:xfrm>
            <a:off x="2840831" y="2872978"/>
            <a:ext cx="342900" cy="8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</a:p>
          <a:p>
            <a:pPr eaLnBrk="0" hangingPunct="0">
              <a:lnSpc>
                <a:spcPct val="10000"/>
              </a:lnSpc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95" name="矩形 628766"/>
          <p:cNvSpPr>
            <a:spLocks noChangeArrowheads="1"/>
          </p:cNvSpPr>
          <p:nvPr/>
        </p:nvSpPr>
        <p:spPr bwMode="auto">
          <a:xfrm>
            <a:off x="1995488" y="2827735"/>
            <a:ext cx="523220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 9</a:t>
            </a:r>
          </a:p>
          <a:p>
            <a:pPr eaLnBrk="0" hangingPunct="0">
              <a:lnSpc>
                <a:spcPct val="10000"/>
              </a:lnSpc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10</a:t>
            </a:r>
          </a:p>
        </p:txBody>
      </p:sp>
      <p:grpSp>
        <p:nvGrpSpPr>
          <p:cNvPr id="7196" name="组合 628768"/>
          <p:cNvGrpSpPr/>
          <p:nvPr/>
        </p:nvGrpSpPr>
        <p:grpSpPr bwMode="auto">
          <a:xfrm>
            <a:off x="1841898" y="3771900"/>
            <a:ext cx="2055019" cy="831057"/>
            <a:chOff x="625" y="1056"/>
            <a:chExt cx="1295" cy="698"/>
          </a:xfrm>
        </p:grpSpPr>
        <p:grpSp>
          <p:nvGrpSpPr>
            <p:cNvPr id="7197" name="组合 628769"/>
            <p:cNvGrpSpPr/>
            <p:nvPr/>
          </p:nvGrpSpPr>
          <p:grpSpPr bwMode="auto">
            <a:xfrm>
              <a:off x="625" y="1056"/>
              <a:ext cx="419" cy="698"/>
              <a:chOff x="1111" y="1496"/>
              <a:chExt cx="317" cy="698"/>
            </a:xfrm>
          </p:grpSpPr>
          <p:sp>
            <p:nvSpPr>
              <p:cNvPr id="7198" name="矩形 628770"/>
              <p:cNvSpPr>
                <a:spLocks noChangeArrowheads="1"/>
              </p:cNvSpPr>
              <p:nvPr/>
            </p:nvSpPr>
            <p:spPr bwMode="auto">
              <a:xfrm>
                <a:off x="1111" y="1496"/>
                <a:ext cx="271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9</a:t>
                </a:r>
              </a:p>
              <a:p>
                <a:pPr eaLnBrk="0" hangingPunct="0">
                  <a:lnSpc>
                    <a:spcPct val="10000"/>
                  </a:lnSpc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7199" name="直接连接符 628771"/>
              <p:cNvSpPr>
                <a:spLocks noChangeShapeType="1"/>
              </p:cNvSpPr>
              <p:nvPr/>
            </p:nvSpPr>
            <p:spPr bwMode="auto">
              <a:xfrm>
                <a:off x="1111" y="1888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200" name="矩形 628772"/>
            <p:cNvSpPr>
              <a:spLocks noChangeArrowheads="1"/>
            </p:cNvSpPr>
            <p:nvPr/>
          </p:nvSpPr>
          <p:spPr bwMode="auto">
            <a:xfrm>
              <a:off x="1117" y="1338"/>
              <a:ext cx="1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>
                  <a:solidFill>
                    <a:srgbClr val="0000CC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7201" name="组合 628773"/>
            <p:cNvGrpSpPr/>
            <p:nvPr/>
          </p:nvGrpSpPr>
          <p:grpSpPr bwMode="auto">
            <a:xfrm>
              <a:off x="1248" y="1056"/>
              <a:ext cx="672" cy="698"/>
              <a:chOff x="1344" y="1056"/>
              <a:chExt cx="672" cy="698"/>
            </a:xfrm>
          </p:grpSpPr>
          <p:sp>
            <p:nvSpPr>
              <p:cNvPr id="7202" name="矩形 628774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72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8000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18</a:t>
                </a:r>
              </a:p>
              <a:p>
                <a:pPr eaLnBrk="0" hangingPunct="0">
                  <a:lnSpc>
                    <a:spcPct val="10000"/>
                  </a:lnSpc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(    ) </a:t>
                </a:r>
              </a:p>
            </p:txBody>
          </p:sp>
          <p:sp>
            <p:nvSpPr>
              <p:cNvPr id="7203" name="直接连接符 628775"/>
              <p:cNvSpPr>
                <a:spLocks noChangeShapeType="1"/>
              </p:cNvSpPr>
              <p:nvPr/>
            </p:nvSpPr>
            <p:spPr bwMode="auto">
              <a:xfrm>
                <a:off x="1440" y="144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28777" name="文本框 628776"/>
          <p:cNvSpPr txBox="1">
            <a:spLocks noChangeArrowheads="1"/>
          </p:cNvSpPr>
          <p:nvPr/>
        </p:nvSpPr>
        <p:spPr bwMode="auto">
          <a:xfrm>
            <a:off x="3112294" y="4293394"/>
            <a:ext cx="44648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grpSp>
        <p:nvGrpSpPr>
          <p:cNvPr id="7205" name="组合 628777"/>
          <p:cNvGrpSpPr/>
          <p:nvPr/>
        </p:nvGrpSpPr>
        <p:grpSpPr bwMode="auto">
          <a:xfrm>
            <a:off x="4811316" y="3771900"/>
            <a:ext cx="2057400" cy="831057"/>
            <a:chOff x="624" y="1056"/>
            <a:chExt cx="1296" cy="698"/>
          </a:xfrm>
        </p:grpSpPr>
        <p:grpSp>
          <p:nvGrpSpPr>
            <p:cNvPr id="7206" name="组合 628778"/>
            <p:cNvGrpSpPr/>
            <p:nvPr/>
          </p:nvGrpSpPr>
          <p:grpSpPr bwMode="auto">
            <a:xfrm>
              <a:off x="624" y="1056"/>
              <a:ext cx="419" cy="698"/>
              <a:chOff x="1111" y="1496"/>
              <a:chExt cx="317" cy="698"/>
            </a:xfrm>
          </p:grpSpPr>
          <p:sp>
            <p:nvSpPr>
              <p:cNvPr id="7207" name="矩形 628779"/>
              <p:cNvSpPr>
                <a:spLocks noChangeArrowheads="1"/>
              </p:cNvSpPr>
              <p:nvPr/>
            </p:nvSpPr>
            <p:spPr bwMode="auto">
              <a:xfrm>
                <a:off x="1111" y="1496"/>
                <a:ext cx="226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2</a:t>
                </a:r>
              </a:p>
              <a:p>
                <a:pPr eaLnBrk="0" hangingPunct="0">
                  <a:lnSpc>
                    <a:spcPct val="10000"/>
                  </a:lnSpc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7208" name="直接连接符 628780"/>
              <p:cNvSpPr>
                <a:spLocks noChangeShapeType="1"/>
              </p:cNvSpPr>
              <p:nvPr/>
            </p:nvSpPr>
            <p:spPr bwMode="auto">
              <a:xfrm>
                <a:off x="1111" y="1888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209" name="矩形 628781"/>
            <p:cNvSpPr>
              <a:spLocks noChangeArrowheads="1"/>
            </p:cNvSpPr>
            <p:nvPr/>
          </p:nvSpPr>
          <p:spPr bwMode="auto">
            <a:xfrm>
              <a:off x="1070" y="1323"/>
              <a:ext cx="1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>
                  <a:solidFill>
                    <a:srgbClr val="0000CC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7210" name="组合 628782"/>
            <p:cNvGrpSpPr/>
            <p:nvPr/>
          </p:nvGrpSpPr>
          <p:grpSpPr bwMode="auto">
            <a:xfrm>
              <a:off x="1248" y="1056"/>
              <a:ext cx="672" cy="698"/>
              <a:chOff x="1344" y="1056"/>
              <a:chExt cx="672" cy="698"/>
            </a:xfrm>
          </p:grpSpPr>
          <p:sp>
            <p:nvSpPr>
              <p:cNvPr id="7211" name="矩形 628783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72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8000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18</a:t>
                </a:r>
              </a:p>
              <a:p>
                <a:pPr eaLnBrk="0" hangingPunct="0">
                  <a:lnSpc>
                    <a:spcPct val="10000"/>
                  </a:lnSpc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(     )</a:t>
                </a:r>
                <a:r>
                  <a:rPr lang="en-US" altLang="zh-CN" sz="3000">
                    <a:solidFill>
                      <a:srgbClr val="008000"/>
                    </a:solidFill>
                    <a:latin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7212" name="直接连接符 628784"/>
              <p:cNvSpPr>
                <a:spLocks noChangeShapeType="1"/>
              </p:cNvSpPr>
              <p:nvPr/>
            </p:nvSpPr>
            <p:spPr bwMode="auto">
              <a:xfrm>
                <a:off x="1440" y="144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28786" name="文本框 628785"/>
          <p:cNvSpPr txBox="1">
            <a:spLocks noChangeArrowheads="1"/>
          </p:cNvSpPr>
          <p:nvPr/>
        </p:nvSpPr>
        <p:spPr bwMode="auto">
          <a:xfrm>
            <a:off x="6131719" y="4239817"/>
            <a:ext cx="446485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7214" name="直接连接符 628748"/>
          <p:cNvSpPr>
            <a:spLocks noChangeShapeType="1"/>
          </p:cNvSpPr>
          <p:nvPr/>
        </p:nvSpPr>
        <p:spPr bwMode="auto">
          <a:xfrm>
            <a:off x="1988344" y="3298031"/>
            <a:ext cx="4714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215" name="直接连接符 628748"/>
          <p:cNvSpPr>
            <a:spLocks noChangeShapeType="1"/>
          </p:cNvSpPr>
          <p:nvPr/>
        </p:nvSpPr>
        <p:spPr bwMode="auto">
          <a:xfrm>
            <a:off x="2795587" y="3346847"/>
            <a:ext cx="4714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2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58" grpId="0"/>
      <p:bldP spid="628762" grpId="0"/>
      <p:bldP spid="628777" grpId="0"/>
      <p:bldP spid="6287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songxu.IFLYTEK\Desktop\女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6269" y="3606404"/>
            <a:ext cx="897731" cy="130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矩形 5"/>
          <p:cNvSpPr>
            <a:spLocks noChangeArrowheads="1"/>
          </p:cNvSpPr>
          <p:nvPr/>
        </p:nvSpPr>
        <p:spPr bwMode="auto">
          <a:xfrm>
            <a:off x="2583657" y="4129088"/>
            <a:ext cx="3456385" cy="571500"/>
          </a:xfrm>
          <a:prstGeom prst="rect">
            <a:avLst/>
          </a:prstGeom>
          <a:solidFill>
            <a:srgbClr val="FCF7EE">
              <a:alpha val="50195"/>
            </a:srgbClr>
          </a:solidFill>
          <a:ln w="12700">
            <a:solidFill>
              <a:srgbClr val="FFC000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操场和宿舍楼谁的占地面积大？</a:t>
            </a:r>
          </a:p>
        </p:txBody>
      </p:sp>
      <p:grpSp>
        <p:nvGrpSpPr>
          <p:cNvPr id="2" name="组合 9"/>
          <p:cNvGrpSpPr/>
          <p:nvPr/>
        </p:nvGrpSpPr>
        <p:grpSpPr bwMode="auto">
          <a:xfrm>
            <a:off x="1" y="3101579"/>
            <a:ext cx="3542189" cy="1809750"/>
            <a:chOff x="0" y="0"/>
            <a:chExt cx="4469295" cy="3228975"/>
          </a:xfrm>
        </p:grpSpPr>
        <p:pic>
          <p:nvPicPr>
            <p:cNvPr id="9220" name="Picture 4" descr="C:\Users\songxu.IFLYTEK\Desktop\难.pn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428750"/>
              <a:ext cx="1714500" cy="18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1" name="椭圆形标注 6"/>
            <p:cNvSpPr>
              <a:spLocks noChangeArrowheads="1"/>
            </p:cNvSpPr>
            <p:nvPr/>
          </p:nvSpPr>
          <p:spPr bwMode="auto">
            <a:xfrm>
              <a:off x="1000125" y="0"/>
              <a:ext cx="3469170" cy="1504189"/>
            </a:xfrm>
            <a:prstGeom prst="wedgeEllipseCallout">
              <a:avLst>
                <a:gd name="adj1" fmla="val -44653"/>
                <a:gd name="adj2" fmla="val 67662"/>
              </a:avLst>
            </a:prstGeom>
            <a:solidFill>
              <a:srgbClr val="FCF7EE">
                <a:alpha val="50195"/>
              </a:srgbClr>
            </a:solidFill>
            <a:ln w="12700">
              <a:solidFill>
                <a:srgbClr val="FFC000"/>
              </a:solidFill>
              <a:miter lim="800000"/>
            </a:ln>
          </p:spPr>
          <p:txBody>
            <a:bodyPr anchor="ctr"/>
            <a:lstStyle/>
            <a:p>
              <a:pPr eaLnBrk="0" hangingPunct="0"/>
              <a:r>
                <a:rPr lang="zh-CN" altLang="en-US" dirty="0">
                  <a:solidFill>
                    <a:srgbClr val="00080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关键要看        和      谁大谁小。</a:t>
              </a:r>
            </a:p>
          </p:txBody>
        </p:sp>
        <p:graphicFrame>
          <p:nvGraphicFramePr>
            <p:cNvPr id="9222" name="Object 8"/>
            <p:cNvGraphicFramePr>
              <a:graphicFrameLocks noChangeAspect="1"/>
            </p:cNvGraphicFramePr>
            <p:nvPr/>
          </p:nvGraphicFramePr>
          <p:xfrm>
            <a:off x="2917066" y="106687"/>
            <a:ext cx="428625" cy="893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7" r:id="rId6" imgW="152400" imgH="393700" progId="Equation.DSMT4">
                    <p:embed/>
                  </p:oleObj>
                </mc:Choice>
                <mc:Fallback>
                  <p:oleObj r:id="rId6" imgW="152400" imgH="3937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7066" y="106687"/>
                          <a:ext cx="428625" cy="893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3" name="Object 9"/>
            <p:cNvGraphicFramePr>
              <a:graphicFrameLocks noChangeAspect="1"/>
            </p:cNvGraphicFramePr>
            <p:nvPr/>
          </p:nvGraphicFramePr>
          <p:xfrm>
            <a:off x="3708200" y="216499"/>
            <a:ext cx="357187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8" r:id="rId8" imgW="139700" imgH="393700" progId="Equation.DSMT4">
                    <p:embed/>
                  </p:oleObj>
                </mc:Choice>
                <mc:Fallback>
                  <p:oleObj r:id="rId8" imgW="139700" imgH="3937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8200" y="216499"/>
                          <a:ext cx="357187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6" name="椭圆形标注 10"/>
          <p:cNvSpPr>
            <a:spLocks noChangeArrowheads="1"/>
          </p:cNvSpPr>
          <p:nvPr/>
        </p:nvSpPr>
        <p:spPr bwMode="auto">
          <a:xfrm>
            <a:off x="5829300" y="3196829"/>
            <a:ext cx="2477691" cy="1122759"/>
          </a:xfrm>
          <a:prstGeom prst="wedgeEllipseCallout">
            <a:avLst>
              <a:gd name="adj1" fmla="val 32662"/>
              <a:gd name="adj2" fmla="val 66722"/>
            </a:avLst>
          </a:prstGeom>
          <a:solidFill>
            <a:srgbClr val="FCF7EE">
              <a:alpha val="50195"/>
            </a:srgbClr>
          </a:solidFill>
          <a:ln w="12700">
            <a:solidFill>
              <a:srgbClr val="FFC000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分母或分子相同的分数我会比较</a:t>
            </a:r>
            <a:r>
              <a:rPr lang="en-US" altLang="zh-CN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dirty="0">
              <a:solidFill>
                <a:srgbClr val="00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225" name="Picture 4" descr="C:\Users\Administrator\Desktop\《分数的大小》资源包\【素材】分数的大小（北师大）\【素材】分数的大小（北师大）课本情境图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606404" y="685800"/>
            <a:ext cx="4479131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圆角矩形 15"/>
          <p:cNvSpPr>
            <a:spLocks noChangeArrowheads="1"/>
          </p:cNvSpPr>
          <p:nvPr/>
        </p:nvSpPr>
        <p:spPr bwMode="auto">
          <a:xfrm>
            <a:off x="190500" y="775098"/>
            <a:ext cx="1807369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Object 2"/>
          <p:cNvGraphicFramePr>
            <a:graphicFrameLocks noChangeAspect="1"/>
          </p:cNvGraphicFramePr>
          <p:nvPr/>
        </p:nvGraphicFramePr>
        <p:xfrm>
          <a:off x="3530204" y="1208485"/>
          <a:ext cx="388144" cy="72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r:id="rId4" imgW="152400" imgH="405765" progId="Equation.DSMT4">
                  <p:embed/>
                </p:oleObj>
              </mc:Choice>
              <mc:Fallback>
                <p:oleObj r:id="rId4" imgW="152400" imgH="40576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204" y="1208485"/>
                        <a:ext cx="388144" cy="727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4916091" y="1252538"/>
          <a:ext cx="432197" cy="69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r:id="rId6" imgW="139700" imgH="406400" progId="Equation.DSMT4">
                  <p:embed/>
                </p:oleObj>
              </mc:Choice>
              <mc:Fallback>
                <p:oleObj r:id="rId6" imgW="1397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091" y="1252538"/>
                        <a:ext cx="432197" cy="694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椭圆 3"/>
          <p:cNvSpPr>
            <a:spLocks noChangeArrowheads="1"/>
          </p:cNvSpPr>
          <p:nvPr/>
        </p:nvSpPr>
        <p:spPr bwMode="auto">
          <a:xfrm>
            <a:off x="4129088" y="1379935"/>
            <a:ext cx="571500" cy="428625"/>
          </a:xfrm>
          <a:prstGeom prst="ellipse">
            <a:avLst/>
          </a:prstGeom>
          <a:solidFill>
            <a:schemeClr val="bg1">
              <a:alpha val="50195"/>
            </a:schemeClr>
          </a:solidFill>
          <a:ln w="12700">
            <a:solidFill>
              <a:schemeClr val="tx1"/>
            </a:solidFill>
            <a:round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26" name="云形标注 5"/>
          <p:cNvSpPr>
            <a:spLocks noChangeArrowheads="1"/>
          </p:cNvSpPr>
          <p:nvPr/>
        </p:nvSpPr>
        <p:spPr bwMode="auto">
          <a:xfrm>
            <a:off x="0" y="1802607"/>
            <a:ext cx="3406379" cy="775097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CF7EE">
              <a:alpha val="50195"/>
            </a:srgbClr>
          </a:solidFill>
          <a:ln w="28575">
            <a:solidFill>
              <a:srgbClr val="FFC000"/>
            </a:solidFill>
            <a:round/>
          </a:ln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sz="21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可以画图试试</a:t>
            </a:r>
            <a:r>
              <a:rPr lang="en-US" altLang="zh-CN" sz="21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100" dirty="0">
              <a:solidFill>
                <a:srgbClr val="00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85750" y="2881312"/>
          <a:ext cx="369094" cy="691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r:id="rId8" imgW="152400" imgH="405765" progId="Equation.DSMT4">
                  <p:embed/>
                </p:oleObj>
              </mc:Choice>
              <mc:Fallback>
                <p:oleObj r:id="rId8" imgW="152400" imgH="4057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881312"/>
                        <a:ext cx="369094" cy="691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矩形 17"/>
          <p:cNvSpPr>
            <a:spLocks noChangeArrowheads="1"/>
          </p:cNvSpPr>
          <p:nvPr/>
        </p:nvSpPr>
        <p:spPr bwMode="auto">
          <a:xfrm>
            <a:off x="1071563" y="3214688"/>
            <a:ext cx="571500" cy="321469"/>
          </a:xfrm>
          <a:prstGeom prst="rect">
            <a:avLst/>
          </a:prstGeom>
          <a:solidFill>
            <a:srgbClr val="001D31">
              <a:alpha val="50195"/>
            </a:srgb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129" name="矩形 18"/>
          <p:cNvSpPr>
            <a:spLocks noChangeArrowheads="1"/>
          </p:cNvSpPr>
          <p:nvPr/>
        </p:nvSpPr>
        <p:spPr bwMode="auto">
          <a:xfrm>
            <a:off x="1643063" y="3214688"/>
            <a:ext cx="571500" cy="321469"/>
          </a:xfrm>
          <a:prstGeom prst="rect">
            <a:avLst/>
          </a:prstGeom>
          <a:solidFill>
            <a:srgbClr val="001D31">
              <a:alpha val="50195"/>
            </a:srgb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30" name="矩形 19"/>
          <p:cNvSpPr>
            <a:spLocks noChangeArrowheads="1"/>
          </p:cNvSpPr>
          <p:nvPr/>
        </p:nvSpPr>
        <p:spPr bwMode="auto">
          <a:xfrm>
            <a:off x="2214563" y="3214688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31" name="矩形 20"/>
          <p:cNvSpPr>
            <a:spLocks noChangeArrowheads="1"/>
          </p:cNvSpPr>
          <p:nvPr/>
        </p:nvSpPr>
        <p:spPr bwMode="auto">
          <a:xfrm>
            <a:off x="3357563" y="3214688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32" name="矩形 21"/>
          <p:cNvSpPr>
            <a:spLocks noChangeArrowheads="1"/>
          </p:cNvSpPr>
          <p:nvPr/>
        </p:nvSpPr>
        <p:spPr bwMode="auto">
          <a:xfrm>
            <a:off x="2786063" y="3214688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33" name="矩形 22"/>
          <p:cNvSpPr>
            <a:spLocks noChangeArrowheads="1"/>
          </p:cNvSpPr>
          <p:nvPr/>
        </p:nvSpPr>
        <p:spPr bwMode="auto">
          <a:xfrm>
            <a:off x="3929063" y="3214688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34" name="矩形 23"/>
          <p:cNvSpPr>
            <a:spLocks noChangeArrowheads="1"/>
          </p:cNvSpPr>
          <p:nvPr/>
        </p:nvSpPr>
        <p:spPr bwMode="auto">
          <a:xfrm>
            <a:off x="4500563" y="3214688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285751" y="3684985"/>
          <a:ext cx="41314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r:id="rId10" imgW="139700" imgH="406400" progId="Equation.DSMT4">
                  <p:embed/>
                </p:oleObj>
              </mc:Choice>
              <mc:Fallback>
                <p:oleObj r:id="rId10" imgW="139700" imgH="406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1" y="3684985"/>
                        <a:ext cx="413147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矩形 25"/>
          <p:cNvSpPr>
            <a:spLocks noChangeArrowheads="1"/>
          </p:cNvSpPr>
          <p:nvPr/>
        </p:nvSpPr>
        <p:spPr bwMode="auto">
          <a:xfrm>
            <a:off x="1071563" y="3857625"/>
            <a:ext cx="571500" cy="321469"/>
          </a:xfrm>
          <a:prstGeom prst="rect">
            <a:avLst/>
          </a:prstGeom>
          <a:solidFill>
            <a:srgbClr val="001D31">
              <a:alpha val="50195"/>
            </a:srgb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138" name="矩形 27"/>
          <p:cNvSpPr>
            <a:spLocks noChangeArrowheads="1"/>
          </p:cNvSpPr>
          <p:nvPr/>
        </p:nvSpPr>
        <p:spPr bwMode="auto">
          <a:xfrm>
            <a:off x="2214563" y="3857625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39" name="矩形 28"/>
          <p:cNvSpPr>
            <a:spLocks noChangeArrowheads="1"/>
          </p:cNvSpPr>
          <p:nvPr/>
        </p:nvSpPr>
        <p:spPr bwMode="auto">
          <a:xfrm>
            <a:off x="3357563" y="3857625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40" name="矩形 29"/>
          <p:cNvSpPr>
            <a:spLocks noChangeArrowheads="1"/>
          </p:cNvSpPr>
          <p:nvPr/>
        </p:nvSpPr>
        <p:spPr bwMode="auto">
          <a:xfrm>
            <a:off x="2786063" y="3857625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41" name="矩形 30"/>
          <p:cNvSpPr>
            <a:spLocks noChangeArrowheads="1"/>
          </p:cNvSpPr>
          <p:nvPr/>
        </p:nvSpPr>
        <p:spPr bwMode="auto">
          <a:xfrm>
            <a:off x="3929063" y="3857625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5142" name="矩形 31"/>
          <p:cNvSpPr>
            <a:spLocks noChangeArrowheads="1"/>
          </p:cNvSpPr>
          <p:nvPr/>
        </p:nvSpPr>
        <p:spPr bwMode="auto">
          <a:xfrm>
            <a:off x="5086351" y="3414713"/>
            <a:ext cx="4326731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sz="21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从图中可以看出           </a:t>
            </a:r>
            <a:r>
              <a:rPr lang="zh-CN" altLang="en-US" sz="2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zh-CN" altLang="en-US" sz="21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。</a:t>
            </a:r>
          </a:p>
        </p:txBody>
      </p:sp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7284244" y="3446860"/>
          <a:ext cx="357188" cy="667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r:id="rId12" imgW="152400" imgH="405765" progId="Equation.DSMT4">
                  <p:embed/>
                </p:oleObj>
              </mc:Choice>
              <mc:Fallback>
                <p:oleObj r:id="rId12" imgW="152400" imgH="405765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4244" y="3446860"/>
                        <a:ext cx="357188" cy="667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8246269" y="3490913"/>
          <a:ext cx="444104" cy="711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r:id="rId14" imgW="139700" imgH="406400" progId="Equation.DSMT4">
                  <p:embed/>
                </p:oleObj>
              </mc:Choice>
              <mc:Fallback>
                <p:oleObj r:id="rId14" imgW="139700" imgH="4064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6269" y="3490913"/>
                        <a:ext cx="444104" cy="711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6" name="TextBox 24"/>
          <p:cNvSpPr txBox="1">
            <a:spLocks noChangeArrowheads="1"/>
          </p:cNvSpPr>
          <p:nvPr/>
        </p:nvSpPr>
        <p:spPr bwMode="auto">
          <a:xfrm>
            <a:off x="1116807" y="851298"/>
            <a:ext cx="503277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怎么比较这两个分数的大小呢？</a:t>
            </a:r>
          </a:p>
        </p:txBody>
      </p:sp>
      <p:sp>
        <p:nvSpPr>
          <p:cNvPr id="27" name="矩形 19"/>
          <p:cNvSpPr>
            <a:spLocks noChangeArrowheads="1"/>
          </p:cNvSpPr>
          <p:nvPr/>
        </p:nvSpPr>
        <p:spPr bwMode="auto">
          <a:xfrm>
            <a:off x="1620441" y="3860007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02907" y="1404938"/>
            <a:ext cx="432197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</a:p>
        </p:txBody>
      </p:sp>
      <p:sp>
        <p:nvSpPr>
          <p:cNvPr id="29" name="矩形 30"/>
          <p:cNvSpPr>
            <a:spLocks noChangeArrowheads="1"/>
          </p:cNvSpPr>
          <p:nvPr/>
        </p:nvSpPr>
        <p:spPr bwMode="auto">
          <a:xfrm>
            <a:off x="4486275" y="3861198"/>
            <a:ext cx="571500" cy="321469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6" grpId="0" animBg="1"/>
      <p:bldP spid="5138" grpId="0" animBg="1"/>
      <p:bldP spid="5139" grpId="0" animBg="1"/>
      <p:bldP spid="5140" grpId="0" animBg="1"/>
      <p:bldP spid="5141" grpId="0" animBg="1"/>
      <p:bldP spid="5142" grpId="0"/>
      <p:bldP spid="27" grpId="0" animBg="1"/>
      <p:bldP spid="28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59607" y="1528763"/>
          <a:ext cx="364331" cy="68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r:id="rId4" imgW="152400" imgH="405765" progId="Equation.DSMT4">
                  <p:embed/>
                </p:oleObj>
              </mc:Choice>
              <mc:Fallback>
                <p:oleObj r:id="rId4" imgW="152400" imgH="40576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7" y="1528763"/>
                        <a:ext cx="364331" cy="683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802732" y="1582342"/>
          <a:ext cx="440531" cy="707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r:id="rId6" imgW="139700" imgH="406400" progId="Equation.DSMT4">
                  <p:embed/>
                </p:oleObj>
              </mc:Choice>
              <mc:Fallback>
                <p:oleObj r:id="rId6" imgW="1397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2732" y="1582342"/>
                        <a:ext cx="440531" cy="707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1016794" y="1754981"/>
            <a:ext cx="1626394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00206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100">
                <a:solidFill>
                  <a:srgbClr val="002060"/>
                </a:solidFill>
              </a:rPr>
              <a:t>        </a:t>
            </a:r>
            <a:r>
              <a:rPr lang="en-US" altLang="zh-CN" sz="2100">
                <a:solidFill>
                  <a:srgbClr val="002060"/>
                </a:solidFill>
              </a:rPr>
              <a:t>   </a:t>
            </a:r>
            <a:r>
              <a:rPr lang="zh-CN" altLang="en-US" sz="2100"/>
              <a:t>，</a:t>
            </a:r>
            <a:r>
              <a:rPr lang="zh-CN" altLang="en-US" sz="2100"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462088" y="1528763"/>
          <a:ext cx="340519" cy="72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r:id="rId8" imgW="215900" imgH="405765" progId="Equation.DSMT4">
                  <p:embed/>
                </p:oleObj>
              </mc:Choice>
              <mc:Fallback>
                <p:oleObj r:id="rId8" imgW="215900" imgH="40576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1528763"/>
                        <a:ext cx="340519" cy="726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3231356" y="1808560"/>
            <a:ext cx="200025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00206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100">
                <a:solidFill>
                  <a:srgbClr val="002060"/>
                </a:solidFill>
              </a:rPr>
              <a:t>        </a:t>
            </a:r>
            <a:r>
              <a:rPr lang="en-US" altLang="zh-CN" sz="2100">
                <a:solidFill>
                  <a:srgbClr val="002060"/>
                </a:solidFill>
              </a:rPr>
              <a:t>    </a:t>
            </a:r>
            <a:r>
              <a:rPr lang="zh-CN" altLang="en-US" sz="2100"/>
              <a:t>， </a:t>
            </a: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553766" y="2439591"/>
          <a:ext cx="35837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r:id="rId10" imgW="215900" imgH="393065" progId="Equation.DSMT4">
                  <p:embed/>
                </p:oleObj>
              </mc:Choice>
              <mc:Fallback>
                <p:oleObj r:id="rId10" imgW="215900" imgH="3930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766" y="2439591"/>
                        <a:ext cx="35837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390526" y="2397919"/>
          <a:ext cx="383381" cy="677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r:id="rId12" imgW="215900" imgH="393065" progId="Equation.DSMT4">
                  <p:embed/>
                </p:oleObj>
              </mc:Choice>
              <mc:Fallback>
                <p:oleObj r:id="rId12" imgW="215900" imgH="39306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6" y="2397919"/>
                        <a:ext cx="383381" cy="6774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945356" y="2665810"/>
            <a:ext cx="41100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zh-CN" altLang="en-US" sz="2400" b="1">
                <a:solidFill>
                  <a:srgbClr val="002060"/>
                </a:solidFill>
                <a:latin typeface="Times New Roman" panose="02020603050405020304" pitchFamily="18" charset="0"/>
              </a:rPr>
              <a:t>＞</a:t>
            </a:r>
            <a:r>
              <a:rPr lang="zh-CN" altLang="en-US" sz="2400" b="1">
                <a:solidFill>
                  <a:srgbClr val="002060"/>
                </a:solidFill>
              </a:rPr>
              <a:t>        </a:t>
            </a:r>
            <a:r>
              <a:rPr lang="zh-CN" altLang="en-US" sz="2400"/>
              <a:t>，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所以</a:t>
            </a:r>
            <a:r>
              <a:rPr lang="zh-CN" altLang="en-US" sz="2400">
                <a:solidFill>
                  <a:srgbClr val="002060"/>
                </a:solidFill>
              </a:rPr>
              <a:t>         </a:t>
            </a:r>
            <a:r>
              <a:rPr lang="zh-CN" altLang="en-US" sz="2400" b="1">
                <a:solidFill>
                  <a:srgbClr val="002060"/>
                </a:solidFill>
                <a:latin typeface="Times New Roman" panose="02020603050405020304" pitchFamily="18" charset="0"/>
              </a:rPr>
              <a:t>＞       </a:t>
            </a:r>
            <a:r>
              <a:rPr lang="zh-CN" altLang="en-US" sz="2400" b="1">
                <a:latin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3199210" y="2451498"/>
          <a:ext cx="417909" cy="758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r:id="rId14" imgW="152400" imgH="393700" progId="Equation.DSMT4">
                  <p:embed/>
                </p:oleObj>
              </mc:Choice>
              <mc:Fallback>
                <p:oleObj r:id="rId14" imgW="152400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9210" y="2451498"/>
                        <a:ext cx="417909" cy="758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094560" y="2447925"/>
          <a:ext cx="489347" cy="759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r:id="rId16" imgW="139700" imgH="393700" progId="Equation.DSMT4">
                  <p:embed/>
                </p:oleObj>
              </mc:Choice>
              <mc:Fallback>
                <p:oleObj r:id="rId16" imgW="1397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560" y="2447925"/>
                        <a:ext cx="489347" cy="759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3676651" y="1554957"/>
          <a:ext cx="375047" cy="679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r:id="rId18" imgW="215900" imgH="405765" progId="Equation.DSMT4">
                  <p:embed/>
                </p:oleObj>
              </mc:Choice>
              <mc:Fallback>
                <p:oleObj r:id="rId18" imgW="215900" imgH="40576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1" y="1554957"/>
                        <a:ext cx="375047" cy="679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云形标注 12"/>
          <p:cNvSpPr>
            <a:spLocks noChangeArrowheads="1"/>
          </p:cNvSpPr>
          <p:nvPr/>
        </p:nvSpPr>
        <p:spPr bwMode="auto">
          <a:xfrm>
            <a:off x="873919" y="796529"/>
            <a:ext cx="4004072" cy="694134"/>
          </a:xfrm>
          <a:prstGeom prst="cloudCallout">
            <a:avLst>
              <a:gd name="adj1" fmla="val 34509"/>
              <a:gd name="adj2" fmla="val 56250"/>
            </a:avLst>
          </a:prstGeom>
          <a:solidFill>
            <a:srgbClr val="FCF7EE">
              <a:alpha val="50195"/>
            </a:srgbClr>
          </a:solidFill>
          <a:ln w="19050">
            <a:solidFill>
              <a:srgbClr val="FFC000"/>
            </a:solidFill>
            <a:round/>
          </a:ln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化成分母相同的分数</a:t>
            </a:r>
            <a:r>
              <a:rPr lang="en-US" altLang="zh-CN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dirty="0">
              <a:solidFill>
                <a:srgbClr val="00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20"/>
          <p:cNvGrpSpPr/>
          <p:nvPr/>
        </p:nvGrpSpPr>
        <p:grpSpPr bwMode="auto">
          <a:xfrm>
            <a:off x="5286376" y="1172766"/>
            <a:ext cx="3518297" cy="3704034"/>
            <a:chOff x="0" y="806912"/>
            <a:chExt cx="3751478" cy="5126320"/>
          </a:xfrm>
        </p:grpSpPr>
        <p:pic>
          <p:nvPicPr>
            <p:cNvPr id="13326" name="Picture 11" descr="C:\Users\songxu.IFLYTEK\Desktop\QQ截图20140715095230.png"/>
            <p:cNvPicPr>
              <a:picLocks noChangeAspect="1" noChangeArrowheads="1"/>
            </p:cNvPicPr>
            <p:nvPr/>
          </p:nvPicPr>
          <p:blipFill>
            <a:blip r:embed="rId20" cstate="email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0" y="4014788"/>
              <a:ext cx="1465478" cy="1918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7" name="云形标注 17"/>
            <p:cNvSpPr>
              <a:spLocks noChangeArrowheads="1"/>
            </p:cNvSpPr>
            <p:nvPr/>
          </p:nvSpPr>
          <p:spPr bwMode="auto">
            <a:xfrm>
              <a:off x="0" y="806912"/>
              <a:ext cx="3326894" cy="3407898"/>
            </a:xfrm>
            <a:prstGeom prst="cloudCallout">
              <a:avLst>
                <a:gd name="adj1" fmla="val 14606"/>
                <a:gd name="adj2" fmla="val 53880"/>
              </a:avLst>
            </a:prstGeom>
            <a:solidFill>
              <a:srgbClr val="FCF7EE">
                <a:alpha val="50195"/>
              </a:srgbClr>
            </a:solidFill>
            <a:ln w="19050">
              <a:solidFill>
                <a:srgbClr val="FFC000"/>
              </a:solidFill>
              <a:round/>
            </a:ln>
          </p:spPr>
          <p:txBody>
            <a:bodyPr anchor="ctr"/>
            <a:lstStyle/>
            <a:p>
              <a:pPr eaLnBrk="0" hangingPunct="0"/>
              <a:r>
                <a:rPr lang="zh-CN" altLang="en-US" dirty="0">
                  <a:solidFill>
                    <a:srgbClr val="00080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把分母不相同的分数化成和原来分数相等、并且分母相同的分数，这个过程叫做</a:t>
              </a:r>
              <a:r>
                <a: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通分</a:t>
              </a:r>
              <a:r>
                <a:rPr lang="zh-CN" altLang="en-US" dirty="0">
                  <a:solidFill>
                    <a:srgbClr val="00080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</p:grpSp>
      <p:grpSp>
        <p:nvGrpSpPr>
          <p:cNvPr id="3" name="组合 18"/>
          <p:cNvGrpSpPr/>
          <p:nvPr/>
        </p:nvGrpSpPr>
        <p:grpSpPr bwMode="auto">
          <a:xfrm>
            <a:off x="575072" y="3296842"/>
            <a:ext cx="3905250" cy="1382315"/>
            <a:chOff x="0" y="0"/>
            <a:chExt cx="5715000" cy="2286000"/>
          </a:xfrm>
        </p:grpSpPr>
        <p:pic>
          <p:nvPicPr>
            <p:cNvPr id="13329" name="Picture 12" descr="C:\Users\songxu.IFLYTEK\Desktop\QQ截图20140715101127.png"/>
            <p:cNvPicPr>
              <a:picLocks noChangeAspect="1" noChangeArrowheads="1"/>
            </p:cNvPicPr>
            <p:nvPr/>
          </p:nvPicPr>
          <p:blipFill>
            <a:blip r:embed="rId21" cstate="email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00050"/>
              <a:ext cx="1419225" cy="188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0" name="椭圆形标注 19"/>
            <p:cNvSpPr>
              <a:spLocks noChangeArrowheads="1"/>
            </p:cNvSpPr>
            <p:nvPr/>
          </p:nvSpPr>
          <p:spPr bwMode="auto">
            <a:xfrm>
              <a:off x="1857375" y="0"/>
              <a:ext cx="3857625" cy="1857375"/>
            </a:xfrm>
            <a:prstGeom prst="wedgeEllipseCallout">
              <a:avLst>
                <a:gd name="adj1" fmla="val -59565"/>
                <a:gd name="adj2" fmla="val 12361"/>
              </a:avLst>
            </a:prstGeom>
            <a:solidFill>
              <a:srgbClr val="FCF7EE">
                <a:alpha val="50195"/>
              </a:srgbClr>
            </a:solidFill>
            <a:ln w="12700">
              <a:solidFill>
                <a:srgbClr val="FFC000"/>
              </a:solidFill>
              <a:miter lim="800000"/>
            </a:ln>
          </p:spPr>
          <p:txBody>
            <a:bodyPr anchor="ctr"/>
            <a:lstStyle/>
            <a:p>
              <a:pPr eaLnBrk="0" hangingPunct="0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现在你知道谁的占地面积大吗？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  <p:bldP spid="6153" grpId="0"/>
      <p:bldP spid="61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504950" y="1435893"/>
          <a:ext cx="500063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r:id="rId4" imgW="139700" imgH="393700" progId="Equation.DSMT4">
                  <p:embed/>
                </p:oleObj>
              </mc:Choice>
              <mc:Fallback>
                <p:oleObj r:id="rId4" imgW="1397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1435893"/>
                        <a:ext cx="500063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椭圆 3"/>
          <p:cNvSpPr>
            <a:spLocks noChangeArrowheads="1"/>
          </p:cNvSpPr>
          <p:nvPr/>
        </p:nvSpPr>
        <p:spPr bwMode="auto">
          <a:xfrm>
            <a:off x="2005013" y="1650206"/>
            <a:ext cx="571500" cy="42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656285" y="1435894"/>
          <a:ext cx="484584" cy="765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r:id="rId6" imgW="215900" imgH="393065" progId="Equation.DSMT4">
                  <p:embed/>
                </p:oleObj>
              </mc:Choice>
              <mc:Fallback>
                <p:oleObj r:id="rId6" imgW="215900" imgH="39306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285" y="1435894"/>
                        <a:ext cx="484584" cy="765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云形标注 5"/>
          <p:cNvSpPr>
            <a:spLocks noChangeArrowheads="1"/>
          </p:cNvSpPr>
          <p:nvPr/>
        </p:nvSpPr>
        <p:spPr bwMode="auto">
          <a:xfrm>
            <a:off x="696516" y="2262188"/>
            <a:ext cx="3550444" cy="1675210"/>
          </a:xfrm>
          <a:prstGeom prst="cloudCallout">
            <a:avLst>
              <a:gd name="adj1" fmla="val -45213"/>
              <a:gd name="adj2" fmla="val 53523"/>
            </a:avLst>
          </a:prstGeom>
          <a:solidFill>
            <a:srgbClr val="FCF7EE">
              <a:alpha val="50195"/>
            </a:srgbClr>
          </a:solidFill>
          <a:ln w="19050">
            <a:solidFill>
              <a:srgbClr val="FFC000"/>
            </a:solidFill>
            <a:round/>
          </a:ln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sz="24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先通分，可以用</a:t>
            </a:r>
            <a:r>
              <a:rPr lang="en-US" altLang="zh-CN" sz="24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的公倍数</a:t>
            </a:r>
            <a:r>
              <a:rPr lang="en-US" altLang="zh-CN" sz="24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4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作分母</a:t>
            </a:r>
            <a:r>
              <a:rPr lang="en-US" altLang="zh-CN" sz="2400" dirty="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400" dirty="0">
              <a:solidFill>
                <a:srgbClr val="00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005387" y="1489473"/>
          <a:ext cx="500063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r:id="rId8" imgW="139700" imgH="393700" progId="Equation.DSMT4">
                  <p:embed/>
                </p:oleObj>
              </mc:Choice>
              <mc:Fallback>
                <p:oleObj r:id="rId8" imgW="1397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7" y="1489473"/>
                        <a:ext cx="500063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5434013" y="1703785"/>
            <a:ext cx="200025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00206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100">
                <a:solidFill>
                  <a:srgbClr val="002060"/>
                </a:solidFill>
              </a:rPr>
              <a:t>         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875735" y="1489473"/>
          <a:ext cx="495300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r:id="rId10" imgW="215900" imgH="393065" progId="Equation.DSMT4">
                  <p:embed/>
                </p:oleObj>
              </mc:Choice>
              <mc:Fallback>
                <p:oleObj r:id="rId10" imgW="215900" imgH="39306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735" y="1489473"/>
                        <a:ext cx="495300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933950" y="2465785"/>
          <a:ext cx="629841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r:id="rId12" imgW="215900" imgH="393065" progId="Equation.DSMT4">
                  <p:embed/>
                </p:oleObj>
              </mc:Choice>
              <mc:Fallback>
                <p:oleObj r:id="rId12" imgW="215900" imgH="39306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465785"/>
                        <a:ext cx="629841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Box 10"/>
          <p:cNvSpPr txBox="1">
            <a:spLocks noChangeArrowheads="1"/>
          </p:cNvSpPr>
          <p:nvPr/>
        </p:nvSpPr>
        <p:spPr bwMode="auto">
          <a:xfrm>
            <a:off x="5669757" y="2680098"/>
            <a:ext cx="8120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00206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100">
                <a:solidFill>
                  <a:srgbClr val="002060"/>
                </a:solidFill>
              </a:rPr>
              <a:t>         </a:t>
            </a:r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6026944" y="2491979"/>
          <a:ext cx="521494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r:id="rId14" imgW="215900" imgH="393065" progId="Equation.DSMT4">
                  <p:embed/>
                </p:oleObj>
              </mc:Choice>
              <mc:Fallback>
                <p:oleObj r:id="rId14" imgW="215900" imgH="39306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944" y="2491979"/>
                        <a:ext cx="521494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3145632" y="3787379"/>
          <a:ext cx="460772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r:id="rId16" imgW="215900" imgH="393065" progId="Equation.DSMT4">
                  <p:embed/>
                </p:oleObj>
              </mc:Choice>
              <mc:Fallback>
                <p:oleObj r:id="rId16" imgW="215900" imgH="39306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632" y="3787379"/>
                        <a:ext cx="460772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4298156" y="3804047"/>
          <a:ext cx="458391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r:id="rId18" imgW="215900" imgH="393065" progId="Equation.DSMT4">
                  <p:embed/>
                </p:oleObj>
              </mc:Choice>
              <mc:Fallback>
                <p:oleObj r:id="rId18" imgW="215900" imgH="39306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156" y="3804047"/>
                        <a:ext cx="458391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Box 14"/>
          <p:cNvSpPr txBox="1">
            <a:spLocks noChangeArrowheads="1"/>
          </p:cNvSpPr>
          <p:nvPr/>
        </p:nvSpPr>
        <p:spPr bwMode="auto">
          <a:xfrm>
            <a:off x="3798094" y="4018360"/>
            <a:ext cx="47148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zh-CN" altLang="en-US" sz="21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，</a:t>
            </a:r>
            <a:r>
              <a:rPr lang="zh-CN" altLang="en-US" sz="2100" b="1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         </a:t>
            </a:r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6298406" y="3857625"/>
          <a:ext cx="415529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r:id="rId20" imgW="139700" imgH="393700" progId="Equation.DSMT4">
                  <p:embed/>
                </p:oleObj>
              </mc:Choice>
              <mc:Fallback>
                <p:oleObj r:id="rId20" imgW="1397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8406" y="3857625"/>
                        <a:ext cx="415529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椭圆 16"/>
          <p:cNvSpPr>
            <a:spLocks noChangeArrowheads="1"/>
          </p:cNvSpPr>
          <p:nvPr/>
        </p:nvSpPr>
        <p:spPr bwMode="auto">
          <a:xfrm>
            <a:off x="6798469" y="4125516"/>
            <a:ext cx="571500" cy="42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sz="2100" b="1">
                <a:solidFill>
                  <a:srgbClr val="FF0000"/>
                </a:solidFill>
              </a:rPr>
              <a:t>＜</a:t>
            </a:r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7491412" y="3883819"/>
          <a:ext cx="428625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r:id="rId22" imgW="215900" imgH="393065" progId="Equation.DSMT4">
                  <p:embed/>
                </p:oleObj>
              </mc:Choice>
              <mc:Fallback>
                <p:oleObj r:id="rId22" imgW="215900" imgH="39306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1412" y="3883819"/>
                        <a:ext cx="428625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TextBox 19"/>
          <p:cNvSpPr txBox="1">
            <a:spLocks noChangeArrowheads="1"/>
          </p:cNvSpPr>
          <p:nvPr/>
        </p:nvSpPr>
        <p:spPr bwMode="auto">
          <a:xfrm>
            <a:off x="1503760" y="928688"/>
            <a:ext cx="534352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比一比，宿舍楼和教学楼谁的占地面积大？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4" grpId="0" animBg="1"/>
      <p:bldP spid="7176" grpId="0"/>
      <p:bldP spid="7179" grpId="0"/>
      <p:bldP spid="7183" grpId="0"/>
      <p:bldP spid="71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Object 2"/>
          <p:cNvGraphicFramePr>
            <a:graphicFrameLocks noChangeAspect="1"/>
          </p:cNvGraphicFramePr>
          <p:nvPr/>
        </p:nvGraphicFramePr>
        <p:xfrm>
          <a:off x="929878" y="932260"/>
          <a:ext cx="500063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r:id="rId4" imgW="139700" imgH="393700" progId="Equation.DSMT4">
                  <p:embed/>
                </p:oleObj>
              </mc:Choice>
              <mc:Fallback>
                <p:oleObj r:id="rId4" imgW="1397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878" y="932260"/>
                        <a:ext cx="500063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0" name="椭圆 2"/>
          <p:cNvSpPr>
            <a:spLocks noChangeArrowheads="1"/>
          </p:cNvSpPr>
          <p:nvPr/>
        </p:nvSpPr>
        <p:spPr bwMode="auto">
          <a:xfrm>
            <a:off x="1429941" y="1146572"/>
            <a:ext cx="571500" cy="42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eaLnBrk="0" hangingPunct="0"/>
            <a:endParaRPr lang="zh-CN" altLang="en-US"/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2080023" y="932260"/>
          <a:ext cx="464344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r:id="rId6" imgW="215900" imgH="393065" progId="Equation.DSMT4">
                  <p:embed/>
                </p:oleObj>
              </mc:Choice>
              <mc:Fallback>
                <p:oleObj r:id="rId6" imgW="215900" imgH="39306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023" y="932260"/>
                        <a:ext cx="464344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云形标注 4"/>
          <p:cNvSpPr>
            <a:spLocks noChangeArrowheads="1"/>
          </p:cNvSpPr>
          <p:nvPr/>
        </p:nvSpPr>
        <p:spPr bwMode="auto">
          <a:xfrm>
            <a:off x="332185" y="2178844"/>
            <a:ext cx="3214688" cy="1714500"/>
          </a:xfrm>
          <a:prstGeom prst="cloudCallout">
            <a:avLst>
              <a:gd name="adj1" fmla="val -45213"/>
              <a:gd name="adj2" fmla="val 53523"/>
            </a:avLst>
          </a:prstGeom>
          <a:solidFill>
            <a:srgbClr val="FCF7EE">
              <a:alpha val="50195"/>
            </a:srgbClr>
          </a:solidFill>
          <a:ln w="19050">
            <a:solidFill>
              <a:srgbClr val="FFC000"/>
            </a:solidFill>
            <a:round/>
          </a:ln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sz="24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也可以用</a:t>
            </a:r>
            <a:r>
              <a:rPr lang="en-US" altLang="zh-CN" sz="24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的最小倍数</a:t>
            </a:r>
            <a:r>
              <a:rPr lang="en-US" altLang="zh-CN" sz="24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4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作分母</a:t>
            </a:r>
            <a:r>
              <a:rPr lang="en-US" altLang="zh-CN" sz="2400">
                <a:solidFill>
                  <a:srgbClr val="00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400">
              <a:solidFill>
                <a:srgbClr val="00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704160" y="891779"/>
          <a:ext cx="500063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r:id="rId8" imgW="139700" imgH="393700" progId="Equation.DSMT4">
                  <p:embed/>
                </p:oleObj>
              </mc:Choice>
              <mc:Fallback>
                <p:oleObj r:id="rId8" imgW="1397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160" y="891779"/>
                        <a:ext cx="500063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210176" y="1128713"/>
            <a:ext cx="57507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00206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100">
                <a:solidFill>
                  <a:srgbClr val="002060"/>
                </a:solidFill>
              </a:rPr>
              <a:t>         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538788" y="891779"/>
          <a:ext cx="600075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r:id="rId10" imgW="228600" imgH="393700" progId="Equation.DSMT4">
                  <p:embed/>
                </p:oleObj>
              </mc:Choice>
              <mc:Fallback>
                <p:oleObj r:id="rId10" imgW="2286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891779"/>
                        <a:ext cx="600075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620816" y="1821656"/>
          <a:ext cx="600075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r:id="rId12" imgW="215900" imgH="393065" progId="Equation.DSMT4">
                  <p:embed/>
                </p:oleObj>
              </mc:Choice>
              <mc:Fallback>
                <p:oleObj r:id="rId12" imgW="215900" imgH="39306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816" y="1821656"/>
                        <a:ext cx="600075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5357813" y="2035969"/>
            <a:ext cx="132278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00206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100">
                <a:solidFill>
                  <a:srgbClr val="002060"/>
                </a:solidFill>
              </a:rPr>
              <a:t>         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5835254" y="1821656"/>
          <a:ext cx="646509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r:id="rId14" imgW="228600" imgH="393700" progId="Equation.DSMT4">
                  <p:embed/>
                </p:oleObj>
              </mc:Choice>
              <mc:Fallback>
                <p:oleObj r:id="rId14" imgW="2286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254" y="1821656"/>
                        <a:ext cx="646509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4477941" y="2893219"/>
          <a:ext cx="632222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r:id="rId16" imgW="228600" imgH="393700" progId="Equation.DSMT4">
                  <p:embed/>
                </p:oleObj>
              </mc:Choice>
              <mc:Fallback>
                <p:oleObj r:id="rId16" imgW="2286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7941" y="2893219"/>
                        <a:ext cx="632222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6194823" y="2946798"/>
          <a:ext cx="529828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5" r:id="rId18" imgW="228600" imgH="393700" progId="Equation.DSMT4">
                  <p:embed/>
                </p:oleObj>
              </mc:Choice>
              <mc:Fallback>
                <p:oleObj r:id="rId18" imgW="2286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823" y="2946798"/>
                        <a:ext cx="529828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椭圆 13"/>
          <p:cNvSpPr>
            <a:spLocks noChangeArrowheads="1"/>
          </p:cNvSpPr>
          <p:nvPr/>
        </p:nvSpPr>
        <p:spPr bwMode="auto">
          <a:xfrm>
            <a:off x="5357813" y="3214688"/>
            <a:ext cx="571500" cy="42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sz="21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8207" name="TextBox 14"/>
          <p:cNvSpPr txBox="1">
            <a:spLocks noChangeArrowheads="1"/>
          </p:cNvSpPr>
          <p:nvPr/>
        </p:nvSpPr>
        <p:spPr bwMode="auto">
          <a:xfrm>
            <a:off x="4429125" y="4018360"/>
            <a:ext cx="47148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000808"/>
                </a:solidFill>
              </a:rPr>
              <a:t>所以         </a:t>
            </a: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5364956" y="3783806"/>
          <a:ext cx="448866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r:id="rId20" imgW="139700" imgH="393700" progId="Equation.DSMT4">
                  <p:embed/>
                </p:oleObj>
              </mc:Choice>
              <mc:Fallback>
                <p:oleObj r:id="rId20" imgW="1397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956" y="3783806"/>
                        <a:ext cx="448866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椭圆 16"/>
          <p:cNvSpPr>
            <a:spLocks noChangeArrowheads="1"/>
          </p:cNvSpPr>
          <p:nvPr/>
        </p:nvSpPr>
        <p:spPr bwMode="auto">
          <a:xfrm>
            <a:off x="5857875" y="4018360"/>
            <a:ext cx="571500" cy="42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eaLnBrk="0" hangingPunct="0"/>
            <a:r>
              <a:rPr lang="zh-CN" altLang="en-US" sz="2100" b="1">
                <a:solidFill>
                  <a:srgbClr val="FF0000"/>
                </a:solidFill>
              </a:rPr>
              <a:t>＜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6549629" y="3776662"/>
          <a:ext cx="640556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r:id="rId22" imgW="215900" imgH="393065" progId="Equation.DSMT4">
                  <p:embed/>
                </p:oleObj>
              </mc:Choice>
              <mc:Fallback>
                <p:oleObj r:id="rId22" imgW="215900" imgH="39306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9629" y="3776662"/>
                        <a:ext cx="640556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9" grpId="0"/>
      <p:bldP spid="8202" grpId="0"/>
      <p:bldP spid="8206" grpId="0" animBg="1"/>
      <p:bldP spid="8207" grpId="0"/>
      <p:bldP spid="82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33"/>
          <p:cNvSpPr txBox="1">
            <a:spLocks noChangeArrowheads="1"/>
          </p:cNvSpPr>
          <p:nvPr/>
        </p:nvSpPr>
        <p:spPr bwMode="auto">
          <a:xfrm>
            <a:off x="863204" y="935831"/>
            <a:ext cx="4512469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比较分母相同的分数的大小。</a:t>
            </a:r>
          </a:p>
        </p:txBody>
      </p:sp>
      <p:grpSp>
        <p:nvGrpSpPr>
          <p:cNvPr id="2" name="组合 78"/>
          <p:cNvGrpSpPr/>
          <p:nvPr/>
        </p:nvGrpSpPr>
        <p:grpSpPr bwMode="auto">
          <a:xfrm>
            <a:off x="796529" y="4296966"/>
            <a:ext cx="752475" cy="737660"/>
            <a:chOff x="-67606" y="0"/>
            <a:chExt cx="1149316" cy="1195057"/>
          </a:xfrm>
        </p:grpSpPr>
        <p:sp>
          <p:nvSpPr>
            <p:cNvPr id="19459" name="文本框 4"/>
            <p:cNvSpPr txBox="1">
              <a:spLocks noChangeArrowheads="1"/>
            </p:cNvSpPr>
            <p:nvPr/>
          </p:nvSpPr>
          <p:spPr bwMode="auto">
            <a:xfrm>
              <a:off x="0" y="0"/>
              <a:ext cx="1081710" cy="747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0" name="文本框 12"/>
            <p:cNvSpPr txBox="1">
              <a:spLocks noChangeArrowheads="1"/>
            </p:cNvSpPr>
            <p:nvPr/>
          </p:nvSpPr>
          <p:spPr bwMode="auto">
            <a:xfrm>
              <a:off x="-67606" y="447130"/>
              <a:ext cx="1149314" cy="747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461" name="直接连接符 65"/>
            <p:cNvCxnSpPr>
              <a:cxnSpLocks noChangeShapeType="1"/>
            </p:cNvCxnSpPr>
            <p:nvPr/>
          </p:nvCxnSpPr>
          <p:spPr bwMode="auto">
            <a:xfrm>
              <a:off x="23321" y="515013"/>
              <a:ext cx="33461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>
              <a:outerShdw dist="23000" dir="5400000" algn="ctr" rotWithShape="0">
                <a:srgbClr val="000000">
                  <a:alpha val="34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组合 14"/>
          <p:cNvGrpSpPr/>
          <p:nvPr/>
        </p:nvGrpSpPr>
        <p:grpSpPr bwMode="auto">
          <a:xfrm>
            <a:off x="263129" y="1915716"/>
            <a:ext cx="4117181" cy="989409"/>
            <a:chOff x="0" y="0"/>
            <a:chExt cx="4308079" cy="1601099"/>
          </a:xfrm>
        </p:grpSpPr>
        <p:sp>
          <p:nvSpPr>
            <p:cNvPr id="19463" name="左大括号 6"/>
            <p:cNvSpPr/>
            <p:nvPr/>
          </p:nvSpPr>
          <p:spPr bwMode="auto">
            <a:xfrm rot="-5400000">
              <a:off x="2234037" y="-80506"/>
              <a:ext cx="541406" cy="2821804"/>
            </a:xfrm>
            <a:prstGeom prst="leftBrace">
              <a:avLst>
                <a:gd name="adj1" fmla="val 830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0" hangingPunct="0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19464" name="组合 2"/>
            <p:cNvGrpSpPr/>
            <p:nvPr/>
          </p:nvGrpSpPr>
          <p:grpSpPr bwMode="auto">
            <a:xfrm>
              <a:off x="157427" y="611346"/>
              <a:ext cx="3772284" cy="481495"/>
              <a:chOff x="0" y="0"/>
              <a:chExt cx="3772284" cy="647700"/>
            </a:xfrm>
          </p:grpSpPr>
          <p:sp>
            <p:nvSpPr>
              <p:cNvPr id="19465" name="矩形 8"/>
              <p:cNvSpPr>
                <a:spLocks noChangeArrowheads="1"/>
              </p:cNvSpPr>
              <p:nvPr/>
            </p:nvSpPr>
            <p:spPr bwMode="auto">
              <a:xfrm>
                <a:off x="-279" y="-567"/>
                <a:ext cx="944476" cy="648907"/>
              </a:xfrm>
              <a:prstGeom prst="rect">
                <a:avLst/>
              </a:prstGeom>
              <a:solidFill>
                <a:srgbClr val="C6D9F1"/>
              </a:solidFill>
              <a:ln w="25400">
                <a:solidFill>
                  <a:schemeClr val="tx1"/>
                </a:solidFill>
                <a:miter lim="800000"/>
              </a:ln>
            </p:spPr>
            <p:txBody>
              <a:bodyPr anchor="ctr"/>
              <a:lstStyle/>
              <a:p>
                <a:pPr algn="ctr" eaLnBrk="0" hangingPunct="0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9466" name="矩形 12"/>
              <p:cNvSpPr>
                <a:spLocks noChangeArrowheads="1"/>
              </p:cNvSpPr>
              <p:nvPr/>
            </p:nvSpPr>
            <p:spPr bwMode="auto">
              <a:xfrm>
                <a:off x="960070" y="-567"/>
                <a:ext cx="2812791" cy="648907"/>
              </a:xfrm>
              <a:prstGeom prst="rect">
                <a:avLst/>
              </a:prstGeom>
              <a:solidFill>
                <a:srgbClr val="92D050"/>
              </a:solidFill>
              <a:ln w="25400">
                <a:solidFill>
                  <a:schemeClr val="tx1"/>
                </a:solidFill>
                <a:miter lim="800000"/>
              </a:ln>
            </p:spPr>
            <p:txBody>
              <a:bodyPr anchor="ctr"/>
              <a:lstStyle/>
              <a:p>
                <a:pPr algn="ctr" eaLnBrk="0" hangingPunct="0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19467" name="直接连接符 13"/>
              <p:cNvCxnSpPr>
                <a:cxnSpLocks noChangeShapeType="1"/>
              </p:cNvCxnSpPr>
              <p:nvPr/>
            </p:nvCxnSpPr>
            <p:spPr bwMode="auto">
              <a:xfrm>
                <a:off x="2812630" y="-777"/>
                <a:ext cx="0" cy="64794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>
                <a:outerShdw dist="20000" dir="5400000" algn="ctr" rotWithShape="0">
                  <a:srgbClr val="000000">
                    <a:alpha val="37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68" name="直接连接符 32"/>
              <p:cNvCxnSpPr>
                <a:cxnSpLocks noChangeShapeType="1"/>
              </p:cNvCxnSpPr>
              <p:nvPr/>
            </p:nvCxnSpPr>
            <p:spPr bwMode="auto">
              <a:xfrm>
                <a:off x="1894454" y="-777"/>
                <a:ext cx="0" cy="64794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>
                <a:outerShdw dist="20000" dir="5400000" algn="ctr" rotWithShape="0">
                  <a:srgbClr val="000000">
                    <a:alpha val="37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9469" name="文本框 3"/>
            <p:cNvSpPr txBox="1">
              <a:spLocks noChangeArrowheads="1"/>
            </p:cNvSpPr>
            <p:nvPr/>
          </p:nvSpPr>
          <p:spPr bwMode="auto">
            <a:xfrm>
              <a:off x="0" y="8675"/>
              <a:ext cx="620188" cy="747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0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0" name="文本框 77"/>
            <p:cNvSpPr txBox="1">
              <a:spLocks noChangeArrowheads="1"/>
            </p:cNvSpPr>
            <p:nvPr/>
          </p:nvSpPr>
          <p:spPr bwMode="auto">
            <a:xfrm>
              <a:off x="3687891" y="0"/>
              <a:ext cx="620188" cy="747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9"/>
          <p:cNvGrpSpPr/>
          <p:nvPr/>
        </p:nvGrpSpPr>
        <p:grpSpPr bwMode="auto">
          <a:xfrm>
            <a:off x="263129" y="3268266"/>
            <a:ext cx="4117181" cy="1023938"/>
            <a:chOff x="0" y="0"/>
            <a:chExt cx="4308089" cy="1656837"/>
          </a:xfrm>
        </p:grpSpPr>
        <p:grpSp>
          <p:nvGrpSpPr>
            <p:cNvPr id="19472" name="组合 4"/>
            <p:cNvGrpSpPr/>
            <p:nvPr/>
          </p:nvGrpSpPr>
          <p:grpSpPr bwMode="auto">
            <a:xfrm>
              <a:off x="148112" y="622020"/>
              <a:ext cx="3772284" cy="1034817"/>
              <a:chOff x="0" y="0"/>
              <a:chExt cx="3772284" cy="1034817"/>
            </a:xfrm>
          </p:grpSpPr>
          <p:grpSp>
            <p:nvGrpSpPr>
              <p:cNvPr id="19473" name="组合 66"/>
              <p:cNvGrpSpPr/>
              <p:nvPr/>
            </p:nvGrpSpPr>
            <p:grpSpPr bwMode="auto">
              <a:xfrm>
                <a:off x="0" y="0"/>
                <a:ext cx="3772284" cy="481495"/>
                <a:chOff x="0" y="0"/>
                <a:chExt cx="3772284" cy="647700"/>
              </a:xfrm>
            </p:grpSpPr>
            <p:sp>
              <p:nvSpPr>
                <p:cNvPr id="19474" name="矩形 68"/>
                <p:cNvSpPr>
                  <a:spLocks noChangeArrowheads="1"/>
                </p:cNvSpPr>
                <p:nvPr/>
              </p:nvSpPr>
              <p:spPr bwMode="auto">
                <a:xfrm>
                  <a:off x="-487" y="117"/>
                  <a:ext cx="944477" cy="646851"/>
                </a:xfrm>
                <a:prstGeom prst="rect">
                  <a:avLst/>
                </a:prstGeom>
                <a:solidFill>
                  <a:srgbClr val="C6D9F1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anchor="ctr"/>
                <a:lstStyle/>
                <a:p>
                  <a:pPr algn="ctr" eaLnBrk="0" hangingPunct="0"/>
                  <a:endParaRPr lang="zh-CN" altLang="en-US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9475" name="矩形 69"/>
                <p:cNvSpPr>
                  <a:spLocks noChangeArrowheads="1"/>
                </p:cNvSpPr>
                <p:nvPr/>
              </p:nvSpPr>
              <p:spPr bwMode="auto">
                <a:xfrm>
                  <a:off x="959864" y="117"/>
                  <a:ext cx="2812798" cy="646851"/>
                </a:xfrm>
                <a:prstGeom prst="rect">
                  <a:avLst/>
                </a:prstGeom>
                <a:solidFill>
                  <a:srgbClr val="92D050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anchor="ctr"/>
                <a:lstStyle/>
                <a:p>
                  <a:pPr algn="ctr" eaLnBrk="0" hangingPunct="0"/>
                  <a:endParaRPr lang="zh-CN" altLang="en-US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9476" name="直接连接符 70"/>
                <p:cNvCxnSpPr>
                  <a:cxnSpLocks noChangeShapeType="1"/>
                </p:cNvCxnSpPr>
                <p:nvPr/>
              </p:nvCxnSpPr>
              <p:spPr bwMode="auto">
                <a:xfrm>
                  <a:off x="2811987" y="344"/>
                  <a:ext cx="0" cy="64789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>
                  <a:outerShdw dist="20000" dir="5400000" algn="ctr" rotWithShape="0">
                    <a:srgbClr val="000000">
                      <a:alpha val="37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77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1895054" y="344"/>
                  <a:ext cx="0" cy="64789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>
                  <a:outerShdw dist="20000" dir="5400000" algn="ctr" rotWithShape="0">
                    <a:srgbClr val="000000">
                      <a:alpha val="37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9478" name="左大括号 75"/>
              <p:cNvSpPr/>
              <p:nvPr/>
            </p:nvSpPr>
            <p:spPr bwMode="auto">
              <a:xfrm rot="-5400000">
                <a:off x="218449" y="293833"/>
                <a:ext cx="541363" cy="940603"/>
              </a:xfrm>
              <a:prstGeom prst="leftBrace">
                <a:avLst>
                  <a:gd name="adj1" fmla="val 8325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</a:ln>
              <a:effectLst>
                <a:outerShdw dist="20000" dir="5400000" algn="ctr" rotWithShape="0">
                  <a:srgbClr val="000000">
                    <a:alpha val="37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eaLnBrk="0" hangingPunct="0"/>
                <a:endParaRPr lang="zh-CN" altLang="en-US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9479" name="文本框 76"/>
            <p:cNvSpPr txBox="1">
              <a:spLocks noChangeArrowheads="1"/>
            </p:cNvSpPr>
            <p:nvPr/>
          </p:nvSpPr>
          <p:spPr bwMode="auto">
            <a:xfrm>
              <a:off x="0" y="11900"/>
              <a:ext cx="620187" cy="74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0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80" name="文本框 78"/>
            <p:cNvSpPr txBox="1">
              <a:spLocks noChangeArrowheads="1"/>
            </p:cNvSpPr>
            <p:nvPr/>
          </p:nvSpPr>
          <p:spPr bwMode="auto">
            <a:xfrm>
              <a:off x="3687902" y="0"/>
              <a:ext cx="620187" cy="74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组合 78"/>
          <p:cNvGrpSpPr/>
          <p:nvPr/>
        </p:nvGrpSpPr>
        <p:grpSpPr bwMode="auto">
          <a:xfrm>
            <a:off x="2468167" y="2892029"/>
            <a:ext cx="706040" cy="792711"/>
            <a:chOff x="0" y="-89559"/>
            <a:chExt cx="1081710" cy="1285136"/>
          </a:xfrm>
        </p:grpSpPr>
        <p:sp>
          <p:nvSpPr>
            <p:cNvPr id="19482" name="文本框 4"/>
            <p:cNvSpPr txBox="1">
              <a:spLocks noChangeArrowheads="1"/>
            </p:cNvSpPr>
            <p:nvPr/>
          </p:nvSpPr>
          <p:spPr bwMode="auto">
            <a:xfrm>
              <a:off x="2" y="-89559"/>
              <a:ext cx="1081708" cy="748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3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83" name="文本框 12"/>
            <p:cNvSpPr txBox="1">
              <a:spLocks noChangeArrowheads="1"/>
            </p:cNvSpPr>
            <p:nvPr/>
          </p:nvSpPr>
          <p:spPr bwMode="auto">
            <a:xfrm>
              <a:off x="0" y="447130"/>
              <a:ext cx="1081708" cy="748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484" name="直接连接符 82"/>
            <p:cNvCxnSpPr>
              <a:cxnSpLocks noChangeShapeType="1"/>
            </p:cNvCxnSpPr>
            <p:nvPr/>
          </p:nvCxnSpPr>
          <p:spPr bwMode="auto">
            <a:xfrm>
              <a:off x="23713" y="516534"/>
              <a:ext cx="3338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>
              <a:outerShdw dist="23000" dir="5400000" algn="ctr" rotWithShape="0">
                <a:srgbClr val="000000">
                  <a:alpha val="34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85" name="文本框 15"/>
          <p:cNvSpPr txBox="1">
            <a:spLocks noChangeArrowheads="1"/>
          </p:cNvSpPr>
          <p:nvPr/>
        </p:nvSpPr>
        <p:spPr bwMode="auto">
          <a:xfrm>
            <a:off x="715566" y="1428750"/>
            <a:ext cx="214907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与</a:t>
            </a:r>
          </a:p>
        </p:txBody>
      </p:sp>
      <p:grpSp>
        <p:nvGrpSpPr>
          <p:cNvPr id="19486" name="组合 78"/>
          <p:cNvGrpSpPr/>
          <p:nvPr/>
        </p:nvGrpSpPr>
        <p:grpSpPr bwMode="auto">
          <a:xfrm>
            <a:off x="2063353" y="1247776"/>
            <a:ext cx="757238" cy="797002"/>
            <a:chOff x="0" y="0"/>
            <a:chExt cx="1081710" cy="1062701"/>
          </a:xfrm>
        </p:grpSpPr>
        <p:sp>
          <p:nvSpPr>
            <p:cNvPr id="19487" name="文本框 4"/>
            <p:cNvSpPr txBox="1">
              <a:spLocks noChangeArrowheads="1"/>
            </p:cNvSpPr>
            <p:nvPr/>
          </p:nvSpPr>
          <p:spPr bwMode="auto">
            <a:xfrm>
              <a:off x="1" y="0"/>
              <a:ext cx="1081709" cy="615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88" name="文本框 12"/>
            <p:cNvSpPr txBox="1">
              <a:spLocks noChangeArrowheads="1"/>
            </p:cNvSpPr>
            <p:nvPr/>
          </p:nvSpPr>
          <p:spPr bwMode="auto">
            <a:xfrm>
              <a:off x="0" y="447130"/>
              <a:ext cx="1081709" cy="615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489" name="直接连接符 87"/>
            <p:cNvCxnSpPr>
              <a:cxnSpLocks noChangeShapeType="1"/>
            </p:cNvCxnSpPr>
            <p:nvPr/>
          </p:nvCxnSpPr>
          <p:spPr bwMode="auto">
            <a:xfrm>
              <a:off x="23811" y="515953"/>
              <a:ext cx="3333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>
              <a:outerShdw dist="23000" dir="5400000" algn="ctr" rotWithShape="0">
                <a:srgbClr val="000000">
                  <a:alpha val="34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490" name="组合 78"/>
          <p:cNvGrpSpPr/>
          <p:nvPr/>
        </p:nvGrpSpPr>
        <p:grpSpPr bwMode="auto">
          <a:xfrm>
            <a:off x="1327547" y="1290638"/>
            <a:ext cx="817959" cy="797002"/>
            <a:chOff x="0" y="0"/>
            <a:chExt cx="1081709" cy="1062701"/>
          </a:xfrm>
        </p:grpSpPr>
        <p:sp>
          <p:nvSpPr>
            <p:cNvPr id="19491" name="文本框 4"/>
            <p:cNvSpPr txBox="1">
              <a:spLocks noChangeArrowheads="1"/>
            </p:cNvSpPr>
            <p:nvPr/>
          </p:nvSpPr>
          <p:spPr bwMode="auto">
            <a:xfrm>
              <a:off x="0" y="0"/>
              <a:ext cx="1081709" cy="615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3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92" name="文本框 12"/>
            <p:cNvSpPr txBox="1">
              <a:spLocks noChangeArrowheads="1"/>
            </p:cNvSpPr>
            <p:nvPr/>
          </p:nvSpPr>
          <p:spPr bwMode="auto">
            <a:xfrm>
              <a:off x="0" y="447130"/>
              <a:ext cx="1081709" cy="615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493" name="直接连接符 91"/>
            <p:cNvCxnSpPr>
              <a:cxnSpLocks noChangeShapeType="1"/>
            </p:cNvCxnSpPr>
            <p:nvPr/>
          </p:nvCxnSpPr>
          <p:spPr bwMode="auto">
            <a:xfrm>
              <a:off x="23618" y="515953"/>
              <a:ext cx="3338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>
              <a:outerShdw dist="23000" dir="5400000" algn="ctr" rotWithShape="0">
                <a:srgbClr val="000000">
                  <a:alpha val="34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组合 20"/>
          <p:cNvGrpSpPr/>
          <p:nvPr/>
        </p:nvGrpSpPr>
        <p:grpSpPr bwMode="auto">
          <a:xfrm>
            <a:off x="5148262" y="1656160"/>
            <a:ext cx="2930129" cy="1460897"/>
            <a:chOff x="0" y="-5036"/>
            <a:chExt cx="2929769" cy="1948068"/>
          </a:xfrm>
        </p:grpSpPr>
        <p:sp>
          <p:nvSpPr>
            <p:cNvPr id="19495" name="圆角矩形 16"/>
            <p:cNvSpPr>
              <a:spLocks noChangeArrowheads="1"/>
            </p:cNvSpPr>
            <p:nvPr/>
          </p:nvSpPr>
          <p:spPr bwMode="auto">
            <a:xfrm>
              <a:off x="0" y="0"/>
              <a:ext cx="2828823" cy="194303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0" hangingPunct="0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496" name="文本框 93"/>
            <p:cNvSpPr txBox="1">
              <a:spLocks noChangeArrowheads="1"/>
            </p:cNvSpPr>
            <p:nvPr/>
          </p:nvSpPr>
          <p:spPr bwMode="auto">
            <a:xfrm>
              <a:off x="1" y="341931"/>
              <a:ext cx="2929768" cy="554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     比</a:t>
              </a:r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    大。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9497" name="组合 78"/>
            <p:cNvGrpSpPr/>
            <p:nvPr/>
          </p:nvGrpSpPr>
          <p:grpSpPr bwMode="auto">
            <a:xfrm>
              <a:off x="1601487" y="-5036"/>
              <a:ext cx="428955" cy="1224962"/>
              <a:chOff x="-641902" y="-44245"/>
              <a:chExt cx="429202" cy="1224997"/>
            </a:xfrm>
          </p:grpSpPr>
          <p:sp>
            <p:nvSpPr>
              <p:cNvPr id="19498" name="文本框 4"/>
              <p:cNvSpPr txBox="1">
                <a:spLocks noChangeArrowheads="1"/>
              </p:cNvSpPr>
              <p:nvPr/>
            </p:nvSpPr>
            <p:spPr bwMode="auto">
              <a:xfrm>
                <a:off x="-641901" y="-44245"/>
                <a:ext cx="429201" cy="615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99" name="文本框 12"/>
              <p:cNvSpPr txBox="1">
                <a:spLocks noChangeArrowheads="1"/>
              </p:cNvSpPr>
              <p:nvPr/>
            </p:nvSpPr>
            <p:spPr bwMode="auto">
              <a:xfrm>
                <a:off x="-641902" y="565116"/>
                <a:ext cx="418134" cy="615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500" name="直接连接符 97"/>
              <p:cNvCxnSpPr>
                <a:cxnSpLocks noChangeShapeType="1"/>
              </p:cNvCxnSpPr>
              <p:nvPr/>
            </p:nvCxnSpPr>
            <p:spPr bwMode="auto">
              <a:xfrm>
                <a:off x="-641004" y="574963"/>
                <a:ext cx="3347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501" name="组合 78"/>
            <p:cNvGrpSpPr/>
            <p:nvPr/>
          </p:nvGrpSpPr>
          <p:grpSpPr bwMode="auto">
            <a:xfrm>
              <a:off x="472622" y="38148"/>
              <a:ext cx="534268" cy="1135671"/>
              <a:chOff x="-282634" y="0"/>
              <a:chExt cx="534576" cy="1135704"/>
            </a:xfrm>
          </p:grpSpPr>
          <p:sp>
            <p:nvSpPr>
              <p:cNvPr id="19502" name="文本框 4"/>
              <p:cNvSpPr txBox="1">
                <a:spLocks noChangeArrowheads="1"/>
              </p:cNvSpPr>
              <p:nvPr/>
            </p:nvSpPr>
            <p:spPr bwMode="auto">
              <a:xfrm>
                <a:off x="-276680" y="0"/>
                <a:ext cx="434970" cy="615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03" name="文本框 12"/>
              <p:cNvSpPr txBox="1">
                <a:spLocks noChangeArrowheads="1"/>
              </p:cNvSpPr>
              <p:nvPr/>
            </p:nvSpPr>
            <p:spPr bwMode="auto">
              <a:xfrm>
                <a:off x="-282634" y="520068"/>
                <a:ext cx="534576" cy="615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504" name="直接连接符 101"/>
              <p:cNvCxnSpPr>
                <a:cxnSpLocks noChangeShapeType="1"/>
              </p:cNvCxnSpPr>
              <p:nvPr/>
            </p:nvCxnSpPr>
            <p:spPr bwMode="auto">
              <a:xfrm>
                <a:off x="-263577" y="590313"/>
                <a:ext cx="3347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4" name="组合 23"/>
          <p:cNvGrpSpPr/>
          <p:nvPr/>
        </p:nvGrpSpPr>
        <p:grpSpPr bwMode="auto">
          <a:xfrm>
            <a:off x="4886326" y="3243263"/>
            <a:ext cx="2003822" cy="797002"/>
            <a:chOff x="0" y="0"/>
            <a:chExt cx="2003103" cy="1062670"/>
          </a:xfrm>
        </p:grpSpPr>
        <p:grpSp>
          <p:nvGrpSpPr>
            <p:cNvPr id="19506" name="组合 78"/>
            <p:cNvGrpSpPr/>
            <p:nvPr/>
          </p:nvGrpSpPr>
          <p:grpSpPr bwMode="auto">
            <a:xfrm>
              <a:off x="922016" y="0"/>
              <a:ext cx="1081087" cy="1062670"/>
              <a:chOff x="0" y="0"/>
              <a:chExt cx="1081710" cy="1062701"/>
            </a:xfrm>
          </p:grpSpPr>
          <p:sp>
            <p:nvSpPr>
              <p:cNvPr id="19507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615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08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0"/>
                <a:ext cx="1081709" cy="615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509" name="直接连接符 105"/>
              <p:cNvCxnSpPr>
                <a:cxnSpLocks noChangeShapeType="1"/>
              </p:cNvCxnSpPr>
              <p:nvPr/>
            </p:nvCxnSpPr>
            <p:spPr bwMode="auto">
              <a:xfrm>
                <a:off x="24206" y="515953"/>
                <a:ext cx="3334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510" name="组合 78"/>
            <p:cNvGrpSpPr/>
            <p:nvPr/>
          </p:nvGrpSpPr>
          <p:grpSpPr bwMode="auto">
            <a:xfrm>
              <a:off x="0" y="0"/>
              <a:ext cx="1081087" cy="1062670"/>
              <a:chOff x="0" y="0"/>
              <a:chExt cx="1081710" cy="1062701"/>
            </a:xfrm>
          </p:grpSpPr>
          <p:sp>
            <p:nvSpPr>
              <p:cNvPr id="19511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615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12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0"/>
                <a:ext cx="1081709" cy="615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513" name="直接连接符 109"/>
              <p:cNvCxnSpPr>
                <a:cxnSpLocks noChangeShapeType="1"/>
              </p:cNvCxnSpPr>
              <p:nvPr/>
            </p:nvCxnSpPr>
            <p:spPr bwMode="auto">
              <a:xfrm>
                <a:off x="23818" y="515953"/>
                <a:ext cx="3334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9514" name="文本框 18"/>
            <p:cNvSpPr txBox="1">
              <a:spLocks noChangeArrowheads="1"/>
            </p:cNvSpPr>
            <p:nvPr/>
          </p:nvSpPr>
          <p:spPr bwMode="auto">
            <a:xfrm>
              <a:off x="429920" y="146749"/>
              <a:ext cx="516731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7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&gt;</a:t>
              </a:r>
              <a:endPara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组合 25"/>
          <p:cNvGrpSpPr/>
          <p:nvPr/>
        </p:nvGrpSpPr>
        <p:grpSpPr bwMode="auto">
          <a:xfrm>
            <a:off x="6673453" y="3243263"/>
            <a:ext cx="1900238" cy="807697"/>
            <a:chOff x="0" y="0"/>
            <a:chExt cx="1901313" cy="1076877"/>
          </a:xfrm>
        </p:grpSpPr>
        <p:sp>
          <p:nvSpPr>
            <p:cNvPr id="19516" name="文本框 111"/>
            <p:cNvSpPr txBox="1">
              <a:spLocks noChangeArrowheads="1"/>
            </p:cNvSpPr>
            <p:nvPr/>
          </p:nvSpPr>
          <p:spPr bwMode="auto">
            <a:xfrm>
              <a:off x="380998" y="175380"/>
              <a:ext cx="516731" cy="6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7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&lt;</a:t>
              </a:r>
              <a:endPara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517" name="组合 78"/>
            <p:cNvGrpSpPr/>
            <p:nvPr/>
          </p:nvGrpSpPr>
          <p:grpSpPr bwMode="auto">
            <a:xfrm>
              <a:off x="0" y="0"/>
              <a:ext cx="1081087" cy="1062640"/>
              <a:chOff x="0" y="0"/>
              <a:chExt cx="1081710" cy="1062671"/>
            </a:xfrm>
          </p:grpSpPr>
          <p:sp>
            <p:nvSpPr>
              <p:cNvPr id="19518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61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19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0"/>
                <a:ext cx="1081709" cy="61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520" name="直接连接符 115"/>
              <p:cNvCxnSpPr>
                <a:cxnSpLocks noChangeShapeType="1"/>
              </p:cNvCxnSpPr>
              <p:nvPr/>
            </p:nvCxnSpPr>
            <p:spPr bwMode="auto">
              <a:xfrm>
                <a:off x="23840" y="515928"/>
                <a:ext cx="3337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521" name="组合 78"/>
            <p:cNvGrpSpPr/>
            <p:nvPr/>
          </p:nvGrpSpPr>
          <p:grpSpPr bwMode="auto">
            <a:xfrm>
              <a:off x="820226" y="14237"/>
              <a:ext cx="1081087" cy="1062640"/>
              <a:chOff x="0" y="0"/>
              <a:chExt cx="1081710" cy="1062671"/>
            </a:xfrm>
          </p:grpSpPr>
          <p:sp>
            <p:nvSpPr>
              <p:cNvPr id="19522" name="文本框 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081709" cy="61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23" name="文本框 12"/>
              <p:cNvSpPr txBox="1">
                <a:spLocks noChangeArrowheads="1"/>
              </p:cNvSpPr>
              <p:nvPr/>
            </p:nvSpPr>
            <p:spPr bwMode="auto">
              <a:xfrm>
                <a:off x="0" y="447130"/>
                <a:ext cx="1081709" cy="61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  <a:endPara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524" name="直接连接符 119"/>
              <p:cNvCxnSpPr>
                <a:cxnSpLocks noChangeShapeType="1"/>
              </p:cNvCxnSpPr>
              <p:nvPr/>
            </p:nvCxnSpPr>
            <p:spPr bwMode="auto">
              <a:xfrm>
                <a:off x="23227" y="515977"/>
                <a:ext cx="3337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>
                <a:outerShdw dist="23000" dir="5400000" algn="ctr" rotWithShape="0">
                  <a:srgbClr val="000000">
                    <a:alpha val="34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9286" name="圆角矩形 24"/>
          <p:cNvSpPr>
            <a:spLocks noChangeArrowheads="1"/>
          </p:cNvSpPr>
          <p:nvPr/>
        </p:nvSpPr>
        <p:spPr bwMode="auto">
          <a:xfrm>
            <a:off x="2245519" y="4223148"/>
            <a:ext cx="6437710" cy="583406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分母相同的分数，分数单位相同，分子大的分数大。</a:t>
            </a:r>
          </a:p>
        </p:txBody>
      </p:sp>
      <p:sp>
        <p:nvSpPr>
          <p:cNvPr id="19526" name="圆角矩形 15"/>
          <p:cNvSpPr>
            <a:spLocks noChangeArrowheads="1"/>
          </p:cNvSpPr>
          <p:nvPr/>
        </p:nvSpPr>
        <p:spPr bwMode="auto">
          <a:xfrm>
            <a:off x="0" y="584598"/>
            <a:ext cx="1807369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巩 固 练 习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全屏显示(16:9)</PresentationFormat>
  <Paragraphs>180</Paragraphs>
  <Slides>13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2023-01-16T16:53:53Z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9081D4212B4443DD89764BF8649E6605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