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</p:sldIdLst>
  <p:sldSz cx="9144000" cy="5145088"/>
  <p:notesSz cx="6858000" cy="9144000"/>
  <p:custDataLst>
    <p:tags r:id="rId4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2C9A72-451A-4839-B9A2-18C877E9C4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804EA56B-D298-4D84-97D9-6A4E46D4F5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7C05B3A-90CE-4F63-8557-D79AB0914843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FA088B-A5F8-4263-B02D-D3D4FDED1A56}" type="slidenum">
              <a:rPr lang="zh-CN" altLang="en-US" smtClean="0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96B7950-D4BE-4044-853D-6CF4371623AA}" type="slidenum">
              <a:rPr lang="zh-CN" altLang="en-US" smtClean="0"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B5AEC95-16CC-4872-A586-8E634EDE2865}" type="slidenum">
              <a:rPr lang="zh-CN" altLang="en-US" smtClean="0">
                <a:latin typeface="Arial" panose="020B0604020202020204" pitchFamily="34" charset="0"/>
              </a:rPr>
              <a:t>28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57238" y="2416518"/>
            <a:ext cx="7488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57238" y="722153"/>
            <a:ext cx="74104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6</a:t>
            </a:r>
          </a:p>
          <a:p>
            <a:pPr algn="ctr" eaLnBrk="1" hangingPunct="1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I’m </a:t>
            </a:r>
            <a:r>
              <a:rPr lang="en-US" altLang="zh-CN" sz="5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watching TV.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035969" y="2713859"/>
            <a:ext cx="49291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Section A 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课时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0" y="4004813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 bwMode="auto">
          <a:xfrm>
            <a:off x="344488" y="176213"/>
            <a:ext cx="701675" cy="584200"/>
            <a:chOff x="412156" y="501804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50208" y="571723"/>
              <a:ext cx="73866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6" name="TextBox 3"/>
            <p:cNvSpPr txBox="1">
              <a:spLocks noChangeArrowheads="1"/>
            </p:cNvSpPr>
            <p:nvPr/>
          </p:nvSpPr>
          <p:spPr bwMode="auto">
            <a:xfrm>
              <a:off x="412156" y="501804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96938" y="247650"/>
            <a:ext cx="60007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activities with the pictures.</a:t>
            </a:r>
          </a:p>
        </p:txBody>
      </p:sp>
      <p:sp>
        <p:nvSpPr>
          <p:cNvPr id="10244" name="TextBox 24"/>
          <p:cNvSpPr txBox="1">
            <a:spLocks noChangeArrowheads="1"/>
          </p:cNvSpPr>
          <p:nvPr/>
        </p:nvSpPr>
        <p:spPr bwMode="auto">
          <a:xfrm>
            <a:off x="896938" y="747713"/>
            <a:ext cx="3979862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watching TV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 newspaper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on the phone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a CD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computer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soup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 the dishes __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exercising ___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233738" y="711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543175" y="11525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322763" y="15462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284663" y="207962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736975" y="2554288"/>
            <a:ext cx="3810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110038" y="29972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284538" y="34623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038600" y="38941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09888" y="43894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4" name="Picture 4" descr="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862013"/>
            <a:ext cx="4122738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4"/>
          <p:cNvGrpSpPr/>
          <p:nvPr/>
        </p:nvGrpSpPr>
        <p:grpSpPr bwMode="auto">
          <a:xfrm>
            <a:off x="414338" y="1263650"/>
            <a:ext cx="701675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762" y="571086"/>
              <a:ext cx="73866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274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1b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57263" y="1158875"/>
            <a:ext cx="73485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Listen. What are these people doing? Write the numbers from 1a.</a:t>
            </a:r>
          </a:p>
        </p:txBody>
      </p:sp>
      <p:sp>
        <p:nvSpPr>
          <p:cNvPr id="11268" name="TextBox 24"/>
          <p:cNvSpPr txBox="1">
            <a:spLocks noChangeArrowheads="1"/>
          </p:cNvSpPr>
          <p:nvPr/>
        </p:nvSpPr>
        <p:spPr bwMode="auto">
          <a:xfrm>
            <a:off x="763588" y="2530475"/>
            <a:ext cx="7735887" cy="611188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CCFF33"/>
            </a:solidFill>
            <a:miter lim="800000"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Jenny ___   b. John ___   c. Dave and Mary ___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2217738" y="2590800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4219575" y="2590800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auto">
          <a:xfrm>
            <a:off x="7810500" y="2590800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228725" y="501650"/>
            <a:ext cx="56467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</a:rPr>
              <a:t>Listen again and answer questions.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28725" y="1208088"/>
            <a:ext cx="60483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What’s Jenny doing?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What’s John doing?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What are Dave and Mary doing?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60525" y="1741488"/>
            <a:ext cx="367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She’s watching TV.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68450" y="2822575"/>
            <a:ext cx="3887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He’s washing the dishes.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68450" y="3848100"/>
            <a:ext cx="446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They’re listening to a CD.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679450" y="752475"/>
            <a:ext cx="80645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Bob: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Hello, Jenny!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Hi, Bob.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Jenny, what are you doing?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watching TV.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Bob: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play tennis?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this TV show is interesting. What’s John doing?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Bob: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washing the dishes.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what are Dave and Mary doing?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Bob: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They’re listening to a CD.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87"/>
          <p:cNvSpPr>
            <a:spLocks noChangeArrowheads="1"/>
          </p:cNvSpPr>
          <p:nvPr/>
        </p:nvSpPr>
        <p:spPr bwMode="auto">
          <a:xfrm>
            <a:off x="679450" y="268288"/>
            <a:ext cx="21637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Tapescripts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62125" y="2538413"/>
            <a:ext cx="2305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43163" y="3797300"/>
            <a:ext cx="2306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33675" y="4660900"/>
            <a:ext cx="2306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573088" y="709613"/>
            <a:ext cx="703262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233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47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1c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150938" y="549275"/>
            <a:ext cx="7165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 about what people are doing in 1a.</a:t>
            </a:r>
            <a:r>
              <a:rPr lang="en-US" altLang="zh-CN" sz="28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5325" y="1598613"/>
            <a:ext cx="13112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9413" y="1590675"/>
            <a:ext cx="1387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890588" y="1852613"/>
            <a:ext cx="1922462" cy="885825"/>
          </a:xfrm>
          <a:prstGeom prst="wedgeRoundRectCallout">
            <a:avLst>
              <a:gd name="adj1" fmla="val 65065"/>
              <a:gd name="adj2" fmla="val 3580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What’s he doing?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959475" y="1762125"/>
            <a:ext cx="2243138" cy="976313"/>
          </a:xfrm>
          <a:prstGeom prst="wedgeRoundRectCallout">
            <a:avLst>
              <a:gd name="adj1" fmla="val -63853"/>
              <a:gd name="adj2" fmla="val 3897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He’s using the computer.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890588" y="3279775"/>
            <a:ext cx="1922462" cy="882650"/>
          </a:xfrm>
          <a:prstGeom prst="wedgeRoundRectCallout">
            <a:avLst>
              <a:gd name="adj1" fmla="val 64273"/>
              <a:gd name="adj2" fmla="val -3750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883275" y="3097213"/>
            <a:ext cx="2719388" cy="974725"/>
          </a:xfrm>
          <a:prstGeom prst="wedgeRoundRectCallout">
            <a:avLst>
              <a:gd name="adj1" fmla="val -61052"/>
              <a:gd name="adj2" fmla="val -34453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They’re listening to a CD.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911225" y="915988"/>
            <a:ext cx="5097463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What ____ ____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doing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__________________.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1442" y="2467200"/>
            <a:ext cx="1928981" cy="1546207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6256" y="2421538"/>
            <a:ext cx="1920161" cy="1530880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5199" y="2402429"/>
            <a:ext cx="1640460" cy="15839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67395" y="2469242"/>
            <a:ext cx="1889462" cy="1555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35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87"/>
          <p:cNvSpPr>
            <a:spLocks noChangeArrowheads="1"/>
          </p:cNvSpPr>
          <p:nvPr/>
        </p:nvSpPr>
        <p:spPr bwMode="auto">
          <a:xfrm>
            <a:off x="793750" y="2603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93750" y="930275"/>
            <a:ext cx="6283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1.—What are you doing?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你在做什么？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—I'm watching TV.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我正在看电视。</a:t>
            </a:r>
          </a:p>
        </p:txBody>
      </p:sp>
      <p:sp>
        <p:nvSpPr>
          <p:cNvPr id="3" name="矩形 2"/>
          <p:cNvSpPr/>
          <p:nvPr/>
        </p:nvSpPr>
        <p:spPr>
          <a:xfrm>
            <a:off x="1036638" y="2073275"/>
            <a:ext cx="7451725" cy="95567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引导的现在进行时的特殊疑问句，用来询问“某人正在做什么？”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90600" y="3224213"/>
            <a:ext cx="7353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句式：“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+be 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动词的现在分词？”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答句：“主语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+be (not)+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.”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84188" y="877888"/>
            <a:ext cx="621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talking on the phone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正在电话中交谈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2000" y="1624013"/>
            <a:ext cx="58070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talk to/with sb. about sb./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意为“与某人谈论关于某人某事”。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08038" y="2786063"/>
            <a:ext cx="8061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 the phone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意为“通过电话”。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是介词，在此处意为“通过，以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的方式”。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4"/>
          <p:cNvGrpSpPr/>
          <p:nvPr/>
        </p:nvGrpSpPr>
        <p:grpSpPr bwMode="auto">
          <a:xfrm>
            <a:off x="469900" y="1033463"/>
            <a:ext cx="703263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233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8442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2a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1052513" y="1054100"/>
            <a:ext cx="7802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match the answers with the questions.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8025" y="2249488"/>
            <a:ext cx="3536950" cy="129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Steve doing?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Jack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doing?</a:t>
            </a:r>
          </a:p>
        </p:txBody>
      </p:sp>
      <p:sp>
        <p:nvSpPr>
          <p:cNvPr id="7" name="矩形 6"/>
          <p:cNvSpPr/>
          <p:nvPr/>
        </p:nvSpPr>
        <p:spPr>
          <a:xfrm>
            <a:off x="4732338" y="2249488"/>
            <a:ext cx="3817937" cy="1293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is watching TV.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He is listening to a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CD. 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64013" y="2668588"/>
            <a:ext cx="617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164013" y="3248025"/>
            <a:ext cx="617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501650" y="249238"/>
            <a:ext cx="701675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762" y="571086"/>
              <a:ext cx="73866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9470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2b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082675" y="301625"/>
            <a:ext cx="492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again. Fill in the blanks.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6600" y="909638"/>
            <a:ext cx="8026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Jack: Hello, Steve.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Steve: Hi, Jack.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_____ you ______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Steve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Steve: I’m ___________. What about you?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Jack: I’m _______________, but it’s kind of _______.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Steve: Yeah, my TV show is also not very __________.    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Do you want to _____ the movies?</a:t>
            </a:r>
          </a:p>
          <a:p>
            <a:pPr>
              <a:lnSpc>
                <a:spcPct val="115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Jack: That sounds good.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27313" y="1812925"/>
            <a:ext cx="2798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doing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12975" y="2254250"/>
            <a:ext cx="22526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watching TV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9175" y="2727325"/>
            <a:ext cx="2816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listening to a CD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64388" y="2720975"/>
            <a:ext cx="1217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boring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518275" y="3197225"/>
            <a:ext cx="186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interesting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2875" y="3638550"/>
            <a:ext cx="973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7" name="Picture 26" descr="p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1263" y="825500"/>
            <a:ext cx="25050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971550" y="608013"/>
            <a:ext cx="741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speak out the Chinese immediately.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31913" y="1203325"/>
            <a:ext cx="3024187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newspaper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read a newspaper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soup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make soup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0" y="1220788"/>
            <a:ext cx="2520950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报纸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看报纸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使用；运用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汤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827088" y="893763"/>
            <a:ext cx="7777162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Jack: Hello, Steve. 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Steve: Hi, Jack. 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Jack: What are you doing, Steve?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Steve: I’m watching TV. What about you? 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Jack: I’m listening to a CD, but it’s kind of boring. 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Steve: Yeah, my TV show is also not very interesting. </a:t>
            </a: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Do you want to go to the movies? </a:t>
            </a:r>
            <a:endParaRPr lang="zh-CN" altLang="zh-CN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Jack: That sounds good.</a:t>
            </a:r>
            <a:endParaRPr lang="zh-C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87"/>
          <p:cNvSpPr>
            <a:spLocks noChangeArrowheads="1"/>
          </p:cNvSpPr>
          <p:nvPr/>
        </p:nvSpPr>
        <p:spPr bwMode="auto">
          <a:xfrm>
            <a:off x="823913" y="339725"/>
            <a:ext cx="21637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Tapescripts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905000" y="2670175"/>
            <a:ext cx="2306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65313" y="3078163"/>
            <a:ext cx="2994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140200" y="3971925"/>
            <a:ext cx="2306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7077075" y="2679700"/>
            <a:ext cx="1152525" cy="3968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708775" y="3141663"/>
            <a:ext cx="1657350" cy="3968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905000" y="4373563"/>
            <a:ext cx="2522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5638" y="4111625"/>
            <a:ext cx="19812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听起来不错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1409700"/>
            <a:ext cx="15827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51638" y="1968500"/>
            <a:ext cx="12319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4"/>
          <p:cNvGrpSpPr/>
          <p:nvPr/>
        </p:nvGrpSpPr>
        <p:grpSpPr bwMode="auto">
          <a:xfrm>
            <a:off x="546100" y="219075"/>
            <a:ext cx="703263" cy="584200"/>
            <a:chOff x="369180" y="517058"/>
            <a:chExt cx="989366" cy="584775"/>
          </a:xfrm>
        </p:grpSpPr>
        <p:sp>
          <p:nvSpPr>
            <p:cNvPr id="5" name="椭圆 4"/>
            <p:cNvSpPr/>
            <p:nvPr/>
          </p:nvSpPr>
          <p:spPr>
            <a:xfrm>
              <a:off x="449580" y="571086"/>
              <a:ext cx="739233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2c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1136650" y="265113"/>
            <a:ext cx="5286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Role-play the conversation in 2b.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792413" y="1485900"/>
            <a:ext cx="2960687" cy="1000125"/>
          </a:xfrm>
          <a:prstGeom prst="wedgeRoundRectCallout">
            <a:avLst>
              <a:gd name="adj1" fmla="val -62208"/>
              <a:gd name="adj2" fmla="val 34653"/>
              <a:gd name="adj3" fmla="val 16667"/>
            </a:avLst>
          </a:prstGeom>
          <a:noFill/>
          <a:ln w="19050">
            <a:solidFill>
              <a:srgbClr val="00B0F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/>
          <a:lstStyle/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Hello,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Steve.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re you doing?</a:t>
            </a:r>
            <a:endParaRPr lang="zh-CN" altLang="en-US" sz="2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497263" y="2852738"/>
            <a:ext cx="3048000" cy="1019175"/>
          </a:xfrm>
          <a:prstGeom prst="wedgeRoundRectCallout">
            <a:avLst>
              <a:gd name="adj1" fmla="val 61532"/>
              <a:gd name="adj2" fmla="val -35616"/>
              <a:gd name="adj3" fmla="val 16667"/>
            </a:avLst>
          </a:prstGeom>
          <a:noFill/>
          <a:ln w="19050">
            <a:solidFill>
              <a:srgbClr val="00B0F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/>
          <a:lstStyle/>
          <a:p>
            <a:pPr eaLnBrk="1" hangingPunct="1"/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I’m reading a book. What about you?</a:t>
            </a:r>
            <a:endParaRPr lang="en-US" altLang="zh-CN" sz="2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363" y="1063625"/>
            <a:ext cx="15843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0225" y="1425575"/>
            <a:ext cx="12319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82913" y="1063625"/>
            <a:ext cx="3440112" cy="1000125"/>
          </a:xfrm>
          <a:prstGeom prst="wedgeRoundRectCallout">
            <a:avLst>
              <a:gd name="adj1" fmla="val -62208"/>
              <a:gd name="adj2" fmla="val 34653"/>
              <a:gd name="adj3" fmla="val 16667"/>
            </a:avLst>
          </a:prstGeom>
          <a:noFill/>
          <a:ln w="19050">
            <a:solidFill>
              <a:srgbClr val="00B0F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/>
          <a:lstStyle/>
          <a:p>
            <a:pPr eaLnBrk="1" hangingPunct="1">
              <a:lnSpc>
                <a:spcPct val="110000"/>
              </a:lnSpc>
            </a:pP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m listening to a CD, but it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 kind of boring.</a:t>
            </a:r>
            <a:endParaRPr lang="zh-CN" altLang="en-US" sz="2600" b="1">
              <a:latin typeface="Times New Roman" panose="02020603050405020304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459163" y="2359025"/>
            <a:ext cx="3246437" cy="1019175"/>
          </a:xfrm>
          <a:prstGeom prst="wedgeRoundRectCallout">
            <a:avLst>
              <a:gd name="adj1" fmla="val 61532"/>
              <a:gd name="adj2" fmla="val -35616"/>
              <a:gd name="adj3" fmla="val 16667"/>
            </a:avLst>
          </a:prstGeom>
          <a:noFill/>
          <a:ln w="19050">
            <a:solidFill>
              <a:srgbClr val="00B0F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/>
          <a:lstStyle/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Me too. Do you want to go to the movies.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079625" y="3565525"/>
            <a:ext cx="2878138" cy="554038"/>
          </a:xfrm>
          <a:prstGeom prst="wedgeRoundRectCallout">
            <a:avLst>
              <a:gd name="adj1" fmla="val -58972"/>
              <a:gd name="adj2" fmla="val -52657"/>
              <a:gd name="adj3" fmla="val 16667"/>
            </a:avLst>
          </a:prstGeom>
          <a:noFill/>
          <a:ln w="19050">
            <a:solidFill>
              <a:srgbClr val="00B0F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/>
          <a:lstStyle/>
          <a:p>
            <a:pPr algn="ctr" eaLnBrk="1" hangingPunct="1"/>
            <a:r>
              <a:rPr lang="en-US" altLang="zh-CN" sz="2600" b="1">
                <a:latin typeface="Times New Roman" panose="02020603050405020304" pitchFamily="18" charset="0"/>
              </a:rPr>
              <a:t>That sounds great.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"/>
          <p:cNvGrpSpPr/>
          <p:nvPr/>
        </p:nvGrpSpPr>
        <p:grpSpPr bwMode="auto">
          <a:xfrm>
            <a:off x="506413" y="923925"/>
            <a:ext cx="701675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762" y="571086"/>
              <a:ext cx="73866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3560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2d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089025" y="941388"/>
            <a:ext cx="77263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Read the conversation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and answer the questions.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81088" y="1601788"/>
            <a:ext cx="553243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1.Are they talking on the phone?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2.What is Laura doing?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68425" y="2347913"/>
            <a:ext cx="247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Yes, they are.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68425" y="3446463"/>
            <a:ext cx="429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She is washing her clothes.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35050" y="642938"/>
            <a:ext cx="733107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spcAft>
                <a:spcPct val="5000"/>
              </a:spcAf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3.What is Jenny doing?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spcAft>
                <a:spcPct val="5000"/>
              </a:spcAf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4.Does Laura want to have dinner with Jenny?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spcAft>
                <a:spcPct val="5000"/>
              </a:spcAf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5.Where do they meet?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00163" y="1422400"/>
            <a:ext cx="3370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watching TV.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00163" y="2471738"/>
            <a:ext cx="2403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she does.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00163" y="3587750"/>
            <a:ext cx="45132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meet at Jenny’s home.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4"/>
          <p:cNvGrpSpPr/>
          <p:nvPr/>
        </p:nvGrpSpPr>
        <p:grpSpPr bwMode="auto">
          <a:xfrm>
            <a:off x="468313" y="209550"/>
            <a:ext cx="701675" cy="584200"/>
            <a:chOff x="369180" y="517058"/>
            <a:chExt cx="989366" cy="584775"/>
          </a:xfrm>
        </p:grpSpPr>
        <p:sp>
          <p:nvSpPr>
            <p:cNvPr id="3" name="椭圆 2"/>
            <p:cNvSpPr/>
            <p:nvPr/>
          </p:nvSpPr>
          <p:spPr>
            <a:xfrm>
              <a:off x="449762" y="571086"/>
              <a:ext cx="73866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5610" name="TextBox 3"/>
            <p:cNvSpPr txBox="1">
              <a:spLocks noChangeArrowheads="1"/>
            </p:cNvSpPr>
            <p:nvPr/>
          </p:nvSpPr>
          <p:spPr bwMode="auto">
            <a:xfrm>
              <a:off x="369180" y="517058"/>
              <a:ext cx="9893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2d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1058863" y="257175"/>
            <a:ext cx="436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Role-play the conversation.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54025" y="831850"/>
            <a:ext cx="834707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Jenny: Hello? 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This is</a:t>
            </a:r>
            <a:r>
              <a:rPr lang="en-US" altLang="zh-CN" sz="2500" b="1">
                <a:latin typeface="Times New Roman" panose="02020603050405020304" pitchFamily="18" charset="0"/>
              </a:rPr>
              <a:t> Jenny.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Laura: Hi, Jenny. It’s Laura here.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Jenny: Oh, hi, Laura. What are you doing?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Laura: 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Not much</a:t>
            </a:r>
            <a:r>
              <a:rPr lang="en-US" altLang="zh-CN" sz="2500" b="1">
                <a:latin typeface="Times New Roman" panose="02020603050405020304" pitchFamily="18" charset="0"/>
              </a:rPr>
              <a:t>. I’m just </a:t>
            </a:r>
            <a:r>
              <a:rPr lang="en-US" altLang="zh-CN" sz="2500" b="1">
                <a:solidFill>
                  <a:srgbClr val="0000FF"/>
                </a:solidFill>
                <a:latin typeface="Times New Roman" panose="02020603050405020304" pitchFamily="18" charset="0"/>
              </a:rPr>
              <a:t>washing my clothes</a:t>
            </a:r>
            <a:r>
              <a:rPr lang="en-US" altLang="zh-CN" sz="2500" b="1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             What about you?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Jenny: I’m watching TV. Do you want to 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join me for dinner</a:t>
            </a:r>
            <a:r>
              <a:rPr lang="en-US" altLang="zh-CN" sz="2500" b="1">
                <a:latin typeface="Times New Roman" panose="02020603050405020304" pitchFamily="18" charset="0"/>
              </a:rPr>
              <a:t>? 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             My parents aren’t at home. We can </a:t>
            </a:r>
            <a:r>
              <a:rPr lang="en-US" altLang="zh-CN" sz="2500" b="1">
                <a:solidFill>
                  <a:srgbClr val="0000FF"/>
                </a:solidFill>
                <a:latin typeface="Times New Roman" panose="02020603050405020304" pitchFamily="18" charset="0"/>
              </a:rPr>
              <a:t>eat out</a:t>
            </a:r>
            <a:r>
              <a:rPr lang="en-US" altLang="zh-CN" sz="2500" b="1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Laura: Yeah, </a:t>
            </a: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I’d love to.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Jenny: Let’s meet at my home first. Come </a:t>
            </a:r>
            <a:r>
              <a:rPr lang="en-US" altLang="zh-CN" sz="2500" b="1">
                <a:solidFill>
                  <a:srgbClr val="0000FF"/>
                </a:solidFill>
                <a:latin typeface="Times New Roman" panose="02020603050405020304" pitchFamily="18" charset="0"/>
              </a:rPr>
              <a:t>at half past six</a:t>
            </a:r>
            <a:r>
              <a:rPr lang="en-US" altLang="zh-CN" sz="2500" b="1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zh-CN" sz="2500" b="1">
                <a:latin typeface="Times New Roman" panose="02020603050405020304" pitchFamily="18" charset="0"/>
              </a:rPr>
              <a:t>Laura: OK. </a:t>
            </a:r>
            <a:r>
              <a:rPr lang="en-US" altLang="zh-CN" sz="2500" b="1">
                <a:solidFill>
                  <a:srgbClr val="0000FF"/>
                </a:solidFill>
                <a:latin typeface="Times New Roman" panose="02020603050405020304" pitchFamily="18" charset="0"/>
              </a:rPr>
              <a:t>See you then.</a:t>
            </a:r>
          </a:p>
        </p:txBody>
      </p:sp>
      <p:sp>
        <p:nvSpPr>
          <p:cNvPr id="7" name="矩形 6"/>
          <p:cNvSpPr/>
          <p:nvPr/>
        </p:nvSpPr>
        <p:spPr>
          <a:xfrm>
            <a:off x="5605463" y="3552825"/>
            <a:ext cx="274955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出去吃饭；在外面吃饭</a:t>
            </a:r>
          </a:p>
        </p:txBody>
      </p:sp>
      <p:sp>
        <p:nvSpPr>
          <p:cNvPr id="9" name="矩形 8"/>
          <p:cNvSpPr/>
          <p:nvPr/>
        </p:nvSpPr>
        <p:spPr>
          <a:xfrm>
            <a:off x="1071563" y="1563688"/>
            <a:ext cx="2555875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口语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没什么大事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424363" y="814388"/>
            <a:ext cx="20320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打电话常用语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6"/>
          <p:cNvSpPr txBox="1">
            <a:spLocks noChangeArrowheads="1"/>
          </p:cNvSpPr>
          <p:nvPr/>
        </p:nvSpPr>
        <p:spPr bwMode="auto">
          <a:xfrm>
            <a:off x="395288" y="403225"/>
            <a:ext cx="7489825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the dialogue in 2d, then fill in the blanks.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95288" y="844550"/>
            <a:ext cx="849788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Hello? This is Jenny.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Laura: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Hi, Jenny. ____ Laura here.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Oh, hi, Laura. __________________?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Laura: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 much. I’m just ________________.What about you?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I ______________. Do you want to ________________? 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My parents aren’t at home. We can _______.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Laura: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Yeah. I’d love to.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Jenny: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Let’s meet at my home first. _____ at half past six.</a:t>
            </a:r>
          </a:p>
          <a:p>
            <a:pPr eaLnBrk="1" hangingPunct="1">
              <a:lnSpc>
                <a:spcPts val="33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Laura: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OK. ____________.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7975" y="1277938"/>
            <a:ext cx="793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359150" y="1663700"/>
            <a:ext cx="2914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870325" y="2084388"/>
            <a:ext cx="289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 my clothes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1520825" y="2516188"/>
            <a:ext cx="24399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watching TV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905500" y="2498725"/>
            <a:ext cx="27352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me for dinner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129338" y="2951163"/>
            <a:ext cx="1250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out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093913" y="4179888"/>
            <a:ext cx="1870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then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064125" y="3783013"/>
            <a:ext cx="1077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6763" y="1244600"/>
            <a:ext cx="76215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Laura is washing her clothes, and Jenny is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Jenny’s parents aren’t _______.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 she asks Laura to join her __________, and they can ________. They will meet at Jenny’s home  _____________. 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627063"/>
            <a:ext cx="7632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according to the conversation.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6763" y="1908175"/>
            <a:ext cx="22336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TV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49875" y="2525713"/>
            <a:ext cx="1885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dinner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376988" y="1924050"/>
            <a:ext cx="14541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74888" y="3117850"/>
            <a:ext cx="13335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out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65300" y="3678238"/>
            <a:ext cx="2470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half past six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一级栏目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5242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87"/>
          <p:cNvSpPr>
            <a:spLocks noChangeArrowheads="1"/>
          </p:cNvSpPr>
          <p:nvPr/>
        </p:nvSpPr>
        <p:spPr bwMode="auto">
          <a:xfrm>
            <a:off x="793750" y="549275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0850" y="1200150"/>
            <a:ext cx="818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Do you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want to go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the movies?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你想去看电影吗？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6925" y="1851025"/>
            <a:ext cx="818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want to do sth.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想做某事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”,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后常接动词不定式。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3750" y="2427288"/>
            <a:ext cx="53054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他想和他的朋友一起玩。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wants to play with his friends.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6925" y="3851275"/>
            <a:ext cx="5894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 to the movies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意为“去看电影”。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39738" y="839788"/>
            <a:ext cx="442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This is Jenny.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我是珍妮。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22313" y="1509713"/>
            <a:ext cx="833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这是打电话常用语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相当于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“This is Jenny speaking.”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2313" y="2330450"/>
            <a:ext cx="7172325" cy="1516063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ts val="37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向外拨打电话：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May/Could I speak to…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37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我可以和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通话吗？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37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Is that/this…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speaking)?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你是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03350" y="842963"/>
            <a:ext cx="2881313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wash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movie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 to the movies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just</a:t>
            </a:r>
          </a:p>
          <a:p>
            <a:pPr algn="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eat out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00563" y="860425"/>
            <a:ext cx="2808287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adv.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只是；恰好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出去吃饭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06463" y="1177925"/>
            <a:ext cx="74453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接听电话：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This is…(speaking).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Who's that (speaking)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？你是谁？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Who is speaking?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谁在讲话？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This is the wrong number.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你打错电话了。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760413"/>
            <a:ext cx="75057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25450" indent="-425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Not much.  (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口语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没什么大事。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=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Nothing much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你在做什么事，琳达？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没什么大事。我在读一本书。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What are you doing, Linda?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Not (Nothing) much. I’m just reading a book.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22338" y="400050"/>
            <a:ext cx="60118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Do you want to join me for dinner?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你想跟我一起吃晚饭吗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11263" y="1768475"/>
            <a:ext cx="69881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join sb. for sth.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意为“与某人一起做某事；参与或加入到某人的行列中一起做某事”。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27138" y="315595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你愿意跟我们野餐吗？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Would you like to join us for a picnic? 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8975" y="627063"/>
            <a:ext cx="397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I'd love to.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我很乐意。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20763" y="1282700"/>
            <a:ext cx="7688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I'd love/like to.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经常用于礼貌地接受他人的邀请。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58850" y="1841500"/>
            <a:ext cx="7389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你愿意和我一起去看电影吗？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是的，我非常愿意。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—Would you like to go to the movies with me?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—Yes, I'd love/like to.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3563" y="1276350"/>
            <a:ext cx="81010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拓展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当婉言拒绝他人邀请时，多用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I'd love to, but…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Sorry, I'm afraid I can't because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6985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87"/>
          <p:cNvSpPr>
            <a:spLocks noChangeArrowheads="1"/>
          </p:cNvSpPr>
          <p:nvPr/>
        </p:nvSpPr>
        <p:spPr bwMode="auto">
          <a:xfrm>
            <a:off x="939800" y="287338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</a:p>
        </p:txBody>
      </p:sp>
      <p:sp>
        <p:nvSpPr>
          <p:cNvPr id="35844" name="Rectangle 35"/>
          <p:cNvSpPr>
            <a:spLocks noChangeArrowheads="1"/>
          </p:cNvSpPr>
          <p:nvPr/>
        </p:nvSpPr>
        <p:spPr bwMode="auto">
          <a:xfrm>
            <a:off x="584200" y="838200"/>
            <a:ext cx="8153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一、用所给词的适当形式填空。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1.—What are they doing?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—They __________(talk)on the phone.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2.Mike is ______(use) the computer now.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3.The students are _______(run) on the playground.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4.Jane often _____(do) her homework after dinner.</a:t>
            </a:r>
          </a:p>
          <a:p>
            <a:pPr algn="just">
              <a:lnSpc>
                <a:spcPts val="4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5.She isn't ________(listen) to music. She is reading.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138363" y="1849438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are talking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59000" y="2371725"/>
            <a:ext cx="10033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84563" y="2890838"/>
            <a:ext cx="1423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running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22550" y="3414713"/>
            <a:ext cx="862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does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11400" y="3894138"/>
            <a:ext cx="148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listening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127125" y="547688"/>
            <a:ext cx="69421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二、根据汉语意思完成下列句子。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她正在做什么？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______ she______ ?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他们正在锻炼。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They_____ _________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你父母正在看电视吗？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____your parents ________ TV?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看！那些学生正在打扫卫生。</a:t>
            </a:r>
          </a:p>
          <a:p>
            <a:pPr indent="2667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Look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students _____ ________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71625" y="1417638"/>
            <a:ext cx="136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What's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35350" y="1398588"/>
            <a:ext cx="1044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17800" y="2254250"/>
            <a:ext cx="256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are    exercising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27200" y="3127375"/>
            <a:ext cx="91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Are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86275" y="3097213"/>
            <a:ext cx="158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watching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62550" y="3957638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are   cleaning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87450" y="563563"/>
            <a:ext cx="6840538" cy="39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他们正在电话中交谈。</a:t>
            </a:r>
          </a:p>
          <a:p>
            <a:pPr eaLnBrk="1" hangingPunct="1">
              <a:lnSpc>
                <a:spcPts val="38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They are talking ____ ____ _____. </a:t>
            </a:r>
          </a:p>
          <a:p>
            <a:pPr eaLnBrk="1" hangingPunct="1">
              <a:lnSpc>
                <a:spcPts val="38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咱们七点钟见吧！</a:t>
            </a:r>
          </a:p>
          <a:p>
            <a:pPr eaLnBrk="1" hangingPunct="1">
              <a:lnSpc>
                <a:spcPts val="38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 _____ at 7 o’clock. </a:t>
            </a:r>
          </a:p>
          <a:p>
            <a:pPr eaLnBrk="1" hangingPunct="1">
              <a:lnSpc>
                <a:spcPts val="38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你想和我们一起吃晚饭吗？</a:t>
            </a:r>
          </a:p>
          <a:p>
            <a:pPr eaLnBrk="1" hangingPunct="1">
              <a:lnSpc>
                <a:spcPts val="38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 you want to ____ us ____ dinner?</a:t>
            </a:r>
          </a:p>
          <a:p>
            <a:pPr eaLnBrk="1" hangingPunct="1">
              <a:lnSpc>
                <a:spcPts val="38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明天晚上见！</a:t>
            </a:r>
          </a:p>
          <a:p>
            <a:pPr eaLnBrk="1" hangingPunct="1">
              <a:lnSpc>
                <a:spcPts val="38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 _____ tomorrow evening!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11638" y="1054100"/>
            <a:ext cx="2520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    the  phone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95738" y="3000375"/>
            <a:ext cx="19605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join        for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27200" y="3956050"/>
            <a:ext cx="1757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See    you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19250" y="2020888"/>
            <a:ext cx="1865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 meet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462170" y="1028711"/>
            <a:ext cx="1760221" cy="2005817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4552" y="2112197"/>
            <a:ext cx="1863659" cy="2078403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618153" y="2065790"/>
            <a:ext cx="1741760" cy="2171218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30309" y="2092727"/>
            <a:ext cx="1767872" cy="2117343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2554257" y="1020954"/>
            <a:ext cx="1775460" cy="2089671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574546" y="1018337"/>
            <a:ext cx="1866073" cy="2111755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6370681" y="958873"/>
            <a:ext cx="1932292" cy="2171218"/>
          </a:xfrm>
          <a:prstGeom prst="diamon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95488" y="4210050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walk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16475" y="504825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run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732463" y="4206875"/>
            <a:ext cx="108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swim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253163" y="504825"/>
            <a:ext cx="220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paint/draw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922713" y="4181475"/>
            <a:ext cx="982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sing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906463" y="574675"/>
            <a:ext cx="121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40050" y="574675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read</a:t>
            </a:r>
          </a:p>
        </p:txBody>
      </p:sp>
      <p:sp>
        <p:nvSpPr>
          <p:cNvPr id="4112" name="Rectangle 387"/>
          <p:cNvSpPr>
            <a:spLocks noChangeArrowheads="1"/>
          </p:cNvSpPr>
          <p:nvPr/>
        </p:nvSpPr>
        <p:spPr bwMode="auto">
          <a:xfrm>
            <a:off x="390525" y="123825"/>
            <a:ext cx="16271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Lead-in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768350" y="57150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watch TV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794000" y="552450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wash the dishes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913563" y="4106863"/>
            <a:ext cx="1208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latin typeface="Times New Roman" panose="02020603050405020304" pitchFamily="18" charset="0"/>
              </a:rPr>
              <a:t>clean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0263" y="4133850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read a newspaper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605213" y="4141788"/>
            <a:ext cx="314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talk on the phone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78475" y="536575"/>
            <a:ext cx="2643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use computer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1052149"/>
            <a:ext cx="1928981" cy="1546207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8052" y="2605483"/>
            <a:ext cx="1920161" cy="1530880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5658" y="1094973"/>
            <a:ext cx="1470240" cy="15308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06480" y="1079558"/>
            <a:ext cx="1807488" cy="153544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79794" y="2572544"/>
            <a:ext cx="1640460" cy="158391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41267" y="2601300"/>
            <a:ext cx="1889462" cy="15559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:\图片\边框\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9350" y="887413"/>
            <a:ext cx="68389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14261" y="1420061"/>
            <a:ext cx="6109365" cy="12007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CN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  <a:endParaRPr lang="zh-CN" altLang="en-US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400175" y="3005138"/>
            <a:ext cx="6337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guess what people are doing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6175" y="1198563"/>
            <a:ext cx="32908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What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800" b="1" dirty="0">
                <a:latin typeface="Times New Roman" panose="02020603050405020304" pitchFamily="18" charset="0"/>
              </a:rPr>
              <a:t> she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  <a:r>
              <a:rPr lang="en-US" altLang="zh-CN" sz="2800" b="1" dirty="0">
                <a:latin typeface="Times New Roman" panose="02020603050405020304" pitchFamily="18" charset="0"/>
              </a:rPr>
              <a:t>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She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800" b="1" dirty="0">
                <a:latin typeface="Times New Roman" panose="02020603050405020304" pitchFamily="18" charset="0"/>
              </a:rPr>
              <a:t> paint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H="1">
            <a:off x="2782888" y="3103563"/>
            <a:ext cx="1152525" cy="431800"/>
          </a:xfrm>
          <a:prstGeom prst="rightArrow">
            <a:avLst>
              <a:gd name="adj1" fmla="val 50000"/>
              <a:gd name="adj2" fmla="val 6675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32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6175" y="3000375"/>
            <a:ext cx="172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paint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ing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7175" y="3000375"/>
            <a:ext cx="118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paint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580063" y="1131888"/>
            <a:ext cx="2305050" cy="258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E:\图片\花\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5575" y="1263650"/>
            <a:ext cx="29321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84300" y="1111250"/>
            <a:ext cx="3392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What__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he______?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He_________.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H="1">
            <a:off x="2781300" y="3281363"/>
            <a:ext cx="1152525" cy="431800"/>
          </a:xfrm>
          <a:prstGeom prst="rightArrow">
            <a:avLst>
              <a:gd name="adj1" fmla="val 50000"/>
              <a:gd name="adj2" fmla="val 66753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32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4888" y="1254125"/>
            <a:ext cx="431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55950" y="1223963"/>
            <a:ext cx="104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4313" y="3136900"/>
            <a:ext cx="1431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eat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738" y="314801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eat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989138" y="1862138"/>
            <a:ext cx="1689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4763" y="1190625"/>
            <a:ext cx="26987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E:\图片\花\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7288" y="1400175"/>
            <a:ext cx="29337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31888" y="1271588"/>
            <a:ext cx="43338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____ they _____?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They____________.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78250" y="3105150"/>
            <a:ext cx="1363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dance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4225" y="2016125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danc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endParaRPr lang="en-US" altLang="zh-CN" sz="2800" b="1">
              <a:latin typeface="Times New Roman" panose="02020603050405020304" pitchFamily="18" charset="0"/>
              <a:ea typeface="Gungsuh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flipH="1">
            <a:off x="2573338" y="3159125"/>
            <a:ext cx="1152525" cy="503238"/>
          </a:xfrm>
          <a:prstGeom prst="rightArrow">
            <a:avLst>
              <a:gd name="adj1" fmla="val 50000"/>
              <a:gd name="adj2" fmla="val 66862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31888" y="3087688"/>
            <a:ext cx="153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danc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itchFamily="18" charset="-127"/>
                <a:cs typeface="Times New Roman" panose="02020603050405020304" pitchFamily="18" charset="0"/>
              </a:rPr>
              <a:t>ing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68525" y="1412875"/>
            <a:ext cx="676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625850" y="1395413"/>
            <a:ext cx="104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876300"/>
            <a:ext cx="2867025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E:\图片\花\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206500"/>
            <a:ext cx="29337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1739</Words>
  <Application>Microsoft Office PowerPoint</Application>
  <PresentationFormat>自定义</PresentationFormat>
  <Paragraphs>295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Gungsuh</vt:lpstr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2023-01-16T16:53:59Z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6AD11BB86B13435B849200AB2C546AB8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