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3" r:id="rId2"/>
    <p:sldId id="305" r:id="rId3"/>
    <p:sldId id="314" r:id="rId4"/>
    <p:sldId id="268" r:id="rId5"/>
    <p:sldId id="267" r:id="rId6"/>
    <p:sldId id="301" r:id="rId7"/>
    <p:sldId id="298" r:id="rId8"/>
    <p:sldId id="304" r:id="rId9"/>
    <p:sldId id="265" r:id="rId10"/>
    <p:sldId id="302" r:id="rId11"/>
    <p:sldId id="309" r:id="rId12"/>
    <p:sldId id="310" r:id="rId13"/>
    <p:sldId id="311" r:id="rId14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A59FE-30F0-449C-B01A-FADAB9A0503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EE0E4-A575-43A2-9FA9-79BBC19ACA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EE0E4-A575-43A2-9FA9-79BBC19ACA0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200" y="2727724"/>
            <a:ext cx="7772400" cy="896540"/>
          </a:xfrm>
        </p:spPr>
        <p:txBody>
          <a:bodyPr/>
          <a:lstStyle>
            <a:lvl1pPr algn="ctr">
              <a:defRPr sz="3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200" y="3705233"/>
            <a:ext cx="6402387" cy="669131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0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169"/>
            <a:ext cx="2057400" cy="438745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169"/>
            <a:ext cx="6019800" cy="438745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12" y="7"/>
            <a:ext cx="9153525" cy="4860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3263913" y="4843462"/>
            <a:ext cx="5880087" cy="30003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40" name="矩形 6"/>
          <p:cNvSpPr>
            <a:spLocks noChangeArrowheads="1"/>
          </p:cNvSpPr>
          <p:nvPr/>
        </p:nvSpPr>
        <p:spPr bwMode="auto">
          <a:xfrm>
            <a:off x="13" y="4843462"/>
            <a:ext cx="6588125" cy="300038"/>
          </a:xfrm>
          <a:prstGeom prst="rect">
            <a:avLst/>
          </a:prstGeom>
          <a:solidFill>
            <a:srgbClr val="43BBE1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716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+mj-lt"/>
          <a:ea typeface="+mj-ea"/>
          <a:cs typeface="+mj-cs"/>
        </a:defRPr>
      </a:lvl1pPr>
      <a:lvl2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23850" indent="-32385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716F70"/>
          </a:solidFill>
          <a:latin typeface="+mn-lt"/>
          <a:ea typeface="+mn-ea"/>
          <a:cs typeface="+mn-cs"/>
        </a:defRPr>
      </a:lvl1pPr>
      <a:lvl2pPr marL="703580" indent="-27178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716F70"/>
          </a:solidFill>
          <a:latin typeface="+mn-lt"/>
          <a:ea typeface="+mn-ea"/>
        </a:defRPr>
      </a:lvl2pPr>
      <a:lvl3pPr marL="1082675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>
          <a:solidFill>
            <a:srgbClr val="716F70"/>
          </a:solidFill>
          <a:latin typeface="+mn-lt"/>
          <a:ea typeface="+mn-ea"/>
        </a:defRPr>
      </a:lvl3pPr>
      <a:lvl4pPr marL="1514475" indent="-21590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rgbClr val="716F70"/>
          </a:solidFill>
          <a:latin typeface="+mn-lt"/>
          <a:ea typeface="+mn-ea"/>
        </a:defRPr>
      </a:lvl4pPr>
      <a:lvl5pPr marL="19481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5pPr>
      <a:lvl6pPr marL="24053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6pPr>
      <a:lvl7pPr marL="28625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7pPr>
      <a:lvl8pPr marL="33197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8pPr>
      <a:lvl9pPr marL="37769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erry%20xmas.swf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7888" y="907079"/>
            <a:ext cx="91361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/>
              <a:t>Unit 6  </a:t>
            </a:r>
            <a:r>
              <a:rPr lang="en-US" altLang="zh-CN" sz="3600" dirty="0">
                <a:solidFill>
                  <a:srgbClr val="FF0000"/>
                </a:solidFill>
              </a:rPr>
              <a:t>C</a:t>
            </a:r>
            <a:r>
              <a:rPr lang="en-US" altLang="zh-CN" sz="3600" dirty="0"/>
              <a:t>hristmas</a:t>
            </a:r>
            <a:endParaRPr lang="zh-CN" altLang="en-US" sz="2000" dirty="0"/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0" y="206769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/>
              <a:t>I will put the light</a:t>
            </a:r>
            <a:r>
              <a:rPr lang="en-US" altLang="zh-CN" sz="4000" dirty="0">
                <a:solidFill>
                  <a:srgbClr val="FF0000"/>
                </a:solidFill>
              </a:rPr>
              <a:t>s</a:t>
            </a:r>
            <a:r>
              <a:rPr lang="en-US" altLang="zh-CN" sz="4000" dirty="0"/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on</a:t>
            </a:r>
            <a:r>
              <a:rPr lang="en-US" altLang="zh-CN" sz="4000" dirty="0"/>
              <a:t> the tree.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0" y="4083918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99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0" y="0"/>
            <a:ext cx="37798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841750" y="195263"/>
            <a:ext cx="53022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dirty="0"/>
              <a:t>A: </a:t>
            </a:r>
            <a:r>
              <a:rPr lang="zh-CN" altLang="zh-CN" sz="2800" dirty="0" smtClean="0">
                <a:solidFill>
                  <a:srgbClr val="FF0066"/>
                </a:solidFill>
              </a:rPr>
              <a:t>Let's decorate the</a:t>
            </a:r>
            <a:r>
              <a:rPr lang="en-US" altLang="zh-CN" sz="2800" dirty="0" smtClean="0">
                <a:solidFill>
                  <a:srgbClr val="FF0066"/>
                </a:solidFill>
              </a:rPr>
              <a:t> </a:t>
            </a:r>
            <a:r>
              <a:rPr lang="zh-CN" altLang="zh-CN" sz="2800" dirty="0" smtClean="0">
                <a:solidFill>
                  <a:srgbClr val="FF0066"/>
                </a:solidFill>
              </a:rPr>
              <a:t>Christmas  </a:t>
            </a:r>
            <a:r>
              <a:rPr lang="zh-CN" altLang="zh-CN" sz="2800" dirty="0">
                <a:solidFill>
                  <a:srgbClr val="FF0066"/>
                </a:solidFill>
              </a:rPr>
              <a:t>tree.</a:t>
            </a:r>
          </a:p>
          <a:p>
            <a:pPr eaLnBrk="1" hangingPunct="1"/>
            <a:r>
              <a:rPr lang="zh-CN" altLang="zh-CN" sz="2800" dirty="0" smtClean="0">
                <a:solidFill>
                  <a:srgbClr val="FF0066"/>
                </a:solidFill>
              </a:rPr>
              <a:t>What will you</a:t>
            </a:r>
            <a:r>
              <a:rPr lang="en-US" altLang="zh-CN" sz="2800" dirty="0" smtClean="0">
                <a:solidFill>
                  <a:srgbClr val="FF0066"/>
                </a:solidFill>
              </a:rPr>
              <a:t> </a:t>
            </a:r>
            <a:r>
              <a:rPr lang="zh-CN" altLang="zh-CN" sz="2800" dirty="0" smtClean="0">
                <a:solidFill>
                  <a:srgbClr val="FF0066"/>
                </a:solidFill>
              </a:rPr>
              <a:t>do</a:t>
            </a:r>
            <a:r>
              <a:rPr lang="zh-CN" altLang="zh-CN" sz="2800" dirty="0">
                <a:solidFill>
                  <a:srgbClr val="FF0066"/>
                </a:solidFill>
              </a:rPr>
              <a:t>?</a:t>
            </a:r>
          </a:p>
          <a:p>
            <a:pPr eaLnBrk="1" hangingPunct="1"/>
            <a:endParaRPr lang="zh-CN" altLang="zh-CN" sz="2800" dirty="0">
              <a:solidFill>
                <a:srgbClr val="FF0066"/>
              </a:solidFill>
            </a:endParaRPr>
          </a:p>
          <a:p>
            <a:pPr eaLnBrk="1" hangingPunct="1"/>
            <a:r>
              <a:rPr lang="zh-CN" altLang="zh-CN" sz="2800" dirty="0"/>
              <a:t>B: </a:t>
            </a:r>
            <a:r>
              <a:rPr lang="zh-CN" altLang="zh-CN" sz="2800" dirty="0" smtClean="0">
                <a:solidFill>
                  <a:srgbClr val="FF0066"/>
                </a:solidFill>
              </a:rPr>
              <a:t>I will put </a:t>
            </a:r>
            <a:r>
              <a:rPr lang="zh-CN" altLang="zh-CN" sz="2800" dirty="0">
                <a:solidFill>
                  <a:srgbClr val="FF0066"/>
                </a:solidFill>
              </a:rPr>
              <a:t>the </a:t>
            </a:r>
            <a:r>
              <a:rPr lang="zh-CN" altLang="zh-CN" sz="2800" dirty="0" smtClean="0">
                <a:solidFill>
                  <a:srgbClr val="FF0066"/>
                </a:solidFill>
              </a:rPr>
              <a:t>star</a:t>
            </a:r>
            <a:r>
              <a:rPr lang="en-US" altLang="zh-CN" sz="2800" dirty="0" smtClean="0">
                <a:solidFill>
                  <a:srgbClr val="FF0066"/>
                </a:solidFill>
              </a:rPr>
              <a:t> </a:t>
            </a:r>
            <a:r>
              <a:rPr lang="zh-CN" altLang="zh-CN" sz="2800" dirty="0" smtClean="0">
                <a:solidFill>
                  <a:srgbClr val="FF0066"/>
                </a:solidFill>
              </a:rPr>
              <a:t>on the tree</a:t>
            </a:r>
            <a:r>
              <a:rPr lang="zh-CN" altLang="zh-CN" sz="2800" dirty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4140200" y="3381375"/>
            <a:ext cx="383630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/>
              <a:t>替换单词：</a:t>
            </a:r>
          </a:p>
          <a:p>
            <a:pPr eaLnBrk="1" hangingPunct="1"/>
            <a:r>
              <a:rPr lang="zh-CN" altLang="zh-CN" sz="2800" dirty="0"/>
              <a:t>star    ,  lights  ,   ball</a:t>
            </a:r>
            <a:r>
              <a:rPr lang="en-US" altLang="zh-CN" sz="2800" dirty="0"/>
              <a:t>…</a:t>
            </a:r>
            <a:endParaRPr lang="zh-CN" altLang="zh-CN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ChangeArrowheads="1"/>
          </p:cNvSpPr>
          <p:nvPr/>
        </p:nvSpPr>
        <p:spPr bwMode="auto">
          <a:xfrm>
            <a:off x="1403350" y="951310"/>
            <a:ext cx="8001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</a:pPr>
            <a:endParaRPr lang="zh-CN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06640" y="873195"/>
            <a:ext cx="861774" cy="2349362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0" scaled="1"/>
          </a:gradFill>
          <a:ln w="19050" cmpd="sng">
            <a:solidFill>
              <a:srgbClr val="FF0000"/>
            </a:solidFill>
            <a:miter lim="800000"/>
          </a:ln>
          <a:effectLst/>
        </p:spPr>
        <p:txBody>
          <a:bodyPr vert="eaVert" wrap="none">
            <a:spAutoFit/>
          </a:bodyPr>
          <a:lstStyle/>
          <a:p>
            <a:pPr algn="ctr" eaLnBrk="1" hangingPunct="1">
              <a:defRPr/>
            </a:pPr>
            <a:r>
              <a:rPr lang="zh-CN" sz="4400" dirty="0">
                <a:latin typeface="Arial" panose="020B0604020202020204" pitchFamily="34" charset="0"/>
              </a:rPr>
              <a:t>达标检测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835151" y="1815704"/>
            <a:ext cx="6481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zh-CN" altLang="zh-CN" sz="2400">
              <a:solidFill>
                <a:srgbClr val="000000"/>
              </a:solidFill>
            </a:endParaRPr>
          </a:p>
          <a:p>
            <a:pPr algn="ctr" eaLnBrk="1" hangingPunct="1"/>
            <a:endParaRPr lang="zh-CN" altLang="zh-CN" sz="2400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47813" y="0"/>
            <a:ext cx="6654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一、根据课文，选一选。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dirty="0"/>
              <a:t> 1、Let’s </a:t>
            </a:r>
            <a:r>
              <a:rPr lang="zh-CN" altLang="zh-CN" sz="2400" b="1" u="sng" dirty="0"/>
              <a:t>______ </a:t>
            </a:r>
            <a:r>
              <a:rPr lang="zh-CN" altLang="zh-CN" sz="2400" b="1" dirty="0"/>
              <a:t>the Christmas tree ,children.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     A、write   B. decorate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2、Mum  will put the  ____on the tree.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     A. lights B、star  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3、Shall we  put the_____  on the tree?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    A. light  B、stocking  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4、What will you do, Jenny?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     A.I put the balls on the tree. 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    B.I put the lights on the tree. 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5、I will put it at the ____of my bed.</a:t>
            </a:r>
          </a:p>
          <a:p>
            <a:pPr marL="342900" indent="-342900" eaLnBrk="1" hangingPunct="1">
              <a:tabLst>
                <a:tab pos="809625" algn="l"/>
              </a:tabLst>
            </a:pPr>
            <a:r>
              <a:rPr lang="zh-CN" altLang="zh-CN" sz="2400" b="1" dirty="0"/>
              <a:t>      A、end   B、bag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内容占位符 2"/>
          <p:cNvSpPr>
            <a:spLocks noChangeArrowheads="1"/>
          </p:cNvSpPr>
          <p:nvPr/>
        </p:nvSpPr>
        <p:spPr bwMode="auto">
          <a:xfrm>
            <a:off x="598854" y="483518"/>
            <a:ext cx="8016143" cy="345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二</a:t>
            </a:r>
            <a:r>
              <a:rPr lang="en-US" altLang="zh-CN" sz="2400" b="1" dirty="0">
                <a:latin typeface="Times New Roman" panose="02020603050405020304" pitchFamily="18" charset="0"/>
              </a:rPr>
              <a:t>、  Let's decorate the Christmas tree. What will you do?</a:t>
            </a:r>
          </a:p>
          <a:p>
            <a:pPr marL="469900" indent="-469900" eaLnBrk="1" hangingPunct="1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</a:p>
          <a:p>
            <a:pPr marL="469900" indent="-469900"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</a:t>
            </a:r>
          </a:p>
          <a:p>
            <a:pPr marL="469900" indent="-469900" eaLnBrk="1" hangingPunct="1">
              <a:spcBef>
                <a:spcPct val="20000"/>
              </a:spcBef>
            </a:pP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469900" indent="-469900" eaLnBrk="1" hangingPunct="1">
              <a:spcBef>
                <a:spcPct val="2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I will ___________________________.</a:t>
            </a:r>
          </a:p>
          <a:p>
            <a:pPr marL="469900" indent="-469900" eaLnBrk="1" hangingPunct="1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I will ____________________________.</a:t>
            </a:r>
          </a:p>
          <a:p>
            <a:pPr marL="469900" indent="-469900" eaLnBrk="1" hangingPunct="1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I will ________________________________.</a:t>
            </a:r>
          </a:p>
          <a:p>
            <a:pPr marL="469900" indent="-469900" eaLnBrk="1" hangingPunct="1"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I will _______________________________.</a:t>
            </a:r>
          </a:p>
          <a:p>
            <a:pPr marL="469900" indent="-469900" eaLnBrk="1" hangingPunct="1">
              <a:spcBef>
                <a:spcPct val="20000"/>
              </a:spcBef>
            </a:pP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pic>
        <p:nvPicPr>
          <p:cNvPr id="13314" name="Picture 2" descr="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1275606"/>
            <a:ext cx="1455738" cy="11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71247" y="1302395"/>
            <a:ext cx="1228725" cy="113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1517" y="1383953"/>
            <a:ext cx="1279525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2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6688" y="1302395"/>
            <a:ext cx="1727200" cy="112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11189" y="4096112"/>
            <a:ext cx="7991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000" b="1" dirty="0">
                <a:solidFill>
                  <a:srgbClr val="FF0000"/>
                </a:solidFill>
              </a:rPr>
              <a:t>设计意图： 通过练习检测学生对课本的掌握情况并考查学   生的单词书写以及让学生综合练习所学重点句型，培养学生运用语言的能力</a:t>
            </a:r>
            <a:r>
              <a:rPr lang="zh-CN" altLang="zh-CN" sz="2000" b="1" dirty="0" smtClean="0">
                <a:solidFill>
                  <a:srgbClr val="FF0000"/>
                </a:solidFill>
              </a:rPr>
              <a:t>。</a:t>
            </a:r>
            <a:endParaRPr lang="zh-CN" altLang="zh-CN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99592" y="2067694"/>
            <a:ext cx="74888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152400"/>
            <a:r>
              <a:rPr lang="zh-CN" altLang="zh-CN" sz="3200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zh-CN" sz="2400" dirty="0">
                <a:latin typeface="楷体_GB2312" pitchFamily="1" charset="-122"/>
                <a:ea typeface="楷体_GB2312" pitchFamily="1" charset="-122"/>
              </a:rPr>
              <a:t>、 </a:t>
            </a:r>
            <a:r>
              <a:rPr lang="zh-CN" altLang="zh-CN" sz="3200" dirty="0" smtClean="0">
                <a:latin typeface="楷体_GB2312" pitchFamily="1" charset="-122"/>
                <a:ea typeface="楷体_GB2312" pitchFamily="1" charset="-122"/>
              </a:rPr>
              <a:t>小</a:t>
            </a:r>
            <a:r>
              <a:rPr lang="zh-CN" altLang="zh-CN" sz="3200" dirty="0">
                <a:latin typeface="楷体_GB2312" pitchFamily="1" charset="-122"/>
                <a:ea typeface="楷体_GB2312" pitchFamily="1" charset="-122"/>
              </a:rPr>
              <a:t>组内分角色读熟课文。</a:t>
            </a:r>
          </a:p>
          <a:p>
            <a:pPr indent="152400"/>
            <a:r>
              <a:rPr lang="zh-CN" altLang="zh-CN" sz="3200" dirty="0" smtClean="0">
                <a:latin typeface="楷体_GB2312" pitchFamily="1" charset="-122"/>
                <a:ea typeface="楷体_GB2312" pitchFamily="1" charset="-122"/>
              </a:rPr>
              <a:t>2、调</a:t>
            </a:r>
            <a:r>
              <a:rPr lang="zh-CN" altLang="zh-CN" sz="3200" dirty="0">
                <a:latin typeface="楷体_GB2312" pitchFamily="1" charset="-122"/>
                <a:ea typeface="楷体_GB2312" pitchFamily="1" charset="-122"/>
              </a:rPr>
              <a:t>查自己身边的朋友如何装饰自己理想的圣诞树。下节课交流。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26693" y="844154"/>
            <a:ext cx="35012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5400" dirty="0">
                <a:solidFill>
                  <a:srgbClr val="CC0099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Homework</a:t>
            </a:r>
            <a:r>
              <a:rPr lang="zh-CN" altLang="zh-CN" sz="2400" dirty="0">
                <a:solidFill>
                  <a:srgbClr val="CC0099"/>
                </a:solidFill>
                <a:latin typeface="楷体_GB2312" pitchFamily="1" charset="-122"/>
                <a:ea typeface="楷体_GB2312" pitchFamily="1" charset="-122"/>
              </a:rPr>
              <a:t>：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3219450"/>
            <a:ext cx="273685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1329928"/>
            <a:ext cx="2736850" cy="172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pic>
        <p:nvPicPr>
          <p:cNvPr id="3076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926" y="3219450"/>
            <a:ext cx="2879725" cy="156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99592" y="487728"/>
            <a:ext cx="719940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/>
              <a:t>What do </a:t>
            </a:r>
            <a:r>
              <a:rPr lang="en-US" altLang="zh-CN" dirty="0"/>
              <a:t>they usually do at Christmas?</a:t>
            </a:r>
          </a:p>
          <a:p>
            <a:pPr eaLnBrk="1" hangingPunct="1"/>
            <a:endParaRPr lang="zh-CN" altLang="en-US" sz="1800" dirty="0"/>
          </a:p>
        </p:txBody>
      </p:sp>
      <p:pic>
        <p:nvPicPr>
          <p:cNvPr id="18438" name="图片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614" y="1329928"/>
            <a:ext cx="2663825" cy="172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277" y="1275606"/>
            <a:ext cx="56515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48469" y="555526"/>
            <a:ext cx="82819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 err="1"/>
              <a:t>Mum:Come</a:t>
            </a:r>
            <a:r>
              <a:rPr lang="en-US" altLang="zh-CN" sz="2800" dirty="0"/>
              <a:t> on ,children. Let</a:t>
            </a:r>
            <a:r>
              <a:rPr lang="en-US" altLang="zh-CN" sz="2800" dirty="0">
                <a:solidFill>
                  <a:srgbClr val="FF0000"/>
                </a:solidFill>
              </a:rPr>
              <a:t>’s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0070C0"/>
                </a:solidFill>
              </a:rPr>
              <a:t>decorate</a:t>
            </a:r>
            <a:r>
              <a:rPr lang="en-US" altLang="zh-CN" sz="2800" dirty="0"/>
              <a:t> the Christmas tree.</a:t>
            </a:r>
            <a:endParaRPr lang="zh-CN" alt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5124" name="Picture 4" descr="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62125"/>
            <a:ext cx="9182100" cy="34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9512" y="1707355"/>
            <a:ext cx="78790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dirty="0"/>
              <a:t>Mum:  </a:t>
            </a:r>
            <a:r>
              <a:rPr lang="zh-CN" altLang="zh-CN" sz="3600" dirty="0" smtClean="0"/>
              <a:t>  </a:t>
            </a:r>
            <a:r>
              <a:rPr lang="zh-CN" altLang="zh-CN" sz="3600" dirty="0"/>
              <a:t>______________________.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907704" y="1653778"/>
            <a:ext cx="62167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 dirty="0">
                <a:solidFill>
                  <a:srgbClr val="FF0066"/>
                </a:solidFill>
              </a:rPr>
              <a:t>I    will      put     the   star   here</a:t>
            </a:r>
          </a:p>
        </p:txBody>
      </p:sp>
      <p:pic>
        <p:nvPicPr>
          <p:cNvPr id="11271" name="Picture 7" descr="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3338" y="1"/>
            <a:ext cx="1508126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6148" name="Picture 4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3044"/>
            <a:ext cx="9144000" cy="365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9" y="1545431"/>
            <a:ext cx="8356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/>
              <a:t>Jenny:___________________________________.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403351" y="1491854"/>
            <a:ext cx="67425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66"/>
                </a:solidFill>
              </a:rPr>
              <a:t>I   will  put   the  light</a:t>
            </a:r>
            <a:r>
              <a:rPr lang="zh-CN" altLang="zh-CN"/>
              <a:t>s</a:t>
            </a:r>
            <a:r>
              <a:rPr lang="zh-CN" altLang="zh-CN">
                <a:solidFill>
                  <a:srgbClr val="FF0066"/>
                </a:solidFill>
              </a:rPr>
              <a:t>  </a:t>
            </a:r>
            <a:r>
              <a:rPr lang="zh-CN" altLang="zh-CN"/>
              <a:t>on</a:t>
            </a:r>
            <a:r>
              <a:rPr lang="zh-CN" altLang="zh-CN">
                <a:solidFill>
                  <a:srgbClr val="FF0066"/>
                </a:solidFill>
              </a:rPr>
              <a:t>   the   tree</a:t>
            </a:r>
          </a:p>
        </p:txBody>
      </p:sp>
      <p:pic>
        <p:nvPicPr>
          <p:cNvPr id="6151" name="Picture 7" descr="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88106"/>
            <a:ext cx="2339975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7172" name="Picture 4" descr="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69282"/>
            <a:ext cx="9144000" cy="327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5288" y="1707356"/>
            <a:ext cx="81371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/>
              <a:t>Danny:__________________________________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19250" y="1600200"/>
            <a:ext cx="71705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>
                <a:solidFill>
                  <a:srgbClr val="FF0066"/>
                </a:solidFill>
              </a:rPr>
              <a:t>I  wil </a:t>
            </a:r>
            <a:r>
              <a:rPr lang="en-US" altLang="zh-CN" b="1">
                <a:solidFill>
                  <a:srgbClr val="FF0066"/>
                </a:solidFill>
              </a:rPr>
              <a:t>l</a:t>
            </a:r>
            <a:r>
              <a:rPr lang="zh-CN" altLang="zh-CN" b="1">
                <a:solidFill>
                  <a:srgbClr val="FF0066"/>
                </a:solidFill>
              </a:rPr>
              <a:t>   put  the  ball</a:t>
            </a:r>
            <a:r>
              <a:rPr lang="zh-CN" altLang="zh-CN" b="1"/>
              <a:t>s</a:t>
            </a:r>
            <a:r>
              <a:rPr lang="zh-CN" altLang="zh-CN" b="1">
                <a:solidFill>
                  <a:srgbClr val="FF0066"/>
                </a:solidFill>
              </a:rPr>
              <a:t>   </a:t>
            </a:r>
            <a:r>
              <a:rPr lang="zh-CN" altLang="zh-CN" b="1"/>
              <a:t>on</a:t>
            </a:r>
            <a:r>
              <a:rPr lang="zh-CN" altLang="zh-CN" b="1">
                <a:solidFill>
                  <a:srgbClr val="FF0066"/>
                </a:solidFill>
              </a:rPr>
              <a:t>   the  tree.</a:t>
            </a:r>
          </a:p>
        </p:txBody>
      </p:sp>
      <p:pic>
        <p:nvPicPr>
          <p:cNvPr id="7175" name="Picture 7" descr="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3338" y="1191"/>
            <a:ext cx="2373313" cy="1653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6" y="0"/>
            <a:ext cx="2232025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835151" y="1383506"/>
            <a:ext cx="628569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/>
              <a:t>LiMing:_____________________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32139" y="1383507"/>
            <a:ext cx="5900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66"/>
                </a:solidFill>
              </a:rPr>
              <a:t>Shall we put the </a:t>
            </a:r>
            <a:r>
              <a:rPr lang="en-US" altLang="zh-CN" sz="2800"/>
              <a:t>stoking </a:t>
            </a:r>
            <a:r>
              <a:rPr lang="en-US" altLang="zh-CN" sz="2800">
                <a:solidFill>
                  <a:srgbClr val="FF0066"/>
                </a:solidFill>
              </a:rPr>
              <a:t>on the tree.</a:t>
            </a:r>
            <a:endParaRPr lang="zh-CN" altLang="zh-CN" sz="280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6" y="33338"/>
            <a:ext cx="3711708" cy="469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867400" y="1329929"/>
            <a:ext cx="30075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6000"/>
              <a:t>stocking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0244" name="Picture 4" descr="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4697"/>
            <a:ext cx="9144000" cy="375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9389" y="465535"/>
            <a:ext cx="9158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/>
              <a:t>Jenny:_______________________________________.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60475" y="411956"/>
            <a:ext cx="81083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66"/>
                </a:solidFill>
              </a:rPr>
              <a:t>I   will   put   it     </a:t>
            </a:r>
            <a:r>
              <a:rPr lang="zh-CN" altLang="zh-CN"/>
              <a:t>at </a:t>
            </a:r>
            <a:r>
              <a:rPr lang="zh-CN" altLang="zh-CN">
                <a:solidFill>
                  <a:srgbClr val="FF0066"/>
                </a:solidFill>
              </a:rPr>
              <a:t>  the  </a:t>
            </a:r>
            <a:r>
              <a:rPr lang="zh-CN" altLang="zh-CN"/>
              <a:t>end </a:t>
            </a:r>
            <a:r>
              <a:rPr lang="zh-CN" altLang="zh-CN">
                <a:solidFill>
                  <a:srgbClr val="FF0066"/>
                </a:solidFill>
              </a:rPr>
              <a:t>  </a:t>
            </a:r>
            <a:r>
              <a:rPr lang="zh-CN" altLang="zh-CN"/>
              <a:t>of</a:t>
            </a:r>
            <a:r>
              <a:rPr lang="zh-CN" altLang="zh-CN">
                <a:solidFill>
                  <a:srgbClr val="FF0066"/>
                </a:solidFill>
              </a:rPr>
              <a:t>    my  bed.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421063" y="952501"/>
            <a:ext cx="129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/>
              <a:t>end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711701" y="1293019"/>
            <a:ext cx="1107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/>
              <a:t>端，尽头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ldLvl="0" autoUpdateAnimBg="0"/>
      <p:bldP spid="16391" grpId="0" bldLvl="0" autoUpdateAnimBg="0"/>
      <p:bldP spid="16393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公司入职培训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公司入职培训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公司入职培训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全屏显示(16:9)</PresentationFormat>
  <Paragraphs>50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MS UI Gothic</vt:lpstr>
      <vt:lpstr>楷体_GB2312</vt:lpstr>
      <vt:lpstr>宋体</vt:lpstr>
      <vt:lpstr>微软雅黑</vt:lpstr>
      <vt:lpstr>Arial</vt:lpstr>
      <vt:lpstr>Calibri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2012-12-12T08:56:00Z</dcterms:created>
  <dcterms:modified xsi:type="dcterms:W3CDTF">2023-01-16T16:54:08Z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7D863BF0BB6F4FEFABEA6CA8876CBFF6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