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0" r:id="rId2"/>
    <p:sldId id="277" r:id="rId3"/>
    <p:sldId id="324" r:id="rId4"/>
    <p:sldId id="323" r:id="rId5"/>
    <p:sldId id="322" r:id="rId6"/>
    <p:sldId id="320" r:id="rId7"/>
    <p:sldId id="319" r:id="rId8"/>
    <p:sldId id="318" r:id="rId9"/>
    <p:sldId id="317" r:id="rId10"/>
    <p:sldId id="316" r:id="rId11"/>
    <p:sldId id="314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138"/>
      </p:cViewPr>
      <p:guideLst>
        <p:guide orient="horz" pos="216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E25D148-DBB6-48AC-9E24-BB2AD15B918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0A0B6C1-0B02-40FB-BF68-6AA8A89F4B9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B5025317-BC8A-4AA8-B660-61B7019DA12D}" type="slidenum">
              <a:rPr lang="zh-CN" altLang="en-US" smtClean="0">
                <a:latin typeface="Arial" panose="020B0604020202020204" pitchFamily="34" charset="0"/>
                <a:ea typeface="宋体" panose="02010600030101010101" pitchFamily="2" charset="-122"/>
              </a:rPr>
              <a:t>1</a:t>
            </a:fld>
            <a:endParaRPr lang="en-US" altLang="zh-CN" smtClean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"/>
          <p:cNvGrpSpPr/>
          <p:nvPr userDrawn="1"/>
        </p:nvGrpSpPr>
        <p:grpSpPr bwMode="auto">
          <a:xfrm>
            <a:off x="1" y="876300"/>
            <a:ext cx="6107906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dirty="0" smtClean="0"/>
            </a:p>
          </p:txBody>
        </p:sp>
        <p:pic>
          <p:nvPicPr>
            <p:cNvPr id="9" name="图片 28"/>
            <p:cNvPicPr>
              <a:picLocks noChangeAspect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0" y="171612"/>
            <a:ext cx="9144000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5210" y="182564"/>
            <a:ext cx="746879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2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635" y="252414"/>
            <a:ext cx="392906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0" y="2127510"/>
            <a:ext cx="9144000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smtClean="0"/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985011" y="2373631"/>
            <a:ext cx="5827871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endParaRPr lang="zh-CN" altLang="en-US" dirty="0" smtClean="0"/>
          </a:p>
        </p:txBody>
      </p:sp>
      <p:grpSp>
        <p:nvGrpSpPr>
          <p:cNvPr id="7171" name="组合 8"/>
          <p:cNvGrpSpPr/>
          <p:nvPr/>
        </p:nvGrpSpPr>
        <p:grpSpPr bwMode="auto">
          <a:xfrm>
            <a:off x="4898" y="1849438"/>
            <a:ext cx="6113860" cy="1708298"/>
            <a:chOff x="-1042307" y="1967826"/>
            <a:chExt cx="8151138" cy="1707944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292198" y="1967826"/>
              <a:ext cx="3760989" cy="6621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Unit 3  Lesson18</a:t>
              </a:r>
              <a:endPara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-1042307" y="3029573"/>
              <a:ext cx="8151138" cy="6461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3600" b="1" dirty="0" smtClean="0">
                  <a:latin typeface="Times New Roman" panose="02020603050405020304" pitchFamily="18" charset="0"/>
                  <a:sym typeface="+mn-ea"/>
                </a:rPr>
                <a:t>Little </a:t>
              </a:r>
              <a:r>
                <a:rPr lang="zh-CN" altLang="en-US" sz="3600" b="1" dirty="0">
                  <a:latin typeface="Times New Roman" panose="02020603050405020304" pitchFamily="18" charset="0"/>
                  <a:sym typeface="+mn-ea"/>
                </a:rPr>
                <a:t>Zeke Sends an Email</a:t>
              </a:r>
              <a:endParaRPr lang="zh-CN" altLang="en-US" sz="3600" b="1" spc="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3" name="图片 1" descr="英语冀教（三起）五年级下册（2014年新编）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3860" y="1549400"/>
            <a:ext cx="3034903" cy="436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981878" y="523745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0" name="文本框 1"/>
          <p:cNvSpPr txBox="1">
            <a:spLocks noChangeArrowheads="1"/>
          </p:cNvSpPr>
          <p:nvPr/>
        </p:nvSpPr>
        <p:spPr bwMode="auto">
          <a:xfrm>
            <a:off x="635794" y="1158876"/>
            <a:ext cx="3028950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17411" name="图片 2" descr="图片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4" y="1385888"/>
            <a:ext cx="3457575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文本框 3"/>
          <p:cNvSpPr txBox="1">
            <a:spLocks noChangeArrowheads="1"/>
          </p:cNvSpPr>
          <p:nvPr/>
        </p:nvSpPr>
        <p:spPr bwMode="auto">
          <a:xfrm>
            <a:off x="4216004" y="1476375"/>
            <a:ext cx="4449365" cy="4522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sym typeface="+mn-ea"/>
              </a:rPr>
              <a:t>Danny:  </a:t>
            </a:r>
            <a:r>
              <a:rPr lang="en-US" sz="360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…</a:t>
            </a:r>
            <a:r>
              <a:rPr lang="en-US" sz="360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600" u="sng">
                <a:latin typeface="Times New Roman" panose="02020603050405020304" pitchFamily="18" charset="0"/>
                <a:sym typeface="+mn-ea"/>
              </a:rPr>
              <a:t>sentence</a:t>
            </a:r>
            <a:endParaRPr lang="en-US" sz="3600" u="sng">
              <a:latin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sym typeface="+mn-ea"/>
              </a:rPr>
              <a:t>               </a:t>
            </a:r>
            <a:r>
              <a:rPr lang="en-US" sz="3600" u="sng">
                <a:latin typeface="Times New Roman" panose="02020603050405020304" pitchFamily="18" charset="0"/>
                <a:sym typeface="+mn-ea"/>
              </a:rPr>
              <a:t>wrong</a:t>
            </a:r>
            <a:r>
              <a:rPr lang="en-US" sz="3600">
                <a:latin typeface="Times New Roman" panose="02020603050405020304" pitchFamily="18" charset="0"/>
                <a:sym typeface="+mn-ea"/>
              </a:rPr>
              <a:t>? </a:t>
            </a:r>
            <a:r>
              <a:rPr lang="en-US" sz="360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…</a:t>
            </a:r>
            <a:r>
              <a:rPr lang="en-US" sz="3600">
                <a:latin typeface="Times New Roman" panose="02020603050405020304" pitchFamily="18" charset="0"/>
                <a:sym typeface="+mn-ea"/>
              </a:rPr>
              <a:t> </a:t>
            </a:r>
            <a:endParaRPr lang="en-US" sz="3600">
              <a:latin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sym typeface="+mn-ea"/>
              </a:rPr>
              <a:t>               </a:t>
            </a:r>
            <a:r>
              <a:rPr lang="en-US" sz="3600" u="sng">
                <a:latin typeface="Times New Roman" panose="02020603050405020304" pitchFamily="18" charset="0"/>
                <a:sym typeface="+mn-ea"/>
              </a:rPr>
              <a:t>go to bed</a:t>
            </a:r>
            <a:r>
              <a:rPr lang="en-US" sz="3600">
                <a:latin typeface="Times New Roman" panose="02020603050405020304" pitchFamily="18" charset="0"/>
                <a:sym typeface="+mn-ea"/>
              </a:rPr>
              <a:t>?</a:t>
            </a:r>
            <a:endParaRPr lang="en-US" sz="3600">
              <a:latin typeface="Times New Roman" panose="02020603050405020304" pitchFamily="18" charset="0"/>
            </a:endParaRPr>
          </a:p>
          <a:p>
            <a:endParaRPr lang="en-US" sz="3600">
              <a:latin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sym typeface="+mn-ea"/>
              </a:rPr>
              <a:t>Li Ming:  Who is </a:t>
            </a:r>
            <a:r>
              <a:rPr lang="en-US" sz="360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…</a:t>
            </a:r>
            <a:r>
              <a:rPr lang="en-US" sz="3600">
                <a:latin typeface="Times New Roman" panose="02020603050405020304" pitchFamily="18" charset="0"/>
                <a:sym typeface="+mn-ea"/>
              </a:rPr>
              <a:t>?</a:t>
            </a:r>
            <a:endParaRPr lang="en-US" sz="3600">
              <a:latin typeface="Times New Roman" panose="02020603050405020304" pitchFamily="18" charset="0"/>
            </a:endParaRPr>
          </a:p>
          <a:p>
            <a:endParaRPr lang="en-US" sz="3600">
              <a:latin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sym typeface="+mn-ea"/>
              </a:rPr>
              <a:t>Jenny:   </a:t>
            </a:r>
            <a:r>
              <a:rPr lang="en-US" sz="3600" u="sng">
                <a:latin typeface="Times New Roman" panose="02020603050405020304" pitchFamily="18" charset="0"/>
                <a:sym typeface="+mn-ea"/>
              </a:rPr>
              <a:t>I don’t know</a:t>
            </a:r>
            <a:r>
              <a:rPr lang="en-US" sz="3600">
                <a:latin typeface="Times New Roman" panose="02020603050405020304" pitchFamily="18" charset="0"/>
                <a:sym typeface="+mn-ea"/>
              </a:rPr>
              <a:t>! </a:t>
            </a:r>
            <a:endParaRPr lang="en-US" sz="3600">
              <a:latin typeface="Times New Roman" panose="02020603050405020304" pitchFamily="18" charset="0"/>
            </a:endParaRPr>
          </a:p>
          <a:p>
            <a:pPr eaLnBrk="0" hangingPunct="0"/>
            <a:endParaRPr lang="zh-CN" alt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4" name="文本框 3"/>
          <p:cNvSpPr txBox="1">
            <a:spLocks noChangeArrowheads="1"/>
          </p:cNvSpPr>
          <p:nvPr/>
        </p:nvSpPr>
        <p:spPr bwMode="auto">
          <a:xfrm>
            <a:off x="1458887" y="2653723"/>
            <a:ext cx="6119813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sym typeface="+mn-ea"/>
              </a:rPr>
              <a:t>Tell this story to your friend.</a:t>
            </a:r>
          </a:p>
          <a:p>
            <a:endParaRPr lang="en-US" sz="2800" b="1" dirty="0">
              <a:latin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告诉你的朋友这个故事。</a:t>
            </a:r>
          </a:p>
        </p:txBody>
      </p:sp>
      <p:sp>
        <p:nvSpPr>
          <p:cNvPr id="8" name="矩形 7"/>
          <p:cNvSpPr/>
          <p:nvPr/>
        </p:nvSpPr>
        <p:spPr>
          <a:xfrm>
            <a:off x="666890" y="1199470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18" name="图片 2" descr="图片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293" y="1870076"/>
            <a:ext cx="2957513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5617369" y="2876551"/>
            <a:ext cx="2225279" cy="1444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altLang="x-none" sz="44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Beijing </a:t>
            </a:r>
            <a:endParaRPr lang="en-US" altLang="x-none" sz="4400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eaLnBrk="0" hangingPunct="0">
              <a:defRPr/>
            </a:pPr>
            <a:endParaRPr lang="zh-CN" altLang="en-US" sz="4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2" name="文本框 1"/>
          <p:cNvSpPr txBox="1">
            <a:spLocks noChangeArrowheads="1"/>
          </p:cNvSpPr>
          <p:nvPr/>
        </p:nvSpPr>
        <p:spPr bwMode="auto">
          <a:xfrm>
            <a:off x="978694" y="2598738"/>
            <a:ext cx="30289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38838" y="2798764"/>
            <a:ext cx="1518047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x-none" sz="44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Ottawa </a:t>
            </a:r>
            <a:endParaRPr lang="en-US" altLang="x-none" sz="3200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>
              <a:defRPr/>
            </a:pPr>
            <a:endParaRPr lang="zh-CN" altLang="en-US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0244" name="图片 7" descr="图片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2569" y="1630364"/>
            <a:ext cx="290512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 148"/>
          <p:cNvSpPr/>
          <p:nvPr/>
        </p:nvSpPr>
        <p:spPr>
          <a:xfrm rot="7140000">
            <a:off x="1923653" y="3988594"/>
            <a:ext cx="1036638" cy="57150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6" name="文本框 1"/>
          <p:cNvSpPr txBox="1">
            <a:spLocks noChangeArrowheads="1"/>
          </p:cNvSpPr>
          <p:nvPr/>
        </p:nvSpPr>
        <p:spPr bwMode="auto">
          <a:xfrm>
            <a:off x="635794" y="1158876"/>
            <a:ext cx="3028950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11267" name="图片 2" descr="图片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1579563"/>
            <a:ext cx="4572000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0" name="文本框 1"/>
          <p:cNvSpPr txBox="1">
            <a:spLocks noChangeArrowheads="1"/>
          </p:cNvSpPr>
          <p:nvPr/>
        </p:nvSpPr>
        <p:spPr bwMode="auto">
          <a:xfrm>
            <a:off x="635794" y="1158876"/>
            <a:ext cx="3028950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2291" name="文本框 2"/>
          <p:cNvSpPr txBox="1">
            <a:spLocks noChangeArrowheads="1"/>
          </p:cNvSpPr>
          <p:nvPr/>
        </p:nvSpPr>
        <p:spPr bwMode="auto">
          <a:xfrm>
            <a:off x="2346073" y="1158876"/>
            <a:ext cx="431598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Listen  and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Answer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65048" y="2235201"/>
            <a:ext cx="615579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en-US" altLang="x-none" sz="36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Where does Emma live?</a:t>
            </a:r>
          </a:p>
          <a:p>
            <a:pPr marL="609600">
              <a:lnSpc>
                <a:spcPct val="150000"/>
              </a:lnSpc>
              <a:defRPr/>
            </a:pPr>
            <a:r>
              <a:rPr lang="en-US" altLang="x-none" sz="36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A. Beijing </a:t>
            </a:r>
          </a:p>
          <a:p>
            <a:pPr marL="609600">
              <a:lnSpc>
                <a:spcPct val="150000"/>
              </a:lnSpc>
              <a:defRPr/>
            </a:pPr>
            <a:r>
              <a:rPr lang="en-US" altLang="x-none" sz="36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B. Ottawa   </a:t>
            </a:r>
          </a:p>
          <a:p>
            <a:pPr marL="609600">
              <a:lnSpc>
                <a:spcPct val="150000"/>
              </a:lnSpc>
              <a:defRPr/>
            </a:pPr>
            <a:r>
              <a:rPr lang="en-US" altLang="x-none" sz="36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C. London</a:t>
            </a:r>
          </a:p>
          <a:p>
            <a:pPr eaLnBrk="0" hangingPunct="0">
              <a:lnSpc>
                <a:spcPct val="150000"/>
              </a:lnSpc>
              <a:defRPr/>
            </a:pPr>
            <a:endParaRPr lang="en-US" altLang="x-none" sz="36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4" name="文本框 1"/>
          <p:cNvSpPr txBox="1">
            <a:spLocks noChangeArrowheads="1"/>
          </p:cNvSpPr>
          <p:nvPr/>
        </p:nvSpPr>
        <p:spPr bwMode="auto">
          <a:xfrm>
            <a:off x="635794" y="1158876"/>
            <a:ext cx="3028950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3315" name="文本框 2"/>
          <p:cNvSpPr txBox="1">
            <a:spLocks noChangeArrowheads="1"/>
          </p:cNvSpPr>
          <p:nvPr/>
        </p:nvSpPr>
        <p:spPr bwMode="auto">
          <a:xfrm>
            <a:off x="3128962" y="1158876"/>
            <a:ext cx="4293115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Read  and  Answer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</a:br>
            <a:endParaRPr lang="en-US" sz="3200" b="1" dirty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3316" name="文本框 3"/>
          <p:cNvSpPr txBox="1">
            <a:spLocks noChangeArrowheads="1"/>
          </p:cNvSpPr>
          <p:nvPr/>
        </p:nvSpPr>
        <p:spPr bwMode="auto">
          <a:xfrm>
            <a:off x="431485" y="1779687"/>
            <a:ext cx="8344379" cy="5078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609600">
              <a:lnSpc>
                <a:spcPct val="150000"/>
              </a:lnSpc>
            </a:pPr>
            <a:r>
              <a:rPr lang="en-US" sz="3600" dirty="0">
                <a:sym typeface="+mn-ea"/>
              </a:rPr>
              <a:t>1</a:t>
            </a:r>
            <a:r>
              <a:rPr lang="en-US" altLang="zh-CN" sz="3600" dirty="0">
                <a:latin typeface="Times New Roman" panose="02020603050405020304" pitchFamily="18" charset="0"/>
                <a:sym typeface="+mn-ea"/>
              </a:rPr>
              <a:t>.</a:t>
            </a:r>
            <a:r>
              <a:rPr lang="en-US" sz="3600" dirty="0">
                <a:latin typeface="Times New Roman" panose="02020603050405020304" pitchFamily="18" charset="0"/>
                <a:sym typeface="+mn-ea"/>
              </a:rPr>
              <a:t>Is the time in Ottawa the same as in Beijing?</a:t>
            </a:r>
          </a:p>
          <a:p>
            <a:pPr marL="609600" algn="ctr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sym typeface="+mn-ea"/>
              </a:rPr>
              <a:t>2</a:t>
            </a:r>
            <a:r>
              <a:rPr lang="en-US" altLang="zh-CN" sz="3600" dirty="0" smtClean="0">
                <a:latin typeface="Times New Roman" panose="02020603050405020304" pitchFamily="18" charset="0"/>
                <a:sym typeface="+mn-ea"/>
              </a:rPr>
              <a:t>.</a:t>
            </a:r>
            <a:r>
              <a:rPr lang="en-US" sz="3600" dirty="0" smtClean="0">
                <a:latin typeface="Times New Roman" panose="02020603050405020304" pitchFamily="18" charset="0"/>
                <a:sym typeface="+mn-ea"/>
              </a:rPr>
              <a:t>Where </a:t>
            </a:r>
            <a:r>
              <a:rPr lang="en-US" sz="3600" dirty="0">
                <a:latin typeface="Times New Roman" panose="02020603050405020304" pitchFamily="18" charset="0"/>
                <a:sym typeface="+mn-ea"/>
              </a:rPr>
              <a:t>does Little Zeke</a:t>
            </a:r>
            <a:r>
              <a:rPr lang="zh-CN" altLang="en-US" sz="36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600" dirty="0">
                <a:latin typeface="Times New Roman" panose="02020603050405020304" pitchFamily="18" charset="0"/>
                <a:sym typeface="+mn-ea"/>
              </a:rPr>
              <a:t>sleep?</a:t>
            </a:r>
            <a:endParaRPr lang="en-US" sz="3600" dirty="0">
              <a:latin typeface="Times New Roman" panose="02020603050405020304" pitchFamily="18" charset="0"/>
            </a:endParaRPr>
          </a:p>
          <a:p>
            <a:pPr marL="609600" algn="ctr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sym typeface="+mn-ea"/>
              </a:rPr>
              <a:t>A</a:t>
            </a:r>
            <a:r>
              <a:rPr lang="en-US" sz="3600" dirty="0">
                <a:latin typeface="Times New Roman" panose="02020603050405020304" pitchFamily="18" charset="0"/>
                <a:sym typeface="+mn-ea"/>
              </a:rPr>
              <a:t>. in the bed</a:t>
            </a:r>
            <a:r>
              <a:rPr lang="zh-CN" altLang="en-US" sz="3600" dirty="0">
                <a:latin typeface="Times New Roman" panose="02020603050405020304" pitchFamily="18" charset="0"/>
                <a:sym typeface="+mn-ea"/>
              </a:rPr>
              <a:t>.</a:t>
            </a:r>
            <a:r>
              <a:rPr lang="en-US" sz="3600" dirty="0">
                <a:latin typeface="Times New Roman" panose="02020603050405020304" pitchFamily="18" charset="0"/>
                <a:sym typeface="+mn-ea"/>
              </a:rPr>
              <a:t> </a:t>
            </a:r>
            <a:endParaRPr lang="en-US" sz="3600" dirty="0">
              <a:latin typeface="Times New Roman" panose="02020603050405020304" pitchFamily="18" charset="0"/>
            </a:endParaRPr>
          </a:p>
          <a:p>
            <a:pPr marL="609600" algn="ctr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sym typeface="+mn-ea"/>
              </a:rPr>
              <a:t>B</a:t>
            </a:r>
            <a:r>
              <a:rPr lang="en-US" sz="3600" dirty="0">
                <a:latin typeface="Times New Roman" panose="02020603050405020304" pitchFamily="18" charset="0"/>
                <a:sym typeface="+mn-ea"/>
              </a:rPr>
              <a:t>. in the sock</a:t>
            </a:r>
            <a:r>
              <a:rPr lang="zh-CN" altLang="en-US" sz="3600" dirty="0">
                <a:latin typeface="Times New Roman" panose="02020603050405020304" pitchFamily="18" charset="0"/>
                <a:sym typeface="+mn-ea"/>
              </a:rPr>
              <a:t>.</a:t>
            </a:r>
            <a:r>
              <a:rPr lang="en-US" sz="3600" dirty="0">
                <a:latin typeface="Times New Roman" panose="02020603050405020304" pitchFamily="18" charset="0"/>
                <a:sym typeface="+mn-ea"/>
              </a:rPr>
              <a:t> </a:t>
            </a:r>
            <a:endParaRPr lang="en-US" sz="3600" dirty="0">
              <a:latin typeface="Times New Roman" panose="02020603050405020304" pitchFamily="18" charset="0"/>
            </a:endParaRPr>
          </a:p>
          <a:p>
            <a:pPr marL="609600" algn="ctr"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sym typeface="+mn-ea"/>
              </a:rPr>
              <a:t>C</a:t>
            </a:r>
            <a:r>
              <a:rPr lang="en-US" sz="3600" dirty="0">
                <a:latin typeface="Times New Roman" panose="02020603050405020304" pitchFamily="18" charset="0"/>
                <a:sym typeface="+mn-ea"/>
              </a:rPr>
              <a:t>.</a:t>
            </a:r>
            <a:r>
              <a:rPr lang="zh-CN" altLang="en-US" sz="3600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600" dirty="0">
                <a:latin typeface="Times New Roman" panose="02020603050405020304" pitchFamily="18" charset="0"/>
                <a:sym typeface="+mn-ea"/>
              </a:rPr>
              <a:t>on the sofa</a:t>
            </a:r>
            <a:r>
              <a:rPr lang="zh-CN" altLang="en-US" sz="3600" dirty="0">
                <a:latin typeface="Times New Roman" panose="02020603050405020304" pitchFamily="18" charset="0"/>
                <a:sym typeface="+mn-ea"/>
              </a:rPr>
              <a:t>.</a:t>
            </a:r>
            <a:endParaRPr lang="zh-CN" altLang="en-US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635794" y="1158876"/>
            <a:ext cx="3028950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endParaRPr lang="en-US" altLang="zh-CN" sz="3200" b="1">
              <a:latin typeface="Times New Roman" panose="02020603050405020304" pitchFamily="18" charset="0"/>
            </a:endParaRPr>
          </a:p>
        </p:txBody>
      </p:sp>
      <p:sp>
        <p:nvSpPr>
          <p:cNvPr id="14339" name="文本框 2"/>
          <p:cNvSpPr txBox="1">
            <a:spLocks noChangeArrowheads="1"/>
          </p:cNvSpPr>
          <p:nvPr/>
        </p:nvSpPr>
        <p:spPr bwMode="auto">
          <a:xfrm>
            <a:off x="1431766" y="1406525"/>
            <a:ext cx="645080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b="1" dirty="0">
                <a:latin typeface="Times New Roman" panose="02020603050405020304" pitchFamily="18" charset="0"/>
                <a:sym typeface="+mn-ea"/>
              </a:rPr>
              <a:t>Read and judge True(T) or False(F</a:t>
            </a:r>
            <a:r>
              <a:rPr lang="en-US" sz="3200" b="1" dirty="0" smtClean="0">
                <a:latin typeface="Times New Roman" panose="02020603050405020304" pitchFamily="18" charset="0"/>
                <a:sym typeface="+mn-ea"/>
              </a:rPr>
              <a:t>)</a:t>
            </a:r>
            <a:endParaRPr lang="en-US" sz="3200" b="1" dirty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7212" y="2482850"/>
            <a:ext cx="8026004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09600">
              <a:lnSpc>
                <a:spcPct val="150000"/>
              </a:lnSpc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 </a:t>
            </a:r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</a:t>
            </a:r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1. They are sending an email to Emma. </a:t>
            </a:r>
            <a:endParaRPr lang="en-US" altLang="x-none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609600">
              <a:lnSpc>
                <a:spcPct val="150000"/>
              </a:lnSpc>
              <a:defRPr/>
            </a:pPr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F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2. Li Ming wants to go to the restaurant to have  lunch.</a:t>
            </a:r>
            <a:endParaRPr lang="en-US" altLang="x-none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609600">
              <a:lnSpc>
                <a:spcPct val="150000"/>
              </a:lnSpc>
              <a:defRPr/>
            </a:pPr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F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 Does Emma send the email to Jenny? </a:t>
            </a:r>
            <a:endParaRPr lang="en-US" altLang="x-none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609600">
              <a:lnSpc>
                <a:spcPct val="150000"/>
              </a:lnSpc>
              <a:defRPr/>
            </a:pPr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）</a:t>
            </a:r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4. Emma is sleeping in her bed,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x-none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but Zeke sleeps in the sock</a:t>
            </a:r>
            <a:r>
              <a:rPr lang="en-US" altLang="x-none" sz="2800" b="1" dirty="0" smtClean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  <a:endParaRPr lang="en-US" altLang="x-none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2" name="文本框 1"/>
          <p:cNvSpPr txBox="1">
            <a:spLocks noChangeArrowheads="1"/>
          </p:cNvSpPr>
          <p:nvPr/>
        </p:nvSpPr>
        <p:spPr bwMode="auto">
          <a:xfrm>
            <a:off x="635794" y="1158876"/>
            <a:ext cx="3028950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15363" name="图片 2" descr="图片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70522" y="772721"/>
            <a:ext cx="4213622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文本框 3"/>
          <p:cNvSpPr txBox="1">
            <a:spLocks noChangeArrowheads="1"/>
          </p:cNvSpPr>
          <p:nvPr/>
        </p:nvSpPr>
        <p:spPr bwMode="auto">
          <a:xfrm>
            <a:off x="1720903" y="4335464"/>
            <a:ext cx="6774207" cy="22467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sym typeface="+mn-ea"/>
              </a:rPr>
              <a:t>Jenny:  </a:t>
            </a:r>
            <a:r>
              <a:rPr lang="en-US" sz="28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…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u="sng" dirty="0">
                <a:latin typeface="Times New Roman" panose="02020603050405020304" pitchFamily="18" charset="0"/>
                <a:sym typeface="+mn-ea"/>
              </a:rPr>
              <a:t>send an email to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…</a:t>
            </a:r>
            <a:endParaRPr lang="en-US" sz="28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800" b="1" dirty="0">
              <a:latin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sym typeface="+mn-ea"/>
              </a:rPr>
              <a:t>Danny:   </a:t>
            </a:r>
            <a:r>
              <a:rPr lang="en-US" sz="2800" b="1" u="sng" dirty="0">
                <a:latin typeface="Times New Roman" panose="02020603050405020304" pitchFamily="18" charset="0"/>
                <a:sym typeface="+mn-ea"/>
              </a:rPr>
              <a:t>Where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…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u="sng" dirty="0">
                <a:latin typeface="Times New Roman" panose="02020603050405020304" pitchFamily="18" charset="0"/>
                <a:sym typeface="+mn-ea"/>
              </a:rPr>
              <a:t>live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?</a:t>
            </a:r>
            <a:endParaRPr lang="en-US" sz="2800" b="1" dirty="0">
              <a:latin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sym typeface="+mn-ea"/>
              </a:rPr>
              <a:t>Jenny:  </a:t>
            </a:r>
            <a:r>
              <a:rPr lang="en-US" sz="28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…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u="sng" dirty="0">
                <a:latin typeface="Times New Roman" panose="02020603050405020304" pitchFamily="18" charset="0"/>
                <a:sym typeface="+mn-ea"/>
              </a:rPr>
              <a:t>Ottawa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, </a:t>
            </a:r>
            <a:r>
              <a:rPr lang="en-US" sz="28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…</a:t>
            </a:r>
            <a:r>
              <a:rPr lang="en-US" sz="28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u="sng" dirty="0">
                <a:latin typeface="Times New Roman" panose="02020603050405020304" pitchFamily="18" charset="0"/>
                <a:sym typeface="+mn-ea"/>
              </a:rPr>
              <a:t>about our trip</a:t>
            </a:r>
            <a:r>
              <a:rPr lang="en-US" sz="2800" b="1" dirty="0" smtClean="0">
                <a:latin typeface="Times New Roman" panose="02020603050405020304" pitchFamily="18" charset="0"/>
                <a:sym typeface="+mn-ea"/>
              </a:rPr>
              <a:t>.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1" y="280988"/>
            <a:ext cx="3127779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出版社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635794" y="1158876"/>
            <a:ext cx="3028950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endParaRPr lang="en-US" altLang="zh-CN" sz="3200" b="1">
              <a:latin typeface="Times New Roman" panose="02020603050405020304" pitchFamily="18" charset="0"/>
            </a:endParaRPr>
          </a:p>
        </p:txBody>
      </p:sp>
      <p:pic>
        <p:nvPicPr>
          <p:cNvPr id="16387" name="图片 2" descr="图片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50181" y="1098550"/>
            <a:ext cx="6243638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文本框 3"/>
          <p:cNvSpPr txBox="1">
            <a:spLocks noChangeArrowheads="1"/>
          </p:cNvSpPr>
          <p:nvPr/>
        </p:nvSpPr>
        <p:spPr bwMode="auto">
          <a:xfrm>
            <a:off x="508993" y="4133358"/>
            <a:ext cx="7986117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sym typeface="+mn-ea"/>
              </a:rPr>
              <a:t>Li Ming:  </a:t>
            </a:r>
            <a:r>
              <a:rPr lang="en-US" sz="32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…</a:t>
            </a:r>
            <a:r>
              <a:rPr lang="en-US" sz="32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200" b="1" u="sng" dirty="0">
                <a:latin typeface="Times New Roman" panose="02020603050405020304" pitchFamily="18" charset="0"/>
                <a:sym typeface="+mn-ea"/>
              </a:rPr>
              <a:t>an email for us</a:t>
            </a:r>
            <a:r>
              <a:rPr lang="en-US" sz="3200" b="1" dirty="0">
                <a:latin typeface="Times New Roman" panose="02020603050405020304" pitchFamily="18" charset="0"/>
                <a:sym typeface="+mn-ea"/>
              </a:rPr>
              <a:t>!</a:t>
            </a:r>
            <a:endParaRPr lang="en-US" sz="3200" b="1" dirty="0">
              <a:latin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sym typeface="+mn-ea"/>
              </a:rPr>
              <a:t>Danny:   </a:t>
            </a:r>
            <a:r>
              <a:rPr lang="en-US" sz="3200" b="1" u="sng" dirty="0">
                <a:latin typeface="Times New Roman" panose="02020603050405020304" pitchFamily="18" charset="0"/>
                <a:sym typeface="+mn-ea"/>
              </a:rPr>
              <a:t>Who</a:t>
            </a:r>
            <a:r>
              <a:rPr lang="en-US" sz="32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…</a:t>
            </a:r>
            <a:endParaRPr lang="en-US" sz="3200" b="1" dirty="0">
              <a:latin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sym typeface="+mn-ea"/>
              </a:rPr>
              <a:t>Jenny:   </a:t>
            </a:r>
            <a:r>
              <a:rPr lang="en-US" sz="32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…</a:t>
            </a:r>
            <a:r>
              <a:rPr lang="en-US" sz="32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200" b="1" u="sng" dirty="0">
                <a:latin typeface="Times New Roman" panose="02020603050405020304" pitchFamily="18" charset="0"/>
                <a:sym typeface="+mn-ea"/>
              </a:rPr>
              <a:t>Ottawa</a:t>
            </a:r>
            <a:r>
              <a:rPr lang="en-US" sz="3200" b="1" dirty="0">
                <a:latin typeface="Times New Roman" panose="02020603050405020304" pitchFamily="18" charset="0"/>
                <a:sym typeface="+mn-ea"/>
              </a:rPr>
              <a:t>.  </a:t>
            </a:r>
            <a:r>
              <a:rPr lang="en-US" sz="32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…</a:t>
            </a:r>
            <a:r>
              <a:rPr lang="en-US" sz="32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200" b="1" u="sng" dirty="0">
                <a:latin typeface="Times New Roman" panose="02020603050405020304" pitchFamily="18" charset="0"/>
                <a:sym typeface="+mn-ea"/>
              </a:rPr>
              <a:t>Emma</a:t>
            </a:r>
            <a:r>
              <a:rPr lang="en-US" sz="3200" b="1" dirty="0">
                <a:latin typeface="Times New Roman" panose="02020603050405020304" pitchFamily="18" charset="0"/>
                <a:sym typeface="+mn-ea"/>
              </a:rPr>
              <a:t>!</a:t>
            </a:r>
            <a:endParaRPr lang="en-US" sz="3200" b="1" dirty="0">
              <a:latin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sym typeface="+mn-ea"/>
              </a:rPr>
              <a:t>Danny:  </a:t>
            </a:r>
            <a:r>
              <a:rPr lang="en-US" sz="32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…</a:t>
            </a:r>
            <a:r>
              <a:rPr lang="en-US" sz="32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200" b="1" u="sng" dirty="0">
                <a:latin typeface="Times New Roman" panose="02020603050405020304" pitchFamily="18" charset="0"/>
                <a:sym typeface="+mn-ea"/>
              </a:rPr>
              <a:t>everybody in Ottawa</a:t>
            </a:r>
            <a:r>
              <a:rPr lang="en-US" sz="32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200" b="1" u="sng" dirty="0">
                <a:latin typeface="Times New Roman" panose="02020603050405020304" pitchFamily="18" charset="0"/>
                <a:sym typeface="+mn-ea"/>
              </a:rPr>
              <a:t>sleeping</a:t>
            </a:r>
            <a:r>
              <a:rPr lang="en-US" sz="3200" b="1" dirty="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Arial" panose="020B0604020202020204" pitchFamily="34" charset="0"/>
                <a:sym typeface="+mn-ea"/>
              </a:rPr>
              <a:t>…</a:t>
            </a:r>
            <a:endParaRPr lang="zh-CN" altLang="en-US" sz="32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全屏显示(4:3)</PresentationFormat>
  <Paragraphs>53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2023-01-16T16:54:13Z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5492438671754B5F993829240BF046D9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