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836" r:id="rId2"/>
    <p:sldId id="945" r:id="rId3"/>
    <p:sldId id="925" r:id="rId4"/>
    <p:sldId id="926" r:id="rId5"/>
    <p:sldId id="927" r:id="rId6"/>
    <p:sldId id="928" r:id="rId7"/>
    <p:sldId id="939" r:id="rId8"/>
    <p:sldId id="940" r:id="rId9"/>
    <p:sldId id="890" r:id="rId10"/>
    <p:sldId id="941" r:id="rId11"/>
    <p:sldId id="921" r:id="rId12"/>
    <p:sldId id="891" r:id="rId13"/>
    <p:sldId id="820" r:id="rId14"/>
    <p:sldId id="934" r:id="rId15"/>
    <p:sldId id="933" r:id="rId16"/>
    <p:sldId id="943" r:id="rId17"/>
    <p:sldId id="942" r:id="rId1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B15D"/>
    <a:srgbClr val="0000FF"/>
    <a:srgbClr val="732121"/>
    <a:srgbClr val="000000"/>
    <a:srgbClr val="FF0000"/>
    <a:srgbClr val="FFCCFF"/>
    <a:srgbClr val="D9DBDA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2" autoAdjust="0"/>
    <p:restoredTop sz="94960" autoAdjust="0"/>
  </p:normalViewPr>
  <p:slideViewPr>
    <p:cSldViewPr>
      <p:cViewPr>
        <p:scale>
          <a:sx n="100" d="100"/>
          <a:sy n="100" d="100"/>
        </p:scale>
        <p:origin x="-1092" y="-300"/>
      </p:cViewPr>
      <p:guideLst>
        <p:guide orient="horz" pos="2387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fld id="{5CCD941B-9F3A-497E-9346-5E128E6D1987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325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A68598B4-5C09-4C49-A3BB-9A8C5898D616}" type="slidenum">
              <a:rPr lang="zh-CN" altLang="en-US">
                <a:latin typeface="Times New Roman" panose="02020603050405020304" pitchFamily="18" charset="0"/>
              </a:rPr>
              <a:t>1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734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73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D1187BB7-EEE8-4884-BE38-0C27C29525EE}" type="slidenum">
              <a:rPr lang="zh-CN" altLang="en-US">
                <a:latin typeface="Times New Roman" panose="02020603050405020304" pitchFamily="18" charset="0"/>
              </a:rPr>
              <a:t>3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24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57F79C98-86A5-4F3D-AC7E-73811F66F88B}" type="slidenum">
              <a:rPr lang="zh-CN" altLang="en-US">
                <a:latin typeface="Times New Roman" panose="02020603050405020304" pitchFamily="18" charset="0"/>
              </a:rPr>
              <a:t>7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861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86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022E4C5C-1A57-4385-94C2-CC648E5C8624}" type="slidenum">
              <a:rPr lang="zh-CN" altLang="en-US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065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06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E971C628-79C0-40BF-8874-8A50356EF276}" type="slidenum">
              <a:rPr lang="zh-CN" altLang="en-US">
                <a:latin typeface="Times New Roman" panose="02020603050405020304" pitchFamily="18" charset="0"/>
              </a:rPr>
              <a:t>13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270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27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62A916EF-554E-4AA3-9D1E-5867E9EB4B31}" type="slidenum">
              <a:rPr lang="zh-CN" altLang="en-US">
                <a:latin typeface="Times New Roman" panose="02020603050405020304" pitchFamily="18" charset="0"/>
              </a:rPr>
              <a:t>14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6" descr="M11.jpg"/>
          <p:cNvPicPr>
            <a:picLocks noChangeAspect="1" noChangeArrowheads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ransition spd="med">
    <p:sndAc>
      <p:stSnd>
        <p:snd r:embed="rId5" name="chimes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0099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 idx="4294967295"/>
          </p:nvPr>
        </p:nvSpPr>
        <p:spPr>
          <a:xfrm>
            <a:off x="0" y="1916832"/>
            <a:ext cx="9158514" cy="1720850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zh-CN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</a:rPr>
              <a:t>Unit6 It’s a grapefruit.</a:t>
            </a:r>
            <a:endParaRPr lang="zh-CN" altLang="en-US" sz="6000" b="1" dirty="0" smtClean="0">
              <a:solidFill>
                <a:schemeClr val="accent3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537321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204528">
            <a:off x="3854450" y="3887788"/>
            <a:ext cx="9525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图片 1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8038" y="3500438"/>
            <a:ext cx="196691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标题 8"/>
          <p:cNvSpPr txBox="1">
            <a:spLocks noChangeArrowheads="1"/>
          </p:cNvSpPr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zh-CN" sz="2400" b="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2400" b="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zh-CN" altLang="en-US" sz="2400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5541" name="图片 1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0494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3" name="内容占位符 1"/>
          <p:cNvSpPr txBox="1">
            <a:spLocks noChangeArrowheads="1"/>
          </p:cNvSpPr>
          <p:nvPr/>
        </p:nvSpPr>
        <p:spPr bwMode="auto">
          <a:xfrm>
            <a:off x="1045160" y="6905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4400" b="0" dirty="0">
                <a:solidFill>
                  <a:srgbClr val="30937B"/>
                </a:solidFill>
                <a:ea typeface="幼圆" panose="02010509060101010101" pitchFamily="49" charset="-122"/>
              </a:rPr>
              <a:t>Guess</a:t>
            </a:r>
            <a:endParaRPr lang="zh-CN" altLang="en-US" sz="4400" b="0" dirty="0">
              <a:solidFill>
                <a:srgbClr val="30937B"/>
              </a:solidFill>
              <a:ea typeface="幼圆" panose="02010509060101010101" pitchFamily="49" charset="-122"/>
            </a:endParaRPr>
          </a:p>
        </p:txBody>
      </p:sp>
      <p:pic>
        <p:nvPicPr>
          <p:cNvPr id="65544" name="图片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40425" y="2416175"/>
            <a:ext cx="26987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5" name="组合 5"/>
          <p:cNvGrpSpPr/>
          <p:nvPr/>
        </p:nvGrpSpPr>
        <p:grpSpPr bwMode="auto">
          <a:xfrm>
            <a:off x="611188" y="3573463"/>
            <a:ext cx="2792412" cy="2419350"/>
            <a:chOff x="900113" y="2065338"/>
            <a:chExt cx="3123084" cy="2664296"/>
          </a:xfrm>
        </p:grpSpPr>
        <p:pic>
          <p:nvPicPr>
            <p:cNvPr id="65552" name="图片 2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flipH="1">
              <a:off x="900113" y="2065338"/>
              <a:ext cx="2251868" cy="266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3" name="图片 4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 rot="813267">
              <a:off x="2755032" y="2684154"/>
              <a:ext cx="1268165" cy="114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1"/>
          <p:cNvGrpSpPr/>
          <p:nvPr/>
        </p:nvGrpSpPr>
        <p:grpSpPr bwMode="auto">
          <a:xfrm>
            <a:off x="1619250" y="1700213"/>
            <a:ext cx="4752975" cy="1098550"/>
            <a:chOff x="1619672" y="1867685"/>
            <a:chExt cx="4752528" cy="1098261"/>
          </a:xfrm>
        </p:grpSpPr>
        <p:sp>
          <p:nvSpPr>
            <p:cNvPr id="20" name="椭圆形标注 19"/>
            <p:cNvSpPr/>
            <p:nvPr/>
          </p:nvSpPr>
          <p:spPr>
            <a:xfrm>
              <a:off x="1619672" y="1867685"/>
              <a:ext cx="4752528" cy="1098261"/>
            </a:xfrm>
            <a:prstGeom prst="wedgeEllipseCallout">
              <a:avLst>
                <a:gd name="adj1" fmla="val 44335"/>
                <a:gd name="adj2" fmla="val 75533"/>
              </a:avLst>
            </a:prstGeom>
            <a:solidFill>
              <a:schemeClr val="bg2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endParaRPr kumimoji="1"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886347" y="2081941"/>
              <a:ext cx="4357278" cy="645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en-US" altLang="zh-CN" sz="3600" dirty="0">
                  <a:solidFill>
                    <a:srgbClr val="FF0000"/>
                  </a:solidFill>
                  <a:latin typeface="Arial" panose="020B0604020202020204"/>
                  <a:sym typeface="+mn-ea"/>
                </a:rPr>
                <a:t>Is that </a:t>
              </a:r>
              <a:r>
                <a:rPr kumimoji="1" lang="en-US" altLang="zh-CN" sz="3600" dirty="0">
                  <a:solidFill>
                    <a:schemeClr val="tx1">
                      <a:lumMod val="50000"/>
                    </a:schemeClr>
                  </a:solidFill>
                  <a:latin typeface="Arial" panose="020B0604020202020204"/>
                  <a:sym typeface="+mn-ea"/>
                </a:rPr>
                <a:t>a cherry, too?</a:t>
              </a:r>
            </a:p>
          </p:txBody>
        </p:sp>
      </p:grpSp>
      <p:grpSp>
        <p:nvGrpSpPr>
          <p:cNvPr id="4" name="组合 7"/>
          <p:cNvGrpSpPr/>
          <p:nvPr/>
        </p:nvGrpSpPr>
        <p:grpSpPr bwMode="auto">
          <a:xfrm>
            <a:off x="2195513" y="5199063"/>
            <a:ext cx="6121400" cy="1039812"/>
            <a:chOff x="2339752" y="5198350"/>
            <a:chExt cx="6120679" cy="1040699"/>
          </a:xfrm>
        </p:grpSpPr>
        <p:sp>
          <p:nvSpPr>
            <p:cNvPr id="13" name="椭圆形标注 12"/>
            <p:cNvSpPr/>
            <p:nvPr/>
          </p:nvSpPr>
          <p:spPr>
            <a:xfrm>
              <a:off x="2339752" y="5198350"/>
              <a:ext cx="6120679" cy="1040699"/>
            </a:xfrm>
            <a:prstGeom prst="wedgeEllipseCallout">
              <a:avLst>
                <a:gd name="adj1" fmla="val -50016"/>
                <a:gd name="adj2" fmla="val -54182"/>
              </a:avLst>
            </a:prstGeom>
            <a:solidFill>
              <a:schemeClr val="bg2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en-US" altLang="zh-CN" sz="36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431816" y="5373124"/>
              <a:ext cx="5958773" cy="646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1" lang="en-US" altLang="zh-CN" sz="3600" dirty="0">
                  <a:solidFill>
                    <a:srgbClr val="FF0000"/>
                  </a:solidFill>
                  <a:latin typeface="Arial" panose="020B0604020202020204"/>
                  <a:sym typeface="+mn-ea"/>
                </a:rPr>
                <a:t>No, it isn’t. It’s a </a:t>
              </a:r>
              <a:r>
                <a:rPr kumimoji="1" lang="en-US" altLang="zh-CN" sz="3600" dirty="0">
                  <a:solidFill>
                    <a:schemeClr val="tx1">
                      <a:lumMod val="50000"/>
                    </a:schemeClr>
                  </a:solidFill>
                  <a:latin typeface="Arial" panose="020B0604020202020204"/>
                  <a:sym typeface="+mn-ea"/>
                </a:rPr>
                <a:t>strawberry.</a:t>
              </a:r>
            </a:p>
          </p:txBody>
        </p:sp>
      </p:grp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1505 L 0.00799 -0.01482 C 0.00677 -0.01945 0.0059 -0.02408 0.00452 -0.02871 C 0.00399 -0.03033 0.00295 -0.03148 0.00226 -0.0331 C 0.00174 -0.03449 0.00156 -0.03611 0.00122 -0.03773 C 0.00156 -0.04584 0.00156 -0.05394 0.00226 -0.06204 C 0.00243 -0.06343 0.00313 -0.06505 0.00347 -0.06644 C 0.00417 -0.0706 0.00486 -0.07454 0.00573 -0.07871 C 0.00608 -0.08056 0.00712 -0.08704 0.00799 -0.08912 C 0.00851 -0.09074 0.00955 -0.09213 0.01024 -0.09375 C 0.01077 -0.09514 0.01094 -0.09676 0.01129 -0.09838 C 0.01198 -0.10047 0.01302 -0.10232 0.01372 -0.1044 C 0.01424 -0.10672 0.01493 -0.1125 0.01597 -0.11505 C 0.01719 -0.11806 0.01962 -0.1206 0.02049 -0.12408 C 0.02309 -0.13472 0.01962 -0.12153 0.02379 -0.13472 C 0.02431 -0.13611 0.02465 -0.13773 0.025 -0.13912 C 0.02552 -0.14167 0.02535 -0.14445 0.02622 -0.14676 C 0.02726 -0.15 0.02917 -0.15278 0.03073 -0.15579 L 0.03299 -0.16042 C 0.03368 -0.16204 0.0342 -0.16366 0.03524 -0.16505 C 0.0375 -0.16806 0.04028 -0.1706 0.04202 -0.17408 C 0.04514 -0.18009 0.04323 -0.17755 0.04774 -0.18172 C 0.04809 -0.1831 0.04774 -0.18611 0.04896 -0.18611 C 0.05191 -0.18658 0.0809 -0.18357 0.08646 -0.1831 C 0.10191 -0.17616 0.08611 -0.1838 0.09774 -0.17709 C 0.10087 -0.17547 0.10347 -0.175 0.10695 -0.17408 C 0.10833 -0.17315 0.1099 -0.17199 0.11146 -0.17107 C 0.11372 -0.16991 0.11823 -0.16806 0.11823 -0.16783 C 0.12361 -0.16088 0.12083 -0.16528 0.12622 -0.1544 C 0.1283 -0.15023 0.12934 -0.14861 0.13073 -0.14375 C 0.1316 -0.14074 0.13229 -0.13773 0.13299 -0.13472 L 0.13524 -0.1257 C 0.13559 -0.12408 0.13559 -0.12222 0.13646 -0.12107 L 0.13976 -0.11644 L 0.14219 -0.10741 C 0.14254 -0.10579 0.14288 -0.1044 0.14323 -0.10278 C 0.14462 -0.09514 0.14392 -0.09884 0.14549 -0.09236 C 0.14618 -0.08634 0.1467 -0.07986 0.14774 -0.07408 C 0.14809 -0.07246 0.14861 -0.07107 0.14896 -0.06945 L 0.15122 -0.04838 C 0.15156 -0.04468 0.15243 -0.04121 0.15243 -0.03773 L 0.15243 -0.0088 L 0.15243 -0.00857 " pathEditMode="relative" rAng="0" ptsTypes="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-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标题 8"/>
          <p:cNvSpPr txBox="1">
            <a:spLocks noChangeArrowheads="1"/>
          </p:cNvSpPr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zh-CN" sz="2400" b="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2400" b="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zh-CN" altLang="en-US" sz="2400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云形 7"/>
          <p:cNvSpPr/>
          <p:nvPr/>
        </p:nvSpPr>
        <p:spPr bwMode="auto">
          <a:xfrm>
            <a:off x="1428750" y="2428875"/>
            <a:ext cx="3071813" cy="5715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6564" name="图片 1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75" y="121443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内容占位符 1"/>
          <p:cNvSpPr>
            <a:spLocks noGrp="1" noChangeArrowheads="1"/>
          </p:cNvSpPr>
          <p:nvPr>
            <p:ph sz="quarter" idx="4294967295"/>
          </p:nvPr>
        </p:nvSpPr>
        <p:spPr>
          <a:xfrm>
            <a:off x="989013" y="868363"/>
            <a:ext cx="4440237" cy="774700"/>
          </a:xfrm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  <a:defRPr/>
            </a:pPr>
            <a:r>
              <a:rPr lang="en-US" altLang="zh-CN" sz="6600" dirty="0" smtClean="0">
                <a:solidFill>
                  <a:srgbClr val="30937B"/>
                </a:solidFill>
                <a:ea typeface="黑体" panose="02010609060101010101" pitchFamily="49" charset="-122"/>
              </a:rPr>
              <a:t>Just  talk</a:t>
            </a:r>
            <a:endParaRPr lang="zh-CN" altLang="en-US" sz="6600" dirty="0" smtClean="0">
              <a:solidFill>
                <a:srgbClr val="30937B"/>
              </a:solidFill>
              <a:ea typeface="黑体" panose="02010609060101010101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285875" y="1797050"/>
            <a:ext cx="3857625" cy="6032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567" name="图片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2857500"/>
            <a:ext cx="485775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07975" y="1076325"/>
            <a:ext cx="5435600" cy="954088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kumimoji="1" lang="zh-CN" altLang="en-US" sz="2800" b="1" dirty="0">
                <a:solidFill>
                  <a:schemeClr val="tx1">
                    <a:lumMod val="50000"/>
                  </a:schemeClr>
                </a:solidFill>
                <a:sym typeface="+mn-ea"/>
              </a:rPr>
              <a:t>Read it by </a:t>
            </a:r>
            <a:r>
              <a:rPr kumimoji="1" lang="en-US" altLang="zh-CN" sz="2800" b="1" dirty="0">
                <a:solidFill>
                  <a:schemeClr val="tx1">
                    <a:lumMod val="50000"/>
                  </a:schemeClr>
                </a:solidFill>
                <a:sym typeface="+mn-ea"/>
              </a:rPr>
              <a:t>yourself </a:t>
            </a:r>
            <a:r>
              <a:rPr kumimoji="1" lang="zh-CN" altLang="en-US" sz="2800" b="1" dirty="0">
                <a:solidFill>
                  <a:schemeClr val="tx1">
                    <a:lumMod val="50000"/>
                  </a:schemeClr>
                </a:solidFill>
                <a:sym typeface="+mn-ea"/>
              </a:rPr>
              <a:t>for one minute .</a:t>
            </a:r>
          </a:p>
          <a:p>
            <a:pPr algn="ctr">
              <a:defRPr/>
            </a:pPr>
            <a:r>
              <a:rPr kumimoji="1" lang="zh-CN" altLang="en-US" sz="2800" b="1" dirty="0">
                <a:solidFill>
                  <a:schemeClr val="tx1">
                    <a:lumMod val="50000"/>
                  </a:schemeClr>
                </a:solidFill>
                <a:sym typeface="+mn-ea"/>
              </a:rPr>
              <a:t>自读对话一分钟。</a:t>
            </a:r>
            <a:endParaRPr kumimoji="1" lang="zh-CN" altLang="en-US" b="1" dirty="0">
              <a:solidFill>
                <a:schemeClr val="tx1">
                  <a:lumMod val="50000"/>
                </a:schemeClr>
              </a:solidFill>
              <a:sym typeface="+mn-ea"/>
            </a:endParaRPr>
          </a:p>
        </p:txBody>
      </p:sp>
      <p:grpSp>
        <p:nvGrpSpPr>
          <p:cNvPr id="67587" name="Group 3"/>
          <p:cNvGrpSpPr/>
          <p:nvPr/>
        </p:nvGrpSpPr>
        <p:grpSpPr bwMode="auto">
          <a:xfrm>
            <a:off x="360363" y="2351088"/>
            <a:ext cx="4319587" cy="3678237"/>
            <a:chOff x="-103" y="181"/>
            <a:chExt cx="3084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kumimoji="1" lang="zh-CN" altLang="en-US"/>
            </a:p>
          </p:txBody>
        </p:sp>
        <p:sp>
          <p:nvSpPr>
            <p:cNvPr id="67611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rgbClr val="0099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Learning tip :</a:t>
              </a: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66370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kumimoji="1" lang="zh-CN" altLang="en-US"/>
          </a:p>
        </p:txBody>
      </p:sp>
      <p:sp>
        <p:nvSpPr>
          <p:cNvPr id="67589" name="Oval 8"/>
          <p:cNvSpPr>
            <a:spLocks noChangeArrowheads="1"/>
          </p:cNvSpPr>
          <p:nvPr/>
        </p:nvSpPr>
        <p:spPr bwMode="auto">
          <a:xfrm>
            <a:off x="5086350" y="1947863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7590" name="Oval 9"/>
          <p:cNvSpPr>
            <a:spLocks noChangeArrowheads="1"/>
          </p:cNvSpPr>
          <p:nvPr/>
        </p:nvSpPr>
        <p:spPr bwMode="auto">
          <a:xfrm>
            <a:off x="5148263" y="1960563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Group 10"/>
          <p:cNvGrpSpPr/>
          <p:nvPr/>
        </p:nvGrpSpPr>
        <p:grpSpPr bwMode="auto">
          <a:xfrm>
            <a:off x="5832747" y="5852224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2357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kumimoji="1" lang="zh-CN" altLang="en-US"/>
            </a:p>
          </p:txBody>
        </p:sp>
        <p:sp>
          <p:nvSpPr>
            <p:cNvPr id="2357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kumimoji="1" lang="zh-CN" altLang="en-US"/>
            </a:p>
          </p:txBody>
        </p:sp>
        <p:sp>
          <p:nvSpPr>
            <p:cNvPr id="2358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2358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kumimoji="1"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67592" name="Text Box 15"/>
          <p:cNvSpPr txBox="1">
            <a:spLocks noChangeArrowheads="1"/>
          </p:cNvSpPr>
          <p:nvPr/>
        </p:nvSpPr>
        <p:spPr bwMode="auto">
          <a:xfrm>
            <a:off x="7729538" y="2495550"/>
            <a:ext cx="496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67593" name="Text Box 16"/>
          <p:cNvSpPr txBox="1">
            <a:spLocks noChangeArrowheads="1"/>
          </p:cNvSpPr>
          <p:nvPr/>
        </p:nvSpPr>
        <p:spPr bwMode="auto">
          <a:xfrm>
            <a:off x="7937500" y="4073525"/>
            <a:ext cx="431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67594" name="Text Box 17"/>
          <p:cNvSpPr txBox="1">
            <a:spLocks noChangeArrowheads="1"/>
          </p:cNvSpPr>
          <p:nvPr/>
        </p:nvSpPr>
        <p:spPr bwMode="auto">
          <a:xfrm>
            <a:off x="6445250" y="5046663"/>
            <a:ext cx="61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67595" name="WordArt 18"/>
          <p:cNvSpPr>
            <a:spLocks noChangeArrowheads="1" noChangeShapeType="1" noTextEdit="1"/>
          </p:cNvSpPr>
          <p:nvPr/>
        </p:nvSpPr>
        <p:spPr bwMode="auto">
          <a:xfrm>
            <a:off x="5653088" y="135096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一分钟倒计时</a:t>
            </a:r>
          </a:p>
        </p:txBody>
      </p:sp>
      <p:sp>
        <p:nvSpPr>
          <p:cNvPr id="67596" name="Oval 19"/>
          <p:cNvSpPr>
            <a:spLocks noChangeArrowheads="1"/>
          </p:cNvSpPr>
          <p:nvPr/>
        </p:nvSpPr>
        <p:spPr bwMode="auto">
          <a:xfrm>
            <a:off x="5111750" y="1949450"/>
            <a:ext cx="3373438" cy="3497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076825" y="1936750"/>
            <a:ext cx="3551238" cy="3530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2143125"/>
            <a:ext cx="150812" cy="3206750"/>
            <a:chOff x="0" y="0"/>
            <a:chExt cx="364" cy="1451"/>
          </a:xfrm>
        </p:grpSpPr>
        <p:sp>
          <p:nvSpPr>
            <p:cNvPr id="67608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22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7609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22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67599" name="Oval 24"/>
          <p:cNvSpPr>
            <a:spLocks noChangeArrowheads="1"/>
          </p:cNvSpPr>
          <p:nvPr/>
        </p:nvSpPr>
        <p:spPr bwMode="auto">
          <a:xfrm>
            <a:off x="6483350" y="358298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7600" name="Text Box 25"/>
          <p:cNvSpPr txBox="1">
            <a:spLocks noChangeArrowheads="1"/>
          </p:cNvSpPr>
          <p:nvPr/>
        </p:nvSpPr>
        <p:spPr bwMode="auto">
          <a:xfrm>
            <a:off x="8189913" y="2584450"/>
            <a:ext cx="70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67601" name="Text Box 26"/>
          <p:cNvSpPr txBox="1">
            <a:spLocks noChangeArrowheads="1"/>
          </p:cNvSpPr>
          <p:nvPr/>
        </p:nvSpPr>
        <p:spPr bwMode="auto">
          <a:xfrm>
            <a:off x="8269288" y="4170363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67602" name="Text Box 27"/>
          <p:cNvSpPr txBox="1">
            <a:spLocks noChangeArrowheads="1"/>
          </p:cNvSpPr>
          <p:nvPr/>
        </p:nvSpPr>
        <p:spPr bwMode="auto">
          <a:xfrm>
            <a:off x="6564313" y="1590675"/>
            <a:ext cx="64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67603" name="Text Box 28"/>
          <p:cNvSpPr txBox="1">
            <a:spLocks noChangeArrowheads="1"/>
          </p:cNvSpPr>
          <p:nvPr/>
        </p:nvSpPr>
        <p:spPr bwMode="auto">
          <a:xfrm>
            <a:off x="6594475" y="5402263"/>
            <a:ext cx="66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67604" name="Text Box 29"/>
          <p:cNvSpPr txBox="1">
            <a:spLocks noChangeArrowheads="1"/>
          </p:cNvSpPr>
          <p:nvPr/>
        </p:nvSpPr>
        <p:spPr bwMode="auto">
          <a:xfrm>
            <a:off x="4897438" y="4157663"/>
            <a:ext cx="55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67605" name="Text Box 30"/>
          <p:cNvSpPr txBox="1">
            <a:spLocks noChangeArrowheads="1"/>
          </p:cNvSpPr>
          <p:nvPr/>
        </p:nvSpPr>
        <p:spPr bwMode="auto">
          <a:xfrm>
            <a:off x="5003800" y="2574925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67606" name="标题 8"/>
          <p:cNvSpPr txBox="1">
            <a:spLocks noChangeArrowheads="1"/>
          </p:cNvSpPr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zh-CN" sz="2400" b="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2400" b="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7607" name="Text Box 52"/>
          <p:cNvSpPr txBox="1">
            <a:spLocks noChangeArrowheads="1"/>
          </p:cNvSpPr>
          <p:nvPr/>
        </p:nvSpPr>
        <p:spPr bwMode="auto">
          <a:xfrm>
            <a:off x="915988" y="3378200"/>
            <a:ext cx="359727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自己读对话，比一比看谁能在一分钟内读完，并且读得准确、流利！</a:t>
            </a:r>
          </a:p>
        </p:txBody>
      </p:sp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5"/>
          <p:cNvSpPr>
            <a:spLocks noChangeArrowheads="1" noChangeShapeType="1" noTextEdit="1"/>
          </p:cNvSpPr>
          <p:nvPr/>
        </p:nvSpPr>
        <p:spPr bwMode="auto">
          <a:xfrm>
            <a:off x="2940050" y="1360488"/>
            <a:ext cx="3240088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200" b="1" kern="10">
                <a:ln w="12700">
                  <a:solidFill>
                    <a:schemeClr val="accent1"/>
                  </a:solidFill>
                  <a:rou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8098" dir="2639957" algn="bl" rotWithShape="0">
                    <a:schemeClr val="accent1"/>
                  </a:outerShdw>
                </a:effectLst>
                <a:latin typeface="Comic Sans MS" panose="030F0702030302020204"/>
              </a:rPr>
              <a:t>Show time</a:t>
            </a:r>
            <a:endParaRPr lang="zh-CN" altLang="en-US" sz="1200" b="1" kern="10">
              <a:ln w="12700">
                <a:solidFill>
                  <a:schemeClr val="accent1"/>
                </a:solidFill>
                <a:rou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38098" dir="2639957" algn="bl" rotWithShape="0">
                  <a:schemeClr val="accent1"/>
                </a:outerShdw>
              </a:effectLst>
              <a:latin typeface="Comic Sans MS" panose="030F0702030302020204"/>
            </a:endParaRPr>
          </a:p>
        </p:txBody>
      </p:sp>
      <p:sp>
        <p:nvSpPr>
          <p:cNvPr id="14" name="Rectangle 167"/>
          <p:cNvSpPr>
            <a:spLocks noChangeArrowheads="1"/>
          </p:cNvSpPr>
          <p:nvPr/>
        </p:nvSpPr>
        <p:spPr bwMode="auto">
          <a:xfrm>
            <a:off x="1023938" y="1577975"/>
            <a:ext cx="7124700" cy="695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小组合作，练习对话并表演，其他同学评价。</a:t>
            </a:r>
          </a:p>
        </p:txBody>
      </p:sp>
      <p:sp>
        <p:nvSpPr>
          <p:cNvPr id="69636" name="标题 8"/>
          <p:cNvSpPr txBox="1">
            <a:spLocks noChangeArrowheads="1"/>
          </p:cNvSpPr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zh-CN" sz="2400" b="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2400" b="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6" name="Group 77"/>
          <p:cNvGraphicFramePr>
            <a:graphicFrameLocks noGrp="1"/>
          </p:cNvGraphicFramePr>
          <p:nvPr/>
        </p:nvGraphicFramePr>
        <p:xfrm>
          <a:off x="900113" y="2289175"/>
          <a:ext cx="7343775" cy="4362451"/>
        </p:xfrm>
        <a:graphic>
          <a:graphicData uri="http://schemas.openxmlformats.org/drawingml/2006/table">
            <a:tbl>
              <a:tblPr/>
              <a:tblGrid>
                <a:gridCol w="242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1701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Pronunciation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语音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Fluency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流利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Cooperation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合作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9657" name="Picture 5" descr="IMG319~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89075" y="345598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8" name="Picture 7" descr="406260~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3538" y="45989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9" name="Picture 11" descr="U_1483~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560513" y="5678488"/>
            <a:ext cx="11525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60" name="Rectangle 81"/>
          <p:cNvSpPr>
            <a:spLocks noChangeArrowheads="1"/>
          </p:cNvSpPr>
          <p:nvPr/>
        </p:nvSpPr>
        <p:spPr bwMode="auto">
          <a:xfrm>
            <a:off x="5000625" y="3500438"/>
            <a:ext cx="1576388" cy="10160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Good!</a:t>
            </a:r>
          </a:p>
        </p:txBody>
      </p:sp>
      <p:sp>
        <p:nvSpPr>
          <p:cNvPr id="69661" name="Rectangle 82"/>
          <p:cNvSpPr>
            <a:spLocks noChangeArrowheads="1"/>
          </p:cNvSpPr>
          <p:nvPr/>
        </p:nvSpPr>
        <p:spPr bwMode="auto">
          <a:xfrm>
            <a:off x="4883150" y="4608513"/>
            <a:ext cx="1687513" cy="10160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Great!</a:t>
            </a:r>
          </a:p>
        </p:txBody>
      </p:sp>
      <p:sp>
        <p:nvSpPr>
          <p:cNvPr id="69662" name="Rectangle 83"/>
          <p:cNvSpPr>
            <a:spLocks noChangeArrowheads="1"/>
          </p:cNvSpPr>
          <p:nvPr/>
        </p:nvSpPr>
        <p:spPr bwMode="auto">
          <a:xfrm>
            <a:off x="4722813" y="5640388"/>
            <a:ext cx="1849437" cy="10160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Super!</a:t>
            </a:r>
          </a:p>
        </p:txBody>
      </p:sp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542925" y="1309688"/>
            <a:ext cx="8061325" cy="5214937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CN" altLang="en-US"/>
          </a:p>
        </p:txBody>
      </p:sp>
      <p:pic>
        <p:nvPicPr>
          <p:cNvPr id="6" name="图片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608138"/>
            <a:ext cx="75406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425575" y="1643063"/>
            <a:ext cx="537845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本课新学习的水果类单词有：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1685" name="标题 8"/>
          <p:cNvSpPr txBox="1">
            <a:spLocks noChangeArrowheads="1"/>
          </p:cNvSpPr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zh-CN" sz="2400" b="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2400" b="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lang="zh-CN" altLang="en-US" sz="2400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376363" y="3716338"/>
            <a:ext cx="1311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cherry</a:t>
            </a:r>
            <a:endParaRPr lang="zh-CN" altLang="en-US" sz="1800" dirty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148388" y="3716338"/>
            <a:ext cx="16494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star fruit</a:t>
            </a:r>
            <a:endParaRPr lang="zh-CN" altLang="en-US" sz="1800" dirty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482975" y="3716338"/>
            <a:ext cx="20780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strawberry</a:t>
            </a:r>
          </a:p>
        </p:txBody>
      </p:sp>
      <p:pic>
        <p:nvPicPr>
          <p:cNvPr id="16" name="图片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292600"/>
            <a:ext cx="75406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8"/>
          <p:cNvSpPr>
            <a:spLocks noChangeArrowheads="1"/>
          </p:cNvSpPr>
          <p:nvPr/>
        </p:nvSpPr>
        <p:spPr bwMode="auto">
          <a:xfrm>
            <a:off x="1425575" y="4325938"/>
            <a:ext cx="53784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本课学习的重点句型：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425575" y="4959350"/>
            <a:ext cx="44719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—Is this/ that …?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—Yes, it is. / No, it isn’t.</a:t>
            </a:r>
            <a:endParaRPr lang="zh-CN" altLang="en-US" sz="1800" dirty="0">
              <a:solidFill>
                <a:srgbClr val="0000FF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2" name="图片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6325" y="2608263"/>
            <a:ext cx="16097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58925" y="2236788"/>
            <a:ext cx="1465263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016375" y="2471738"/>
            <a:ext cx="1292225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14" grpId="0"/>
      <p:bldP spid="17" grpId="0"/>
      <p:bldP spid="18" grpId="0"/>
      <p:bldP spid="18" grpId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547813" y="3589338"/>
          <a:ext cx="6048375" cy="27416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322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10" marB="45710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10" marB="45710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10" marB="45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322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10" marB="45710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10" marB="4571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322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10" marB="4571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10" marB="45710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322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10" marB="45710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10" marB="4571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322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10" marB="4571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10" marB="4571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图片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1588" y="2009775"/>
            <a:ext cx="13890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630363" y="2011363"/>
            <a:ext cx="4859337" cy="1281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  <a:sym typeface="+mn-ea"/>
              </a:rPr>
              <a:t>四人一组，调查小组成员最喜欢吃的食物及水果。</a:t>
            </a:r>
          </a:p>
        </p:txBody>
      </p:sp>
      <p:sp>
        <p:nvSpPr>
          <p:cNvPr id="73758" name="内容占位符 1"/>
          <p:cNvSpPr txBox="1">
            <a:spLocks noChangeArrowheads="1"/>
          </p:cNvSpPr>
          <p:nvPr/>
        </p:nvSpPr>
        <p:spPr bwMode="auto">
          <a:xfrm>
            <a:off x="3092450" y="1301750"/>
            <a:ext cx="3003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-342900" algn="ctr" eaLnBrk="1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b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Do a survey</a:t>
            </a:r>
            <a:endParaRPr lang="zh-CN" altLang="en-US" sz="3200" b="0">
              <a:solidFill>
                <a:srgbClr val="0000FF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grpSp>
        <p:nvGrpSpPr>
          <p:cNvPr id="73759" name="组合 15"/>
          <p:cNvGrpSpPr/>
          <p:nvPr/>
        </p:nvGrpSpPr>
        <p:grpSpPr bwMode="auto">
          <a:xfrm>
            <a:off x="906463" y="1217613"/>
            <a:ext cx="2225675" cy="865187"/>
            <a:chOff x="471488" y="1268413"/>
            <a:chExt cx="2225675" cy="865187"/>
          </a:xfrm>
        </p:grpSpPr>
        <p:pic>
          <p:nvPicPr>
            <p:cNvPr id="73764" name="图片 2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488" y="1268413"/>
              <a:ext cx="2225675" cy="865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1116013" y="1339850"/>
              <a:ext cx="1004887" cy="584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zh-CN" altLang="zh-CN" sz="3200" b="1" kern="100" dirty="0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活动</a:t>
              </a:r>
              <a:endParaRPr kumimoji="1" lang="zh-CN" altLang="en-US" sz="3200" b="1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</p:grpSp>
      <p:sp>
        <p:nvSpPr>
          <p:cNvPr id="73760" name="矩形 8"/>
          <p:cNvSpPr>
            <a:spLocks noChangeArrowheads="1"/>
          </p:cNvSpPr>
          <p:nvPr/>
        </p:nvSpPr>
        <p:spPr bwMode="auto">
          <a:xfrm>
            <a:off x="1920875" y="3584575"/>
            <a:ext cx="1281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" panose="020B0604020202020204" pitchFamily="34" charset="0"/>
              </a:rPr>
              <a:t>Name</a:t>
            </a:r>
            <a:endParaRPr lang="zh-CN" altLang="en-US" sz="3200" b="1">
              <a:solidFill>
                <a:schemeClr val="bg2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73761" name="矩形 12"/>
          <p:cNvSpPr>
            <a:spLocks noChangeArrowheads="1"/>
          </p:cNvSpPr>
          <p:nvPr/>
        </p:nvSpPr>
        <p:spPr bwMode="auto">
          <a:xfrm>
            <a:off x="4133850" y="3582988"/>
            <a:ext cx="868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" panose="020B0604020202020204" pitchFamily="34" charset="0"/>
              </a:rPr>
              <a:t>fruit</a:t>
            </a:r>
            <a:endParaRPr lang="zh-CN" altLang="en-US" sz="3200" b="1">
              <a:solidFill>
                <a:schemeClr val="bg2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73762" name="标题 8"/>
          <p:cNvSpPr txBox="1">
            <a:spLocks noChangeArrowheads="1"/>
          </p:cNvSpPr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zh-CN" sz="2400" b="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2400" b="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3763" name="矩形 14"/>
          <p:cNvSpPr>
            <a:spLocks noChangeArrowheads="1"/>
          </p:cNvSpPr>
          <p:nvPr/>
        </p:nvSpPr>
        <p:spPr bwMode="auto">
          <a:xfrm>
            <a:off x="6045200" y="3584575"/>
            <a:ext cx="985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" panose="020B0604020202020204" pitchFamily="34" charset="0"/>
              </a:rPr>
              <a:t>food</a:t>
            </a:r>
            <a:endParaRPr lang="zh-CN" altLang="en-US" sz="3200" b="1">
              <a:solidFill>
                <a:schemeClr val="bg2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" y="2492896"/>
            <a:ext cx="9144000" cy="202088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sz="3600" dirty="0" smtClean="0">
                <a:solidFill>
                  <a:srgbClr val="0070C0"/>
                </a:solidFill>
              </a:rPr>
              <a:t>An apple a day keeps doctor away</a:t>
            </a:r>
            <a:r>
              <a:rPr lang="en-US" altLang="zh-CN" sz="3600" dirty="0" smtClean="0">
                <a:solidFill>
                  <a:schemeClr val="accent1"/>
                </a:solidFill>
              </a:rPr>
              <a:t>.</a:t>
            </a:r>
            <a:br>
              <a:rPr lang="en-US" altLang="zh-CN" sz="3600" dirty="0" smtClean="0">
                <a:solidFill>
                  <a:schemeClr val="accent1"/>
                </a:solidFill>
              </a:rPr>
            </a:br>
            <a:r>
              <a:rPr lang="en-US" altLang="zh-CN" sz="3600" dirty="0" smtClean="0">
                <a:solidFill>
                  <a:schemeClr val="accent1"/>
                </a:solidFill>
              </a:rPr>
              <a:t/>
            </a:r>
            <a:br>
              <a:rPr lang="en-US" altLang="zh-CN" sz="3600" dirty="0" smtClean="0">
                <a:solidFill>
                  <a:schemeClr val="accent1"/>
                </a:solidFill>
              </a:rPr>
            </a:br>
            <a:r>
              <a:rPr lang="en-US" altLang="zh-CN" sz="3600" dirty="0" smtClean="0">
                <a:solidFill>
                  <a:schemeClr val="accent1"/>
                </a:solidFill>
              </a:rPr>
              <a:t/>
            </a:r>
            <a:br>
              <a:rPr lang="en-US" altLang="zh-CN" sz="3600" dirty="0" smtClean="0">
                <a:solidFill>
                  <a:schemeClr val="accent1"/>
                </a:solidFill>
              </a:rPr>
            </a:br>
            <a:r>
              <a:rPr lang="zh-CN" altLang="en-US" sz="4000" dirty="0" smtClean="0">
                <a:solidFill>
                  <a:srgbClr val="4AB15D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一天一苹果医生远离我。</a:t>
            </a:r>
            <a:endParaRPr lang="zh-CN" altLang="en-US" sz="4000" dirty="0">
              <a:solidFill>
                <a:srgbClr val="4AB15D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TextBox 9"/>
          <p:cNvSpPr txBox="1">
            <a:spLocks noChangeArrowheads="1"/>
          </p:cNvSpPr>
          <p:nvPr/>
        </p:nvSpPr>
        <p:spPr bwMode="auto">
          <a:xfrm>
            <a:off x="2500313" y="2357438"/>
            <a:ext cx="40005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60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Thank  you!</a:t>
            </a:r>
            <a:endParaRPr lang="zh-CN" altLang="en-US" sz="60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43806" y="1528901"/>
            <a:ext cx="6656387" cy="535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标题 8"/>
          <p:cNvSpPr txBox="1">
            <a:spLocks noChangeArrowheads="1"/>
          </p:cNvSpPr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zh-CN" sz="2400" b="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2400" b="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lang="zh-CN" altLang="en-US" sz="2400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4276" name="图片 1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 flipV="1">
            <a:off x="1154113" y="1412875"/>
            <a:ext cx="18335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8" name="内容占位符 1"/>
          <p:cNvSpPr txBox="1">
            <a:spLocks noChangeArrowheads="1"/>
          </p:cNvSpPr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b="0">
                <a:solidFill>
                  <a:srgbClr val="30937B"/>
                </a:solidFill>
                <a:ea typeface="幼圆" panose="02010509060101010101" pitchFamily="49" charset="-122"/>
              </a:rPr>
              <a:t>Let’s sing</a:t>
            </a:r>
            <a:endParaRPr lang="zh-CN" altLang="en-US" sz="3200" b="0">
              <a:solidFill>
                <a:srgbClr val="30937B"/>
              </a:solidFill>
              <a:ea typeface="幼圆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图片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96088" y="2936875"/>
            <a:ext cx="1717675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图片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750" y="1628775"/>
            <a:ext cx="2592388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图片 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35375" y="2152650"/>
            <a:ext cx="2054225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23850" y="3800475"/>
            <a:ext cx="3035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 err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hami</a:t>
            </a: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melon</a:t>
            </a:r>
            <a:endParaRPr lang="zh-CN" altLang="en-US" b="1" dirty="0">
              <a:solidFill>
                <a:srgbClr val="0000FF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227763" y="5600700"/>
            <a:ext cx="2579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grapefruit</a:t>
            </a:r>
            <a:endParaRPr lang="zh-CN" altLang="en-US" b="1" dirty="0">
              <a:solidFill>
                <a:srgbClr val="0000FF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563938" y="4737100"/>
            <a:ext cx="2176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coconut</a:t>
            </a:r>
          </a:p>
        </p:txBody>
      </p:sp>
      <p:sp>
        <p:nvSpPr>
          <p:cNvPr id="56328" name="标题 8"/>
          <p:cNvSpPr txBox="1">
            <a:spLocks noChangeArrowheads="1"/>
          </p:cNvSpPr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zh-CN" sz="2400" b="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2400" b="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lang="zh-CN" altLang="en-US" sz="2400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6329" name="图片 1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20503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1" name="内容占位符 1"/>
          <p:cNvSpPr txBox="1">
            <a:spLocks noChangeArrowheads="1"/>
          </p:cNvSpPr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b="0" dirty="0">
                <a:solidFill>
                  <a:srgbClr val="30937B"/>
                </a:solidFill>
                <a:ea typeface="幼圆" panose="02010509060101010101" pitchFamily="49" charset="-122"/>
              </a:rPr>
              <a:t>Let’s review</a:t>
            </a:r>
            <a:endParaRPr lang="zh-CN" altLang="en-US" sz="3200" b="0" dirty="0">
              <a:solidFill>
                <a:srgbClr val="30937B"/>
              </a:solidFill>
              <a:ea typeface="幼圆" panose="02010509060101010101" pitchFamily="49" charset="-122"/>
            </a:endParaRPr>
          </a:p>
        </p:txBody>
      </p:sp>
      <p:grpSp>
        <p:nvGrpSpPr>
          <p:cNvPr id="2" name="组合 17"/>
          <p:cNvGrpSpPr/>
          <p:nvPr/>
        </p:nvGrpSpPr>
        <p:grpSpPr>
          <a:xfrm>
            <a:off x="467544" y="1797940"/>
            <a:ext cx="2206394" cy="1850770"/>
            <a:chOff x="3059262" y="2464461"/>
            <a:chExt cx="3384946" cy="291282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AutoShape 4"/>
            <p:cNvSpPr>
              <a:spLocks noChangeArrowheads="1"/>
            </p:cNvSpPr>
            <p:nvPr/>
          </p:nvSpPr>
          <p:spPr bwMode="auto">
            <a:xfrm>
              <a:off x="3059262" y="2464461"/>
              <a:ext cx="3384946" cy="2912828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kumimoji="1" lang="zh-CN" altLang="en-US" sz="7200" b="1" dirty="0" smtClean="0">
                <a:solidFill>
                  <a:srgbClr val="FF00FF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305178" y="3412143"/>
              <a:ext cx="861231" cy="13078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zh-CN" altLang="en-US" sz="4800" b="1" dirty="0">
                  <a:solidFill>
                    <a:srgbClr val="FF00FF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3" name="组合 23"/>
          <p:cNvGrpSpPr/>
          <p:nvPr/>
        </p:nvGrpSpPr>
        <p:grpSpPr>
          <a:xfrm>
            <a:off x="3398430" y="3017454"/>
            <a:ext cx="2085259" cy="1743082"/>
            <a:chOff x="3059262" y="2464461"/>
            <a:chExt cx="3384946" cy="291282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5" name="AutoShape 4"/>
            <p:cNvSpPr>
              <a:spLocks noChangeArrowheads="1"/>
            </p:cNvSpPr>
            <p:nvPr/>
          </p:nvSpPr>
          <p:spPr bwMode="auto">
            <a:xfrm>
              <a:off x="3059262" y="2464461"/>
              <a:ext cx="3384946" cy="2912828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kumimoji="1" lang="zh-CN" altLang="en-US" sz="7200" b="1" dirty="0" smtClean="0">
                <a:solidFill>
                  <a:srgbClr val="FF00FF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305178" y="3412143"/>
              <a:ext cx="861231" cy="13078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zh-CN" altLang="en-US" sz="4800" b="1" dirty="0">
                  <a:solidFill>
                    <a:srgbClr val="FF00FF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4" name="组合 26"/>
          <p:cNvGrpSpPr/>
          <p:nvPr/>
        </p:nvGrpSpPr>
        <p:grpSpPr>
          <a:xfrm>
            <a:off x="6067007" y="4051463"/>
            <a:ext cx="1973661" cy="1681793"/>
            <a:chOff x="3059262" y="2464461"/>
            <a:chExt cx="3384946" cy="291282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3059262" y="2464461"/>
              <a:ext cx="3384946" cy="2912828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kumimoji="1" lang="zh-CN" altLang="en-US" sz="7200" b="1" dirty="0" smtClean="0">
                <a:solidFill>
                  <a:srgbClr val="FF00FF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305178" y="3412143"/>
              <a:ext cx="861231" cy="13078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zh-CN" altLang="en-US" sz="4800" b="1" dirty="0">
                  <a:solidFill>
                    <a:srgbClr val="FF00FF"/>
                  </a:solidFill>
                  <a:latin typeface="+mj-lt"/>
                </a:rPr>
                <a:t>?</a:t>
              </a:r>
            </a:p>
          </p:txBody>
        </p:sp>
      </p:grpSp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图片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844675"/>
            <a:ext cx="3254375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 rot="10783868" flipV="1">
            <a:off x="2987675" y="5316538"/>
            <a:ext cx="3168650" cy="769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4400" dirty="0" smtClean="0">
                <a:solidFill>
                  <a:srgbClr val="0000FF"/>
                </a:solidFill>
                <a:latin typeface="+mj-lt"/>
                <a:sym typeface="+mn-ea"/>
              </a:rPr>
              <a:t>It’s </a:t>
            </a:r>
            <a:r>
              <a:rPr kumimoji="1" lang="en-US" altLang="zh-CN" sz="4400" dirty="0" smtClean="0">
                <a:solidFill>
                  <a:srgbClr val="FF0000"/>
                </a:solidFill>
                <a:latin typeface="+mj-lt"/>
                <a:sym typeface="+mn-ea"/>
              </a:rPr>
              <a:t>a</a:t>
            </a:r>
            <a:r>
              <a:rPr kumimoji="1" lang="en-US" altLang="zh-CN" sz="4400" dirty="0" smtClean="0">
                <a:solidFill>
                  <a:srgbClr val="0000FF"/>
                </a:solidFill>
                <a:latin typeface="+mj-lt"/>
                <a:sym typeface="+mn-ea"/>
              </a:rPr>
              <a:t> cherry.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79513" y="1855788"/>
            <a:ext cx="3248025" cy="768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4400" dirty="0" smtClean="0">
                <a:solidFill>
                  <a:srgbClr val="0000FF"/>
                </a:solidFill>
                <a:latin typeface="+mj-lt"/>
                <a:sym typeface="+mn-ea"/>
              </a:rPr>
              <a:t>What’s </a:t>
            </a:r>
            <a:r>
              <a:rPr kumimoji="1" lang="en-US" altLang="zh-CN" sz="4400" dirty="0" smtClean="0">
                <a:solidFill>
                  <a:srgbClr val="FF00FF"/>
                </a:solidFill>
                <a:latin typeface="+mj-lt"/>
                <a:sym typeface="+mn-ea"/>
              </a:rPr>
              <a:t>this</a:t>
            </a:r>
            <a:r>
              <a:rPr kumimoji="1" lang="en-US" altLang="zh-CN" sz="4400" dirty="0" smtClean="0">
                <a:solidFill>
                  <a:srgbClr val="0000FF"/>
                </a:solidFill>
                <a:latin typeface="+mj-lt"/>
                <a:sym typeface="+mn-ea"/>
              </a:rPr>
              <a:t>?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940425" y="3381375"/>
            <a:ext cx="2068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cherry</a:t>
            </a:r>
          </a:p>
        </p:txBody>
      </p:sp>
      <p:pic>
        <p:nvPicPr>
          <p:cNvPr id="58374" name="Picture 11" descr="shou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972590">
            <a:off x="6319838" y="1493838"/>
            <a:ext cx="3224212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标题 8"/>
          <p:cNvSpPr txBox="1">
            <a:spLocks noChangeArrowheads="1"/>
          </p:cNvSpPr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zh-CN" sz="2400" b="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2400" b="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zh-CN" altLang="en-US" sz="2400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8376" name="图片 1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8" name="内容占位符 1"/>
          <p:cNvSpPr txBox="1">
            <a:spLocks noChangeArrowheads="1"/>
          </p:cNvSpPr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b="0" dirty="0">
                <a:solidFill>
                  <a:srgbClr val="30937B"/>
                </a:solidFill>
                <a:ea typeface="幼圆" panose="02010509060101010101" pitchFamily="49" charset="-122"/>
              </a:rPr>
              <a:t>Look and say</a:t>
            </a:r>
            <a:endParaRPr lang="zh-CN" altLang="en-US" sz="3200" b="0" dirty="0">
              <a:solidFill>
                <a:srgbClr val="30937B"/>
              </a:solidFill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" y="1916113"/>
            <a:ext cx="2913063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5" descr="QQ图片201412122240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589335">
            <a:off x="7385050" y="4314825"/>
            <a:ext cx="20669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 rot="10783868" flipV="1">
            <a:off x="4429125" y="3700463"/>
            <a:ext cx="4265613" cy="768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4400" dirty="0" smtClean="0">
                <a:solidFill>
                  <a:srgbClr val="0000FF"/>
                </a:solidFill>
                <a:latin typeface="+mj-lt"/>
                <a:sym typeface="+mn-ea"/>
              </a:rPr>
              <a:t>It’s </a:t>
            </a:r>
            <a:r>
              <a:rPr kumimoji="1" lang="en-US" altLang="zh-CN" sz="4400" dirty="0" smtClean="0">
                <a:solidFill>
                  <a:srgbClr val="FF0000"/>
                </a:solidFill>
                <a:latin typeface="+mj-lt"/>
                <a:sym typeface="+mn-ea"/>
              </a:rPr>
              <a:t>a</a:t>
            </a:r>
            <a:r>
              <a:rPr kumimoji="1" lang="en-US" altLang="zh-CN" sz="4400" dirty="0" smtClean="0">
                <a:solidFill>
                  <a:srgbClr val="0000FF"/>
                </a:solidFill>
                <a:latin typeface="+mj-lt"/>
                <a:sym typeface="+mn-ea"/>
              </a:rPr>
              <a:t> strawberry.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427538" y="2274888"/>
            <a:ext cx="3313112" cy="769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4400" dirty="0" smtClean="0">
                <a:solidFill>
                  <a:srgbClr val="0000FF"/>
                </a:solidFill>
                <a:latin typeface="+mj-lt"/>
                <a:sym typeface="+mn-ea"/>
              </a:rPr>
              <a:t>What’s </a:t>
            </a:r>
            <a:r>
              <a:rPr kumimoji="1" lang="en-US" altLang="zh-CN" sz="4400" dirty="0" smtClean="0">
                <a:solidFill>
                  <a:srgbClr val="FF00FF"/>
                </a:solidFill>
                <a:latin typeface="+mj-lt"/>
                <a:sym typeface="+mn-ea"/>
              </a:rPr>
              <a:t>that</a:t>
            </a:r>
            <a:r>
              <a:rPr kumimoji="1" lang="en-US" altLang="zh-CN" sz="4400" dirty="0" smtClean="0">
                <a:solidFill>
                  <a:srgbClr val="0000FF"/>
                </a:solidFill>
                <a:latin typeface="+mj-lt"/>
                <a:sym typeface="+mn-ea"/>
              </a:rPr>
              <a:t>?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04863" y="4886325"/>
            <a:ext cx="33353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strawberry</a:t>
            </a:r>
          </a:p>
        </p:txBody>
      </p:sp>
      <p:sp>
        <p:nvSpPr>
          <p:cNvPr id="59399" name="标题 8"/>
          <p:cNvSpPr txBox="1">
            <a:spLocks noChangeArrowheads="1"/>
          </p:cNvSpPr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zh-CN" sz="2400" b="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2400" b="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zh-CN" altLang="en-US" sz="2400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9400" name="图片 1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2" name="内容占位符 1"/>
          <p:cNvSpPr txBox="1">
            <a:spLocks noChangeArrowheads="1"/>
          </p:cNvSpPr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b="0">
                <a:solidFill>
                  <a:srgbClr val="30937B"/>
                </a:solidFill>
                <a:ea typeface="幼圆" panose="02010509060101010101" pitchFamily="49" charset="-122"/>
              </a:rPr>
              <a:t>Look and say</a:t>
            </a:r>
            <a:endParaRPr lang="zh-CN" altLang="en-US" sz="3200" b="0">
              <a:solidFill>
                <a:srgbClr val="30937B"/>
              </a:solidFill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68613" y="1773238"/>
            <a:ext cx="1127125" cy="708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4000" b="1" dirty="0" smtClean="0">
                <a:solidFill>
                  <a:srgbClr val="0000FF"/>
                </a:solidFill>
                <a:latin typeface="+mj-lt"/>
                <a:sym typeface="+mn-ea"/>
              </a:rPr>
              <a:t>star</a:t>
            </a:r>
            <a:endParaRPr kumimoji="1" lang="zh-CN" altLang="en-US" sz="4000" b="1" dirty="0" smtClean="0">
              <a:solidFill>
                <a:srgbClr val="0000FF"/>
              </a:solidFill>
              <a:latin typeface="+mj-lt"/>
              <a:sym typeface="+mn-ea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48263" y="1773238"/>
            <a:ext cx="1182687" cy="708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4000" b="1" dirty="0" smtClean="0">
                <a:solidFill>
                  <a:srgbClr val="FF0066"/>
                </a:solidFill>
                <a:latin typeface="+mj-lt"/>
                <a:sym typeface="+mn-ea"/>
              </a:rPr>
              <a:t>fruit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356100" y="1792288"/>
            <a:ext cx="454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303030"/>
                </a:solidFill>
              </a:rPr>
              <a:t>+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13125" y="2565400"/>
            <a:ext cx="3916363" cy="708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4000" b="1" dirty="0" smtClean="0">
                <a:solidFill>
                  <a:srgbClr val="0000FF"/>
                </a:solidFill>
                <a:latin typeface="+mj-lt"/>
                <a:sym typeface="+mn-ea"/>
              </a:rPr>
              <a:t>star </a:t>
            </a:r>
            <a:r>
              <a:rPr kumimoji="1" lang="en-US" altLang="zh-CN" sz="4000" b="1" dirty="0" smtClean="0">
                <a:solidFill>
                  <a:srgbClr val="FF0066"/>
                </a:solidFill>
                <a:latin typeface="+mj-lt"/>
                <a:sym typeface="+mn-ea"/>
              </a:rPr>
              <a:t>fruit</a:t>
            </a:r>
            <a:r>
              <a:rPr kumimoji="1" lang="zh-CN" altLang="en-US" sz="3200" b="1" dirty="0" smtClean="0">
                <a:solidFill>
                  <a:srgbClr val="FF0066"/>
                </a:solidFill>
                <a:latin typeface="+mj-lt"/>
                <a:sym typeface="+mn-ea"/>
              </a:rPr>
              <a:t>（杨桃）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782888" y="5661025"/>
            <a:ext cx="3703637" cy="708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4000" b="1" dirty="0" smtClean="0">
                <a:solidFill>
                  <a:srgbClr val="0000FF"/>
                </a:solidFill>
                <a:latin typeface="+mj-lt"/>
                <a:sym typeface="+mn-ea"/>
              </a:rPr>
              <a:t>It’s</a:t>
            </a:r>
            <a:r>
              <a:rPr kumimoji="1" lang="en-US" altLang="zh-CN" sz="4000" b="1" dirty="0" smtClean="0">
                <a:solidFill>
                  <a:srgbClr val="FF0000"/>
                </a:solidFill>
                <a:latin typeface="+mj-lt"/>
                <a:sym typeface="+mn-ea"/>
              </a:rPr>
              <a:t> a</a:t>
            </a:r>
            <a:r>
              <a:rPr kumimoji="1" lang="en-US" altLang="zh-CN" sz="4000" b="1" dirty="0" smtClean="0">
                <a:solidFill>
                  <a:srgbClr val="FF00FF"/>
                </a:solidFill>
                <a:latin typeface="+mj-lt"/>
                <a:sym typeface="+mn-ea"/>
              </a:rPr>
              <a:t> </a:t>
            </a:r>
            <a:r>
              <a:rPr kumimoji="1" lang="en-US" altLang="zh-CN" sz="4000" b="1" dirty="0" smtClean="0">
                <a:solidFill>
                  <a:srgbClr val="0000FF"/>
                </a:solidFill>
                <a:latin typeface="+mj-lt"/>
                <a:sym typeface="+mn-ea"/>
              </a:rPr>
              <a:t>star fruit.</a:t>
            </a:r>
          </a:p>
        </p:txBody>
      </p:sp>
      <p:sp>
        <p:nvSpPr>
          <p:cNvPr id="60423" name="标题 8"/>
          <p:cNvSpPr txBox="1">
            <a:spLocks noChangeArrowheads="1"/>
          </p:cNvSpPr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zh-CN" sz="2400" b="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2400" b="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zh-CN" altLang="en-US" sz="2400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0424" name="图片 1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6" name="内容占位符 1"/>
          <p:cNvSpPr txBox="1">
            <a:spLocks noChangeArrowheads="1"/>
          </p:cNvSpPr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b="0">
                <a:solidFill>
                  <a:srgbClr val="30937B"/>
                </a:solidFill>
                <a:ea typeface="幼圆" panose="02010509060101010101" pitchFamily="49" charset="-122"/>
              </a:rPr>
              <a:t>Look and say</a:t>
            </a:r>
            <a:endParaRPr lang="zh-CN" altLang="en-US" sz="3200" b="0">
              <a:solidFill>
                <a:srgbClr val="30937B"/>
              </a:solidFill>
              <a:ea typeface="幼圆" panose="02010509060101010101" pitchFamily="49" charset="-122"/>
            </a:endParaRPr>
          </a:p>
        </p:txBody>
      </p:sp>
      <p:pic>
        <p:nvPicPr>
          <p:cNvPr id="15" name="图片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71813" y="3490913"/>
            <a:ext cx="328612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图片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0813" y="1597025"/>
            <a:ext cx="115728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uild="allAtOnce" bldLvl="0"/>
      <p:bldP spid="6" grpId="0" bldLvl="0"/>
      <p:bldP spid="7" grpId="0" bldLvl="0"/>
      <p:bldP spid="7" grpId="1" bldLvl="0"/>
      <p:bldP spid="7" grpId="2" bldLvl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 8"/>
          <p:cNvSpPr txBox="1">
            <a:spLocks noChangeArrowheads="1"/>
          </p:cNvSpPr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zh-CN" sz="2400" b="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2400" b="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20"/>
          <p:cNvSpPr txBox="1">
            <a:spLocks noChangeArrowheads="1"/>
          </p:cNvSpPr>
          <p:nvPr/>
        </p:nvSpPr>
        <p:spPr bwMode="auto">
          <a:xfrm>
            <a:off x="3348038" y="1568450"/>
            <a:ext cx="381635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0" lang="zh-CN" altLang="en-US" sz="36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  <a:sym typeface="+mn-ea"/>
              </a:rPr>
              <a:t>大小声</a:t>
            </a:r>
          </a:p>
        </p:txBody>
      </p:sp>
      <p:grpSp>
        <p:nvGrpSpPr>
          <p:cNvPr id="61444" name="组合 8"/>
          <p:cNvGrpSpPr/>
          <p:nvPr/>
        </p:nvGrpSpPr>
        <p:grpSpPr bwMode="auto">
          <a:xfrm>
            <a:off x="611188" y="1412875"/>
            <a:ext cx="2592387" cy="936625"/>
            <a:chOff x="899592" y="1412777"/>
            <a:chExt cx="2593343" cy="936150"/>
          </a:xfrm>
        </p:grpSpPr>
        <p:pic>
          <p:nvPicPr>
            <p:cNvPr id="61451" name="图片 2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99592" y="1412777"/>
              <a:ext cx="2593343" cy="93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矩形 32"/>
            <p:cNvSpPr/>
            <p:nvPr/>
          </p:nvSpPr>
          <p:spPr>
            <a:xfrm>
              <a:off x="1514181" y="1552406"/>
              <a:ext cx="1553148" cy="5854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en-US" altLang="zh-CN" sz="32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sym typeface="+mn-ea"/>
                </a:rPr>
                <a:t>Game1</a:t>
              </a:r>
              <a:endParaRPr kumimoji="1" lang="zh-CN" altLang="en-US" sz="3200" b="1" dirty="0">
                <a:solidFill>
                  <a:schemeClr val="tx1">
                    <a:lumMod val="50000"/>
                  </a:schemeClr>
                </a:solidFill>
                <a:sym typeface="+mn-ea"/>
              </a:endParaRPr>
            </a:p>
          </p:txBody>
        </p:sp>
      </p:grpSp>
      <p:sp>
        <p:nvSpPr>
          <p:cNvPr id="61445" name="矩形 33"/>
          <p:cNvSpPr>
            <a:spLocks noChangeArrowheads="1"/>
          </p:cNvSpPr>
          <p:nvPr/>
        </p:nvSpPr>
        <p:spPr bwMode="auto">
          <a:xfrm>
            <a:off x="1322388" y="4797425"/>
            <a:ext cx="1754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cherry</a:t>
            </a:r>
          </a:p>
        </p:txBody>
      </p:sp>
      <p:sp>
        <p:nvSpPr>
          <p:cNvPr id="61446" name="矩形 34"/>
          <p:cNvSpPr>
            <a:spLocks noChangeArrowheads="1"/>
          </p:cNvSpPr>
          <p:nvPr/>
        </p:nvSpPr>
        <p:spPr bwMode="auto">
          <a:xfrm>
            <a:off x="5362575" y="4826000"/>
            <a:ext cx="28098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strawberry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5392738" y="3694113"/>
            <a:ext cx="2268537" cy="7064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4000" b="1" dirty="0" smtClean="0">
                <a:solidFill>
                  <a:srgbClr val="0000FF"/>
                </a:solidFill>
                <a:latin typeface="+mj-lt"/>
                <a:sym typeface="+mn-ea"/>
              </a:rPr>
              <a:t>star fruit</a:t>
            </a:r>
            <a:endParaRPr kumimoji="1" lang="zh-CN" altLang="en-US" sz="3200" b="1" dirty="0" smtClean="0">
              <a:solidFill>
                <a:srgbClr val="0000FF"/>
              </a:solidFill>
              <a:latin typeface="+mj-lt"/>
              <a:sym typeface="+mn-ea"/>
            </a:endParaRPr>
          </a:p>
        </p:txBody>
      </p:sp>
      <p:sp>
        <p:nvSpPr>
          <p:cNvPr id="61448" name="矩形 36"/>
          <p:cNvSpPr>
            <a:spLocks noChangeArrowheads="1"/>
          </p:cNvSpPr>
          <p:nvPr/>
        </p:nvSpPr>
        <p:spPr bwMode="auto">
          <a:xfrm>
            <a:off x="1320800" y="2565400"/>
            <a:ext cx="3035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 err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hami</a:t>
            </a: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melon</a:t>
            </a:r>
            <a:endParaRPr lang="zh-CN" altLang="en-US" b="1" dirty="0">
              <a:solidFill>
                <a:srgbClr val="0000FF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1449" name="矩形 37"/>
          <p:cNvSpPr>
            <a:spLocks noChangeArrowheads="1"/>
          </p:cNvSpPr>
          <p:nvPr/>
        </p:nvSpPr>
        <p:spPr bwMode="auto">
          <a:xfrm>
            <a:off x="1320800" y="3694113"/>
            <a:ext cx="2579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grapefruit</a:t>
            </a:r>
            <a:endParaRPr lang="zh-CN" altLang="en-US" b="1">
              <a:solidFill>
                <a:srgbClr val="0000FF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1450" name="矩形 38"/>
          <p:cNvSpPr>
            <a:spLocks noChangeArrowheads="1"/>
          </p:cNvSpPr>
          <p:nvPr/>
        </p:nvSpPr>
        <p:spPr bwMode="auto">
          <a:xfrm>
            <a:off x="5392738" y="2565400"/>
            <a:ext cx="2176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coconut</a:t>
            </a:r>
          </a:p>
        </p:txBody>
      </p:sp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8"/>
          <p:cNvSpPr txBox="1">
            <a:spLocks noChangeArrowheads="1"/>
          </p:cNvSpPr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zh-CN" sz="2400" b="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2400" b="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2851150" y="1004888"/>
            <a:ext cx="2584450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0"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魔法大转盘</a:t>
            </a:r>
          </a:p>
        </p:txBody>
      </p:sp>
      <p:grpSp>
        <p:nvGrpSpPr>
          <p:cNvPr id="63492" name="组合 8"/>
          <p:cNvGrpSpPr/>
          <p:nvPr/>
        </p:nvGrpSpPr>
        <p:grpSpPr bwMode="auto">
          <a:xfrm>
            <a:off x="333375" y="857250"/>
            <a:ext cx="2592388" cy="936625"/>
            <a:chOff x="899592" y="1412777"/>
            <a:chExt cx="2593343" cy="936150"/>
          </a:xfrm>
        </p:grpSpPr>
        <p:pic>
          <p:nvPicPr>
            <p:cNvPr id="63510" name="图片 2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99592" y="1412777"/>
              <a:ext cx="2593343" cy="93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1514181" y="1552406"/>
              <a:ext cx="1553147" cy="5854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en-US" altLang="zh-CN" sz="32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sym typeface="+mn-ea"/>
                </a:rPr>
                <a:t>Game2</a:t>
              </a:r>
              <a:endParaRPr kumimoji="1" lang="zh-CN" altLang="en-US" sz="3200" b="1" dirty="0">
                <a:solidFill>
                  <a:schemeClr val="tx1">
                    <a:lumMod val="50000"/>
                  </a:schemeClr>
                </a:solidFill>
                <a:sym typeface="+mn-ea"/>
              </a:endParaRPr>
            </a:p>
          </p:txBody>
        </p:sp>
      </p:grpSp>
      <p:sp>
        <p:nvSpPr>
          <p:cNvPr id="63493" name="AutoShape 16"/>
          <p:cNvSpPr>
            <a:spLocks noChangeArrowheads="1"/>
          </p:cNvSpPr>
          <p:nvPr/>
        </p:nvSpPr>
        <p:spPr bwMode="auto">
          <a:xfrm rot="512892">
            <a:off x="4465638" y="4013200"/>
            <a:ext cx="1368425" cy="414338"/>
          </a:xfrm>
          <a:prstGeom prst="rightArrow">
            <a:avLst>
              <a:gd name="adj1" fmla="val 50000"/>
              <a:gd name="adj2" fmla="val 112291"/>
            </a:avLst>
          </a:prstGeom>
          <a:gradFill rotWithShape="1">
            <a:gsLst>
              <a:gs pos="0">
                <a:srgbClr val="FFF200"/>
              </a:gs>
              <a:gs pos="22501">
                <a:srgbClr val="FF7A00"/>
              </a:gs>
              <a:gs pos="35001">
                <a:srgbClr val="FF0300"/>
              </a:gs>
              <a:gs pos="50000">
                <a:srgbClr val="4D0808"/>
              </a:gs>
              <a:gs pos="64999">
                <a:srgbClr val="FF0300"/>
              </a:gs>
              <a:gs pos="77499">
                <a:srgbClr val="FF7A00"/>
              </a:gs>
              <a:gs pos="100000">
                <a:srgbClr val="FFF200"/>
              </a:gs>
            </a:gsLst>
            <a:lin ang="0" scaled="1"/>
          </a:gradFill>
          <a:ln w="9525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4"/>
          <p:cNvGrpSpPr/>
          <p:nvPr/>
        </p:nvGrpSpPr>
        <p:grpSpPr bwMode="auto">
          <a:xfrm>
            <a:off x="1830388" y="1690688"/>
            <a:ext cx="5338762" cy="5016500"/>
            <a:chOff x="1830709" y="1691200"/>
            <a:chExt cx="5338327" cy="5015370"/>
          </a:xfrm>
        </p:grpSpPr>
        <p:grpSp>
          <p:nvGrpSpPr>
            <p:cNvPr id="63496" name="Group 2"/>
            <p:cNvGrpSpPr/>
            <p:nvPr/>
          </p:nvGrpSpPr>
          <p:grpSpPr bwMode="auto">
            <a:xfrm>
              <a:off x="2001228" y="1691200"/>
              <a:ext cx="5167808" cy="5015370"/>
              <a:chOff x="0" y="0"/>
              <a:chExt cx="3493" cy="3493"/>
            </a:xfrm>
          </p:grpSpPr>
          <p:sp>
            <p:nvSpPr>
              <p:cNvPr id="31" name="Oval 3" descr="1152x8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93" cy="3493"/>
              </a:xfrm>
              <a:prstGeom prst="ellipse">
                <a:avLst/>
              </a:prstGeom>
              <a:blipFill dpi="0" rotWithShape="1">
                <a:blip r:embed="rId4" cstate="screen"/>
                <a:srcRect/>
                <a:stretch>
                  <a:fillRect/>
                </a:stretch>
              </a:blipFill>
              <a:ln w="127000">
                <a:solidFill>
                  <a:schemeClr val="accent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800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4"/>
              <p:cNvSpPr>
                <a:spLocks noChangeShapeType="1"/>
              </p:cNvSpPr>
              <p:nvPr/>
            </p:nvSpPr>
            <p:spPr bwMode="auto">
              <a:xfrm flipH="1">
                <a:off x="1089" y="182"/>
                <a:ext cx="1315" cy="312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800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" name="Line 5"/>
              <p:cNvSpPr>
                <a:spLocks noChangeShapeType="1"/>
              </p:cNvSpPr>
              <p:nvPr/>
            </p:nvSpPr>
            <p:spPr bwMode="auto">
              <a:xfrm>
                <a:off x="182" y="1082"/>
                <a:ext cx="3130" cy="131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800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" name="Line 6"/>
              <p:cNvSpPr>
                <a:spLocks noChangeShapeType="1"/>
              </p:cNvSpPr>
              <p:nvPr/>
            </p:nvSpPr>
            <p:spPr bwMode="auto">
              <a:xfrm flipV="1">
                <a:off x="182" y="1089"/>
                <a:ext cx="3130" cy="126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800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" name="Line 7"/>
              <p:cNvSpPr>
                <a:spLocks noChangeShapeType="1"/>
              </p:cNvSpPr>
              <p:nvPr/>
            </p:nvSpPr>
            <p:spPr bwMode="auto">
              <a:xfrm>
                <a:off x="1089" y="182"/>
                <a:ext cx="1315" cy="312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800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63497" name="图片 5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400906" y="2268263"/>
              <a:ext cx="849929" cy="1297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98" name="图片 8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711023" y="2442369"/>
              <a:ext cx="1175557" cy="949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99" name="图片 9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2841164" y="4840553"/>
              <a:ext cx="915273" cy="1176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00" name="图片 41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 rot="1204528">
              <a:off x="5952532" y="3814652"/>
              <a:ext cx="1036515" cy="816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01" name="图片 42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 rot="-1723818">
              <a:off x="3951342" y="5234825"/>
              <a:ext cx="1238051" cy="130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02" name="图片 6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5288654" y="5040179"/>
              <a:ext cx="1258477" cy="90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03" name="图片 44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4059362" y="1895498"/>
              <a:ext cx="1203855" cy="108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04" name="图片 45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1830709" y="3593426"/>
              <a:ext cx="1682676" cy="126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495" name="AutoShape 16"/>
          <p:cNvSpPr>
            <a:spLocks noChangeArrowheads="1"/>
          </p:cNvSpPr>
          <p:nvPr/>
        </p:nvSpPr>
        <p:spPr bwMode="auto">
          <a:xfrm rot="512892">
            <a:off x="4518025" y="4086225"/>
            <a:ext cx="1163638" cy="342900"/>
          </a:xfrm>
          <a:prstGeom prst="rightArrow">
            <a:avLst>
              <a:gd name="adj1" fmla="val 50000"/>
              <a:gd name="adj2" fmla="val 112033"/>
            </a:avLst>
          </a:prstGeom>
          <a:gradFill rotWithShape="1">
            <a:gsLst>
              <a:gs pos="0">
                <a:srgbClr val="FFF200"/>
              </a:gs>
              <a:gs pos="22501">
                <a:srgbClr val="FF7A00"/>
              </a:gs>
              <a:gs pos="35001">
                <a:srgbClr val="FF0300"/>
              </a:gs>
              <a:gs pos="50000">
                <a:srgbClr val="4D0808"/>
              </a:gs>
              <a:gs pos="64999">
                <a:srgbClr val="FF0300"/>
              </a:gs>
              <a:gs pos="77499">
                <a:srgbClr val="FF7A00"/>
              </a:gs>
              <a:gs pos="100000">
                <a:srgbClr val="FFF200"/>
              </a:gs>
            </a:gsLst>
            <a:lin ang="0" scaled="1"/>
          </a:gradFill>
          <a:ln w="9525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00000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65575" y="3841750"/>
            <a:ext cx="8905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图片 1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8038" y="3500438"/>
            <a:ext cx="196691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标题 8"/>
          <p:cNvSpPr txBox="1">
            <a:spLocks noChangeArrowheads="1"/>
          </p:cNvSpPr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zh-CN" sz="2400" b="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2400" b="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zh-CN" altLang="en-US" sz="2400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4517" name="图片 1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0494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9" name="内容占位符 1"/>
          <p:cNvSpPr txBox="1">
            <a:spLocks noChangeArrowheads="1"/>
          </p:cNvSpPr>
          <p:nvPr/>
        </p:nvSpPr>
        <p:spPr bwMode="auto">
          <a:xfrm>
            <a:off x="1045160" y="750888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sz="40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4400" b="0" dirty="0">
                <a:solidFill>
                  <a:srgbClr val="30937B"/>
                </a:solidFill>
                <a:ea typeface="幼圆" panose="02010509060101010101" pitchFamily="49" charset="-122"/>
              </a:rPr>
              <a:t>Guess</a:t>
            </a:r>
            <a:endParaRPr lang="zh-CN" altLang="en-US" sz="4400" b="0" dirty="0">
              <a:solidFill>
                <a:srgbClr val="30937B"/>
              </a:solidFill>
              <a:ea typeface="幼圆" panose="02010509060101010101" pitchFamily="49" charset="-122"/>
            </a:endParaRPr>
          </a:p>
        </p:txBody>
      </p:sp>
      <p:pic>
        <p:nvPicPr>
          <p:cNvPr id="64520" name="图片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40425" y="2416175"/>
            <a:ext cx="26987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21" name="组合 5"/>
          <p:cNvGrpSpPr/>
          <p:nvPr/>
        </p:nvGrpSpPr>
        <p:grpSpPr bwMode="auto">
          <a:xfrm>
            <a:off x="611188" y="3573463"/>
            <a:ext cx="2792412" cy="2419350"/>
            <a:chOff x="900113" y="2065338"/>
            <a:chExt cx="3123084" cy="2664296"/>
          </a:xfrm>
        </p:grpSpPr>
        <p:pic>
          <p:nvPicPr>
            <p:cNvPr id="64526" name="图片 2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flipH="1">
              <a:off x="900113" y="2065338"/>
              <a:ext cx="2251868" cy="266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7" name="图片 4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 rot="813267">
              <a:off x="2755032" y="2684154"/>
              <a:ext cx="1268165" cy="114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椭圆形标注 12"/>
          <p:cNvSpPr/>
          <p:nvPr/>
        </p:nvSpPr>
        <p:spPr>
          <a:xfrm>
            <a:off x="2444750" y="5199063"/>
            <a:ext cx="2913063" cy="984250"/>
          </a:xfrm>
          <a:prstGeom prst="wedgeEllipseCallout">
            <a:avLst>
              <a:gd name="adj1" fmla="val -53411"/>
              <a:gd name="adj2" fmla="val -54182"/>
            </a:avLst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zh-CN" sz="3600" dirty="0">
                <a:solidFill>
                  <a:srgbClr val="FF0000"/>
                </a:solidFill>
                <a:latin typeface="Arial" panose="020B0604020202020204"/>
                <a:sym typeface="+mn-ea"/>
              </a:rPr>
              <a:t>Yes, it is.</a:t>
            </a:r>
            <a:endParaRPr kumimoji="1" lang="zh-CN" altLang="en-US" sz="2800" dirty="0">
              <a:solidFill>
                <a:srgbClr val="FF0000"/>
              </a:solidFill>
              <a:sym typeface="+mn-ea"/>
            </a:endParaRPr>
          </a:p>
        </p:txBody>
      </p:sp>
      <p:grpSp>
        <p:nvGrpSpPr>
          <p:cNvPr id="3" name="组合 21"/>
          <p:cNvGrpSpPr/>
          <p:nvPr/>
        </p:nvGrpSpPr>
        <p:grpSpPr bwMode="auto">
          <a:xfrm>
            <a:off x="1816100" y="1866900"/>
            <a:ext cx="4408488" cy="947738"/>
            <a:chOff x="1815396" y="1867685"/>
            <a:chExt cx="4409170" cy="947009"/>
          </a:xfrm>
        </p:grpSpPr>
        <p:sp>
          <p:nvSpPr>
            <p:cNvPr id="20" name="椭圆形标注 19"/>
            <p:cNvSpPr/>
            <p:nvPr/>
          </p:nvSpPr>
          <p:spPr>
            <a:xfrm>
              <a:off x="1815396" y="1867685"/>
              <a:ext cx="4409170" cy="947009"/>
            </a:xfrm>
            <a:prstGeom prst="wedgeEllipseCallout">
              <a:avLst>
                <a:gd name="adj1" fmla="val 45865"/>
                <a:gd name="adj2" fmla="val 72695"/>
              </a:avLst>
            </a:prstGeom>
            <a:solidFill>
              <a:schemeClr val="bg2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endParaRPr kumimoji="1"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323475" y="2027900"/>
              <a:ext cx="3442232" cy="6472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en-US" altLang="zh-CN" sz="3600" dirty="0">
                  <a:solidFill>
                    <a:srgbClr val="FF0000"/>
                  </a:solidFill>
                  <a:latin typeface="Arial" panose="020B0604020202020204"/>
                  <a:sym typeface="+mn-ea"/>
                </a:rPr>
                <a:t>Is this </a:t>
              </a:r>
              <a:r>
                <a:rPr kumimoji="1" lang="en-US" altLang="zh-CN" sz="3600" dirty="0">
                  <a:solidFill>
                    <a:schemeClr val="tx1">
                      <a:lumMod val="50000"/>
                    </a:schemeClr>
                  </a:solidFill>
                  <a:latin typeface="Arial" panose="020B0604020202020204"/>
                  <a:sym typeface="+mn-ea"/>
                </a:rPr>
                <a:t>a cherry?</a:t>
              </a:r>
            </a:p>
          </p:txBody>
        </p:sp>
      </p:grp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2268 L 0.01667 -0.02245 C 0.01545 -0.02708 0.01459 -0.03171 0.0132 -0.03634 C 0.01268 -0.03796 0.01163 -0.03912 0.01094 -0.04074 C 0.01042 -0.04213 0.01024 -0.04375 0.0099 -0.04537 C 0.01024 -0.05347 0.01024 -0.06157 0.01094 -0.06967 C 0.01111 -0.07106 0.01181 -0.07268 0.01215 -0.07407 C 0.01285 -0.07824 0.01354 -0.08217 0.01441 -0.08634 C 0.01476 -0.08819 0.0158 -0.09467 0.01667 -0.09676 C 0.01719 -0.09838 0.01823 -0.09977 0.01893 -0.10139 C 0.01945 -0.10278 0.01962 -0.1044 0.01997 -0.10602 C 0.02066 -0.1081 0.0217 -0.10995 0.0224 -0.11203 C 0.02292 -0.11435 0.02361 -0.12014 0.02465 -0.12268 C 0.02587 -0.12569 0.0283 -0.12824 0.02917 -0.13171 C 0.03177 -0.14236 0.0283 -0.12916 0.03247 -0.14236 C 0.03299 -0.14375 0.03334 -0.14537 0.03368 -0.14676 C 0.0342 -0.1493 0.03403 -0.15208 0.0349 -0.1544 C 0.03594 -0.15764 0.03785 -0.16041 0.03941 -0.16342 L 0.04167 -0.16805 C 0.04236 -0.16967 0.04288 -0.17129 0.04393 -0.17268 C 0.04618 -0.17569 0.04896 -0.17824 0.0507 -0.18171 C 0.05382 -0.18773 0.05191 -0.18518 0.05643 -0.18935 C 0.05677 -0.19074 0.05643 -0.19375 0.05764 -0.19375 C 0.06059 -0.19421 0.08959 -0.1912 0.09514 -0.19074 C 0.11059 -0.18379 0.09479 -0.19143 0.10643 -0.18472 C 0.10955 -0.1831 0.11215 -0.18264 0.11563 -0.18171 C 0.11702 -0.18078 0.11858 -0.17963 0.12014 -0.1787 C 0.1224 -0.17754 0.12691 -0.17569 0.12691 -0.17546 C 0.13229 -0.16852 0.12952 -0.17291 0.1349 -0.16203 C 0.13698 -0.15787 0.13802 -0.15625 0.13941 -0.15139 C 0.14028 -0.14838 0.14097 -0.14537 0.14167 -0.14236 L 0.14393 -0.13333 C 0.14427 -0.13171 0.14427 -0.12986 0.14514 -0.1287 L 0.14844 -0.12407 L 0.15087 -0.11504 C 0.15122 -0.11342 0.15156 -0.11203 0.15191 -0.11041 C 0.1533 -0.10278 0.15261 -0.10648 0.15417 -0.1 C 0.15486 -0.09398 0.15538 -0.0875 0.15643 -0.08171 C 0.15677 -0.08009 0.15729 -0.0787 0.15764 -0.07708 L 0.1599 -0.05602 C 0.16024 -0.05231 0.16111 -0.04884 0.16111 -0.04537 L 0.16111 -0.01643 L 0.16111 -0.0162 " pathEditMode="relative" rAng="0" ptsTypes="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-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1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4_Office 主题">
      <a:majorFont>
        <a:latin typeface="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288</Words>
  <Application>Microsoft Office PowerPoint</Application>
  <PresentationFormat>全屏显示(4:3)</PresentationFormat>
  <Paragraphs>102</Paragraphs>
  <Slides>17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 Unicode MS</vt:lpstr>
      <vt:lpstr>黑体</vt:lpstr>
      <vt:lpstr>华文行楷</vt:lpstr>
      <vt:lpstr>华文隶书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Unit6 It’s a grapefruit.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An apple a day keeps doctor away.   一天一苹果医生远离我。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2011-05-04T08:34:00Z</dcterms:created>
  <dcterms:modified xsi:type="dcterms:W3CDTF">2023-01-16T16:54:18Z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219A92927EC34EE2B7227E8BE54D7505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